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Oswald Medium"/>
      <p:regular r:id="rId22"/>
      <p:bold r:id="rId23"/>
    </p:embeddedFont>
    <p:embeddedFont>
      <p:font typeface="Average"/>
      <p:regular r:id="rId24"/>
    </p:embeddedFont>
    <p:embeddedFont>
      <p:font typeface="Oswald SemiBold"/>
      <p:regular r:id="rId25"/>
      <p:bold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OswaldMedium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Average-regular.fntdata"/><Relationship Id="rId23" Type="http://schemas.openxmlformats.org/officeDocument/2006/relationships/font" Target="fonts/Oswald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SemiBold-bold.fntdata"/><Relationship Id="rId25" Type="http://schemas.openxmlformats.org/officeDocument/2006/relationships/font" Target="fonts/OswaldSemiBold-regular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bb61ed9e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bb61ed9e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722041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a Wellness Technology Company Play It Smart?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September 4, 2025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94475" y="3863550"/>
            <a:ext cx="4661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Ayodele Omoniyi Ayodeji</a:t>
            </a:r>
            <a:endParaRPr b="1" sz="2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Data Analyst</a:t>
            </a:r>
            <a:endParaRPr b="1" i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Insights (Summary)</a:t>
            </a:r>
            <a:endParaRPr b="1"/>
          </a:p>
        </p:txBody>
      </p:sp>
      <p:grpSp>
        <p:nvGrpSpPr>
          <p:cNvPr id="122" name="Google Shape;122;p22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123" name="Google Shape;123;p22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2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2"/>
          <p:cNvSpPr txBox="1"/>
          <p:nvPr>
            <p:ph idx="4294967295" type="body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Users not meeting activity targets</a:t>
            </a:r>
            <a:endParaRPr sz="2000">
              <a:solidFill>
                <a:schemeClr val="lt1"/>
              </a:solidFill>
            </a:endParaRPr>
          </a:p>
        </p:txBody>
      </p:sp>
      <p:grpSp>
        <p:nvGrpSpPr>
          <p:cNvPr id="127" name="Google Shape;127;p22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128" name="Google Shape;128;p22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22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22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Weekday &gt; weekend activity</a:t>
            </a:r>
            <a:endParaRPr sz="2000">
              <a:solidFill>
                <a:schemeClr val="lt1"/>
              </a:solidFill>
            </a:endParaRPr>
          </a:p>
        </p:txBody>
      </p:sp>
      <p:grpSp>
        <p:nvGrpSpPr>
          <p:cNvPr id="132" name="Google Shape;132;p22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33" name="Google Shape;133;p22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2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22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" sz="2000">
                <a:solidFill>
                  <a:schemeClr val="lt1"/>
                </a:solidFill>
              </a:rPr>
              <a:t>Sleep slightly low, inefficient for some</a:t>
            </a:r>
            <a:endParaRPr sz="2000">
              <a:solidFill>
                <a:schemeClr val="lt1"/>
              </a:solidFill>
            </a:endParaRPr>
          </a:p>
        </p:txBody>
      </p:sp>
      <p:grpSp>
        <p:nvGrpSpPr>
          <p:cNvPr id="137" name="Google Shape;137;p22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38" name="Google Shape;138;p22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2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Deliverable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2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Daily patterns show morning/evening peaks</a:t>
            </a:r>
            <a:endParaRPr sz="1900">
              <a:solidFill>
                <a:schemeClr val="lt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</a:pPr>
            <a:r>
              <a:rPr lang="en" sz="1900">
                <a:solidFill>
                  <a:schemeClr val="lt1"/>
                </a:solidFill>
              </a:rPr>
              <a:t>Midday is mostly sedentary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Recommendations (Marketing Strategy)</a:t>
            </a:r>
            <a:endParaRPr b="1" sz="3200"/>
          </a:p>
        </p:txBody>
      </p:sp>
      <p:sp>
        <p:nvSpPr>
          <p:cNvPr id="147" name="Google Shape;147;p23"/>
          <p:cNvSpPr txBox="1"/>
          <p:nvPr/>
        </p:nvSpPr>
        <p:spPr>
          <a:xfrm>
            <a:off x="311700" y="1153175"/>
            <a:ext cx="8520600" cy="3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AutoNum type="arabicPeriod"/>
            </a:pPr>
            <a:r>
              <a:rPr lang="en"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Promote Bellabeat as a holistic wellness companion (not just fitness).</a:t>
            </a:r>
            <a:endParaRPr sz="28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AutoNum type="arabicPeriod"/>
            </a:pPr>
            <a:r>
              <a:rPr lang="en"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Run weekend wellness campaigns to boost activity.</a:t>
            </a:r>
            <a:endParaRPr sz="28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AutoNum type="arabicPeriod"/>
            </a:pPr>
            <a:r>
              <a:rPr lang="en"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Encourage midday movement via app notifications.</a:t>
            </a:r>
            <a:endParaRPr sz="28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AutoNum type="arabicPeriod"/>
            </a:pPr>
            <a:r>
              <a:rPr lang="en"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Highlight hydration &amp; sleep tracking features.</a:t>
            </a:r>
            <a:endParaRPr sz="28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 Medium"/>
              <a:buAutoNum type="arabicPeriod"/>
            </a:pPr>
            <a:r>
              <a:rPr lang="en"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Leverage personalized wellness coaching for women.</a:t>
            </a:r>
            <a:endParaRPr sz="28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>
            <p:ph idx="4294967295" type="title"/>
          </p:nvPr>
        </p:nvSpPr>
        <p:spPr>
          <a:xfrm>
            <a:off x="311700" y="236461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Conclusion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311700" y="931701"/>
            <a:ext cx="8520600" cy="15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 Medium"/>
              <a:buChar char="●"/>
            </a:pPr>
            <a:r>
              <a:rPr lang="en" sz="2000">
                <a:latin typeface="Oswald Medium"/>
                <a:ea typeface="Oswald Medium"/>
                <a:cs typeface="Oswald Medium"/>
                <a:sym typeface="Oswald Medium"/>
              </a:rPr>
              <a:t>Data insights reveal opportunities to position Bellabeat as a unique, lifestyle-focused wellness brand.</a:t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2000"/>
              <a:buFont typeface="Oswald Medium"/>
              <a:buChar char="●"/>
            </a:pPr>
            <a:r>
              <a:rPr lang="en" sz="2000">
                <a:latin typeface="Oswald Medium"/>
                <a:ea typeface="Oswald Medium"/>
                <a:cs typeface="Oswald Medium"/>
                <a:sym typeface="Oswald Medium"/>
              </a:rPr>
              <a:t>Recommendations help increase engagement, build habits, and drive market growth.</a:t>
            </a:r>
            <a:endParaRPr sz="20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2047525" y="3156400"/>
            <a:ext cx="457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Thank You</a:t>
            </a:r>
            <a:endParaRPr sz="60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Task</a:t>
            </a:r>
            <a:endParaRPr b="1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254100"/>
            <a:ext cx="8520600" cy="21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 Medium"/>
              <a:buChar char="●"/>
            </a:pPr>
            <a:r>
              <a:rPr lang="en" sz="26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Bellabeat wants to grow in the global smart device market.</a:t>
            </a:r>
            <a:endParaRPr sz="26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 Medium"/>
              <a:buChar char="●"/>
            </a:pPr>
            <a:r>
              <a:rPr lang="en" sz="26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Task: Analyze Fitbit dataset for user trends.</a:t>
            </a:r>
            <a:endParaRPr sz="26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 Medium"/>
              <a:buChar char="●"/>
            </a:pPr>
            <a:r>
              <a:rPr lang="en" sz="26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Goal: Recommend marketing strategies to increase adoption.</a:t>
            </a:r>
            <a:endParaRPr sz="26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Sources</a:t>
            </a:r>
            <a:endParaRPr b="1"/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311700" y="1174350"/>
            <a:ext cx="8086200" cy="33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 SemiBold"/>
              <a:buChar char="●"/>
            </a:pPr>
            <a:r>
              <a:rPr lang="en" sz="25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Fitbit Fitness Tracker Dataset (Kaggle)</a:t>
            </a:r>
            <a:endParaRPr sz="25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 SemiBold"/>
              <a:buChar char="●"/>
            </a:pPr>
            <a:r>
              <a:rPr lang="en" sz="25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~30 users, ~30 days of data</a:t>
            </a:r>
            <a:endParaRPr sz="25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 SemiBold"/>
              <a:buChar char="●"/>
            </a:pPr>
            <a:r>
              <a:rPr lang="en" sz="25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Data includes: daily activity, sleep, weight, hourly logs</a:t>
            </a:r>
            <a:endParaRPr sz="25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Font typeface="Oswald SemiBold"/>
              <a:buChar char="●"/>
            </a:pPr>
            <a:r>
              <a:rPr lang="en" sz="25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Limitations: small sample, short timeframe, no demographics</a:t>
            </a:r>
            <a:endParaRPr sz="3000">
              <a:solidFill>
                <a:schemeClr val="dk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53050" y="803450"/>
            <a:ext cx="8723100" cy="38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Cleaning Process:</a:t>
            </a:r>
            <a:endParaRPr sz="3200"/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Standardized column names &amp; date formats</a:t>
            </a:r>
            <a:endParaRPr sz="3600"/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Removed duplicates &amp; missing values</a:t>
            </a:r>
            <a:endParaRPr sz="3600"/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Joined activity + sleep data</a:t>
            </a:r>
            <a:endParaRPr sz="3600"/>
          </a:p>
          <a:p>
            <a:pPr indent="-457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600"/>
              <a:buChar char="●"/>
            </a:pPr>
            <a:r>
              <a:rPr lang="en" sz="3600"/>
              <a:t>Tools: R (tidyverse, lubridate, janitor)</a:t>
            </a:r>
            <a:endParaRPr sz="3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65175" y="2091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Activity Levels</a:t>
            </a:r>
            <a:endParaRPr b="1"/>
          </a:p>
        </p:txBody>
      </p:sp>
      <p:sp>
        <p:nvSpPr>
          <p:cNvPr id="84" name="Google Shape;84;p17"/>
          <p:cNvSpPr txBox="1"/>
          <p:nvPr/>
        </p:nvSpPr>
        <p:spPr>
          <a:xfrm>
            <a:off x="116475" y="1070150"/>
            <a:ext cx="43026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 Medium"/>
              <a:buChar char="●"/>
            </a:pPr>
            <a:r>
              <a:rPr lang="en" sz="26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Avg steps: ~7,500/day (&lt; 10,000 recommended)</a:t>
            </a:r>
            <a:endParaRPr sz="26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 Medium"/>
              <a:buChar char="●"/>
            </a:pPr>
            <a:r>
              <a:rPr lang="en" sz="26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Sedentary time: ~16 hrs/day</a:t>
            </a:r>
            <a:endParaRPr sz="26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 Medium"/>
              <a:buChar char="●"/>
            </a:pPr>
            <a:r>
              <a:rPr lang="en" sz="26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Very active time: &lt; 1 hr/day</a:t>
            </a:r>
            <a:endParaRPr sz="26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075" y="1087363"/>
            <a:ext cx="461962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88991" y="126950"/>
            <a:ext cx="42681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Weekday vs Weekend</a:t>
            </a:r>
            <a:endParaRPr b="1" sz="3600"/>
          </a:p>
        </p:txBody>
      </p:sp>
      <p:sp>
        <p:nvSpPr>
          <p:cNvPr id="91" name="Google Shape;91;p18"/>
          <p:cNvSpPr txBox="1"/>
          <p:nvPr/>
        </p:nvSpPr>
        <p:spPr>
          <a:xfrm>
            <a:off x="154059" y="1633650"/>
            <a:ext cx="4268100" cy="22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Higher activity on weekdays</a:t>
            </a:r>
            <a:endParaRPr sz="26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" sz="26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Drop in steps on weekends</a:t>
            </a:r>
            <a:endParaRPr sz="26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600"/>
              <a:buFont typeface="Oswald Medium"/>
              <a:buChar char="●"/>
            </a:pPr>
            <a:r>
              <a:rPr lang="en" sz="26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Suggests reliance on structured routines</a:t>
            </a:r>
            <a:endParaRPr sz="26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390" y="610875"/>
            <a:ext cx="450485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0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Sleep Patterns</a:t>
            </a:r>
            <a:endParaRPr b="1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0" y="1017725"/>
            <a:ext cx="415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Pvg sleep: ~7 hrs/night (slightly below 7–9 hrs recommendation)</a:t>
            </a:r>
            <a:endParaRPr b="1"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Char char="●"/>
            </a:pPr>
            <a:r>
              <a:rPr b="1"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Weak correlation between sleep &amp; steps</a:t>
            </a:r>
            <a:endParaRPr b="1"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683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Some users show sleep inefficiency (longer in bed vs asleep)</a:t>
            </a:r>
            <a:endParaRPr sz="27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0" l="5784" r="5775" t="0"/>
          <a:stretch/>
        </p:blipFill>
        <p:spPr>
          <a:xfrm>
            <a:off x="4292525" y="723900"/>
            <a:ext cx="461962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Hourly Activity Trends</a:t>
            </a:r>
            <a:endParaRPr b="1" sz="3200"/>
          </a:p>
        </p:txBody>
      </p:sp>
      <p:sp>
        <p:nvSpPr>
          <p:cNvPr id="105" name="Google Shape;105;p20"/>
          <p:cNvSpPr txBox="1"/>
          <p:nvPr>
            <p:ph idx="4294967295" type="body"/>
          </p:nvPr>
        </p:nvSpPr>
        <p:spPr>
          <a:xfrm>
            <a:off x="133900" y="1194850"/>
            <a:ext cx="417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●"/>
            </a:pPr>
            <a:r>
              <a:rPr lang="en"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Peaks: 7–9 AM &amp; 5–7 PM</a:t>
            </a:r>
            <a:endParaRPr sz="28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 Medium"/>
              <a:buChar char="●"/>
            </a:pPr>
            <a:r>
              <a:rPr lang="en"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Midday = sedentary</a:t>
            </a:r>
            <a:endParaRPr sz="28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swald Medium"/>
              <a:buChar char="●"/>
            </a:pPr>
            <a:r>
              <a:rPr lang="en"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Suggests office/work lifestyle influenc</a:t>
            </a:r>
            <a:r>
              <a:rPr lang="en" sz="28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e</a:t>
            </a:r>
            <a:endParaRPr sz="38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06" name="Google Shape;106;p20"/>
          <p:cNvSpPr txBox="1"/>
          <p:nvPr>
            <p:ph idx="4294967295" type="body"/>
          </p:nvPr>
        </p:nvSpPr>
        <p:spPr>
          <a:xfrm>
            <a:off x="5689050" y="3814038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15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7" name="Google Shape;107;p20"/>
          <p:cNvSpPr txBox="1"/>
          <p:nvPr>
            <p:ph idx="4294967295" type="body"/>
          </p:nvPr>
        </p:nvSpPr>
        <p:spPr>
          <a:xfrm>
            <a:off x="6534850" y="338335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25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08" name="Google Shape;108;p20"/>
          <p:cNvSpPr txBox="1"/>
          <p:nvPr>
            <p:ph idx="4294967295" type="body"/>
          </p:nvPr>
        </p:nvSpPr>
        <p:spPr>
          <a:xfrm>
            <a:off x="8226525" y="3383000"/>
            <a:ext cx="6894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22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324" y="731971"/>
            <a:ext cx="461962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229550" y="172150"/>
            <a:ext cx="713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36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Sedentary vs Active Time</a:t>
            </a:r>
            <a:endParaRPr sz="36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0" y="911050"/>
            <a:ext cx="47058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 Medium"/>
              <a:buChar char="●"/>
            </a:pPr>
            <a:r>
              <a:rPr lang="en" sz="26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Sedentary minutes (~960/day, or 16 hours).</a:t>
            </a:r>
            <a:endParaRPr sz="26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 Medium"/>
              <a:buChar char="●"/>
            </a:pPr>
            <a:r>
              <a:rPr lang="en" sz="26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Very active minutes averaged less than an hour per day.</a:t>
            </a:r>
            <a:endParaRPr sz="26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 Medium"/>
              <a:buChar char="●"/>
            </a:pPr>
            <a:r>
              <a:rPr lang="en" sz="2600">
                <a:solidFill>
                  <a:schemeClr val="dk1"/>
                </a:solidFill>
                <a:latin typeface="Oswald Medium"/>
                <a:ea typeface="Oswald Medium"/>
                <a:cs typeface="Oswald Medium"/>
                <a:sym typeface="Oswald Medium"/>
              </a:rPr>
              <a:t>This imbalance shows the opportunity for smart devices to encourage short, regular activity breaks.</a:t>
            </a:r>
            <a:endParaRPr sz="2600">
              <a:solidFill>
                <a:schemeClr val="dk1"/>
              </a:solidFill>
              <a:latin typeface="Oswald Medium"/>
              <a:ea typeface="Oswald Medium"/>
              <a:cs typeface="Oswald Medium"/>
              <a:sym typeface="Oswald Medium"/>
            </a:endParaRPr>
          </a:p>
          <a:p>
            <a:pPr indent="0" lvl="0" marL="0" rtl="0" algn="l">
              <a:spcBef>
                <a:spcPts val="1000"/>
              </a:spcBef>
              <a:spcAft>
                <a:spcPts val="900"/>
              </a:spcAft>
              <a:buNone/>
            </a:pPr>
            <a:r>
              <a:t/>
            </a:r>
            <a:endParaRPr sz="1100">
              <a:latin typeface="Aptos"/>
              <a:ea typeface="Aptos"/>
              <a:cs typeface="Aptos"/>
              <a:sym typeface="Aptos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429" y="839802"/>
            <a:ext cx="4619625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