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73" r:id="rId6"/>
    <p:sldId id="274" r:id="rId7"/>
    <p:sldId id="276" r:id="rId8"/>
    <p:sldId id="277" r:id="rId9"/>
    <p:sldId id="278" r:id="rId10"/>
    <p:sldId id="279" r:id="rId11"/>
    <p:sldId id="280" r:id="rId12"/>
    <p:sldId id="281" r:id="rId13"/>
    <p:sldId id="282" r:id="rId14"/>
    <p:sldId id="283" r:id="rId15"/>
    <p:sldId id="284" r:id="rId16"/>
    <p:sldId id="286" r:id="rId17"/>
    <p:sldId id="287" r:id="rId18"/>
    <p:sldId id="285" r:id="rId19"/>
    <p:sldId id="272"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7546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1580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470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6688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240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7817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6532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7045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6247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6185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200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1355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1670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2340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422030" y="1918117"/>
            <a:ext cx="5506016" cy="1217642"/>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13"/>
          <p:cNvSpPr/>
          <p:nvPr/>
        </p:nvSpPr>
        <p:spPr>
          <a:xfrm>
            <a:off x="5402426" y="5401942"/>
            <a:ext cx="693574" cy="553615"/>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3"/>
          <p:cNvSpPr/>
          <p:nvPr/>
        </p:nvSpPr>
        <p:spPr>
          <a:xfrm>
            <a:off x="867748" y="496915"/>
            <a:ext cx="693574" cy="553615"/>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3"/>
          <p:cNvSpPr txBox="1"/>
          <p:nvPr/>
        </p:nvSpPr>
        <p:spPr>
          <a:xfrm>
            <a:off x="867748" y="2234425"/>
            <a:ext cx="4435772"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Century Gothic"/>
                <a:ea typeface="Century Gothic"/>
                <a:cs typeface="Century Gothic"/>
                <a:sym typeface="Century Gothic"/>
              </a:rPr>
              <a:t>FINANCIAL STOCK MARKET REPORT</a:t>
            </a:r>
            <a:endParaRPr lang="en-US" sz="1000" b="0" i="0" u="none" strike="noStrike" cap="none" dirty="0">
              <a:solidFill>
                <a:srgbClr val="000000"/>
              </a:solidFill>
              <a:latin typeface="Arial"/>
              <a:ea typeface="Arial"/>
              <a:cs typeface="Arial"/>
              <a:sym typeface="Arial"/>
            </a:endParaRPr>
          </a:p>
        </p:txBody>
      </p:sp>
      <p:sp>
        <p:nvSpPr>
          <p:cNvPr id="88" name="Google Shape;88;p13"/>
          <p:cNvSpPr txBox="1"/>
          <p:nvPr/>
        </p:nvSpPr>
        <p:spPr>
          <a:xfrm>
            <a:off x="486437" y="3647273"/>
            <a:ext cx="4435772" cy="230828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entury Gothic"/>
                <a:ea typeface="Century Gothic"/>
                <a:cs typeface="Century Gothic"/>
                <a:sym typeface="Century Gothic"/>
              </a:rPr>
              <a:t>FOR DATALEUM HACKATHON </a:t>
            </a:r>
          </a:p>
          <a:p>
            <a:pPr marL="0" marR="0" lvl="0" indent="0" algn="ctr" rtl="0">
              <a:lnSpc>
                <a:spcPct val="100000"/>
              </a:lnSpc>
              <a:spcBef>
                <a:spcPts val="0"/>
              </a:spcBef>
              <a:spcAft>
                <a:spcPts val="0"/>
              </a:spcAft>
              <a:buClr>
                <a:srgbClr val="000000"/>
              </a:buClr>
              <a:buSzPts val="1800"/>
              <a:buFont typeface="Arial"/>
              <a:buNone/>
            </a:pPr>
            <a:r>
              <a:rPr lang="en-US" sz="1800" b="1" dirty="0">
                <a:solidFill>
                  <a:schemeClr val="dk1"/>
                </a:solidFill>
                <a:latin typeface="Century Gothic"/>
                <a:sym typeface="Century Gothic"/>
              </a:rPr>
              <a:t>4.0 EDITION.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entury Gothic"/>
                <a:ea typeface="Century Gothic"/>
                <a:cs typeface="Century Gothic"/>
                <a:sym typeface="Century Gothic"/>
              </a:rPr>
              <a:t>PRESENTED BY:</a:t>
            </a:r>
            <a:endParaRPr dirty="0"/>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entury Gothic"/>
                <a:ea typeface="Century Gothic"/>
                <a:cs typeface="Century Gothic"/>
                <a:sym typeface="Century Gothic"/>
              </a:rPr>
              <a:t>ODUMERU ADEOLA JULIET</a:t>
            </a:r>
            <a:endParaRPr dirty="0"/>
          </a:p>
          <a:p>
            <a:pPr marL="0" marR="0" lvl="0" indent="0" algn="ctr" rtl="0">
              <a:lnSpc>
                <a:spcPct val="100000"/>
              </a:lnSpc>
              <a:spcBef>
                <a:spcPts val="0"/>
              </a:spcBef>
              <a:spcAft>
                <a:spcPts val="0"/>
              </a:spcAft>
              <a:buClr>
                <a:srgbClr val="000000"/>
              </a:buClr>
              <a:buSzPts val="1800"/>
              <a:buFont typeface="Arial"/>
              <a:buNone/>
            </a:pPr>
            <a:endParaRPr lang="en-US" sz="1800" dirty="0">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SEP</a:t>
            </a:r>
            <a:r>
              <a:rPr lang="en-US" sz="1800" dirty="0">
                <a:solidFill>
                  <a:schemeClr val="dk1"/>
                </a:solidFill>
                <a:latin typeface="Century Gothic"/>
                <a:ea typeface="Century Gothic"/>
                <a:cs typeface="Century Gothic"/>
                <a:sym typeface="Century Gothic"/>
              </a:rPr>
              <a:t>TEMBER</a:t>
            </a:r>
            <a:r>
              <a:rPr lang="en-US" sz="1800" b="0" i="0" u="none" strike="noStrike" cap="none" dirty="0">
                <a:solidFill>
                  <a:schemeClr val="dk1"/>
                </a:solidFill>
                <a:latin typeface="Century Gothic"/>
                <a:ea typeface="Century Gothic"/>
                <a:cs typeface="Century Gothic"/>
                <a:sym typeface="Century Gothic"/>
              </a:rPr>
              <a:t> 15, 2024</a:t>
            </a:r>
            <a:endParaRPr sz="1400" b="0" i="0" u="none" strike="noStrike" cap="none" dirty="0">
              <a:solidFill>
                <a:srgbClr val="000000"/>
              </a:solidFill>
              <a:latin typeface="Arial"/>
              <a:ea typeface="Arial"/>
              <a:cs typeface="Arial"/>
              <a:sym typeface="Arial"/>
            </a:endParaRPr>
          </a:p>
        </p:txBody>
      </p:sp>
      <p:pic>
        <p:nvPicPr>
          <p:cNvPr id="90" name="Google Shape;90;p13" descr="A picture containing text, sign&#10;&#10;Description automatically generated"/>
          <p:cNvPicPr preferRelativeResize="0"/>
          <p:nvPr/>
        </p:nvPicPr>
        <p:blipFill rotWithShape="1">
          <a:blip r:embed="rId3">
            <a:alphaModFix/>
          </a:blip>
          <a:srcRect/>
          <a:stretch/>
        </p:blipFill>
        <p:spPr>
          <a:xfrm>
            <a:off x="9979621" y="215297"/>
            <a:ext cx="1784290" cy="563236"/>
          </a:xfrm>
          <a:prstGeom prst="rect">
            <a:avLst/>
          </a:prstGeom>
          <a:noFill/>
          <a:ln>
            <a:noFill/>
          </a:ln>
        </p:spPr>
      </p:pic>
      <p:pic>
        <p:nvPicPr>
          <p:cNvPr id="3" name="Picture 2">
            <a:extLst>
              <a:ext uri="{FF2B5EF4-FFF2-40B4-BE49-F238E27FC236}">
                <a16:creationId xmlns:a16="http://schemas.microsoft.com/office/drawing/2014/main" id="{83366858-A118-4D97-AE51-5CBAC81AD407}"/>
              </a:ext>
            </a:extLst>
          </p:cNvPr>
          <p:cNvPicPr>
            <a:picLocks noChangeAspect="1"/>
          </p:cNvPicPr>
          <p:nvPr/>
        </p:nvPicPr>
        <p:blipFill>
          <a:blip r:embed="rId4">
            <a:duotone>
              <a:schemeClr val="accent1">
                <a:shade val="45000"/>
                <a:satMod val="135000"/>
              </a:schemeClr>
              <a:prstClr val="white"/>
            </a:duotone>
          </a:blip>
          <a:stretch>
            <a:fillRect/>
          </a:stretch>
        </p:blipFill>
        <p:spPr>
          <a:xfrm>
            <a:off x="6888482" y="935725"/>
            <a:ext cx="5084368" cy="54230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4312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55309" y="178294"/>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76E4A3F5-6D13-4633-828E-AA8F96FBE3DE}"/>
              </a:ext>
            </a:extLst>
          </p:cNvPr>
          <p:cNvSpPr txBox="1"/>
          <p:nvPr/>
        </p:nvSpPr>
        <p:spPr>
          <a:xfrm>
            <a:off x="7211961" y="1408800"/>
            <a:ext cx="4616245" cy="1384995"/>
          </a:xfrm>
          <a:prstGeom prst="rect">
            <a:avLst/>
          </a:prstGeom>
          <a:noFill/>
        </p:spPr>
        <p:txBody>
          <a:bodyPr wrap="square" rtlCol="0">
            <a:spAutoFit/>
          </a:bodyPr>
          <a:lstStyle/>
          <a:p>
            <a:pPr algn="just"/>
            <a:r>
              <a:rPr lang="en-GB" dirty="0"/>
              <a:t>This graph depicts a monthly trend of the Total EBITDA.</a:t>
            </a:r>
          </a:p>
          <a:p>
            <a:pPr algn="just"/>
            <a:r>
              <a:rPr lang="en-GB" dirty="0"/>
              <a:t>The depicts Y2023 has the highest total </a:t>
            </a:r>
            <a:r>
              <a:rPr lang="en-GB" dirty="0" err="1"/>
              <a:t>EBItDA</a:t>
            </a:r>
            <a:r>
              <a:rPr lang="en-GB" dirty="0"/>
              <a:t> , Y2024.</a:t>
            </a:r>
          </a:p>
          <a:p>
            <a:pPr algn="just"/>
            <a:endParaRPr lang="en-GB" dirty="0"/>
          </a:p>
          <a:p>
            <a:pPr algn="just"/>
            <a:r>
              <a:rPr lang="en-GB" dirty="0"/>
              <a:t>There is sharp increase from of Total EBITDA Y2023 to Y2022</a:t>
            </a:r>
          </a:p>
        </p:txBody>
      </p:sp>
      <p:pic>
        <p:nvPicPr>
          <p:cNvPr id="3" name="Picture 2">
            <a:extLst>
              <a:ext uri="{FF2B5EF4-FFF2-40B4-BE49-F238E27FC236}">
                <a16:creationId xmlns:a16="http://schemas.microsoft.com/office/drawing/2014/main" id="{E5EE7B79-D3BC-461B-9C7D-66F0B5ACECBC}"/>
              </a:ext>
            </a:extLst>
          </p:cNvPr>
          <p:cNvPicPr>
            <a:picLocks noChangeAspect="1"/>
          </p:cNvPicPr>
          <p:nvPr/>
        </p:nvPicPr>
        <p:blipFill>
          <a:blip r:embed="rId4"/>
          <a:stretch>
            <a:fillRect/>
          </a:stretch>
        </p:blipFill>
        <p:spPr>
          <a:xfrm>
            <a:off x="244855" y="1286971"/>
            <a:ext cx="6583648" cy="3093300"/>
          </a:xfrm>
          <a:prstGeom prst="rect">
            <a:avLst/>
          </a:prstGeom>
        </p:spPr>
      </p:pic>
    </p:spTree>
    <p:extLst>
      <p:ext uri="{BB962C8B-B14F-4D97-AF65-F5344CB8AC3E}">
        <p14:creationId xmlns:p14="http://schemas.microsoft.com/office/powerpoint/2010/main" val="115368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4312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55309" y="178294"/>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76E4A3F5-6D13-4633-828E-AA8F96FBE3DE}"/>
              </a:ext>
            </a:extLst>
          </p:cNvPr>
          <p:cNvSpPr txBox="1"/>
          <p:nvPr/>
        </p:nvSpPr>
        <p:spPr>
          <a:xfrm>
            <a:off x="8288594" y="1408800"/>
            <a:ext cx="3539612" cy="1600438"/>
          </a:xfrm>
          <a:prstGeom prst="rect">
            <a:avLst/>
          </a:prstGeom>
          <a:noFill/>
        </p:spPr>
        <p:txBody>
          <a:bodyPr wrap="square" rtlCol="0">
            <a:spAutoFit/>
          </a:bodyPr>
          <a:lstStyle/>
          <a:p>
            <a:pPr algn="just"/>
            <a:r>
              <a:rPr lang="en-GB" dirty="0"/>
              <a:t>This trend charts depict the equilibrium of Low stock price  and the High stock Price over the years </a:t>
            </a:r>
          </a:p>
          <a:p>
            <a:pPr algn="just"/>
            <a:endParaRPr lang="en-GB" dirty="0"/>
          </a:p>
          <a:p>
            <a:pPr algn="just"/>
            <a:r>
              <a:rPr lang="en-GB" dirty="0"/>
              <a:t>For the Y2023 to Y2023 in low stock price is higher volume of trade compared High stock price.</a:t>
            </a:r>
          </a:p>
        </p:txBody>
      </p:sp>
      <p:pic>
        <p:nvPicPr>
          <p:cNvPr id="4" name="Picture 3">
            <a:extLst>
              <a:ext uri="{FF2B5EF4-FFF2-40B4-BE49-F238E27FC236}">
                <a16:creationId xmlns:a16="http://schemas.microsoft.com/office/drawing/2014/main" id="{0E411073-CD5E-4026-9022-7ADE749DDA4E}"/>
              </a:ext>
            </a:extLst>
          </p:cNvPr>
          <p:cNvPicPr>
            <a:picLocks noChangeAspect="1"/>
          </p:cNvPicPr>
          <p:nvPr/>
        </p:nvPicPr>
        <p:blipFill>
          <a:blip r:embed="rId4"/>
          <a:stretch>
            <a:fillRect/>
          </a:stretch>
        </p:blipFill>
        <p:spPr>
          <a:xfrm>
            <a:off x="191729" y="1311028"/>
            <a:ext cx="7934632" cy="2639944"/>
          </a:xfrm>
          <a:prstGeom prst="rect">
            <a:avLst/>
          </a:prstGeom>
        </p:spPr>
      </p:pic>
      <p:pic>
        <p:nvPicPr>
          <p:cNvPr id="12" name="Picture 11">
            <a:extLst>
              <a:ext uri="{FF2B5EF4-FFF2-40B4-BE49-F238E27FC236}">
                <a16:creationId xmlns:a16="http://schemas.microsoft.com/office/drawing/2014/main" id="{8D7894D2-7AE3-4EE8-B596-AEA81C34554E}"/>
              </a:ext>
            </a:extLst>
          </p:cNvPr>
          <p:cNvPicPr>
            <a:picLocks noChangeAspect="1"/>
          </p:cNvPicPr>
          <p:nvPr/>
        </p:nvPicPr>
        <p:blipFill>
          <a:blip r:embed="rId5"/>
          <a:stretch>
            <a:fillRect/>
          </a:stretch>
        </p:blipFill>
        <p:spPr>
          <a:xfrm>
            <a:off x="191730" y="4100065"/>
            <a:ext cx="7934632" cy="2639944"/>
          </a:xfrm>
          <a:prstGeom prst="rect">
            <a:avLst/>
          </a:prstGeom>
        </p:spPr>
      </p:pic>
      <p:sp>
        <p:nvSpPr>
          <p:cNvPr id="15" name="TextBox 14">
            <a:extLst>
              <a:ext uri="{FF2B5EF4-FFF2-40B4-BE49-F238E27FC236}">
                <a16:creationId xmlns:a16="http://schemas.microsoft.com/office/drawing/2014/main" id="{C15E495E-67BF-4CCA-8581-DA6D8760A4F1}"/>
              </a:ext>
            </a:extLst>
          </p:cNvPr>
          <p:cNvSpPr txBox="1"/>
          <p:nvPr/>
        </p:nvSpPr>
        <p:spPr>
          <a:xfrm>
            <a:off x="8406582" y="4100065"/>
            <a:ext cx="3421624" cy="954107"/>
          </a:xfrm>
          <a:prstGeom prst="rect">
            <a:avLst/>
          </a:prstGeom>
          <a:noFill/>
        </p:spPr>
        <p:txBody>
          <a:bodyPr wrap="square" rtlCol="0">
            <a:spAutoFit/>
          </a:bodyPr>
          <a:lstStyle/>
          <a:p>
            <a:r>
              <a:rPr lang="en-GB" dirty="0"/>
              <a:t>This table summary the average price , average price/Earning as a dependent indicator from the highest value to lower values</a:t>
            </a:r>
          </a:p>
        </p:txBody>
      </p:sp>
    </p:spTree>
    <p:extLst>
      <p:ext uri="{BB962C8B-B14F-4D97-AF65-F5344CB8AC3E}">
        <p14:creationId xmlns:p14="http://schemas.microsoft.com/office/powerpoint/2010/main" val="14184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4312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55309" y="178294"/>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76E4A3F5-6D13-4633-828E-AA8F96FBE3DE}"/>
              </a:ext>
            </a:extLst>
          </p:cNvPr>
          <p:cNvSpPr txBox="1"/>
          <p:nvPr/>
        </p:nvSpPr>
        <p:spPr>
          <a:xfrm>
            <a:off x="7211961" y="1408800"/>
            <a:ext cx="4616245" cy="1600438"/>
          </a:xfrm>
          <a:prstGeom prst="rect">
            <a:avLst/>
          </a:prstGeom>
          <a:noFill/>
        </p:spPr>
        <p:txBody>
          <a:bodyPr wrap="square" rtlCol="0">
            <a:spAutoFit/>
          </a:bodyPr>
          <a:lstStyle/>
          <a:p>
            <a:pPr algn="just"/>
            <a:r>
              <a:rPr lang="en-GB" dirty="0"/>
              <a:t>This trend charts depict the equilibrium of Low stock price  and the High stock Price across the sector.</a:t>
            </a:r>
          </a:p>
          <a:p>
            <a:pPr algn="just"/>
            <a:endParaRPr lang="en-GB" dirty="0"/>
          </a:p>
          <a:p>
            <a:pPr algn="just"/>
            <a:r>
              <a:rPr lang="en-GB" dirty="0"/>
              <a:t>The consumer stapler in sector has the highest low stock price compared to High stock price.</a:t>
            </a:r>
          </a:p>
          <a:p>
            <a:pPr algn="just"/>
            <a:endParaRPr lang="en-GB" dirty="0"/>
          </a:p>
          <a:p>
            <a:pPr algn="just"/>
            <a:endParaRPr lang="en-GB" dirty="0"/>
          </a:p>
        </p:txBody>
      </p:sp>
      <p:pic>
        <p:nvPicPr>
          <p:cNvPr id="8" name="Picture 7">
            <a:extLst>
              <a:ext uri="{FF2B5EF4-FFF2-40B4-BE49-F238E27FC236}">
                <a16:creationId xmlns:a16="http://schemas.microsoft.com/office/drawing/2014/main" id="{E8F42ADD-E671-4ED4-80E9-4035115D7C1F}"/>
              </a:ext>
            </a:extLst>
          </p:cNvPr>
          <p:cNvPicPr>
            <a:picLocks noChangeAspect="1"/>
          </p:cNvPicPr>
          <p:nvPr/>
        </p:nvPicPr>
        <p:blipFill>
          <a:blip r:embed="rId4"/>
          <a:stretch>
            <a:fillRect/>
          </a:stretch>
        </p:blipFill>
        <p:spPr>
          <a:xfrm>
            <a:off x="113071" y="1408800"/>
            <a:ext cx="6848167" cy="4697032"/>
          </a:xfrm>
          <a:prstGeom prst="rect">
            <a:avLst/>
          </a:prstGeom>
        </p:spPr>
      </p:pic>
    </p:spTree>
    <p:extLst>
      <p:ext uri="{BB962C8B-B14F-4D97-AF65-F5344CB8AC3E}">
        <p14:creationId xmlns:p14="http://schemas.microsoft.com/office/powerpoint/2010/main" val="373802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4312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66818" y="220583"/>
            <a:ext cx="7105537" cy="800179"/>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CONCLUSION</a:t>
            </a:r>
            <a:endParaRPr lang="en-US" sz="3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D31BF37-8943-475E-B363-FFC56FE8D7C6}"/>
              </a:ext>
            </a:extLst>
          </p:cNvPr>
          <p:cNvSpPr txBox="1"/>
          <p:nvPr/>
        </p:nvSpPr>
        <p:spPr>
          <a:xfrm>
            <a:off x="1069627" y="1020762"/>
            <a:ext cx="9686504" cy="2949525"/>
          </a:xfrm>
          <a:prstGeom prst="rect">
            <a:avLst/>
          </a:prstGeom>
          <a:noFill/>
        </p:spPr>
        <p:txBody>
          <a:bodyPr wrap="square" rtlCol="0">
            <a:spAutoFit/>
          </a:bodyPr>
          <a:lstStyle/>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Those who can make wise investments in the stock market include those who:</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Learn about the risks and dynamics of the market.</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2. Specify your risk tolerance and financial objectives.</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3. To reduce risk, diversify your holdings.</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4. Make long-term investments rather than rash choices.</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5. Maintain awareness while avoiding marketing hype.</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6. Take into account obtaining expert advice..</a:t>
            </a:r>
            <a:endParaRPr lang="en-US" sz="18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45637424-8013-4F4C-87E7-B9E2B3D4F5B2}"/>
              </a:ext>
            </a:extLst>
          </p:cNvPr>
          <p:cNvSpPr txBox="1"/>
          <p:nvPr/>
        </p:nvSpPr>
        <p:spPr>
          <a:xfrm>
            <a:off x="572177" y="4124603"/>
            <a:ext cx="10456606" cy="2478114"/>
          </a:xfrm>
          <a:prstGeom prst="rect">
            <a:avLst/>
          </a:prstGeom>
          <a:noFill/>
        </p:spPr>
        <p:txBody>
          <a:bodyPr wrap="square" rtlCol="0">
            <a:spAutoFit/>
          </a:bodyPr>
          <a:lstStyle/>
          <a:p>
            <a:pPr algn="just">
              <a:lnSpc>
                <a:spcPct val="200000"/>
              </a:lnSpc>
            </a:pPr>
            <a:r>
              <a:rPr lang="en-GB" sz="1600" b="1" dirty="0">
                <a:solidFill>
                  <a:schemeClr val="accent1">
                    <a:lumMod val="50000"/>
                  </a:schemeClr>
                </a:solidFill>
              </a:rPr>
              <a:t>FOOTNOTE</a:t>
            </a:r>
            <a:r>
              <a:rPr lang="en-GB" sz="1600" dirty="0">
                <a:solidFill>
                  <a:schemeClr val="accent1">
                    <a:lumMod val="50000"/>
                  </a:schemeClr>
                </a:solidFill>
              </a:rPr>
              <a:t>: </a:t>
            </a:r>
            <a:r>
              <a:rPr lang="en-GB" sz="1600" b="1" dirty="0">
                <a:solidFill>
                  <a:schemeClr val="accent1">
                    <a:lumMod val="50000"/>
                  </a:schemeClr>
                </a:solidFill>
              </a:rPr>
              <a:t>To normalize the data sets and establish a relationship with the data table or create a data model, dummy stock date was created during the data analysis process. To ascertain the pattern of value stock price over time, a dummy stock date must be created for each share that is bought or sold. Market capitalization, EBITDA, low and high stock prices, and market capitalization are the primary independent variables</a:t>
            </a:r>
            <a:r>
              <a:rPr lang="en-GB" b="1" dirty="0">
                <a:solidFill>
                  <a:schemeClr val="accent1">
                    <a:lumMod val="50000"/>
                  </a:schemeClr>
                </a:solidFill>
              </a:rPr>
              <a:t>.</a:t>
            </a:r>
          </a:p>
        </p:txBody>
      </p:sp>
    </p:spTree>
    <p:extLst>
      <p:ext uri="{BB962C8B-B14F-4D97-AF65-F5344CB8AC3E}">
        <p14:creationId xmlns:p14="http://schemas.microsoft.com/office/powerpoint/2010/main" val="16551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309540"/>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66818" y="220583"/>
            <a:ext cx="7105537" cy="800179"/>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RECOMMENDATION</a:t>
            </a:r>
            <a:endParaRPr lang="en-US" sz="3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0B8745CA-E485-48D4-9E8A-D270419791D7}"/>
              </a:ext>
            </a:extLst>
          </p:cNvPr>
          <p:cNvSpPr txBox="1"/>
          <p:nvPr/>
        </p:nvSpPr>
        <p:spPr>
          <a:xfrm>
            <a:off x="525528" y="1182606"/>
            <a:ext cx="11302678" cy="4109330"/>
          </a:xfrm>
          <a:prstGeom prst="rect">
            <a:avLst/>
          </a:prstGeom>
          <a:noFill/>
        </p:spPr>
        <p:txBody>
          <a:bodyPr wrap="square" rtlCol="0">
            <a:spAutoFit/>
          </a:bodyPr>
          <a:lstStyle/>
          <a:p>
            <a:pPr algn="just">
              <a:lnSpc>
                <a:spcPct val="150000"/>
              </a:lnSpc>
            </a:pPr>
            <a:r>
              <a:rPr lang="en-GB" sz="1600" dirty="0"/>
              <a:t>The following are some broad suggestions regarding the stock market:</a:t>
            </a:r>
          </a:p>
          <a:p>
            <a:pPr algn="just">
              <a:lnSpc>
                <a:spcPct val="150000"/>
              </a:lnSpc>
            </a:pPr>
            <a:r>
              <a:rPr lang="en-GB" sz="1600" dirty="0"/>
              <a:t>:1. Diversify your portfolio: Distribute your investments over a range of industries, markets, and regions.</a:t>
            </a:r>
          </a:p>
          <a:p>
            <a:pPr algn="just">
              <a:lnSpc>
                <a:spcPct val="150000"/>
              </a:lnSpc>
            </a:pPr>
            <a:r>
              <a:rPr lang="en-GB" sz="1600" dirty="0"/>
              <a:t>2. Do your research: Keep up to date on business performance, economic conditions, and market trends.</a:t>
            </a:r>
          </a:p>
          <a:p>
            <a:pPr algn="just">
              <a:lnSpc>
                <a:spcPct val="150000"/>
              </a:lnSpc>
            </a:pPr>
            <a:r>
              <a:rPr lang="en-GB" sz="1600" dirty="0"/>
              <a:t>3Take into account index funds or ETFs: Low-cost, diversified options that provide extensive market exposure.</a:t>
            </a:r>
          </a:p>
          <a:p>
            <a:pPr algn="just">
              <a:lnSpc>
                <a:spcPct val="150000"/>
              </a:lnSpc>
            </a:pPr>
            <a:r>
              <a:rPr lang="en-GB" sz="1600" dirty="0"/>
              <a:t>4.Reduce fees, commissions, and taxes in order to keep costs low.</a:t>
            </a:r>
          </a:p>
          <a:p>
            <a:pPr algn="just">
              <a:lnSpc>
                <a:spcPct val="150000"/>
              </a:lnSpc>
            </a:pPr>
            <a:r>
              <a:rPr lang="en-GB" sz="1600" dirty="0"/>
              <a:t>5. Monitor and adjust: Check your portfolio on a regular basis and rebalance as needed.</a:t>
            </a:r>
          </a:p>
          <a:p>
            <a:pPr algn="just">
              <a:lnSpc>
                <a:spcPct val="150000"/>
              </a:lnSpc>
            </a:pPr>
            <a:r>
              <a:rPr lang="en-GB" sz="1600" dirty="0"/>
              <a:t>Several well-liked equities in different Sectors:</a:t>
            </a:r>
          </a:p>
          <a:p>
            <a:pPr marL="342900" indent="-342900" algn="just">
              <a:lnSpc>
                <a:spcPct val="150000"/>
              </a:lnSpc>
              <a:buAutoNum type="arabicPeriod"/>
            </a:pPr>
            <a:r>
              <a:rPr lang="en-GB" sz="1600" dirty="0"/>
              <a:t>Technology: Microsoft (MSFT), Amazon (AMZN), and Apple (AAPL)</a:t>
            </a:r>
          </a:p>
          <a:p>
            <a:pPr marL="342900" indent="-342900" algn="just">
              <a:lnSpc>
                <a:spcPct val="150000"/>
              </a:lnSpc>
              <a:buAutoNum type="arabicPeriod"/>
            </a:pPr>
            <a:r>
              <a:rPr lang="en-GB" sz="1600" dirty="0"/>
              <a:t> Healthcare: Pfizer (PFE), UnitedHealth Group (UNH), Johnson &amp; Johnson (JNJ)</a:t>
            </a:r>
          </a:p>
          <a:p>
            <a:pPr marL="342900" indent="-342900" algn="just">
              <a:lnSpc>
                <a:spcPct val="150000"/>
              </a:lnSpc>
              <a:buAutoNum type="arabicPeriod"/>
            </a:pPr>
            <a:r>
              <a:rPr lang="en-GB" sz="1600" dirty="0"/>
              <a:t> Finance: Visa (V), Mastercard (MA), JPMorgan Chase (JPM) etc. </a:t>
            </a:r>
          </a:p>
          <a:p>
            <a:pPr marL="342900" indent="-342900">
              <a:lnSpc>
                <a:spcPct val="150000"/>
              </a:lnSpc>
              <a:buAutoNum type="arabicPeriod"/>
            </a:pPr>
            <a:endParaRPr lang="en-GB" sz="1600" dirty="0"/>
          </a:p>
        </p:txBody>
      </p:sp>
    </p:spTree>
    <p:extLst>
      <p:ext uri="{BB962C8B-B14F-4D97-AF65-F5344CB8AC3E}">
        <p14:creationId xmlns:p14="http://schemas.microsoft.com/office/powerpoint/2010/main" val="181593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309540"/>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66818" y="220583"/>
            <a:ext cx="7105537" cy="584735"/>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DASH</a:t>
            </a:r>
            <a:r>
              <a:rPr lang="en-US" sz="3200" b="1" dirty="0">
                <a:solidFill>
                  <a:srgbClr val="03268F"/>
                </a:solidFill>
                <a:latin typeface="Century Gothic"/>
                <a:sym typeface="Century Gothic"/>
              </a:rPr>
              <a:t>BOARD</a:t>
            </a:r>
            <a:endParaRPr lang="en-US"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082C9852-0F11-4B43-8B3D-478846F0ECF1}"/>
              </a:ext>
            </a:extLst>
          </p:cNvPr>
          <p:cNvPicPr>
            <a:picLocks noChangeAspect="1"/>
          </p:cNvPicPr>
          <p:nvPr/>
        </p:nvPicPr>
        <p:blipFill>
          <a:blip r:embed="rId4"/>
          <a:stretch>
            <a:fillRect/>
          </a:stretch>
        </p:blipFill>
        <p:spPr>
          <a:xfrm>
            <a:off x="235974" y="1327355"/>
            <a:ext cx="11739716" cy="5028459"/>
          </a:xfrm>
          <a:prstGeom prst="rect">
            <a:avLst/>
          </a:prstGeom>
        </p:spPr>
      </p:pic>
    </p:spTree>
    <p:extLst>
      <p:ext uri="{BB962C8B-B14F-4D97-AF65-F5344CB8AC3E}">
        <p14:creationId xmlns:p14="http://schemas.microsoft.com/office/powerpoint/2010/main" val="167361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309540"/>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66818" y="220583"/>
            <a:ext cx="7105537" cy="584735"/>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DASH</a:t>
            </a:r>
            <a:r>
              <a:rPr lang="en-US" sz="3200" b="1" dirty="0">
                <a:solidFill>
                  <a:srgbClr val="03268F"/>
                </a:solidFill>
                <a:latin typeface="Century Gothic"/>
                <a:sym typeface="Century Gothic"/>
              </a:rPr>
              <a:t>BOARD</a:t>
            </a:r>
            <a:endParaRPr lang="en-US"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A553F98A-18B2-4329-A100-0A8B87F6F4E3}"/>
              </a:ext>
            </a:extLst>
          </p:cNvPr>
          <p:cNvPicPr>
            <a:picLocks noChangeAspect="1"/>
          </p:cNvPicPr>
          <p:nvPr/>
        </p:nvPicPr>
        <p:blipFill>
          <a:blip r:embed="rId4"/>
          <a:stretch>
            <a:fillRect/>
          </a:stretch>
        </p:blipFill>
        <p:spPr>
          <a:xfrm>
            <a:off x="427703" y="1268362"/>
            <a:ext cx="11276601" cy="5369056"/>
          </a:xfrm>
          <a:prstGeom prst="rect">
            <a:avLst/>
          </a:prstGeom>
        </p:spPr>
      </p:pic>
    </p:spTree>
    <p:extLst>
      <p:ext uri="{BB962C8B-B14F-4D97-AF65-F5344CB8AC3E}">
        <p14:creationId xmlns:p14="http://schemas.microsoft.com/office/powerpoint/2010/main" val="2150563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309540"/>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64594" y="107708"/>
            <a:ext cx="7105537" cy="584735"/>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DASH</a:t>
            </a:r>
            <a:r>
              <a:rPr lang="en-US" sz="3200" b="1" dirty="0">
                <a:solidFill>
                  <a:srgbClr val="03268F"/>
                </a:solidFill>
                <a:latin typeface="Century Gothic"/>
                <a:sym typeface="Century Gothic"/>
              </a:rPr>
              <a:t>BOARD</a:t>
            </a:r>
            <a:endParaRPr lang="en-US"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CF36612A-DE06-40DF-9023-99DB280B8A12}"/>
              </a:ext>
            </a:extLst>
          </p:cNvPr>
          <p:cNvPicPr>
            <a:picLocks noChangeAspect="1"/>
          </p:cNvPicPr>
          <p:nvPr/>
        </p:nvPicPr>
        <p:blipFill>
          <a:blip r:embed="rId4"/>
          <a:stretch>
            <a:fillRect/>
          </a:stretch>
        </p:blipFill>
        <p:spPr>
          <a:xfrm>
            <a:off x="206477" y="1283110"/>
            <a:ext cx="11680723" cy="5132438"/>
          </a:xfrm>
          <a:prstGeom prst="rect">
            <a:avLst/>
          </a:prstGeom>
        </p:spPr>
      </p:pic>
    </p:spTree>
    <p:extLst>
      <p:ext uri="{BB962C8B-B14F-4D97-AF65-F5344CB8AC3E}">
        <p14:creationId xmlns:p14="http://schemas.microsoft.com/office/powerpoint/2010/main" val="136854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309540"/>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25811" y="211676"/>
            <a:ext cx="7105537" cy="584735"/>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DATA MODEL</a:t>
            </a:r>
            <a:endParaRPr lang="en-US" sz="1400" b="0" i="0" u="none" strike="noStrike" cap="none" dirty="0">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1C96DE44-8A18-44AF-9B33-40B39C020ED2}"/>
              </a:ext>
            </a:extLst>
          </p:cNvPr>
          <p:cNvPicPr>
            <a:picLocks noChangeAspect="1"/>
          </p:cNvPicPr>
          <p:nvPr/>
        </p:nvPicPr>
        <p:blipFill>
          <a:blip r:embed="rId4"/>
          <a:stretch>
            <a:fillRect/>
          </a:stretch>
        </p:blipFill>
        <p:spPr>
          <a:xfrm>
            <a:off x="707924" y="1290338"/>
            <a:ext cx="10996380" cy="4980661"/>
          </a:xfrm>
          <a:prstGeom prst="rect">
            <a:avLst/>
          </a:prstGeom>
        </p:spPr>
      </p:pic>
    </p:spTree>
    <p:extLst>
      <p:ext uri="{BB962C8B-B14F-4D97-AF65-F5344CB8AC3E}">
        <p14:creationId xmlns:p14="http://schemas.microsoft.com/office/powerpoint/2010/main" val="241258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9"/>
          <p:cNvSpPr/>
          <p:nvPr/>
        </p:nvSpPr>
        <p:spPr>
          <a:xfrm>
            <a:off x="5997316" y="-396005"/>
            <a:ext cx="8375689" cy="7650009"/>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2" name="Google Shape;302;p29"/>
          <p:cNvSpPr/>
          <p:nvPr/>
        </p:nvSpPr>
        <p:spPr>
          <a:xfrm>
            <a:off x="7256010" y="817894"/>
            <a:ext cx="6768041" cy="5248486"/>
          </a:xfrm>
          <a:prstGeom prst="hexagon">
            <a:avLst>
              <a:gd name="adj" fmla="val 25000"/>
              <a:gd name="vf" fmla="val 115470"/>
            </a:avLst>
          </a:prstGeom>
          <a:blipFill rotWithShape="1">
            <a:blip r:embed="rId3">
              <a:alphaModFix/>
            </a:blip>
            <a:stretch>
              <a:fillRect/>
            </a:stretch>
          </a:blipFill>
          <a:ln w="1905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3" name="Google Shape;303;p29"/>
          <p:cNvSpPr/>
          <p:nvPr/>
        </p:nvSpPr>
        <p:spPr>
          <a:xfrm>
            <a:off x="805429" y="2285181"/>
            <a:ext cx="3496282" cy="2313912"/>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4" name="Google Shape;304;p29"/>
          <p:cNvSpPr txBox="1"/>
          <p:nvPr/>
        </p:nvSpPr>
        <p:spPr>
          <a:xfrm>
            <a:off x="-406921" y="2775805"/>
            <a:ext cx="5920981"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entury Gothic"/>
                <a:ea typeface="Century Gothic"/>
                <a:cs typeface="Century Gothic"/>
                <a:sym typeface="Century Gothic"/>
              </a:rPr>
              <a:t>THANK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entury Gothic"/>
                <a:ea typeface="Century Gothic"/>
                <a:cs typeface="Century Gothic"/>
                <a:sym typeface="Century Gothic"/>
              </a:rPr>
              <a:t>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4"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grpSp>
        <p:nvGrpSpPr>
          <p:cNvPr id="96" name="Google Shape;96;p14"/>
          <p:cNvGrpSpPr/>
          <p:nvPr/>
        </p:nvGrpSpPr>
        <p:grpSpPr>
          <a:xfrm>
            <a:off x="570260" y="2071148"/>
            <a:ext cx="5661727" cy="461665"/>
            <a:chOff x="570260" y="1865877"/>
            <a:chExt cx="5661727" cy="461665"/>
          </a:xfrm>
        </p:grpSpPr>
        <p:sp>
          <p:nvSpPr>
            <p:cNvPr id="97" name="Google Shape;97;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entury Gothic"/>
                  <a:ea typeface="Century Gothic"/>
                  <a:cs typeface="Century Gothic"/>
                  <a:sym typeface="Century Gothic"/>
                </a:rPr>
                <a:t>01</a:t>
              </a:r>
              <a:endParaRPr sz="1800" b="1" i="0" u="none" strike="noStrike" cap="none">
                <a:solidFill>
                  <a:schemeClr val="lt1"/>
                </a:solidFill>
                <a:latin typeface="Century Gothic"/>
                <a:ea typeface="Century Gothic"/>
                <a:cs typeface="Century Gothic"/>
                <a:sym typeface="Century Gothic"/>
              </a:endParaRPr>
            </a:p>
          </p:txBody>
        </p:sp>
        <p:sp>
          <p:nvSpPr>
            <p:cNvPr id="99" name="Google Shape;99;p14"/>
            <p:cNvSpPr txBox="1"/>
            <p:nvPr/>
          </p:nvSpPr>
          <p:spPr>
            <a:xfrm>
              <a:off x="2507190" y="1927432"/>
              <a:ext cx="372479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entury Gothic"/>
                  <a:ea typeface="Century Gothic"/>
                  <a:cs typeface="Century Gothic"/>
                  <a:sym typeface="Century Gothic"/>
                </a:rPr>
                <a:t>INTRODUCTION TO THE STATEMENT</a:t>
              </a:r>
              <a:endParaRPr sz="1200" b="0" i="0" u="none" strike="noStrike" cap="none" dirty="0">
                <a:solidFill>
                  <a:schemeClr val="dk1"/>
                </a:solidFill>
                <a:latin typeface="Century Gothic"/>
                <a:ea typeface="Century Gothic"/>
                <a:cs typeface="Century Gothic"/>
                <a:sym typeface="Century Gothic"/>
              </a:endParaRPr>
            </a:p>
          </p:txBody>
        </p:sp>
      </p:grpSp>
      <p:grpSp>
        <p:nvGrpSpPr>
          <p:cNvPr id="100" name="Google Shape;100;p14"/>
          <p:cNvGrpSpPr/>
          <p:nvPr/>
        </p:nvGrpSpPr>
        <p:grpSpPr>
          <a:xfrm>
            <a:off x="570260" y="2970480"/>
            <a:ext cx="4688825" cy="461665"/>
            <a:chOff x="570260" y="1865877"/>
            <a:chExt cx="4688825" cy="461665"/>
          </a:xfrm>
        </p:grpSpPr>
        <p:sp>
          <p:nvSpPr>
            <p:cNvPr id="101" name="Google Shape;101;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entury Gothic"/>
                  <a:ea typeface="Century Gothic"/>
                  <a:cs typeface="Century Gothic"/>
                  <a:sym typeface="Century Gothic"/>
                </a:rPr>
                <a:t>02</a:t>
              </a:r>
              <a:endParaRPr sz="1800" b="1" i="0" u="none" strike="noStrike" cap="none">
                <a:solidFill>
                  <a:schemeClr val="lt1"/>
                </a:solidFill>
                <a:latin typeface="Century Gothic"/>
                <a:ea typeface="Century Gothic"/>
                <a:cs typeface="Century Gothic"/>
                <a:sym typeface="Century Gothic"/>
              </a:endParaRPr>
            </a:p>
          </p:txBody>
        </p:sp>
        <p:sp>
          <p:nvSpPr>
            <p:cNvPr id="103" name="Google Shape;103;p14"/>
            <p:cNvSpPr txBox="1"/>
            <p:nvPr/>
          </p:nvSpPr>
          <p:spPr>
            <a:xfrm>
              <a:off x="2507191" y="1927432"/>
              <a:ext cx="2751894"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latin typeface="Century Gothic"/>
                  <a:ea typeface="Century Gothic"/>
                  <a:cs typeface="Century Gothic"/>
                  <a:sym typeface="Century Gothic"/>
                </a:rPr>
                <a:t>DATA ANALYSIS REPORT</a:t>
              </a:r>
              <a:endParaRPr sz="1200" b="0" i="0" u="none" strike="noStrike" cap="none" dirty="0">
                <a:solidFill>
                  <a:schemeClr val="dk1"/>
                </a:solidFill>
                <a:latin typeface="Century Gothic"/>
                <a:ea typeface="Century Gothic"/>
                <a:cs typeface="Century Gothic"/>
                <a:sym typeface="Century Gothic"/>
              </a:endParaRPr>
            </a:p>
          </p:txBody>
        </p:sp>
      </p:grpSp>
      <p:grpSp>
        <p:nvGrpSpPr>
          <p:cNvPr id="104" name="Google Shape;104;p14"/>
          <p:cNvGrpSpPr/>
          <p:nvPr/>
        </p:nvGrpSpPr>
        <p:grpSpPr>
          <a:xfrm>
            <a:off x="570260" y="3869811"/>
            <a:ext cx="5227035" cy="461665"/>
            <a:chOff x="570260" y="1865877"/>
            <a:chExt cx="5227035" cy="461665"/>
          </a:xfrm>
        </p:grpSpPr>
        <p:sp>
          <p:nvSpPr>
            <p:cNvPr id="105" name="Google Shape;105;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entury Gothic"/>
                  <a:ea typeface="Century Gothic"/>
                  <a:cs typeface="Century Gothic"/>
                  <a:sym typeface="Century Gothic"/>
                </a:rPr>
                <a:t>03</a:t>
              </a:r>
              <a:endParaRPr sz="1800" b="1" i="0" u="none" strike="noStrike" cap="none">
                <a:solidFill>
                  <a:schemeClr val="lt1"/>
                </a:solidFill>
                <a:latin typeface="Century Gothic"/>
                <a:ea typeface="Century Gothic"/>
                <a:cs typeface="Century Gothic"/>
                <a:sym typeface="Century Gothic"/>
              </a:endParaRPr>
            </a:p>
          </p:txBody>
        </p:sp>
        <p:sp>
          <p:nvSpPr>
            <p:cNvPr id="107" name="Google Shape;107;p14"/>
            <p:cNvSpPr txBox="1"/>
            <p:nvPr/>
          </p:nvSpPr>
          <p:spPr>
            <a:xfrm>
              <a:off x="2507190" y="1927432"/>
              <a:ext cx="3290105"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latin typeface="Century Gothic"/>
                  <a:ea typeface="Century Gothic"/>
                  <a:cs typeface="Century Gothic"/>
                  <a:sym typeface="Century Gothic"/>
                </a:rPr>
                <a:t>RECOMMENDATION</a:t>
              </a:r>
              <a:endParaRPr sz="1200" b="0" i="0" u="none" strike="noStrike" cap="none" dirty="0">
                <a:solidFill>
                  <a:schemeClr val="dk1"/>
                </a:solidFill>
                <a:latin typeface="Century Gothic"/>
                <a:ea typeface="Century Gothic"/>
                <a:cs typeface="Century Gothic"/>
                <a:sym typeface="Century Gothic"/>
              </a:endParaRPr>
            </a:p>
          </p:txBody>
        </p:sp>
      </p:grpSp>
      <p:grpSp>
        <p:nvGrpSpPr>
          <p:cNvPr id="108" name="Google Shape;108;p14"/>
          <p:cNvGrpSpPr/>
          <p:nvPr/>
        </p:nvGrpSpPr>
        <p:grpSpPr>
          <a:xfrm>
            <a:off x="570260" y="4753813"/>
            <a:ext cx="5661727" cy="472529"/>
            <a:chOff x="570260" y="1855013"/>
            <a:chExt cx="5661727" cy="472529"/>
          </a:xfrm>
        </p:grpSpPr>
        <p:sp>
          <p:nvSpPr>
            <p:cNvPr id="109" name="Google Shape;109;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10" name="Google Shape;110;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Century Gothic"/>
                  <a:ea typeface="Century Gothic"/>
                  <a:cs typeface="Century Gothic"/>
                  <a:sym typeface="Century Gothic"/>
                </a:rPr>
                <a:t>04</a:t>
              </a:r>
              <a:endParaRPr sz="1800" b="1" i="0" u="none" strike="noStrike" cap="none" dirty="0">
                <a:solidFill>
                  <a:schemeClr val="lt1"/>
                </a:solidFill>
                <a:latin typeface="Century Gothic"/>
                <a:ea typeface="Century Gothic"/>
                <a:cs typeface="Century Gothic"/>
                <a:sym typeface="Century Gothic"/>
              </a:endParaRPr>
            </a:p>
          </p:txBody>
        </p:sp>
        <p:sp>
          <p:nvSpPr>
            <p:cNvPr id="111" name="Google Shape;111;p14"/>
            <p:cNvSpPr txBox="1"/>
            <p:nvPr/>
          </p:nvSpPr>
          <p:spPr>
            <a:xfrm>
              <a:off x="2374954" y="1855013"/>
              <a:ext cx="3857033"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Century Gothic"/>
                  <a:ea typeface="Century Gothic"/>
                  <a:cs typeface="Century Gothic"/>
                  <a:sym typeface="Century Gothic"/>
                </a:rPr>
                <a:t>CONCLUSION</a:t>
              </a:r>
              <a:endParaRPr sz="1600" b="0" i="0" u="none" strike="noStrike" cap="none" dirty="0">
                <a:solidFill>
                  <a:schemeClr val="dk1"/>
                </a:solidFill>
                <a:latin typeface="Century Gothic"/>
                <a:ea typeface="Century Gothic"/>
                <a:cs typeface="Century Gothic"/>
                <a:sym typeface="Century Gothic"/>
              </a:endParaRPr>
            </a:p>
          </p:txBody>
        </p:sp>
      </p:grpSp>
      <p:pic>
        <p:nvPicPr>
          <p:cNvPr id="116" name="Google Shape;116;p14" descr="Graphical user interface, diagram&#10;&#10;Description automatically generated"/>
          <p:cNvPicPr preferRelativeResize="0"/>
          <p:nvPr/>
        </p:nvPicPr>
        <p:blipFill rotWithShape="1">
          <a:blip r:embed="rId4">
            <a:alphaModFix/>
          </a:blip>
          <a:srcRect/>
          <a:stretch/>
        </p:blipFill>
        <p:spPr>
          <a:xfrm>
            <a:off x="7673444" y="2071148"/>
            <a:ext cx="4022729" cy="4022729"/>
          </a:xfrm>
          <a:prstGeom prst="rect">
            <a:avLst/>
          </a:prstGeom>
          <a:noFill/>
          <a:ln>
            <a:noFill/>
          </a:ln>
        </p:spPr>
      </p:pic>
      <p:sp>
        <p:nvSpPr>
          <p:cNvPr id="117" name="Google Shape;117;p14"/>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p14"/>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14"/>
          <p:cNvSpPr txBox="1"/>
          <p:nvPr/>
        </p:nvSpPr>
        <p:spPr>
          <a:xfrm>
            <a:off x="412607" y="434336"/>
            <a:ext cx="3377681"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3268F"/>
                </a:solidFill>
                <a:latin typeface="Century Gothic"/>
                <a:ea typeface="Century Gothic"/>
                <a:cs typeface="Century Gothic"/>
                <a:sym typeface="Century Gothic"/>
              </a:rPr>
              <a:t>CONTENTS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p:nvPr/>
        </p:nvSpPr>
        <p:spPr>
          <a:xfrm>
            <a:off x="8187397" y="6299468"/>
            <a:ext cx="3671668" cy="151494"/>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p15"/>
          <p:cNvSpPr/>
          <p:nvPr/>
        </p:nvSpPr>
        <p:spPr>
          <a:xfrm>
            <a:off x="7266115" y="358185"/>
            <a:ext cx="4509988" cy="1059254"/>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15"/>
          <p:cNvSpPr txBox="1"/>
          <p:nvPr/>
        </p:nvSpPr>
        <p:spPr>
          <a:xfrm>
            <a:off x="7194317" y="885590"/>
            <a:ext cx="450998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entury Gothic"/>
                <a:ea typeface="Century Gothic"/>
                <a:cs typeface="Century Gothic"/>
                <a:sym typeface="Century Gothic"/>
              </a:rPr>
              <a:t>OVERVIEW</a:t>
            </a:r>
            <a:endParaRPr sz="1400" b="0" i="0" u="none" strike="noStrike" cap="none">
              <a:solidFill>
                <a:srgbClr val="000000"/>
              </a:solidFill>
              <a:latin typeface="Arial"/>
              <a:ea typeface="Arial"/>
              <a:cs typeface="Arial"/>
              <a:sym typeface="Arial"/>
            </a:endParaRPr>
          </a:p>
        </p:txBody>
      </p:sp>
      <p:pic>
        <p:nvPicPr>
          <p:cNvPr id="127" name="Google Shape;127;p15" descr="A picture containing text, sign&#10;&#10;Description automatically generated"/>
          <p:cNvPicPr preferRelativeResize="0"/>
          <p:nvPr/>
        </p:nvPicPr>
        <p:blipFill rotWithShape="1">
          <a:blip r:embed="rId3">
            <a:alphaModFix/>
          </a:blip>
          <a:srcRect/>
          <a:stretch/>
        </p:blipFill>
        <p:spPr>
          <a:xfrm>
            <a:off x="415897" y="377008"/>
            <a:ext cx="1784290" cy="279446"/>
          </a:xfrm>
          <a:prstGeom prst="rect">
            <a:avLst/>
          </a:prstGeom>
          <a:noFill/>
          <a:ln>
            <a:noFill/>
          </a:ln>
        </p:spPr>
      </p:pic>
      <p:sp>
        <p:nvSpPr>
          <p:cNvPr id="128" name="Google Shape;128;p15"/>
          <p:cNvSpPr/>
          <p:nvPr/>
        </p:nvSpPr>
        <p:spPr>
          <a:xfrm>
            <a:off x="4271184" y="377008"/>
            <a:ext cx="549055" cy="551013"/>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2" name="Google Shape;132;p15" descr="Research with solid fill"/>
          <p:cNvPicPr preferRelativeResize="0"/>
          <p:nvPr/>
        </p:nvPicPr>
        <p:blipFill rotWithShape="1">
          <a:blip r:embed="rId4">
            <a:alphaModFix/>
          </a:blip>
          <a:srcRect/>
          <a:stretch/>
        </p:blipFill>
        <p:spPr>
          <a:xfrm>
            <a:off x="2234318" y="2330660"/>
            <a:ext cx="745447" cy="745447"/>
          </a:xfrm>
          <a:prstGeom prst="rect">
            <a:avLst/>
          </a:prstGeom>
          <a:noFill/>
          <a:ln>
            <a:noFill/>
          </a:ln>
        </p:spPr>
      </p:pic>
      <p:pic>
        <p:nvPicPr>
          <p:cNvPr id="134" name="Google Shape;134;p15" descr="Money with solid fill"/>
          <p:cNvPicPr preferRelativeResize="0"/>
          <p:nvPr/>
        </p:nvPicPr>
        <p:blipFill rotWithShape="1">
          <a:blip r:embed="rId5">
            <a:alphaModFix/>
          </a:blip>
          <a:srcRect/>
          <a:stretch/>
        </p:blipFill>
        <p:spPr>
          <a:xfrm>
            <a:off x="9256260" y="2316904"/>
            <a:ext cx="759203" cy="759203"/>
          </a:xfrm>
          <a:prstGeom prst="rect">
            <a:avLst/>
          </a:prstGeom>
          <a:noFill/>
          <a:ln>
            <a:noFill/>
          </a:ln>
        </p:spPr>
      </p:pic>
      <p:sp>
        <p:nvSpPr>
          <p:cNvPr id="2" name="TextBox 1">
            <a:extLst>
              <a:ext uri="{FF2B5EF4-FFF2-40B4-BE49-F238E27FC236}">
                <a16:creationId xmlns:a16="http://schemas.microsoft.com/office/drawing/2014/main" id="{86123842-8291-4451-A908-A2435D43F501}"/>
              </a:ext>
            </a:extLst>
          </p:cNvPr>
          <p:cNvSpPr txBox="1"/>
          <p:nvPr/>
        </p:nvSpPr>
        <p:spPr>
          <a:xfrm>
            <a:off x="2070146" y="1619470"/>
            <a:ext cx="5343528" cy="400110"/>
          </a:xfrm>
          <a:prstGeom prst="rect">
            <a:avLst/>
          </a:prstGeom>
          <a:noFill/>
        </p:spPr>
        <p:txBody>
          <a:bodyPr wrap="square" rtlCol="0">
            <a:spAutoFit/>
          </a:bodyPr>
          <a:lstStyle/>
          <a:p>
            <a:pPr algn="ctr"/>
            <a:r>
              <a:rPr lang="en-GB" sz="2000" b="1" dirty="0"/>
              <a:t>BUSSINESS  PROBLEM STATEMENT</a:t>
            </a:r>
          </a:p>
        </p:txBody>
      </p:sp>
      <p:sp>
        <p:nvSpPr>
          <p:cNvPr id="3" name="TextBox 2">
            <a:extLst>
              <a:ext uri="{FF2B5EF4-FFF2-40B4-BE49-F238E27FC236}">
                <a16:creationId xmlns:a16="http://schemas.microsoft.com/office/drawing/2014/main" id="{97ED998C-DC3D-4FD1-A358-C17011A2C445}"/>
              </a:ext>
            </a:extLst>
          </p:cNvPr>
          <p:cNvSpPr txBox="1"/>
          <p:nvPr/>
        </p:nvSpPr>
        <p:spPr>
          <a:xfrm>
            <a:off x="415897" y="2108888"/>
            <a:ext cx="10508566" cy="4109330"/>
          </a:xfrm>
          <a:prstGeom prst="rect">
            <a:avLst/>
          </a:prstGeom>
          <a:noFill/>
        </p:spPr>
        <p:txBody>
          <a:bodyPr wrap="square" rtlCol="0">
            <a:spAutoFit/>
          </a:bodyPr>
          <a:lstStyle/>
          <a:p>
            <a:pPr algn="just">
              <a:lnSpc>
                <a:spcPct val="150000"/>
              </a:lnSpc>
            </a:pPr>
            <a:r>
              <a:rPr lang="en-GB" sz="1600" dirty="0"/>
              <a:t>As a Data Analyst the task is to conduct a comprehensive analysis and visualization of financial stock market price for various companies stock listed across the sector. the sector Includes Health, Telecommunications, Industrial, Real Estate, Financials, Energy etc play a major role buying and selling of their capital share.</a:t>
            </a:r>
          </a:p>
          <a:p>
            <a:pPr algn="just">
              <a:lnSpc>
                <a:spcPct val="150000"/>
              </a:lnSpc>
            </a:pPr>
            <a:r>
              <a:rPr lang="en-GB" sz="1600" dirty="0"/>
              <a:t>T</a:t>
            </a:r>
            <a:r>
              <a:rPr lang="en-GB" sz="1600" b="0" i="0" u="none" strike="noStrike" cap="none" dirty="0">
                <a:solidFill>
                  <a:srgbClr val="000000"/>
                </a:solidFill>
                <a:latin typeface="Arial"/>
                <a:ea typeface="Arial"/>
                <a:cs typeface="Arial"/>
                <a:sym typeface="Arial"/>
              </a:rPr>
              <a:t>he financial datasets were made available for analysis; there were some adjustments made during the visualisation process, total stock market records if 505 companies and eleven unique sector entities. A relationship between the fact table and the dimension table was created by creating a fake date in place of the stock market date, after the data had been cleaned and transformed.</a:t>
            </a:r>
          </a:p>
          <a:p>
            <a:pPr algn="just">
              <a:lnSpc>
                <a:spcPct val="150000"/>
              </a:lnSpc>
            </a:pPr>
            <a:r>
              <a:rPr lang="en-GB" sz="1600" dirty="0"/>
              <a:t>The fake date for stock market date begins from Y2022 to Y2024, is crucial depicts the trend pattern of stock market analysis.</a:t>
            </a:r>
          </a:p>
          <a:p>
            <a:pPr algn="just">
              <a:lnSpc>
                <a:spcPct val="150000"/>
              </a:lnSpc>
            </a:pPr>
            <a:r>
              <a:rPr lang="en-GB" sz="1600" dirty="0"/>
              <a:t>The primary goals is to explore relationship and correlation among the key indication variable like High, Price , Price/Earning, Earning/Share, Market Capitalization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337520" y="1900895"/>
            <a:ext cx="11366784" cy="4640581"/>
          </a:xfrm>
          <a:prstGeom prst="rect">
            <a:avLst/>
          </a:prstGeom>
          <a:noFill/>
          <a:ln>
            <a:noFill/>
          </a:ln>
        </p:spPr>
        <p:txBody>
          <a:bodyPr spcFirstLastPara="1" wrap="square" lIns="91425" tIns="45700" rIns="91425" bIns="45700" anchor="t" anchorCtr="0">
            <a:noAutofit/>
          </a:bodyPr>
          <a:lstStyle/>
          <a:p>
            <a:pPr marR="0" lvl="0" algn="just" rtl="0">
              <a:lnSpc>
                <a:spcPct val="200000"/>
              </a:lnSpc>
              <a:spcBef>
                <a:spcPts val="0"/>
              </a:spcBef>
              <a:spcAft>
                <a:spcPts val="0"/>
              </a:spcAft>
              <a:buClr>
                <a:schemeClr val="dk1"/>
              </a:buClr>
              <a:buSzPts val="1800"/>
            </a:pPr>
            <a:r>
              <a:rPr lang="en-GB" sz="1800" b="0" i="0" u="none" strike="noStrike" cap="none" dirty="0">
                <a:solidFill>
                  <a:srgbClr val="000000"/>
                </a:solidFill>
                <a:latin typeface="Arial"/>
                <a:ea typeface="Arial"/>
                <a:cs typeface="Arial"/>
                <a:sym typeface="Arial"/>
              </a:rPr>
              <a:t> </a:t>
            </a:r>
            <a:r>
              <a:rPr lang="en-GB" sz="1600" b="0" i="0" u="none" strike="noStrike" cap="none" dirty="0">
                <a:solidFill>
                  <a:srgbClr val="000000"/>
                </a:solidFill>
                <a:latin typeface="Arial"/>
                <a:ea typeface="Arial"/>
                <a:cs typeface="Arial"/>
                <a:sym typeface="Arial"/>
              </a:rPr>
              <a:t>The ability to forecast the stock market has become critical for organizing business operations. Many studies in a range of fields, including operations research, computer science, statistics, economics, and finance, have been motivated by the prediction of stock price. Recent research has demonstrated that the vast amount of publicly accessible online information, including news from the media, social media platforms, and Wikipedia, significantly influences investors' perceptions of the financial markets. Because the stock market is highly sensitive to changes in the economy and can cause financial losses, the accuracy of computer models used to predict it is crucial. </a:t>
            </a:r>
            <a:endParaRPr lang="en-GB" sz="1600" dirty="0"/>
          </a:p>
          <a:p>
            <a:pPr marR="0" lvl="0" algn="just" rtl="0">
              <a:lnSpc>
                <a:spcPct val="200000"/>
              </a:lnSpc>
              <a:spcBef>
                <a:spcPts val="0"/>
              </a:spcBef>
              <a:spcAft>
                <a:spcPts val="0"/>
              </a:spcAft>
              <a:buClr>
                <a:schemeClr val="dk1"/>
              </a:buClr>
              <a:buSzPts val="1800"/>
            </a:pPr>
            <a:r>
              <a:rPr lang="en-GB" sz="1600" dirty="0"/>
              <a:t>Stock Analysis help traders to gain an insight into the economy , stock market, or securities involving the past and present market data, also includes the identification of ways of entry into and exit from the investment..</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Stock Market means equity market or share market is the aggregation of buyer and seller of shock called shares.</a:t>
            </a:r>
            <a:endParaRPr sz="1600" b="0" i="0" u="none" strike="noStrike" cap="none" dirty="0">
              <a:solidFill>
                <a:srgbClr val="000000"/>
              </a:solidFill>
              <a:latin typeface="Arial"/>
              <a:ea typeface="Arial"/>
              <a:cs typeface="Arial"/>
              <a:sym typeface="Arial"/>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16"/>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6"/>
          <p:cNvSpPr txBox="1"/>
          <p:nvPr/>
        </p:nvSpPr>
        <p:spPr>
          <a:xfrm>
            <a:off x="628372" y="533672"/>
            <a:ext cx="7422258"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STOCK MARKET REPORT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628372" y="1265325"/>
            <a:ext cx="11075932" cy="5479555"/>
          </a:xfrm>
          <a:prstGeom prst="rect">
            <a:avLst/>
          </a:prstGeom>
          <a:noFill/>
          <a:ln>
            <a:noFill/>
          </a:ln>
        </p:spPr>
        <p:txBody>
          <a:bodyPr spcFirstLastPara="1" wrap="square" lIns="91425" tIns="45700" rIns="91425" bIns="45700" anchor="t" anchorCtr="0">
            <a:noAutofit/>
          </a:bodyPr>
          <a:lstStyle/>
          <a:p>
            <a:pPr marR="0" lvl="0" algn="just" rtl="0">
              <a:lnSpc>
                <a:spcPct val="200000"/>
              </a:lnSpc>
              <a:spcBef>
                <a:spcPts val="0"/>
              </a:spcBef>
              <a:spcAft>
                <a:spcPts val="0"/>
              </a:spcAft>
              <a:buClr>
                <a:schemeClr val="dk1"/>
              </a:buClr>
              <a:buSzPts val="1800"/>
            </a:pPr>
            <a:r>
              <a:rPr lang="en-GB" sz="1800" b="0" i="0" u="none" strike="noStrike" cap="none" dirty="0">
                <a:solidFill>
                  <a:srgbClr val="000000"/>
                </a:solidFill>
                <a:latin typeface="Arial"/>
                <a:ea typeface="Arial"/>
                <a:cs typeface="Arial"/>
                <a:sym typeface="Arial"/>
              </a:rPr>
              <a:t> </a:t>
            </a:r>
            <a:r>
              <a:rPr lang="en-GB" sz="1600" dirty="0"/>
              <a:t>T</a:t>
            </a:r>
            <a:r>
              <a:rPr lang="en-GB" sz="1600" b="0" i="0" u="none" strike="noStrike" cap="none" dirty="0">
                <a:solidFill>
                  <a:srgbClr val="000000"/>
                </a:solidFill>
                <a:latin typeface="Arial"/>
                <a:ea typeface="Arial"/>
                <a:cs typeface="Arial"/>
                <a:sym typeface="Arial"/>
              </a:rPr>
              <a:t>hese may includes securities listed on public stock exchange as well as stock that is only traded privately such as share of private companies.</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A financial stock market report is a written or published work that offers a synopsis and evaluation of the financial performance, stock market activity, and overall investment prospects of a company. Usually, it consists of</a:t>
            </a:r>
            <a:r>
              <a:rPr lang="en-GB" sz="1800" b="0" i="0" u="none" strike="noStrike" cap="none" dirty="0">
                <a:solidFill>
                  <a:srgbClr val="000000"/>
                </a:solidFill>
                <a:latin typeface="Arial"/>
                <a:ea typeface="Arial"/>
                <a:cs typeface="Arial"/>
                <a:sym typeface="Arial"/>
              </a:rPr>
              <a:t>:</a:t>
            </a:r>
          </a:p>
          <a:p>
            <a:pPr marL="342900" marR="0" lvl="0" indent="-342900" algn="just" rtl="0">
              <a:lnSpc>
                <a:spcPct val="200000"/>
              </a:lnSpc>
              <a:spcBef>
                <a:spcPts val="0"/>
              </a:spcBef>
              <a:spcAft>
                <a:spcPts val="0"/>
              </a:spcAft>
              <a:buClr>
                <a:schemeClr val="dk1"/>
              </a:buClr>
              <a:buSzPts val="1800"/>
              <a:buAutoNum type="arabicPeriod"/>
            </a:pPr>
            <a:r>
              <a:rPr lang="en-GB" sz="1600" b="0" i="0" u="none" strike="noStrike" cap="none" dirty="0">
                <a:solidFill>
                  <a:srgbClr val="000000"/>
                </a:solidFill>
                <a:latin typeface="Arial"/>
                <a:ea typeface="Arial"/>
                <a:cs typeface="Arial"/>
                <a:sym typeface="Arial"/>
              </a:rPr>
              <a:t>Company overview: Overview of the company, its offerings, and its industry.</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2. Financial statements: Analysis of the cash flow statement, balance sheet, and income statement.</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3. Stock performance: Market capitalization, trading volume, and historical and present stock prices.</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4. Valuation metrics: dividend yield, price-to-book (P/B) ratio, and price-to-earnings (P/E) ratio</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.5. Growth prospects: Potential growth in revenue, earnings, and cash flow is examined</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.6. Risk factors: Explaining possible dangers, difficulties, and ambiguities.</a:t>
            </a:r>
            <a:endParaRPr sz="1800" b="0" i="0" u="none" strike="noStrike" cap="none" dirty="0">
              <a:solidFill>
                <a:srgbClr val="000000"/>
              </a:solidFill>
              <a:latin typeface="Arial"/>
              <a:ea typeface="Arial"/>
              <a:cs typeface="Arial"/>
              <a:sym typeface="Arial"/>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16"/>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6"/>
          <p:cNvSpPr txBox="1"/>
          <p:nvPr/>
        </p:nvSpPr>
        <p:spPr>
          <a:xfrm>
            <a:off x="628372" y="533672"/>
            <a:ext cx="7422258"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STOCK MARKET REPORT</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7108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412608" y="1317037"/>
            <a:ext cx="11366784" cy="4957105"/>
          </a:xfrm>
          <a:prstGeom prst="rect">
            <a:avLst/>
          </a:prstGeom>
          <a:noFill/>
          <a:ln>
            <a:noFill/>
          </a:ln>
        </p:spPr>
        <p:txBody>
          <a:bodyPr spcFirstLastPara="1" wrap="square" lIns="91425" tIns="45700" rIns="91425" bIns="45700" anchor="t" anchorCtr="0">
            <a:noAutofit/>
          </a:bodyPr>
          <a:lstStyle/>
          <a:p>
            <a:pPr marR="0" lvl="0" algn="just" rtl="0">
              <a:lnSpc>
                <a:spcPct val="200000"/>
              </a:lnSpc>
              <a:spcBef>
                <a:spcPts val="0"/>
              </a:spcBef>
              <a:spcAft>
                <a:spcPts val="0"/>
              </a:spcAft>
              <a:buClr>
                <a:schemeClr val="dk1"/>
              </a:buClr>
              <a:buSzPts val="1800"/>
            </a:pPr>
            <a:r>
              <a:rPr lang="en-GB" sz="1600" dirty="0"/>
              <a:t>T</a:t>
            </a:r>
            <a:r>
              <a:rPr lang="en-GB" sz="1600" b="0" i="0" u="none" strike="noStrike" cap="none" dirty="0">
                <a:solidFill>
                  <a:srgbClr val="000000"/>
                </a:solidFill>
                <a:latin typeface="Arial"/>
                <a:ea typeface="Arial"/>
                <a:cs typeface="Arial"/>
                <a:sym typeface="Arial"/>
              </a:rPr>
              <a:t>he financial datasets were made available for analysis; there were some adjustments made during the visualisation process, with 505 total stock market records and eleven unique sector, A relationship between the fact table and the dimension table was created by creating a fake date in place of the stock market date, after the data had been cleaned and transformed.</a:t>
            </a:r>
          </a:p>
          <a:p>
            <a:pPr marR="0" lvl="0" algn="just" rtl="0">
              <a:lnSpc>
                <a:spcPct val="200000"/>
              </a:lnSpc>
              <a:spcBef>
                <a:spcPts val="0"/>
              </a:spcBef>
              <a:spcAft>
                <a:spcPts val="0"/>
              </a:spcAft>
              <a:buClr>
                <a:schemeClr val="dk1"/>
              </a:buClr>
              <a:buSzPts val="1800"/>
            </a:pPr>
            <a:r>
              <a:rPr lang="en-GB" sz="1600" dirty="0"/>
              <a:t>A summary of a financial stock market report typically includes depicts the performance of each 505 companies and the valuation rating like price/earning, price/book.</a:t>
            </a:r>
            <a:endParaRPr lang="en-GB" sz="1600" b="0" i="0" u="none" strike="noStrike" cap="none" dirty="0">
              <a:solidFill>
                <a:srgbClr val="000000"/>
              </a:solidFill>
              <a:latin typeface="Arial"/>
              <a:ea typeface="Arial"/>
              <a:cs typeface="Arial"/>
              <a:sym typeface="Arial"/>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44740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6509139" y="1685386"/>
            <a:ext cx="3121558" cy="2964427"/>
          </a:xfrm>
          <a:prstGeom prst="rect">
            <a:avLst/>
          </a:prstGeom>
          <a:noFill/>
          <a:ln>
            <a:noFill/>
          </a:ln>
        </p:spPr>
        <p:txBody>
          <a:bodyPr spcFirstLastPara="1" wrap="square" lIns="91425" tIns="45700" rIns="91425" bIns="45700" anchor="t" anchorCtr="0">
            <a:noAutofit/>
          </a:bodyPr>
          <a:lstStyle/>
          <a:p>
            <a:pPr marR="0" lvl="0" algn="just" rtl="0">
              <a:lnSpc>
                <a:spcPct val="200000"/>
              </a:lnSpc>
              <a:spcBef>
                <a:spcPts val="0"/>
              </a:spcBef>
              <a:spcAft>
                <a:spcPts val="0"/>
              </a:spcAft>
              <a:buClr>
                <a:schemeClr val="dk1"/>
              </a:buClr>
              <a:buSzPts val="1800"/>
            </a:pPr>
            <a:endParaRPr sz="1600" b="0" i="0" u="none" strike="noStrike" cap="none" dirty="0">
              <a:solidFill>
                <a:srgbClr val="000000"/>
              </a:solidFill>
              <a:latin typeface="Arial"/>
              <a:ea typeface="Arial"/>
              <a:cs typeface="Arial"/>
              <a:sym typeface="Arial"/>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86347" y="507007"/>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2FD3C9E-C3A5-4D83-BC70-B20A344F15B2}"/>
              </a:ext>
            </a:extLst>
          </p:cNvPr>
          <p:cNvSpPr txBox="1"/>
          <p:nvPr/>
        </p:nvSpPr>
        <p:spPr>
          <a:xfrm>
            <a:off x="5417390" y="1333928"/>
            <a:ext cx="6286913" cy="1600438"/>
          </a:xfrm>
          <a:prstGeom prst="rect">
            <a:avLst/>
          </a:prstGeom>
          <a:noFill/>
        </p:spPr>
        <p:txBody>
          <a:bodyPr wrap="square" rtlCol="0">
            <a:spAutoFit/>
          </a:bodyPr>
          <a:lstStyle/>
          <a:p>
            <a:pPr algn="just"/>
            <a:r>
              <a:rPr lang="en-GB" dirty="0"/>
              <a:t>Based on analyse report Low stock price has the average of $122,62 dollar volume, this can  occurred due to stock trading market of low price per share compared to its historical average.</a:t>
            </a:r>
          </a:p>
          <a:p>
            <a:pPr algn="just"/>
            <a:endParaRPr lang="en-GB" dirty="0"/>
          </a:p>
          <a:p>
            <a:pPr algn="just"/>
            <a:r>
              <a:rPr lang="en-GB" dirty="0"/>
              <a:t>The Low stock price has an increase volume, this may be as a result of investors may view a stock price as chance to buy undervalued share across sectors</a:t>
            </a:r>
          </a:p>
        </p:txBody>
      </p:sp>
      <p:pic>
        <p:nvPicPr>
          <p:cNvPr id="4" name="Picture 3">
            <a:extLst>
              <a:ext uri="{FF2B5EF4-FFF2-40B4-BE49-F238E27FC236}">
                <a16:creationId xmlns:a16="http://schemas.microsoft.com/office/drawing/2014/main" id="{AD04C459-044C-4B65-BE67-92E558F56839}"/>
              </a:ext>
            </a:extLst>
          </p:cNvPr>
          <p:cNvPicPr>
            <a:picLocks noChangeAspect="1"/>
          </p:cNvPicPr>
          <p:nvPr/>
        </p:nvPicPr>
        <p:blipFill>
          <a:blip r:embed="rId4"/>
          <a:stretch>
            <a:fillRect/>
          </a:stretch>
        </p:blipFill>
        <p:spPr>
          <a:xfrm>
            <a:off x="1069627" y="1333928"/>
            <a:ext cx="2517635" cy="1205298"/>
          </a:xfrm>
          <a:prstGeom prst="rect">
            <a:avLst/>
          </a:prstGeom>
        </p:spPr>
      </p:pic>
      <p:cxnSp>
        <p:nvCxnSpPr>
          <p:cNvPr id="8" name="Straight Arrow Connector 7">
            <a:extLst>
              <a:ext uri="{FF2B5EF4-FFF2-40B4-BE49-F238E27FC236}">
                <a16:creationId xmlns:a16="http://schemas.microsoft.com/office/drawing/2014/main" id="{02E3B626-05E3-464D-ADDD-C66E8D13C2CC}"/>
              </a:ext>
            </a:extLst>
          </p:cNvPr>
          <p:cNvCxnSpPr>
            <a:cxnSpLocks/>
          </p:cNvCxnSpPr>
          <p:nvPr/>
        </p:nvCxnSpPr>
        <p:spPr>
          <a:xfrm>
            <a:off x="3742006" y="1969477"/>
            <a:ext cx="1675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89F70-DF99-436B-9F0B-4ED309650875}"/>
              </a:ext>
            </a:extLst>
          </p:cNvPr>
          <p:cNvPicPr>
            <a:picLocks noChangeAspect="1"/>
          </p:cNvPicPr>
          <p:nvPr/>
        </p:nvPicPr>
        <p:blipFill>
          <a:blip r:embed="rId5"/>
          <a:stretch>
            <a:fillRect/>
          </a:stretch>
        </p:blipFill>
        <p:spPr>
          <a:xfrm>
            <a:off x="1069626" y="3429001"/>
            <a:ext cx="2672379" cy="1275969"/>
          </a:xfrm>
          <a:prstGeom prst="rect">
            <a:avLst/>
          </a:prstGeom>
        </p:spPr>
      </p:pic>
      <p:sp>
        <p:nvSpPr>
          <p:cNvPr id="16" name="TextBox 15">
            <a:extLst>
              <a:ext uri="{FF2B5EF4-FFF2-40B4-BE49-F238E27FC236}">
                <a16:creationId xmlns:a16="http://schemas.microsoft.com/office/drawing/2014/main" id="{2D8292C3-12F6-4880-ADC0-55EEF5759BA2}"/>
              </a:ext>
            </a:extLst>
          </p:cNvPr>
          <p:cNvSpPr txBox="1"/>
          <p:nvPr/>
        </p:nvSpPr>
        <p:spPr>
          <a:xfrm>
            <a:off x="5556738" y="3319975"/>
            <a:ext cx="6499274" cy="1384995"/>
          </a:xfrm>
          <a:prstGeom prst="rect">
            <a:avLst/>
          </a:prstGeom>
          <a:noFill/>
        </p:spPr>
        <p:txBody>
          <a:bodyPr wrap="square" rtlCol="0">
            <a:spAutoFit/>
          </a:bodyPr>
          <a:lstStyle/>
          <a:p>
            <a:pPr algn="just"/>
            <a:r>
              <a:rPr lang="en-GB" dirty="0"/>
              <a:t>Based on analyse report High stock price has the average of $83.54dollar volume, this can occurred due high trading price in a short period of time while the price can be extremely high for investor trade.</a:t>
            </a:r>
          </a:p>
          <a:p>
            <a:pPr algn="just"/>
            <a:endParaRPr lang="en-GB" dirty="0"/>
          </a:p>
          <a:p>
            <a:pPr algn="just"/>
            <a:r>
              <a:rPr lang="en-GB" dirty="0"/>
              <a:t>The High stock price has an decrease volume trade, this can be as a result of overvaluation to buy or sell the shares across  sectors</a:t>
            </a:r>
          </a:p>
        </p:txBody>
      </p:sp>
      <p:cxnSp>
        <p:nvCxnSpPr>
          <p:cNvPr id="24" name="Straight Arrow Connector 23">
            <a:extLst>
              <a:ext uri="{FF2B5EF4-FFF2-40B4-BE49-F238E27FC236}">
                <a16:creationId xmlns:a16="http://schemas.microsoft.com/office/drawing/2014/main" id="{A50340B2-80D2-49DD-A380-658A0C0E8F5A}"/>
              </a:ext>
            </a:extLst>
          </p:cNvPr>
          <p:cNvCxnSpPr>
            <a:cxnSpLocks/>
            <a:endCxn id="16" idx="1"/>
          </p:cNvCxnSpPr>
          <p:nvPr/>
        </p:nvCxnSpPr>
        <p:spPr>
          <a:xfrm>
            <a:off x="3881354" y="4012472"/>
            <a:ext cx="16753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D4D8566-CFB7-41BF-A9D4-CA221EE1C27A}"/>
              </a:ext>
            </a:extLst>
          </p:cNvPr>
          <p:cNvSpPr txBox="1"/>
          <p:nvPr/>
        </p:nvSpPr>
        <p:spPr>
          <a:xfrm>
            <a:off x="1069626" y="5220929"/>
            <a:ext cx="10986386" cy="1169551"/>
          </a:xfrm>
          <a:prstGeom prst="rect">
            <a:avLst/>
          </a:prstGeom>
          <a:noFill/>
        </p:spPr>
        <p:txBody>
          <a:bodyPr wrap="square" rtlCol="0">
            <a:spAutoFit/>
          </a:bodyPr>
          <a:lstStyle/>
          <a:p>
            <a:r>
              <a:rPr lang="en-GB" dirty="0"/>
              <a:t>The Low Stock Price increase  more than  the high stock, indicate a the stock is experiencing a strong upward momentum and growing faster this indication potential breakout.</a:t>
            </a:r>
          </a:p>
          <a:p>
            <a:endParaRPr lang="en-GB" dirty="0"/>
          </a:p>
          <a:p>
            <a:r>
              <a:rPr lang="en-GB" dirty="0"/>
              <a:t>In addition to this the increasing low price may be forming a support, where buyers are stepping in to purchase the stock, preventing it from falling further. </a:t>
            </a:r>
          </a:p>
        </p:txBody>
      </p:sp>
    </p:spTree>
    <p:extLst>
      <p:ext uri="{BB962C8B-B14F-4D97-AF65-F5344CB8AC3E}">
        <p14:creationId xmlns:p14="http://schemas.microsoft.com/office/powerpoint/2010/main" val="79854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5510983" y="3619587"/>
            <a:ext cx="5967997" cy="2964427"/>
          </a:xfrm>
          <a:prstGeom prst="rect">
            <a:avLst/>
          </a:prstGeom>
          <a:noFill/>
          <a:ln>
            <a:noFill/>
          </a:ln>
        </p:spPr>
        <p:txBody>
          <a:bodyPr spcFirstLastPara="1" wrap="square" lIns="91425" tIns="45700" rIns="91425" bIns="45700" anchor="t" anchorCtr="0">
            <a:noAutofit/>
          </a:bodyPr>
          <a:lstStyle/>
          <a:p>
            <a:pPr algn="just"/>
            <a:r>
              <a:rPr lang="en-GB" dirty="0"/>
              <a:t>Based on analyse report, </a:t>
            </a:r>
          </a:p>
          <a:p>
            <a:pPr algn="just"/>
            <a:r>
              <a:rPr lang="en-GB" dirty="0"/>
              <a:t>The Total EBITDA is $1.81trillion Dollars at an average of $3.59billion Dollars of EBITDA.</a:t>
            </a:r>
          </a:p>
          <a:p>
            <a:pPr algn="just"/>
            <a:endParaRPr lang="en-GB" dirty="0"/>
          </a:p>
          <a:p>
            <a:pPr algn="just"/>
            <a:r>
              <a:rPr lang="en-GB" dirty="0"/>
              <a:t>EBITDA means Earning Before interest, Taxes, Depreciation, and Amortization is a financial metric used to evaluate a company’s core probability and performance </a:t>
            </a:r>
          </a:p>
          <a:p>
            <a:pPr algn="just"/>
            <a:endParaRPr lang="en-GB" dirty="0"/>
          </a:p>
          <a:p>
            <a:pPr algn="just"/>
            <a:r>
              <a:rPr lang="en-GB" dirty="0"/>
              <a:t>If the average value EBITDA is $3.59billion dollars this indicate fair value of weak probability or high operating expenses among sectors.</a:t>
            </a: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55309" y="178294"/>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2FD3C9E-C3A5-4D83-BC70-B20A344F15B2}"/>
              </a:ext>
            </a:extLst>
          </p:cNvPr>
          <p:cNvSpPr txBox="1"/>
          <p:nvPr/>
        </p:nvSpPr>
        <p:spPr>
          <a:xfrm>
            <a:off x="5417390" y="1333928"/>
            <a:ext cx="6286913" cy="2031325"/>
          </a:xfrm>
          <a:prstGeom prst="rect">
            <a:avLst/>
          </a:prstGeom>
          <a:noFill/>
        </p:spPr>
        <p:txBody>
          <a:bodyPr wrap="square" rtlCol="0">
            <a:spAutoFit/>
          </a:bodyPr>
          <a:lstStyle/>
          <a:p>
            <a:pPr algn="just"/>
            <a:r>
              <a:rPr lang="en-GB" dirty="0"/>
              <a:t>Based on analyse report, Market Capitalization is the total value of the company’s outstanding shares in the stock market, it is calculated by multiply the current stock price by the total number of shares outstanding.</a:t>
            </a:r>
          </a:p>
          <a:p>
            <a:pPr algn="just"/>
            <a:endParaRPr lang="en-GB" dirty="0"/>
          </a:p>
          <a:p>
            <a:pPr algn="just"/>
            <a:r>
              <a:rPr lang="en-GB" dirty="0"/>
              <a:t>The Total Market Capitalization is $24.87trillion Dollars at an average of $49.24billion Dollars  market capitalization value.</a:t>
            </a:r>
          </a:p>
          <a:p>
            <a:pPr algn="just"/>
            <a:endParaRPr lang="en-GB" dirty="0"/>
          </a:p>
          <a:p>
            <a:pPr algn="just"/>
            <a:r>
              <a:rPr lang="en-GB" dirty="0"/>
              <a:t>This means $49.24billion Dollars is the average value is used determine the benchmark or reference point evaluate individual companies or sectors.</a:t>
            </a:r>
          </a:p>
        </p:txBody>
      </p:sp>
      <p:cxnSp>
        <p:nvCxnSpPr>
          <p:cNvPr id="8" name="Straight Arrow Connector 7">
            <a:extLst>
              <a:ext uri="{FF2B5EF4-FFF2-40B4-BE49-F238E27FC236}">
                <a16:creationId xmlns:a16="http://schemas.microsoft.com/office/drawing/2014/main" id="{02E3B626-05E3-464D-ADDD-C66E8D13C2CC}"/>
              </a:ext>
            </a:extLst>
          </p:cNvPr>
          <p:cNvCxnSpPr>
            <a:cxnSpLocks/>
          </p:cNvCxnSpPr>
          <p:nvPr/>
        </p:nvCxnSpPr>
        <p:spPr>
          <a:xfrm>
            <a:off x="3602848" y="1954728"/>
            <a:ext cx="1675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50340B2-80D2-49DD-A380-658A0C0E8F5A}"/>
              </a:ext>
            </a:extLst>
          </p:cNvPr>
          <p:cNvCxnSpPr>
            <a:cxnSpLocks/>
          </p:cNvCxnSpPr>
          <p:nvPr/>
        </p:nvCxnSpPr>
        <p:spPr>
          <a:xfrm>
            <a:off x="3742005" y="4731611"/>
            <a:ext cx="1814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7E47D10-3D51-4535-BBCF-2B75E977AA1B}"/>
              </a:ext>
            </a:extLst>
          </p:cNvPr>
          <p:cNvPicPr>
            <a:picLocks noChangeAspect="1"/>
          </p:cNvPicPr>
          <p:nvPr/>
        </p:nvPicPr>
        <p:blipFill>
          <a:blip r:embed="rId4"/>
          <a:stretch>
            <a:fillRect/>
          </a:stretch>
        </p:blipFill>
        <p:spPr>
          <a:xfrm>
            <a:off x="850954" y="1402010"/>
            <a:ext cx="2751894" cy="1169550"/>
          </a:xfrm>
          <a:prstGeom prst="rect">
            <a:avLst/>
          </a:prstGeom>
        </p:spPr>
      </p:pic>
      <p:pic>
        <p:nvPicPr>
          <p:cNvPr id="10" name="Picture 9">
            <a:extLst>
              <a:ext uri="{FF2B5EF4-FFF2-40B4-BE49-F238E27FC236}">
                <a16:creationId xmlns:a16="http://schemas.microsoft.com/office/drawing/2014/main" id="{17F99960-4029-4B05-885D-7E8CB2A189AD}"/>
              </a:ext>
            </a:extLst>
          </p:cNvPr>
          <p:cNvPicPr>
            <a:picLocks noChangeAspect="1"/>
          </p:cNvPicPr>
          <p:nvPr/>
        </p:nvPicPr>
        <p:blipFill>
          <a:blip r:embed="rId5"/>
          <a:stretch>
            <a:fillRect/>
          </a:stretch>
        </p:blipFill>
        <p:spPr>
          <a:xfrm>
            <a:off x="850954" y="4154691"/>
            <a:ext cx="2891051" cy="1494185"/>
          </a:xfrm>
          <a:prstGeom prst="rect">
            <a:avLst/>
          </a:prstGeom>
        </p:spPr>
      </p:pic>
    </p:spTree>
    <p:extLst>
      <p:ext uri="{BB962C8B-B14F-4D97-AF65-F5344CB8AC3E}">
        <p14:creationId xmlns:p14="http://schemas.microsoft.com/office/powerpoint/2010/main" val="308177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4312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55309" y="178294"/>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05DEBBA7-44AF-40A4-BE81-586D40499E5D}"/>
              </a:ext>
            </a:extLst>
          </p:cNvPr>
          <p:cNvPicPr>
            <a:picLocks noChangeAspect="1"/>
          </p:cNvPicPr>
          <p:nvPr/>
        </p:nvPicPr>
        <p:blipFill>
          <a:blip r:embed="rId4"/>
          <a:stretch>
            <a:fillRect/>
          </a:stretch>
        </p:blipFill>
        <p:spPr>
          <a:xfrm>
            <a:off x="162232" y="1150614"/>
            <a:ext cx="6887497" cy="5307867"/>
          </a:xfrm>
          <a:prstGeom prst="rect">
            <a:avLst/>
          </a:prstGeom>
        </p:spPr>
      </p:pic>
      <p:sp>
        <p:nvSpPr>
          <p:cNvPr id="5" name="TextBox 4">
            <a:extLst>
              <a:ext uri="{FF2B5EF4-FFF2-40B4-BE49-F238E27FC236}">
                <a16:creationId xmlns:a16="http://schemas.microsoft.com/office/drawing/2014/main" id="{76E4A3F5-6D13-4633-828E-AA8F96FBE3DE}"/>
              </a:ext>
            </a:extLst>
          </p:cNvPr>
          <p:cNvSpPr txBox="1"/>
          <p:nvPr/>
        </p:nvSpPr>
        <p:spPr>
          <a:xfrm>
            <a:off x="7211961" y="1408800"/>
            <a:ext cx="4616245" cy="2893100"/>
          </a:xfrm>
          <a:prstGeom prst="rect">
            <a:avLst/>
          </a:prstGeom>
          <a:noFill/>
        </p:spPr>
        <p:txBody>
          <a:bodyPr wrap="square" rtlCol="0">
            <a:spAutoFit/>
          </a:bodyPr>
          <a:lstStyle/>
          <a:p>
            <a:pPr algn="just"/>
            <a:r>
              <a:rPr lang="en-GB" dirty="0"/>
              <a:t>This graph depicts a monthly trend of the Total Market Capitalization.</a:t>
            </a:r>
          </a:p>
          <a:p>
            <a:pPr algn="just"/>
            <a:r>
              <a:rPr lang="en-GB" dirty="0"/>
              <a:t>For further explanations, stock date was not provided, we needed create a period when shares are bought or sold by various investor across each sectors.</a:t>
            </a:r>
          </a:p>
          <a:p>
            <a:pPr algn="just"/>
            <a:endParaRPr lang="en-GB" dirty="0"/>
          </a:p>
          <a:p>
            <a:pPr algn="just"/>
            <a:r>
              <a:rPr lang="en-GB" dirty="0"/>
              <a:t>I create a dummy stock date spanning Y2022 to Y2024  visualize trend pattern.</a:t>
            </a:r>
          </a:p>
          <a:p>
            <a:pPr algn="just"/>
            <a:endParaRPr lang="en-GB" dirty="0"/>
          </a:p>
          <a:p>
            <a:pPr algn="just"/>
            <a:r>
              <a:rPr lang="en-GB" dirty="0"/>
              <a:t>The month spanned from November to December 2022 to January to August 2024. </a:t>
            </a:r>
          </a:p>
          <a:p>
            <a:pPr algn="just"/>
            <a:endParaRPr lang="en-GB" dirty="0"/>
          </a:p>
          <a:p>
            <a:pPr algn="just"/>
            <a:r>
              <a:rPr lang="en-GB" dirty="0"/>
              <a:t>The Total Market Capitalization is $24.87trillion Dollars.</a:t>
            </a:r>
          </a:p>
        </p:txBody>
      </p:sp>
    </p:spTree>
    <p:extLst>
      <p:ext uri="{BB962C8B-B14F-4D97-AF65-F5344CB8AC3E}">
        <p14:creationId xmlns:p14="http://schemas.microsoft.com/office/powerpoint/2010/main" val="15087352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1546</Words>
  <Application>Microsoft Office PowerPoint</Application>
  <PresentationFormat>Widescreen</PresentationFormat>
  <Paragraphs>110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Adeola Juliet</cp:lastModifiedBy>
  <cp:revision>46</cp:revision>
  <dcterms:modified xsi:type="dcterms:W3CDTF">2024-09-19T09:07:03Z</dcterms:modified>
</cp:coreProperties>
</file>