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73" r:id="rId6"/>
    <p:sldId id="274"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18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00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422030" y="1918117"/>
            <a:ext cx="5506016" cy="1217642"/>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a:off x="5402426" y="5401942"/>
            <a:ext cx="693574" cy="553615"/>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a:off x="867748" y="496915"/>
            <a:ext cx="693574" cy="553615"/>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p:nvPr/>
        </p:nvSpPr>
        <p:spPr>
          <a:xfrm>
            <a:off x="867748" y="2234425"/>
            <a:ext cx="4435772"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Century Gothic"/>
                <a:ea typeface="Century Gothic"/>
                <a:cs typeface="Century Gothic"/>
                <a:sym typeface="Century Gothic"/>
              </a:rPr>
              <a:t>FINANCIAL STOCK MARKET REPORT</a:t>
            </a:r>
            <a:endParaRPr lang="en-US" sz="1000" b="0" i="0" u="none" strike="noStrike" cap="none" dirty="0">
              <a:solidFill>
                <a:srgbClr val="000000"/>
              </a:solidFill>
              <a:latin typeface="Arial"/>
              <a:ea typeface="Arial"/>
              <a:cs typeface="Arial"/>
              <a:sym typeface="Arial"/>
            </a:endParaRPr>
          </a:p>
        </p:txBody>
      </p:sp>
      <p:sp>
        <p:nvSpPr>
          <p:cNvPr id="88" name="Google Shape;88;p13"/>
          <p:cNvSpPr txBox="1"/>
          <p:nvPr/>
        </p:nvSpPr>
        <p:spPr>
          <a:xfrm>
            <a:off x="486437" y="3647273"/>
            <a:ext cx="4435772" cy="23082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FOR DATALEUM HACKATHON </a:t>
            </a:r>
          </a:p>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sym typeface="Century Gothic"/>
              </a:rPr>
              <a:t>4.0 EDITION.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PRESENTED BY:</a:t>
            </a:r>
            <a:endParaRPr dirty="0"/>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ODUMERU ADEOLA JULIET</a:t>
            </a:r>
            <a:endParaRPr dirty="0"/>
          </a:p>
          <a:p>
            <a:pPr marL="0" marR="0" lvl="0" indent="0" algn="ctr" rtl="0">
              <a:lnSpc>
                <a:spcPct val="100000"/>
              </a:lnSpc>
              <a:spcBef>
                <a:spcPts val="0"/>
              </a:spcBef>
              <a:spcAft>
                <a:spcPts val="0"/>
              </a:spcAft>
              <a:buClr>
                <a:srgbClr val="000000"/>
              </a:buClr>
              <a:buSzPts val="1800"/>
              <a:buFont typeface="Arial"/>
              <a:buNone/>
            </a:pPr>
            <a:endParaRPr lang="en-US" sz="1800"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SEP</a:t>
            </a:r>
            <a:r>
              <a:rPr lang="en-US" sz="1800" dirty="0">
                <a:solidFill>
                  <a:schemeClr val="dk1"/>
                </a:solidFill>
                <a:latin typeface="Century Gothic"/>
                <a:ea typeface="Century Gothic"/>
                <a:cs typeface="Century Gothic"/>
                <a:sym typeface="Century Gothic"/>
              </a:rPr>
              <a:t>TEMBER</a:t>
            </a:r>
            <a:r>
              <a:rPr lang="en-US" sz="1800" b="0" i="0" u="none" strike="noStrike" cap="none" dirty="0">
                <a:solidFill>
                  <a:schemeClr val="dk1"/>
                </a:solidFill>
                <a:latin typeface="Century Gothic"/>
                <a:ea typeface="Century Gothic"/>
                <a:cs typeface="Century Gothic"/>
                <a:sym typeface="Century Gothic"/>
              </a:rPr>
              <a:t> 15, 2024</a:t>
            </a:r>
            <a:endParaRPr sz="1400" b="0" i="0" u="none" strike="noStrike" cap="none" dirty="0">
              <a:solidFill>
                <a:srgbClr val="000000"/>
              </a:solidFill>
              <a:latin typeface="Arial"/>
              <a:ea typeface="Arial"/>
              <a:cs typeface="Arial"/>
              <a:sym typeface="Arial"/>
            </a:endParaRPr>
          </a:p>
        </p:txBody>
      </p:sp>
      <p:pic>
        <p:nvPicPr>
          <p:cNvPr id="90" name="Google Shape;90;p13" descr="A picture containing text, sign&#10;&#10;Description automatically generated"/>
          <p:cNvPicPr preferRelativeResize="0"/>
          <p:nvPr/>
        </p:nvPicPr>
        <p:blipFill rotWithShape="1">
          <a:blip r:embed="rId3">
            <a:alphaModFix/>
          </a:blip>
          <a:srcRect/>
          <a:stretch/>
        </p:blipFill>
        <p:spPr>
          <a:xfrm>
            <a:off x="9979621" y="215297"/>
            <a:ext cx="1784290" cy="563236"/>
          </a:xfrm>
          <a:prstGeom prst="rect">
            <a:avLst/>
          </a:prstGeom>
          <a:noFill/>
          <a:ln>
            <a:noFill/>
          </a:ln>
        </p:spPr>
      </p:pic>
      <p:pic>
        <p:nvPicPr>
          <p:cNvPr id="3" name="Picture 2">
            <a:extLst>
              <a:ext uri="{FF2B5EF4-FFF2-40B4-BE49-F238E27FC236}">
                <a16:creationId xmlns:a16="http://schemas.microsoft.com/office/drawing/2014/main" id="{83366858-A118-4D97-AE51-5CBAC81AD407}"/>
              </a:ext>
            </a:extLst>
          </p:cNvPr>
          <p:cNvPicPr>
            <a:picLocks noChangeAspect="1"/>
          </p:cNvPicPr>
          <p:nvPr/>
        </p:nvPicPr>
        <p:blipFill>
          <a:blip r:embed="rId4">
            <a:duotone>
              <a:schemeClr val="accent1">
                <a:shade val="45000"/>
                <a:satMod val="135000"/>
              </a:schemeClr>
              <a:prstClr val="white"/>
            </a:duotone>
          </a:blip>
          <a:stretch>
            <a:fillRect/>
          </a:stretch>
        </p:blipFill>
        <p:spPr>
          <a:xfrm>
            <a:off x="6888482" y="935725"/>
            <a:ext cx="5084368" cy="5423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p:nvPr/>
        </p:nvSpPr>
        <p:spPr>
          <a:xfrm>
            <a:off x="6906036" y="1997083"/>
            <a:ext cx="4903514" cy="2743729"/>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The sales proportion of products been sold for Y2014. Biro has highest revenue generated for four consecutive month of December, June, November, January with sum of N4.7M at 0.39%, N4.5M at 0.47%, N4.1M at 0.75%, N3.7M at 0.55% naira respectively.</a:t>
            </a:r>
            <a:endParaRPr/>
          </a:p>
          <a:p>
            <a:pPr marL="342900" marR="0" lvl="0" indent="-228600" algn="just"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342900" marR="0" lvl="0" indent="-228600" algn="just"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342900" marR="0" lvl="0" indent="-228600" algn="just"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342900" marR="0" lvl="0" indent="-228600" algn="just" rtl="0">
              <a:lnSpc>
                <a:spcPct val="150000"/>
              </a:lnSpc>
              <a:spcBef>
                <a:spcPts val="0"/>
              </a:spcBef>
              <a:spcAft>
                <a:spcPts val="0"/>
              </a:spcAft>
              <a:buClr>
                <a:schemeClr val="dk1"/>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2"/>
          <p:cNvSpPr txBox="1"/>
          <p:nvPr/>
        </p:nvSpPr>
        <p:spPr>
          <a:xfrm>
            <a:off x="6906036" y="4740812"/>
            <a:ext cx="5030514" cy="1530188"/>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Total revenue for Y2014 from January to December was N94M naira which is over 0.9% of the total revenue.</a:t>
            </a:r>
            <a:endParaRPr sz="1600" b="0" i="0" u="none" strike="noStrike" cap="none">
              <a:solidFill>
                <a:schemeClr val="dk1"/>
              </a:solidFill>
              <a:latin typeface="Calibri"/>
              <a:ea typeface="Calibri"/>
              <a:cs typeface="Calibri"/>
              <a:sym typeface="Calibri"/>
            </a:endParaRPr>
          </a:p>
        </p:txBody>
      </p:sp>
      <p:sp>
        <p:nvSpPr>
          <p:cNvPr id="213" name="Google Shape;213;p22"/>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14" name="Google Shape;214;p22"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215" name="Google Shape;215;p22"/>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2"/>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22"/>
          <p:cNvSpPr txBox="1"/>
          <p:nvPr/>
        </p:nvSpPr>
        <p:spPr>
          <a:xfrm>
            <a:off x="449929" y="434336"/>
            <a:ext cx="765306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SALE PROPORTION ON PRODUCT SOLD</a:t>
            </a:r>
            <a:endParaRPr sz="1400" b="0" i="0" u="none" strike="noStrike" cap="none">
              <a:solidFill>
                <a:srgbClr val="000000"/>
              </a:solidFill>
              <a:latin typeface="Arial"/>
              <a:ea typeface="Arial"/>
              <a:cs typeface="Arial"/>
              <a:sym typeface="Arial"/>
            </a:endParaRPr>
          </a:p>
        </p:txBody>
      </p:sp>
      <p:pic>
        <p:nvPicPr>
          <p:cNvPr id="218" name="Google Shape;218;p22"/>
          <p:cNvPicPr preferRelativeResize="0"/>
          <p:nvPr/>
        </p:nvPicPr>
        <p:blipFill rotWithShape="1">
          <a:blip r:embed="rId4">
            <a:alphaModFix/>
          </a:blip>
          <a:srcRect/>
          <a:stretch/>
        </p:blipFill>
        <p:spPr>
          <a:xfrm>
            <a:off x="382450" y="1919736"/>
            <a:ext cx="6268510" cy="47146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p:nvPr/>
        </p:nvSpPr>
        <p:spPr>
          <a:xfrm>
            <a:off x="6906036" y="1997083"/>
            <a:ext cx="4903514" cy="249051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This depicts the revenue Quarter 4  for Y2014 and Y2013. </a:t>
            </a:r>
            <a:endParaRPr/>
          </a:p>
          <a:p>
            <a:pPr marL="285750" marR="0" lvl="0" indent="-28575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The revenue for the last quarter of Year  2014 was 30.3M naira while Year2013 was 22.4M naira this explain sharp increase of sales 2013 to 2014.</a:t>
            </a:r>
            <a:endParaRPr sz="1800" b="0" i="0" u="none" strike="noStrike" cap="none">
              <a:solidFill>
                <a:schemeClr val="dk1"/>
              </a:solidFill>
              <a:latin typeface="Century Gothic"/>
              <a:ea typeface="Century Gothic"/>
              <a:cs typeface="Century Gothic"/>
              <a:sym typeface="Century Gothic"/>
            </a:endParaRPr>
          </a:p>
          <a:p>
            <a:pPr marL="342900" marR="0" lvl="0" indent="-228600" algn="just"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342900" marR="0" lvl="0" indent="-228600" algn="just" rtl="0">
              <a:lnSpc>
                <a:spcPct val="150000"/>
              </a:lnSpc>
              <a:spcBef>
                <a:spcPts val="0"/>
              </a:spcBef>
              <a:spcAft>
                <a:spcPts val="0"/>
              </a:spcAft>
              <a:buClr>
                <a:schemeClr val="dk1"/>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3"/>
          <p:cNvSpPr txBox="1"/>
          <p:nvPr/>
        </p:nvSpPr>
        <p:spPr>
          <a:xfrm>
            <a:off x="8356208" y="4881488"/>
            <a:ext cx="3580341" cy="1389511"/>
          </a:xfrm>
          <a:prstGeom prst="rect">
            <a:avLst/>
          </a:prstGeom>
          <a:noFill/>
          <a:ln>
            <a:noFill/>
          </a:ln>
        </p:spPr>
        <p:txBody>
          <a:bodyPr spcFirstLastPara="1" wrap="square" lIns="91425" tIns="45700" rIns="91425" bIns="45700" anchor="t" anchorCtr="0">
            <a:noAutofit/>
          </a:bodyPr>
          <a:lstStyle/>
          <a:p>
            <a:pPr marL="285750" marR="0" lvl="0" indent="-171450" algn="just" rtl="0">
              <a:lnSpc>
                <a:spcPct val="150000"/>
              </a:lnSpc>
              <a:spcBef>
                <a:spcPts val="0"/>
              </a:spcBef>
              <a:spcAft>
                <a:spcPts val="0"/>
              </a:spcAft>
              <a:buClr>
                <a:schemeClr val="dk1"/>
              </a:buClr>
              <a:buSzPts val="1800"/>
              <a:buFont typeface="Arial"/>
              <a:buNone/>
            </a:pPr>
            <a:endParaRPr sz="1600" b="0" i="0" u="none" strike="noStrike" cap="none">
              <a:solidFill>
                <a:schemeClr val="dk1"/>
              </a:solidFill>
              <a:latin typeface="Calibri"/>
              <a:ea typeface="Calibri"/>
              <a:cs typeface="Calibri"/>
              <a:sym typeface="Calibri"/>
            </a:endParaRPr>
          </a:p>
        </p:txBody>
      </p:sp>
      <p:sp>
        <p:nvSpPr>
          <p:cNvPr id="225" name="Google Shape;225;p23"/>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26" name="Google Shape;226;p23"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227" name="Google Shape;227;p23"/>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8" name="Google Shape;228;p23"/>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23"/>
          <p:cNvSpPr txBox="1"/>
          <p:nvPr/>
        </p:nvSpPr>
        <p:spPr>
          <a:xfrm>
            <a:off x="449929" y="434336"/>
            <a:ext cx="707054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 TOTAL REVENUE BY QUARTER</a:t>
            </a:r>
            <a:endParaRPr sz="1400" b="0" i="0" u="none" strike="noStrike" cap="none">
              <a:solidFill>
                <a:srgbClr val="000000"/>
              </a:solidFill>
              <a:latin typeface="Arial"/>
              <a:ea typeface="Arial"/>
              <a:cs typeface="Arial"/>
              <a:sym typeface="Arial"/>
            </a:endParaRPr>
          </a:p>
        </p:txBody>
      </p:sp>
      <p:pic>
        <p:nvPicPr>
          <p:cNvPr id="230" name="Google Shape;230;p23"/>
          <p:cNvPicPr preferRelativeResize="0"/>
          <p:nvPr/>
        </p:nvPicPr>
        <p:blipFill rotWithShape="1">
          <a:blip r:embed="rId4">
            <a:alphaModFix/>
          </a:blip>
          <a:srcRect/>
          <a:stretch/>
        </p:blipFill>
        <p:spPr>
          <a:xfrm>
            <a:off x="604912" y="1969172"/>
            <a:ext cx="6133514" cy="39727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p:nvPr/>
        </p:nvSpPr>
        <p:spPr>
          <a:xfrm>
            <a:off x="6906036" y="1997083"/>
            <a:ext cx="4903514" cy="249051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The highest tax paid on products is Biro which also generated the highest revenue. This implies that there is a good returns on the investment.</a:t>
            </a:r>
            <a:endParaRPr/>
          </a:p>
          <a:p>
            <a:pPr marL="342900" marR="0" lvl="0" indent="-34290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Others products like Markers, Notepad and Staplers has lowest Tax paid.</a:t>
            </a:r>
            <a:endParaRPr/>
          </a:p>
          <a:p>
            <a:pPr marL="342900" marR="0" lvl="0" indent="-228600" algn="just" rtl="0">
              <a:lnSpc>
                <a:spcPct val="150000"/>
              </a:lnSpc>
              <a:spcBef>
                <a:spcPts val="0"/>
              </a:spcBef>
              <a:spcAft>
                <a:spcPts val="0"/>
              </a:spcAft>
              <a:buClr>
                <a:schemeClr val="dk1"/>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4"/>
          <p:cNvSpPr txBox="1"/>
          <p:nvPr/>
        </p:nvSpPr>
        <p:spPr>
          <a:xfrm>
            <a:off x="8356208" y="4881488"/>
            <a:ext cx="3580341" cy="1389511"/>
          </a:xfrm>
          <a:prstGeom prst="rect">
            <a:avLst/>
          </a:prstGeom>
          <a:noFill/>
          <a:ln>
            <a:noFill/>
          </a:ln>
        </p:spPr>
        <p:txBody>
          <a:bodyPr spcFirstLastPara="1" wrap="square" lIns="91425" tIns="45700" rIns="91425" bIns="45700" anchor="t" anchorCtr="0">
            <a:noAutofit/>
          </a:bodyPr>
          <a:lstStyle/>
          <a:p>
            <a:pPr marL="285750" marR="0" lvl="0" indent="-171450" algn="just" rtl="0">
              <a:lnSpc>
                <a:spcPct val="150000"/>
              </a:lnSpc>
              <a:spcBef>
                <a:spcPts val="0"/>
              </a:spcBef>
              <a:spcAft>
                <a:spcPts val="0"/>
              </a:spcAft>
              <a:buClr>
                <a:schemeClr val="dk1"/>
              </a:buClr>
              <a:buSzPts val="1800"/>
              <a:buFont typeface="Arial"/>
              <a:buNone/>
            </a:pPr>
            <a:endParaRPr sz="1600" b="0" i="0" u="none" strike="noStrike" cap="none">
              <a:solidFill>
                <a:schemeClr val="dk1"/>
              </a:solidFill>
              <a:latin typeface="Calibri"/>
              <a:ea typeface="Calibri"/>
              <a:cs typeface="Calibri"/>
              <a:sym typeface="Calibri"/>
            </a:endParaRPr>
          </a:p>
        </p:txBody>
      </p:sp>
      <p:sp>
        <p:nvSpPr>
          <p:cNvPr id="237" name="Google Shape;237;p24"/>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8" name="Google Shape;238;p24"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239" name="Google Shape;239;p24"/>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24"/>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24"/>
          <p:cNvSpPr txBox="1"/>
          <p:nvPr/>
        </p:nvSpPr>
        <p:spPr>
          <a:xfrm>
            <a:off x="449929" y="434336"/>
            <a:ext cx="707054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TOTAL TAX BY PRODUCT</a:t>
            </a:r>
            <a:endParaRPr sz="1400" b="0" i="0" u="none" strike="noStrike" cap="none">
              <a:solidFill>
                <a:srgbClr val="000000"/>
              </a:solidFill>
              <a:latin typeface="Arial"/>
              <a:ea typeface="Arial"/>
              <a:cs typeface="Arial"/>
              <a:sym typeface="Arial"/>
            </a:endParaRPr>
          </a:p>
        </p:txBody>
      </p:sp>
      <p:pic>
        <p:nvPicPr>
          <p:cNvPr id="242" name="Google Shape;242;p24"/>
          <p:cNvPicPr preferRelativeResize="0"/>
          <p:nvPr/>
        </p:nvPicPr>
        <p:blipFill rotWithShape="1">
          <a:blip r:embed="rId4">
            <a:alphaModFix/>
          </a:blip>
          <a:srcRect/>
          <a:stretch/>
        </p:blipFill>
        <p:spPr>
          <a:xfrm>
            <a:off x="449929" y="1969172"/>
            <a:ext cx="6077480" cy="37845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p:nvPr/>
        </p:nvSpPr>
        <p:spPr>
          <a:xfrm>
            <a:off x="6906036" y="1997083"/>
            <a:ext cx="4903514" cy="303707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The highest tax paid on segment is Small Business which also generated the highest revenue. This implies that Small Business pay more tax than Government.</a:t>
            </a:r>
            <a:endParaRPr/>
          </a:p>
          <a:p>
            <a:pPr marL="342900" marR="0" lvl="0" indent="-342900" algn="just"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Others Segment like Midmarket's and Channel Partners has lowest Tax paid they are not contributing much on tax.</a:t>
            </a:r>
            <a:endParaRPr/>
          </a:p>
          <a:p>
            <a:pPr marL="342900" marR="0" lvl="0" indent="-228600" algn="just" rtl="0">
              <a:lnSpc>
                <a:spcPct val="150000"/>
              </a:lnSpc>
              <a:spcBef>
                <a:spcPts val="0"/>
              </a:spcBef>
              <a:spcAft>
                <a:spcPts val="0"/>
              </a:spcAft>
              <a:buClr>
                <a:schemeClr val="dk1"/>
              </a:buClr>
              <a:buSzPts val="1800"/>
              <a:buFont typeface="Arial"/>
              <a:buNone/>
            </a:pPr>
            <a:endParaRPr sz="1600" b="0" i="0" u="none" strike="noStrike" cap="none">
              <a:solidFill>
                <a:schemeClr val="dk1"/>
              </a:solidFill>
              <a:latin typeface="Century Gothic"/>
              <a:ea typeface="Century Gothic"/>
              <a:cs typeface="Century Gothic"/>
              <a:sym typeface="Century Gothic"/>
            </a:endParaRPr>
          </a:p>
          <a:p>
            <a:pPr marL="342900" marR="0" lvl="0" indent="-228600" algn="just" rtl="0">
              <a:lnSpc>
                <a:spcPct val="150000"/>
              </a:lnSpc>
              <a:spcBef>
                <a:spcPts val="0"/>
              </a:spcBef>
              <a:spcAft>
                <a:spcPts val="0"/>
              </a:spcAft>
              <a:buClr>
                <a:schemeClr val="dk1"/>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5"/>
          <p:cNvSpPr txBox="1"/>
          <p:nvPr/>
        </p:nvSpPr>
        <p:spPr>
          <a:xfrm>
            <a:off x="8356208" y="4881488"/>
            <a:ext cx="3580341" cy="1389511"/>
          </a:xfrm>
          <a:prstGeom prst="rect">
            <a:avLst/>
          </a:prstGeom>
          <a:noFill/>
          <a:ln>
            <a:noFill/>
          </a:ln>
        </p:spPr>
        <p:txBody>
          <a:bodyPr spcFirstLastPara="1" wrap="square" lIns="91425" tIns="45700" rIns="91425" bIns="45700" anchor="t" anchorCtr="0">
            <a:noAutofit/>
          </a:bodyPr>
          <a:lstStyle/>
          <a:p>
            <a:pPr marL="285750" marR="0" lvl="0" indent="-171450" algn="just" rtl="0">
              <a:lnSpc>
                <a:spcPct val="150000"/>
              </a:lnSpc>
              <a:spcBef>
                <a:spcPts val="0"/>
              </a:spcBef>
              <a:spcAft>
                <a:spcPts val="0"/>
              </a:spcAft>
              <a:buClr>
                <a:schemeClr val="dk1"/>
              </a:buClr>
              <a:buSzPts val="1800"/>
              <a:buFont typeface="Arial"/>
              <a:buNone/>
            </a:pPr>
            <a:endParaRPr sz="1600" b="0" i="0" u="none" strike="noStrike" cap="none">
              <a:solidFill>
                <a:schemeClr val="dk1"/>
              </a:solidFill>
              <a:latin typeface="Calibri"/>
              <a:ea typeface="Calibri"/>
              <a:cs typeface="Calibri"/>
              <a:sym typeface="Calibri"/>
            </a:endParaRPr>
          </a:p>
        </p:txBody>
      </p:sp>
      <p:sp>
        <p:nvSpPr>
          <p:cNvPr id="249" name="Google Shape;249;p25"/>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50" name="Google Shape;250;p25"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251" name="Google Shape;251;p25"/>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2" name="Google Shape;252;p25"/>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 name="Google Shape;253;p25"/>
          <p:cNvSpPr txBox="1"/>
          <p:nvPr/>
        </p:nvSpPr>
        <p:spPr>
          <a:xfrm>
            <a:off x="449929" y="434336"/>
            <a:ext cx="707054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TOTAL TAX BY SEGMENT</a:t>
            </a:r>
            <a:endParaRPr sz="1400" b="0" i="0" u="none" strike="noStrike" cap="none">
              <a:solidFill>
                <a:srgbClr val="000000"/>
              </a:solidFill>
              <a:latin typeface="Arial"/>
              <a:ea typeface="Arial"/>
              <a:cs typeface="Arial"/>
              <a:sym typeface="Arial"/>
            </a:endParaRPr>
          </a:p>
        </p:txBody>
      </p:sp>
      <p:pic>
        <p:nvPicPr>
          <p:cNvPr id="254" name="Google Shape;254;p25"/>
          <p:cNvPicPr preferRelativeResize="0"/>
          <p:nvPr/>
        </p:nvPicPr>
        <p:blipFill rotWithShape="1">
          <a:blip r:embed="rId4">
            <a:alphaModFix/>
          </a:blip>
          <a:srcRect/>
          <a:stretch/>
        </p:blipFill>
        <p:spPr>
          <a:xfrm>
            <a:off x="647113" y="1752157"/>
            <a:ext cx="5739619" cy="39874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p:nvPr/>
        </p:nvSpPr>
        <p:spPr>
          <a:xfrm>
            <a:off x="6906036" y="1997083"/>
            <a:ext cx="4903514" cy="319389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400" b="0" i="0" u="none" strike="noStrike" cap="none">
                <a:solidFill>
                  <a:schemeClr val="dk1"/>
                </a:solidFill>
                <a:latin typeface="Century Gothic"/>
                <a:ea typeface="Century Gothic"/>
                <a:cs typeface="Century Gothic"/>
                <a:sym typeface="Century Gothic"/>
              </a:rPr>
              <a:t>The highest tax paid on State is Osun state which  generated the highest revenue while Ondo state paid more tax.</a:t>
            </a:r>
            <a:endParaRPr/>
          </a:p>
          <a:p>
            <a:pPr marL="342900" marR="0" lvl="0" indent="-342900" algn="just" rtl="0">
              <a:lnSpc>
                <a:spcPct val="150000"/>
              </a:lnSpc>
              <a:spcBef>
                <a:spcPts val="0"/>
              </a:spcBef>
              <a:spcAft>
                <a:spcPts val="0"/>
              </a:spcAft>
              <a:buClr>
                <a:schemeClr val="dk1"/>
              </a:buClr>
              <a:buSzPts val="1800"/>
              <a:buFont typeface="Arial"/>
              <a:buChar char="•"/>
            </a:pPr>
            <a:r>
              <a:rPr lang="en-US" sz="1400" b="0" i="0" u="none" strike="noStrike" cap="none">
                <a:solidFill>
                  <a:schemeClr val="dk1"/>
                </a:solidFill>
                <a:latin typeface="Century Gothic"/>
                <a:ea typeface="Century Gothic"/>
                <a:cs typeface="Century Gothic"/>
                <a:sym typeface="Century Gothic"/>
              </a:rPr>
              <a:t>Oyo and Ogun state are favorably environment for business because they are less tax compared  to the revenue.</a:t>
            </a:r>
            <a:endParaRPr sz="1400" b="0" i="0" u="none" strike="noStrike" cap="none">
              <a:solidFill>
                <a:schemeClr val="dk1"/>
              </a:solidFill>
              <a:latin typeface="Century Gothic"/>
              <a:ea typeface="Century Gothic"/>
              <a:cs typeface="Century Gothic"/>
              <a:sym typeface="Century Gothic"/>
            </a:endParaRPr>
          </a:p>
        </p:txBody>
      </p:sp>
      <p:sp>
        <p:nvSpPr>
          <p:cNvPr id="260" name="Google Shape;260;p26"/>
          <p:cNvSpPr txBox="1"/>
          <p:nvPr/>
        </p:nvSpPr>
        <p:spPr>
          <a:xfrm>
            <a:off x="8356208" y="4881488"/>
            <a:ext cx="3580341" cy="1389511"/>
          </a:xfrm>
          <a:prstGeom prst="rect">
            <a:avLst/>
          </a:prstGeom>
          <a:noFill/>
          <a:ln>
            <a:noFill/>
          </a:ln>
        </p:spPr>
        <p:txBody>
          <a:bodyPr spcFirstLastPara="1" wrap="square" lIns="91425" tIns="45700" rIns="91425" bIns="45700" anchor="t" anchorCtr="0">
            <a:noAutofit/>
          </a:bodyPr>
          <a:lstStyle/>
          <a:p>
            <a:pPr marL="285750" marR="0" lvl="0" indent="-171450" algn="just" rtl="0">
              <a:lnSpc>
                <a:spcPct val="150000"/>
              </a:lnSpc>
              <a:spcBef>
                <a:spcPts val="0"/>
              </a:spcBef>
              <a:spcAft>
                <a:spcPts val="0"/>
              </a:spcAft>
              <a:buClr>
                <a:schemeClr val="dk1"/>
              </a:buClr>
              <a:buSzPts val="1800"/>
              <a:buFont typeface="Arial"/>
              <a:buNone/>
            </a:pPr>
            <a:endParaRPr sz="1600" b="0" i="0" u="none" strike="noStrike" cap="none">
              <a:solidFill>
                <a:schemeClr val="dk1"/>
              </a:solidFill>
              <a:latin typeface="Calibri"/>
              <a:ea typeface="Calibri"/>
              <a:cs typeface="Calibri"/>
              <a:sym typeface="Calibri"/>
            </a:endParaRPr>
          </a:p>
        </p:txBody>
      </p:sp>
      <p:sp>
        <p:nvSpPr>
          <p:cNvPr id="261" name="Google Shape;261;p2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62" name="Google Shape;262;p2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263" name="Google Shape;263;p26"/>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4" name="Google Shape;264;p2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p26"/>
          <p:cNvSpPr txBox="1"/>
          <p:nvPr/>
        </p:nvSpPr>
        <p:spPr>
          <a:xfrm>
            <a:off x="449929" y="434336"/>
            <a:ext cx="707054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TOTAL TAX BY STATE</a:t>
            </a:r>
            <a:endParaRPr sz="1400" b="0" i="0" u="none" strike="noStrike" cap="none">
              <a:solidFill>
                <a:srgbClr val="000000"/>
              </a:solidFill>
              <a:latin typeface="Arial"/>
              <a:ea typeface="Arial"/>
              <a:cs typeface="Arial"/>
              <a:sym typeface="Arial"/>
            </a:endParaRPr>
          </a:p>
        </p:txBody>
      </p:sp>
      <p:pic>
        <p:nvPicPr>
          <p:cNvPr id="266" name="Google Shape;266;p26"/>
          <p:cNvPicPr preferRelativeResize="0"/>
          <p:nvPr/>
        </p:nvPicPr>
        <p:blipFill rotWithShape="1">
          <a:blip r:embed="rId4">
            <a:alphaModFix/>
          </a:blip>
          <a:srcRect/>
          <a:stretch/>
        </p:blipFill>
        <p:spPr>
          <a:xfrm>
            <a:off x="449929" y="1822914"/>
            <a:ext cx="5979006" cy="41417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p:nvPr/>
        </p:nvSpPr>
        <p:spPr>
          <a:xfrm>
            <a:off x="10043776" y="6601797"/>
            <a:ext cx="2896767" cy="2061367"/>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72" name="Google Shape;272;p27" descr="A picture containing text, sign&#10;&#10;Description automatically generated"/>
          <p:cNvPicPr preferRelativeResize="0"/>
          <p:nvPr/>
        </p:nvPicPr>
        <p:blipFill rotWithShape="1">
          <a:blip r:embed="rId3">
            <a:alphaModFix/>
          </a:blip>
          <a:srcRect/>
          <a:stretch/>
        </p:blipFill>
        <p:spPr>
          <a:xfrm>
            <a:off x="727975" y="6245609"/>
            <a:ext cx="1784290" cy="279446"/>
          </a:xfrm>
          <a:prstGeom prst="rect">
            <a:avLst/>
          </a:prstGeom>
          <a:noFill/>
          <a:ln>
            <a:noFill/>
          </a:ln>
        </p:spPr>
      </p:pic>
      <p:sp>
        <p:nvSpPr>
          <p:cNvPr id="273" name="Google Shape;273;p27"/>
          <p:cNvSpPr/>
          <p:nvPr/>
        </p:nvSpPr>
        <p:spPr>
          <a:xfrm>
            <a:off x="5868648" y="-987631"/>
            <a:ext cx="3667727" cy="184291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27"/>
          <p:cNvSpPr txBox="1"/>
          <p:nvPr/>
        </p:nvSpPr>
        <p:spPr>
          <a:xfrm>
            <a:off x="4167239" y="213554"/>
            <a:ext cx="707054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entury Gothic"/>
                <a:ea typeface="Century Gothic"/>
                <a:cs typeface="Century Gothic"/>
                <a:sym typeface="Century Gothic"/>
              </a:rPr>
              <a:t>CONCLUSION</a:t>
            </a:r>
            <a:endParaRPr sz="1400" b="0" i="0" u="none" strike="noStrike" cap="none">
              <a:solidFill>
                <a:srgbClr val="000000"/>
              </a:solidFill>
              <a:latin typeface="Arial"/>
              <a:ea typeface="Arial"/>
              <a:cs typeface="Arial"/>
              <a:sym typeface="Arial"/>
            </a:endParaRPr>
          </a:p>
        </p:txBody>
      </p:sp>
      <p:sp>
        <p:nvSpPr>
          <p:cNvPr id="275" name="Google Shape;275;p27"/>
          <p:cNvSpPr/>
          <p:nvPr/>
        </p:nvSpPr>
        <p:spPr>
          <a:xfrm>
            <a:off x="-1073382" y="-59838"/>
            <a:ext cx="5668378" cy="5274763"/>
          </a:xfrm>
          <a:prstGeom prst="hexagon">
            <a:avLst>
              <a:gd name="adj" fmla="val 25000"/>
              <a:gd name="vf" fmla="val 115470"/>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27"/>
          <p:cNvSpPr txBox="1"/>
          <p:nvPr/>
        </p:nvSpPr>
        <p:spPr>
          <a:xfrm>
            <a:off x="5220930" y="1364566"/>
            <a:ext cx="6725263" cy="4881043"/>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There were 5 products which were distributed across different segments and states.</a:t>
            </a:r>
            <a:endParaRPr/>
          </a:p>
          <a:p>
            <a:pPr marL="342900" marR="0" lvl="0" indent="-342900" algn="l"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The key product driving performance are Biro, Pencil and A4 Paper .</a:t>
            </a:r>
            <a:endParaRPr/>
          </a:p>
          <a:p>
            <a:pPr marL="342900" marR="0" lvl="0" indent="-342900" algn="l"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Notepad and Stapler should be discontinued due to poor revenue and cost of production.</a:t>
            </a:r>
            <a:endParaRPr/>
          </a:p>
          <a:p>
            <a:pPr marL="342900" marR="0" lvl="0" indent="-342900" algn="l"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Osun state pays the highest tax on biro and biro contributed the highest tax in government among others segment.</a:t>
            </a:r>
            <a:endParaRPr/>
          </a:p>
          <a:p>
            <a:pPr marL="342900" marR="0" lvl="0" indent="-342900" algn="l"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Channel partners and Midmarket has lowest contribution on tax.</a:t>
            </a:r>
            <a:endParaRPr/>
          </a:p>
          <a:p>
            <a:pPr marL="342900" marR="0" lvl="0" indent="-342900" algn="l" rtl="0">
              <a:lnSpc>
                <a:spcPct val="150000"/>
              </a:lnSpc>
              <a:spcBef>
                <a:spcPts val="0"/>
              </a:spcBef>
              <a:spcAft>
                <a:spcPts val="0"/>
              </a:spcAft>
              <a:buClr>
                <a:schemeClr val="dk1"/>
              </a:buClr>
              <a:buSzPts val="1800"/>
              <a:buFont typeface="Arial"/>
              <a:buChar char="•"/>
            </a:pPr>
            <a:r>
              <a:rPr lang="en-US" sz="1600" b="0" i="0" u="none" strike="noStrike" cap="none">
                <a:solidFill>
                  <a:schemeClr val="dk1"/>
                </a:solidFill>
                <a:latin typeface="Century Gothic"/>
                <a:ea typeface="Century Gothic"/>
                <a:cs typeface="Century Gothic"/>
                <a:sym typeface="Century Gothic"/>
              </a:rPr>
              <a:t>Comparing the last quarter of 2013 to 2014, there is increase in profit, sales and revenue over a period of time.</a:t>
            </a:r>
            <a:endParaRPr/>
          </a:p>
          <a:p>
            <a:pPr marL="342900" marR="0" lvl="0" indent="-228600" algn="l" rtl="0">
              <a:lnSpc>
                <a:spcPct val="150000"/>
              </a:lnSpc>
              <a:spcBef>
                <a:spcPts val="0"/>
              </a:spcBef>
              <a:spcAft>
                <a:spcPts val="0"/>
              </a:spcAft>
              <a:buClr>
                <a:schemeClr val="dk1"/>
              </a:buClr>
              <a:buSzPts val="1800"/>
              <a:buFont typeface="Arial"/>
              <a:buNone/>
            </a:pPr>
            <a:endParaRPr sz="1200" b="0" i="0" u="none" strike="noStrike" cap="none">
              <a:solidFill>
                <a:srgbClr val="000000"/>
              </a:solidFill>
              <a:latin typeface="Arial"/>
              <a:ea typeface="Arial"/>
              <a:cs typeface="Arial"/>
              <a:sym typeface="Arial"/>
            </a:endParaRPr>
          </a:p>
        </p:txBody>
      </p:sp>
      <p:sp>
        <p:nvSpPr>
          <p:cNvPr id="277" name="Google Shape;277;p27"/>
          <p:cNvSpPr/>
          <p:nvPr/>
        </p:nvSpPr>
        <p:spPr>
          <a:xfrm>
            <a:off x="8245800" y="6804374"/>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27"/>
          <p:cNvSpPr/>
          <p:nvPr/>
        </p:nvSpPr>
        <p:spPr>
          <a:xfrm>
            <a:off x="11750726" y="191380"/>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p:nvPr/>
        </p:nvSpPr>
        <p:spPr>
          <a:xfrm>
            <a:off x="-1960301" y="6296671"/>
            <a:ext cx="2376198" cy="77826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p28"/>
          <p:cNvSpPr/>
          <p:nvPr/>
        </p:nvSpPr>
        <p:spPr>
          <a:xfrm>
            <a:off x="7936992" y="-1152144"/>
            <a:ext cx="4156945" cy="2109701"/>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5" name="Google Shape;285;p28"/>
          <p:cNvSpPr txBox="1"/>
          <p:nvPr/>
        </p:nvSpPr>
        <p:spPr>
          <a:xfrm>
            <a:off x="8108421" y="361585"/>
            <a:ext cx="3767314"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entury Gothic"/>
                <a:ea typeface="Century Gothic"/>
                <a:cs typeface="Century Gothic"/>
                <a:sym typeface="Century Gothic"/>
              </a:rPr>
              <a:t>RECOMMENDATION</a:t>
            </a:r>
            <a:endParaRPr sz="1400" b="0" i="0" u="none" strike="noStrike" cap="none">
              <a:solidFill>
                <a:srgbClr val="000000"/>
              </a:solidFill>
              <a:latin typeface="Arial"/>
              <a:ea typeface="Arial"/>
              <a:cs typeface="Arial"/>
              <a:sym typeface="Arial"/>
            </a:endParaRPr>
          </a:p>
        </p:txBody>
      </p:sp>
      <p:pic>
        <p:nvPicPr>
          <p:cNvPr id="286" name="Google Shape;286;p28" descr="A picture containing text, sign&#10;&#10;Description automatically generated"/>
          <p:cNvPicPr preferRelativeResize="0"/>
          <p:nvPr/>
        </p:nvPicPr>
        <p:blipFill rotWithShape="1">
          <a:blip r:embed="rId3">
            <a:alphaModFix/>
          </a:blip>
          <a:srcRect/>
          <a:stretch/>
        </p:blipFill>
        <p:spPr>
          <a:xfrm>
            <a:off x="415897" y="377008"/>
            <a:ext cx="1784290" cy="279446"/>
          </a:xfrm>
          <a:prstGeom prst="rect">
            <a:avLst/>
          </a:prstGeom>
          <a:noFill/>
          <a:ln>
            <a:noFill/>
          </a:ln>
        </p:spPr>
      </p:pic>
      <p:sp>
        <p:nvSpPr>
          <p:cNvPr id="287" name="Google Shape;287;p28"/>
          <p:cNvSpPr/>
          <p:nvPr/>
        </p:nvSpPr>
        <p:spPr>
          <a:xfrm>
            <a:off x="6770775" y="-372801"/>
            <a:ext cx="549055" cy="551013"/>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28"/>
          <p:cNvSpPr/>
          <p:nvPr/>
        </p:nvSpPr>
        <p:spPr>
          <a:xfrm>
            <a:off x="1932266" y="2201705"/>
            <a:ext cx="1349552" cy="1003359"/>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28"/>
          <p:cNvSpPr/>
          <p:nvPr/>
        </p:nvSpPr>
        <p:spPr>
          <a:xfrm>
            <a:off x="5421224" y="2201705"/>
            <a:ext cx="1349552" cy="1003359"/>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0" name="Google Shape;290;p28"/>
          <p:cNvSpPr/>
          <p:nvPr/>
        </p:nvSpPr>
        <p:spPr>
          <a:xfrm>
            <a:off x="8910182" y="2201705"/>
            <a:ext cx="1349552" cy="1003359"/>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28"/>
          <p:cNvSpPr txBox="1"/>
          <p:nvPr/>
        </p:nvSpPr>
        <p:spPr>
          <a:xfrm>
            <a:off x="875090" y="3556252"/>
            <a:ext cx="3463904" cy="2425727"/>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600"/>
              <a:buFont typeface="Arial"/>
              <a:buNone/>
            </a:pPr>
            <a:r>
              <a:rPr lang="en-US" sz="1600" b="0" i="0" u="none" strike="noStrike" cap="none">
                <a:solidFill>
                  <a:schemeClr val="dk1"/>
                </a:solidFill>
                <a:latin typeface="Century Gothic"/>
                <a:ea typeface="Century Gothic"/>
                <a:cs typeface="Century Gothic"/>
                <a:sym typeface="Century Gothic"/>
              </a:rPr>
              <a:t>A4 paper, Stapler and should be pack in  due to their poor performance and high cost of producing this products yields loss.</a:t>
            </a:r>
            <a:endParaRPr sz="1400" b="0" i="0" u="none" strike="noStrike" cap="none">
              <a:solidFill>
                <a:srgbClr val="000000"/>
              </a:solidFill>
              <a:latin typeface="Arial"/>
              <a:ea typeface="Arial"/>
              <a:cs typeface="Arial"/>
              <a:sym typeface="Arial"/>
            </a:endParaRPr>
          </a:p>
        </p:txBody>
      </p:sp>
      <p:sp>
        <p:nvSpPr>
          <p:cNvPr id="292" name="Google Shape;292;p28"/>
          <p:cNvSpPr txBox="1"/>
          <p:nvPr/>
        </p:nvSpPr>
        <p:spPr>
          <a:xfrm>
            <a:off x="4667925" y="3594125"/>
            <a:ext cx="3069305" cy="234998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600"/>
              <a:buFont typeface="Arial"/>
              <a:buNone/>
            </a:pPr>
            <a:r>
              <a:rPr lang="en-US" sz="1600" b="0" i="0" u="none" strike="noStrike" cap="none">
                <a:solidFill>
                  <a:schemeClr val="dk1"/>
                </a:solidFill>
                <a:latin typeface="Century Gothic"/>
                <a:ea typeface="Century Gothic"/>
                <a:cs typeface="Century Gothic"/>
                <a:sym typeface="Century Gothic"/>
              </a:rPr>
              <a:t>More investment should be added into Biro , Notepad and Markers because this brings in more profit and revenue</a:t>
            </a:r>
            <a:endParaRPr sz="1600" b="0" i="0" u="none" strike="noStrike" cap="none">
              <a:solidFill>
                <a:schemeClr val="dk1"/>
              </a:solidFill>
              <a:latin typeface="Century Gothic"/>
              <a:ea typeface="Century Gothic"/>
              <a:cs typeface="Century Gothic"/>
              <a:sym typeface="Century Gothic"/>
            </a:endParaRPr>
          </a:p>
        </p:txBody>
      </p:sp>
      <p:sp>
        <p:nvSpPr>
          <p:cNvPr id="293" name="Google Shape;293;p28"/>
          <p:cNvSpPr txBox="1"/>
          <p:nvPr/>
        </p:nvSpPr>
        <p:spPr>
          <a:xfrm>
            <a:off x="8448502" y="3594125"/>
            <a:ext cx="2856148" cy="234998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600"/>
              <a:buFont typeface="Arial"/>
              <a:buNone/>
            </a:pPr>
            <a:r>
              <a:rPr lang="en-US" sz="1600" b="0" i="0" u="none" strike="noStrike" cap="none">
                <a:solidFill>
                  <a:schemeClr val="dk1"/>
                </a:solidFill>
                <a:latin typeface="Century Gothic"/>
                <a:ea typeface="Century Gothic"/>
                <a:cs typeface="Century Gothic"/>
                <a:sym typeface="Century Gothic"/>
              </a:rPr>
              <a:t>The tax system should be regulated because some products are paying more tax, while others are not paying.</a:t>
            </a:r>
            <a:endParaRPr sz="1600" b="1" i="0" u="none" strike="noStrike" cap="none">
              <a:solidFill>
                <a:schemeClr val="dk1"/>
              </a:solidFill>
              <a:latin typeface="Century Gothic"/>
              <a:ea typeface="Century Gothic"/>
              <a:cs typeface="Century Gothic"/>
              <a:sym typeface="Century Gothic"/>
            </a:endParaRPr>
          </a:p>
        </p:txBody>
      </p:sp>
      <p:pic>
        <p:nvPicPr>
          <p:cNvPr id="294" name="Google Shape;294;p28" descr="Money with solid fill"/>
          <p:cNvPicPr preferRelativeResize="0"/>
          <p:nvPr/>
        </p:nvPicPr>
        <p:blipFill rotWithShape="1">
          <a:blip r:embed="rId4">
            <a:alphaModFix/>
          </a:blip>
          <a:srcRect/>
          <a:stretch/>
        </p:blipFill>
        <p:spPr>
          <a:xfrm>
            <a:off x="2217068" y="2311547"/>
            <a:ext cx="783674" cy="783674"/>
          </a:xfrm>
          <a:prstGeom prst="rect">
            <a:avLst/>
          </a:prstGeom>
          <a:noFill/>
          <a:ln>
            <a:noFill/>
          </a:ln>
        </p:spPr>
      </p:pic>
      <p:pic>
        <p:nvPicPr>
          <p:cNvPr id="295" name="Google Shape;295;p28" descr="Ribbon with solid fill"/>
          <p:cNvPicPr preferRelativeResize="0"/>
          <p:nvPr/>
        </p:nvPicPr>
        <p:blipFill rotWithShape="1">
          <a:blip r:embed="rId5">
            <a:alphaModFix/>
          </a:blip>
          <a:srcRect/>
          <a:stretch/>
        </p:blipFill>
        <p:spPr>
          <a:xfrm>
            <a:off x="5734547" y="2307821"/>
            <a:ext cx="787400" cy="787400"/>
          </a:xfrm>
          <a:prstGeom prst="rect">
            <a:avLst/>
          </a:prstGeom>
          <a:noFill/>
          <a:ln>
            <a:noFill/>
          </a:ln>
        </p:spPr>
      </p:pic>
      <p:pic>
        <p:nvPicPr>
          <p:cNvPr id="296" name="Google Shape;296;p28" descr="Marketing with solid fill"/>
          <p:cNvPicPr preferRelativeResize="0"/>
          <p:nvPr/>
        </p:nvPicPr>
        <p:blipFill rotWithShape="1">
          <a:blip r:embed="rId6">
            <a:alphaModFix/>
          </a:blip>
          <a:srcRect/>
          <a:stretch/>
        </p:blipFill>
        <p:spPr>
          <a:xfrm>
            <a:off x="9308966" y="2401970"/>
            <a:ext cx="708994" cy="7089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p:nvPr/>
        </p:nvSpPr>
        <p:spPr>
          <a:xfrm>
            <a:off x="5997316" y="-396005"/>
            <a:ext cx="8375689" cy="7650009"/>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29"/>
          <p:cNvSpPr/>
          <p:nvPr/>
        </p:nvSpPr>
        <p:spPr>
          <a:xfrm>
            <a:off x="7256010" y="817894"/>
            <a:ext cx="6768041" cy="5248486"/>
          </a:xfrm>
          <a:prstGeom prst="hexagon">
            <a:avLst>
              <a:gd name="adj" fmla="val 25000"/>
              <a:gd name="vf" fmla="val 115470"/>
            </a:avLst>
          </a:prstGeom>
          <a:blipFill rotWithShape="1">
            <a:blip r:embed="rId3">
              <a:alphaModFix/>
            </a:blip>
            <a:stretch>
              <a:fillRect/>
            </a:stretch>
          </a:blipFill>
          <a:ln w="1905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29"/>
          <p:cNvSpPr/>
          <p:nvPr/>
        </p:nvSpPr>
        <p:spPr>
          <a:xfrm>
            <a:off x="805429" y="2285181"/>
            <a:ext cx="3496282" cy="2313912"/>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29"/>
          <p:cNvSpPr txBox="1"/>
          <p:nvPr/>
        </p:nvSpPr>
        <p:spPr>
          <a:xfrm>
            <a:off x="-406921" y="2775805"/>
            <a:ext cx="5920981"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entury Gothic"/>
                <a:ea typeface="Century Gothic"/>
                <a:cs typeface="Century Gothic"/>
                <a:sym typeface="Century Gothic"/>
              </a:rPr>
              <a:t>THANK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entury Gothic"/>
                <a:ea typeface="Century Gothic"/>
                <a:cs typeface="Century Gothic"/>
                <a:sym typeface="Century Gothic"/>
              </a:rPr>
              <a:t>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grpSp>
        <p:nvGrpSpPr>
          <p:cNvPr id="96" name="Google Shape;96;p14"/>
          <p:cNvGrpSpPr/>
          <p:nvPr/>
        </p:nvGrpSpPr>
        <p:grpSpPr>
          <a:xfrm>
            <a:off x="570260" y="2071148"/>
            <a:ext cx="5661727" cy="461665"/>
            <a:chOff x="570260" y="1865877"/>
            <a:chExt cx="5661727" cy="461665"/>
          </a:xfrm>
        </p:grpSpPr>
        <p:sp>
          <p:nvSpPr>
            <p:cNvPr id="97" name="Google Shape;97;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01</a:t>
              </a:r>
              <a:endParaRPr sz="1800" b="1" i="0" u="none" strike="noStrike" cap="none">
                <a:solidFill>
                  <a:schemeClr val="lt1"/>
                </a:solidFill>
                <a:latin typeface="Century Gothic"/>
                <a:ea typeface="Century Gothic"/>
                <a:cs typeface="Century Gothic"/>
                <a:sym typeface="Century Gothic"/>
              </a:endParaRPr>
            </a:p>
          </p:txBody>
        </p:sp>
        <p:sp>
          <p:nvSpPr>
            <p:cNvPr id="99" name="Google Shape;99;p14"/>
            <p:cNvSpPr txBox="1"/>
            <p:nvPr/>
          </p:nvSpPr>
          <p:spPr>
            <a:xfrm>
              <a:off x="2507190" y="1927432"/>
              <a:ext cx="372479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entury Gothic"/>
                  <a:ea typeface="Century Gothic"/>
                  <a:cs typeface="Century Gothic"/>
                  <a:sym typeface="Century Gothic"/>
                </a:rPr>
                <a:t>INTRODUCTION TO THE STATEMENT</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0" name="Google Shape;100;p14"/>
          <p:cNvGrpSpPr/>
          <p:nvPr/>
        </p:nvGrpSpPr>
        <p:grpSpPr>
          <a:xfrm>
            <a:off x="570260" y="2970480"/>
            <a:ext cx="4688825" cy="461665"/>
            <a:chOff x="570260" y="1865877"/>
            <a:chExt cx="4688825" cy="461665"/>
          </a:xfrm>
        </p:grpSpPr>
        <p:sp>
          <p:nvSpPr>
            <p:cNvPr id="101" name="Google Shape;101;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02</a:t>
              </a:r>
              <a:endParaRPr sz="1800" b="1" i="0" u="none" strike="noStrike" cap="none">
                <a:solidFill>
                  <a:schemeClr val="lt1"/>
                </a:solidFill>
                <a:latin typeface="Century Gothic"/>
                <a:ea typeface="Century Gothic"/>
                <a:cs typeface="Century Gothic"/>
                <a:sym typeface="Century Gothic"/>
              </a:endParaRPr>
            </a:p>
          </p:txBody>
        </p:sp>
        <p:sp>
          <p:nvSpPr>
            <p:cNvPr id="103" name="Google Shape;103;p14"/>
            <p:cNvSpPr txBox="1"/>
            <p:nvPr/>
          </p:nvSpPr>
          <p:spPr>
            <a:xfrm>
              <a:off x="2507191" y="1927432"/>
              <a:ext cx="275189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Century Gothic"/>
                  <a:ea typeface="Century Gothic"/>
                  <a:cs typeface="Century Gothic"/>
                  <a:sym typeface="Century Gothic"/>
                </a:rPr>
                <a:t>DATA ANALYSIS REPORT</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4" name="Google Shape;104;p14"/>
          <p:cNvGrpSpPr/>
          <p:nvPr/>
        </p:nvGrpSpPr>
        <p:grpSpPr>
          <a:xfrm>
            <a:off x="570260" y="3869811"/>
            <a:ext cx="5227035" cy="461665"/>
            <a:chOff x="570260" y="1865877"/>
            <a:chExt cx="5227035" cy="461665"/>
          </a:xfrm>
        </p:grpSpPr>
        <p:sp>
          <p:nvSpPr>
            <p:cNvPr id="105" name="Google Shape;105;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03</a:t>
              </a:r>
              <a:endParaRPr sz="1800" b="1" i="0" u="none" strike="noStrike" cap="none">
                <a:solidFill>
                  <a:schemeClr val="lt1"/>
                </a:solidFill>
                <a:latin typeface="Century Gothic"/>
                <a:ea typeface="Century Gothic"/>
                <a:cs typeface="Century Gothic"/>
                <a:sym typeface="Century Gothic"/>
              </a:endParaRPr>
            </a:p>
          </p:txBody>
        </p:sp>
        <p:sp>
          <p:nvSpPr>
            <p:cNvPr id="107" name="Google Shape;107;p14"/>
            <p:cNvSpPr txBox="1"/>
            <p:nvPr/>
          </p:nvSpPr>
          <p:spPr>
            <a:xfrm>
              <a:off x="2507190" y="1927432"/>
              <a:ext cx="3290105"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Century Gothic"/>
                  <a:ea typeface="Century Gothic"/>
                  <a:cs typeface="Century Gothic"/>
                  <a:sym typeface="Century Gothic"/>
                </a:rPr>
                <a:t>RECOMMENDATION</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8" name="Google Shape;108;p14"/>
          <p:cNvGrpSpPr/>
          <p:nvPr/>
        </p:nvGrpSpPr>
        <p:grpSpPr>
          <a:xfrm>
            <a:off x="570260" y="4753813"/>
            <a:ext cx="5661727" cy="472529"/>
            <a:chOff x="570260" y="1855013"/>
            <a:chExt cx="5661727" cy="472529"/>
          </a:xfrm>
        </p:grpSpPr>
        <p:sp>
          <p:nvSpPr>
            <p:cNvPr id="109" name="Google Shape;109;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0" name="Google Shape;110;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Century Gothic"/>
                  <a:ea typeface="Century Gothic"/>
                  <a:cs typeface="Century Gothic"/>
                  <a:sym typeface="Century Gothic"/>
                </a:rPr>
                <a:t>04</a:t>
              </a:r>
              <a:endParaRPr sz="1800" b="1" i="0" u="none" strike="noStrike" cap="none" dirty="0">
                <a:solidFill>
                  <a:schemeClr val="lt1"/>
                </a:solidFill>
                <a:latin typeface="Century Gothic"/>
                <a:ea typeface="Century Gothic"/>
                <a:cs typeface="Century Gothic"/>
                <a:sym typeface="Century Gothic"/>
              </a:endParaRPr>
            </a:p>
          </p:txBody>
        </p:sp>
        <p:sp>
          <p:nvSpPr>
            <p:cNvPr id="111" name="Google Shape;111;p14"/>
            <p:cNvSpPr txBox="1"/>
            <p:nvPr/>
          </p:nvSpPr>
          <p:spPr>
            <a:xfrm>
              <a:off x="2374954" y="1855013"/>
              <a:ext cx="3857033"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Century Gothic"/>
                  <a:ea typeface="Century Gothic"/>
                  <a:cs typeface="Century Gothic"/>
                  <a:sym typeface="Century Gothic"/>
                </a:rPr>
                <a:t>CONCLUSION</a:t>
              </a:r>
              <a:endParaRPr sz="1600" b="0" i="0" u="none" strike="noStrike" cap="none" dirty="0">
                <a:solidFill>
                  <a:schemeClr val="dk1"/>
                </a:solidFill>
                <a:latin typeface="Century Gothic"/>
                <a:ea typeface="Century Gothic"/>
                <a:cs typeface="Century Gothic"/>
                <a:sym typeface="Century Gothic"/>
              </a:endParaRPr>
            </a:p>
          </p:txBody>
        </p:sp>
      </p:grpSp>
      <p:pic>
        <p:nvPicPr>
          <p:cNvPr id="116" name="Google Shape;116;p14" descr="Graphical user interface, diagram&#10;&#10;Description automatically generated"/>
          <p:cNvPicPr preferRelativeResize="0"/>
          <p:nvPr/>
        </p:nvPicPr>
        <p:blipFill rotWithShape="1">
          <a:blip r:embed="rId4">
            <a:alphaModFix/>
          </a:blip>
          <a:srcRect/>
          <a:stretch/>
        </p:blipFill>
        <p:spPr>
          <a:xfrm>
            <a:off x="7673444" y="2071148"/>
            <a:ext cx="4022729" cy="4022729"/>
          </a:xfrm>
          <a:prstGeom prst="rect">
            <a:avLst/>
          </a:prstGeom>
          <a:noFill/>
          <a:ln>
            <a:noFill/>
          </a:ln>
        </p:spPr>
      </p:pic>
      <p:sp>
        <p:nvSpPr>
          <p:cNvPr id="117" name="Google Shape;117;p14"/>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14"/>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14"/>
          <p:cNvSpPr txBox="1"/>
          <p:nvPr/>
        </p:nvSpPr>
        <p:spPr>
          <a:xfrm>
            <a:off x="412607" y="434336"/>
            <a:ext cx="337768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CONTENTS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p:nvPr/>
        </p:nvSpPr>
        <p:spPr>
          <a:xfrm>
            <a:off x="8187397" y="6299468"/>
            <a:ext cx="3671668" cy="15149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5"/>
          <p:cNvSpPr/>
          <p:nvPr/>
        </p:nvSpPr>
        <p:spPr>
          <a:xfrm>
            <a:off x="7194317" y="558532"/>
            <a:ext cx="4509988" cy="105925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5"/>
          <p:cNvSpPr txBox="1"/>
          <p:nvPr/>
        </p:nvSpPr>
        <p:spPr>
          <a:xfrm>
            <a:off x="7194317" y="885590"/>
            <a:ext cx="450998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entury Gothic"/>
                <a:ea typeface="Century Gothic"/>
                <a:cs typeface="Century Gothic"/>
                <a:sym typeface="Century Gothic"/>
              </a:rPr>
              <a:t>OVERVIEW</a:t>
            </a:r>
            <a:endParaRPr sz="1400" b="0" i="0" u="none" strike="noStrike" cap="none">
              <a:solidFill>
                <a:srgbClr val="000000"/>
              </a:solidFill>
              <a:latin typeface="Arial"/>
              <a:ea typeface="Arial"/>
              <a:cs typeface="Arial"/>
              <a:sym typeface="Arial"/>
            </a:endParaRPr>
          </a:p>
        </p:txBody>
      </p:sp>
      <p:pic>
        <p:nvPicPr>
          <p:cNvPr id="127" name="Google Shape;127;p15" descr="A picture containing text, sign&#10;&#10;Description automatically generated"/>
          <p:cNvPicPr preferRelativeResize="0"/>
          <p:nvPr/>
        </p:nvPicPr>
        <p:blipFill rotWithShape="1">
          <a:blip r:embed="rId3">
            <a:alphaModFix/>
          </a:blip>
          <a:srcRect/>
          <a:stretch/>
        </p:blipFill>
        <p:spPr>
          <a:xfrm>
            <a:off x="415897" y="377008"/>
            <a:ext cx="1784290" cy="279446"/>
          </a:xfrm>
          <a:prstGeom prst="rect">
            <a:avLst/>
          </a:prstGeom>
          <a:noFill/>
          <a:ln>
            <a:noFill/>
          </a:ln>
        </p:spPr>
      </p:pic>
      <p:sp>
        <p:nvSpPr>
          <p:cNvPr id="128" name="Google Shape;128;p15"/>
          <p:cNvSpPr/>
          <p:nvPr/>
        </p:nvSpPr>
        <p:spPr>
          <a:xfrm>
            <a:off x="4271184" y="377008"/>
            <a:ext cx="549055" cy="551013"/>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2" name="Google Shape;132;p15" descr="Research with solid fill"/>
          <p:cNvPicPr preferRelativeResize="0"/>
          <p:nvPr/>
        </p:nvPicPr>
        <p:blipFill rotWithShape="1">
          <a:blip r:embed="rId4">
            <a:alphaModFix/>
          </a:blip>
          <a:srcRect/>
          <a:stretch/>
        </p:blipFill>
        <p:spPr>
          <a:xfrm>
            <a:off x="2234318" y="2330660"/>
            <a:ext cx="745447" cy="745447"/>
          </a:xfrm>
          <a:prstGeom prst="rect">
            <a:avLst/>
          </a:prstGeom>
          <a:noFill/>
          <a:ln>
            <a:noFill/>
          </a:ln>
        </p:spPr>
      </p:pic>
      <p:pic>
        <p:nvPicPr>
          <p:cNvPr id="134" name="Google Shape;134;p15" descr="Money with solid fill"/>
          <p:cNvPicPr preferRelativeResize="0"/>
          <p:nvPr/>
        </p:nvPicPr>
        <p:blipFill rotWithShape="1">
          <a:blip r:embed="rId5">
            <a:alphaModFix/>
          </a:blip>
          <a:srcRect/>
          <a:stretch/>
        </p:blipFill>
        <p:spPr>
          <a:xfrm>
            <a:off x="9256260" y="2316904"/>
            <a:ext cx="759203" cy="759203"/>
          </a:xfrm>
          <a:prstGeom prst="rect">
            <a:avLst/>
          </a:prstGeom>
          <a:noFill/>
          <a:ln>
            <a:noFill/>
          </a:ln>
        </p:spPr>
      </p:pic>
      <p:sp>
        <p:nvSpPr>
          <p:cNvPr id="2" name="TextBox 1">
            <a:extLst>
              <a:ext uri="{FF2B5EF4-FFF2-40B4-BE49-F238E27FC236}">
                <a16:creationId xmlns:a16="http://schemas.microsoft.com/office/drawing/2014/main" id="{86123842-8291-4451-A908-A2435D43F501}"/>
              </a:ext>
            </a:extLst>
          </p:cNvPr>
          <p:cNvSpPr txBox="1"/>
          <p:nvPr/>
        </p:nvSpPr>
        <p:spPr>
          <a:xfrm>
            <a:off x="2729274" y="2040716"/>
            <a:ext cx="5500186" cy="400110"/>
          </a:xfrm>
          <a:prstGeom prst="rect">
            <a:avLst/>
          </a:prstGeom>
          <a:noFill/>
        </p:spPr>
        <p:txBody>
          <a:bodyPr wrap="square" rtlCol="0">
            <a:spAutoFit/>
          </a:bodyPr>
          <a:lstStyle/>
          <a:p>
            <a:pPr algn="ctr"/>
            <a:r>
              <a:rPr lang="en-GB" sz="2000" b="1" dirty="0"/>
              <a:t>BUSSINESS  PROBLEM STATEMENT</a:t>
            </a:r>
          </a:p>
        </p:txBody>
      </p:sp>
      <p:sp>
        <p:nvSpPr>
          <p:cNvPr id="3" name="TextBox 2">
            <a:extLst>
              <a:ext uri="{FF2B5EF4-FFF2-40B4-BE49-F238E27FC236}">
                <a16:creationId xmlns:a16="http://schemas.microsoft.com/office/drawing/2014/main" id="{97ED998C-DC3D-4FD1-A358-C17011A2C445}"/>
              </a:ext>
            </a:extLst>
          </p:cNvPr>
          <p:cNvSpPr txBox="1"/>
          <p:nvPr/>
        </p:nvSpPr>
        <p:spPr>
          <a:xfrm>
            <a:off x="773723" y="2546252"/>
            <a:ext cx="10508566" cy="1668214"/>
          </a:xfrm>
          <a:prstGeom prst="rect">
            <a:avLst/>
          </a:prstGeom>
          <a:noFill/>
        </p:spPr>
        <p:txBody>
          <a:bodyPr wrap="square" rtlCol="0">
            <a:spAutoFit/>
          </a:bodyPr>
          <a:lstStyle/>
          <a:p>
            <a:pPr>
              <a:lnSpc>
                <a:spcPct val="150000"/>
              </a:lnSpc>
            </a:pPr>
            <a:r>
              <a:rPr lang="en-GB" dirty="0"/>
              <a:t>As a Data Analyst the task is to conduct a comprehensive analysis and visualization of financial stock market price for various companies stock listed and the sector, the sector Health, Telecommunication play a major role buying and selling of their capital share and its dividend yield </a:t>
            </a:r>
          </a:p>
          <a:p>
            <a:pPr>
              <a:lnSpc>
                <a:spcPct val="150000"/>
              </a:lnSpc>
            </a:pPr>
            <a:endParaRPr lang="en-GB" dirty="0"/>
          </a:p>
          <a:p>
            <a:pPr>
              <a:lnSpc>
                <a:spcPct val="150000"/>
              </a:lnSpc>
            </a:pPr>
            <a:r>
              <a:rPr lang="en-GB" dirty="0"/>
              <a:t>The primary goals is to explore relationship and correlation among the key indication variable like High , Price , Price/Earning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337520" y="1900895"/>
            <a:ext cx="11366784" cy="4640581"/>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800" b="0" i="0" u="none" strike="noStrike" cap="none" dirty="0">
                <a:solidFill>
                  <a:srgbClr val="000000"/>
                </a:solidFill>
                <a:latin typeface="Arial"/>
                <a:ea typeface="Arial"/>
                <a:cs typeface="Arial"/>
                <a:sym typeface="Arial"/>
              </a:rPr>
              <a:t> </a:t>
            </a:r>
            <a:r>
              <a:rPr lang="en-GB" sz="1600" b="0" i="0" u="none" strike="noStrike" cap="none" dirty="0">
                <a:solidFill>
                  <a:srgbClr val="000000"/>
                </a:solidFill>
                <a:latin typeface="Arial"/>
                <a:ea typeface="Arial"/>
                <a:cs typeface="Arial"/>
                <a:sym typeface="Arial"/>
              </a:rPr>
              <a:t>The ability to forecast the stock market has become critical for organizing business operations. Many studies in a range of fields, including operations research, computer science, statistics, economics, and finance, have been motivated by the prediction of stock price. Recent research has demonstrated that the vast amount of publicly accessible online information, including news from the media, social media platforms, and Wikipedia, significantly influences investors' perceptions of the financial markets. Because the stock market is highly sensitive to changes in the economy and can cause financial losses, the accuracy of computer models used to predict it is crucial. </a:t>
            </a:r>
            <a:endParaRPr lang="en-GB" sz="1600" dirty="0"/>
          </a:p>
          <a:p>
            <a:pPr marR="0" lvl="0" algn="just" rtl="0">
              <a:lnSpc>
                <a:spcPct val="200000"/>
              </a:lnSpc>
              <a:spcBef>
                <a:spcPts val="0"/>
              </a:spcBef>
              <a:spcAft>
                <a:spcPts val="0"/>
              </a:spcAft>
              <a:buClr>
                <a:schemeClr val="dk1"/>
              </a:buClr>
              <a:buSzPts val="1800"/>
            </a:pPr>
            <a:r>
              <a:rPr lang="en-GB" sz="1600" dirty="0"/>
              <a:t>Stock Analysis help traders to gain an insight into the economy , stock market, or securities involving the past and present market data, also includes the identification of ways of entry into and exit from the investment..</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Stock Market means equity market or share market is the aggregation of buyer and seller of shock called shares.</a:t>
            </a:r>
            <a:endParaRPr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412608" y="1317037"/>
            <a:ext cx="11366784" cy="4957105"/>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800" b="0" i="0" u="none" strike="noStrike" cap="none" dirty="0">
                <a:solidFill>
                  <a:srgbClr val="000000"/>
                </a:solidFill>
                <a:latin typeface="Arial"/>
                <a:ea typeface="Arial"/>
                <a:cs typeface="Arial"/>
                <a:sym typeface="Arial"/>
              </a:rPr>
              <a:t> </a:t>
            </a:r>
            <a:r>
              <a:rPr lang="en-GB" sz="1600" dirty="0"/>
              <a:t>T</a:t>
            </a:r>
            <a:r>
              <a:rPr lang="en-GB" sz="1600" b="0" i="0" u="none" strike="noStrike" cap="none" dirty="0">
                <a:solidFill>
                  <a:srgbClr val="000000"/>
                </a:solidFill>
                <a:latin typeface="Arial"/>
                <a:ea typeface="Arial"/>
                <a:cs typeface="Arial"/>
                <a:sym typeface="Arial"/>
              </a:rPr>
              <a:t>hese may includes securities listed on public stock exchange as well as stock that is only traded privately such as share of private companies.</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A financial stock market report is a written or published work that offers a synopsis and evaluation of the financial performance, stock market activity, and overall investment prospects of a company. Usually, it consists of</a:t>
            </a:r>
            <a:r>
              <a:rPr lang="en-GB" sz="1800" b="0" i="0" u="none" strike="noStrike" cap="none" dirty="0">
                <a:solidFill>
                  <a:srgbClr val="000000"/>
                </a:solidFill>
                <a:latin typeface="Arial"/>
                <a:ea typeface="Arial"/>
                <a:cs typeface="Arial"/>
                <a:sym typeface="Arial"/>
              </a:rPr>
              <a:t>:</a:t>
            </a:r>
          </a:p>
          <a:p>
            <a:pPr marL="342900" marR="0" lvl="0" indent="-342900" algn="just" rtl="0">
              <a:lnSpc>
                <a:spcPct val="200000"/>
              </a:lnSpc>
              <a:spcBef>
                <a:spcPts val="0"/>
              </a:spcBef>
              <a:spcAft>
                <a:spcPts val="0"/>
              </a:spcAft>
              <a:buClr>
                <a:schemeClr val="dk1"/>
              </a:buClr>
              <a:buSzPts val="1800"/>
              <a:buAutoNum type="arabicPeriod"/>
            </a:pPr>
            <a:r>
              <a:rPr lang="en-GB" sz="1600" b="0" i="0" u="none" strike="noStrike" cap="none" dirty="0">
                <a:solidFill>
                  <a:srgbClr val="000000"/>
                </a:solidFill>
                <a:latin typeface="Arial"/>
                <a:ea typeface="Arial"/>
                <a:cs typeface="Arial"/>
                <a:sym typeface="Arial"/>
              </a:rPr>
              <a:t>Company overview: Overview of the company, its offerings, and its industry.</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2. Financial statements: Analysis of the cash flow statement, balance sheet, and income statement.</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3. Stock performance: Market capitalization, trading volume, and historical and present stock prices.</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4. Valuation metrics: dividend yield, price-to-book (P/B) ratio, and price-to-earnings (P/E) ratio</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.5. Growth prospects: Potential growth in revenue, earnings, and cash flow is examined</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.6. Risk factors: Explaining possible dangers, difficulties, and ambiguities.</a:t>
            </a:r>
            <a:endParaRPr sz="18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710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412608" y="1317037"/>
            <a:ext cx="11366784" cy="4957105"/>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600" dirty="0"/>
              <a:t>T</a:t>
            </a:r>
            <a:r>
              <a:rPr lang="en-GB" sz="1600" b="0" i="0" u="none" strike="noStrike" cap="none" dirty="0">
                <a:solidFill>
                  <a:srgbClr val="000000"/>
                </a:solidFill>
                <a:latin typeface="Arial"/>
                <a:ea typeface="Arial"/>
                <a:cs typeface="Arial"/>
                <a:sym typeface="Arial"/>
              </a:rPr>
              <a:t>he financial datasets were made available for analysis; there were some adjustments made during the visualisation process, with 505 total stock market records. A relationship between the fact table and the dimension table was created by creating a fake date in place of the stock market date, after the data had been cleaned and transformed.</a:t>
            </a:r>
            <a:endParaRPr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4740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6386245" y="2086193"/>
            <a:ext cx="5030514" cy="13526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There were 6 products in Office distributed across different states and Segment been sold.</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19"/>
          <p:cNvSpPr txBox="1"/>
          <p:nvPr/>
        </p:nvSpPr>
        <p:spPr>
          <a:xfrm>
            <a:off x="6386245" y="4299887"/>
            <a:ext cx="5030514" cy="135263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Biro, Notepad and Markers, were the top 3 products by revenue.</a:t>
            </a:r>
            <a:endParaRPr sz="1400" b="0" i="0" u="none" strike="noStrike" cap="none">
              <a:solidFill>
                <a:schemeClr val="dk1"/>
              </a:solidFill>
              <a:latin typeface="Calibri"/>
              <a:ea typeface="Calibri"/>
              <a:cs typeface="Calibri"/>
              <a:sym typeface="Calibri"/>
            </a:endParaRPr>
          </a:p>
        </p:txBody>
      </p:sp>
      <p:sp>
        <p:nvSpPr>
          <p:cNvPr id="177" name="Google Shape;177;p19"/>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8" name="Google Shape;178;p19"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79" name="Google Shape;179;p19"/>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19"/>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19"/>
          <p:cNvSpPr txBox="1"/>
          <p:nvPr/>
        </p:nvSpPr>
        <p:spPr>
          <a:xfrm>
            <a:off x="412606" y="434336"/>
            <a:ext cx="652936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TOP 3 PRODUCTS BY REVENUE</a:t>
            </a:r>
            <a:endParaRPr sz="1400" b="0" i="0" u="none" strike="noStrike" cap="none">
              <a:solidFill>
                <a:srgbClr val="000000"/>
              </a:solidFill>
              <a:latin typeface="Arial"/>
              <a:ea typeface="Arial"/>
              <a:cs typeface="Arial"/>
              <a:sym typeface="Arial"/>
            </a:endParaRPr>
          </a:p>
        </p:txBody>
      </p:sp>
      <p:pic>
        <p:nvPicPr>
          <p:cNvPr id="182" name="Google Shape;182;p19"/>
          <p:cNvPicPr preferRelativeResize="0"/>
          <p:nvPr/>
        </p:nvPicPr>
        <p:blipFill rotWithShape="1">
          <a:blip r:embed="rId4">
            <a:alphaModFix/>
          </a:blip>
          <a:srcRect/>
          <a:stretch/>
        </p:blipFill>
        <p:spPr>
          <a:xfrm>
            <a:off x="412605" y="1969172"/>
            <a:ext cx="5200403" cy="41221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6386244" y="2086193"/>
            <a:ext cx="5318059" cy="155733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There were 5 Segment that purchased variety of office supply distributed across different states</a:t>
            </a:r>
            <a:endParaRPr sz="1400" b="0" i="0" u="none" strike="noStrike" cap="none">
              <a:solidFill>
                <a:srgbClr val="000000"/>
              </a:solidFill>
              <a:latin typeface="Arial"/>
              <a:ea typeface="Arial"/>
              <a:cs typeface="Arial"/>
              <a:sym typeface="Arial"/>
            </a:endParaRPr>
          </a:p>
        </p:txBody>
      </p:sp>
      <p:sp>
        <p:nvSpPr>
          <p:cNvPr id="188" name="Google Shape;188;p20"/>
          <p:cNvSpPr txBox="1"/>
          <p:nvPr/>
        </p:nvSpPr>
        <p:spPr>
          <a:xfrm>
            <a:off x="6386245" y="4299887"/>
            <a:ext cx="5030514" cy="135263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Government, Small Business and  Enterprise, were the top 3 Segment by revenue.</a:t>
            </a:r>
            <a:endParaRPr sz="1400" b="0" i="0" u="none" strike="noStrike" cap="none">
              <a:solidFill>
                <a:schemeClr val="dk1"/>
              </a:solidFill>
              <a:latin typeface="Calibri"/>
              <a:ea typeface="Calibri"/>
              <a:cs typeface="Calibri"/>
              <a:sym typeface="Calibri"/>
            </a:endParaRPr>
          </a:p>
        </p:txBody>
      </p:sp>
      <p:sp>
        <p:nvSpPr>
          <p:cNvPr id="189" name="Google Shape;189;p20"/>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 name="Google Shape;190;p20"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91" name="Google Shape;191;p20"/>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 name="Google Shape;192;p20"/>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20"/>
          <p:cNvSpPr txBox="1"/>
          <p:nvPr/>
        </p:nvSpPr>
        <p:spPr>
          <a:xfrm>
            <a:off x="412606" y="434336"/>
            <a:ext cx="652936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TOP 3 SEGMENT BY REVENUE</a:t>
            </a:r>
            <a:endParaRPr sz="1400" b="0" i="0" u="none" strike="noStrike" cap="none">
              <a:solidFill>
                <a:srgbClr val="000000"/>
              </a:solidFill>
              <a:latin typeface="Arial"/>
              <a:ea typeface="Arial"/>
              <a:cs typeface="Arial"/>
              <a:sym typeface="Arial"/>
            </a:endParaRPr>
          </a:p>
        </p:txBody>
      </p:sp>
      <p:pic>
        <p:nvPicPr>
          <p:cNvPr id="194" name="Google Shape;194;p20"/>
          <p:cNvPicPr preferRelativeResize="0"/>
          <p:nvPr/>
        </p:nvPicPr>
        <p:blipFill rotWithShape="1">
          <a:blip r:embed="rId4">
            <a:alphaModFix/>
          </a:blip>
          <a:srcRect/>
          <a:stretch/>
        </p:blipFill>
        <p:spPr>
          <a:xfrm>
            <a:off x="412606" y="2210252"/>
            <a:ext cx="5805756" cy="37579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p:nvPr/>
        </p:nvSpPr>
        <p:spPr>
          <a:xfrm>
            <a:off x="6386245" y="2086193"/>
            <a:ext cx="5030514" cy="148700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There were 5 state that purchased  office supply from different Segment.</a:t>
            </a:r>
            <a:endParaRPr sz="1400" b="0" i="0" u="none" strike="noStrike" cap="none">
              <a:solidFill>
                <a:srgbClr val="000000"/>
              </a:solidFill>
              <a:latin typeface="Arial"/>
              <a:ea typeface="Arial"/>
              <a:cs typeface="Arial"/>
              <a:sym typeface="Arial"/>
            </a:endParaRPr>
          </a:p>
        </p:txBody>
      </p:sp>
      <p:sp>
        <p:nvSpPr>
          <p:cNvPr id="200" name="Google Shape;200;p21"/>
          <p:cNvSpPr txBox="1"/>
          <p:nvPr/>
        </p:nvSpPr>
        <p:spPr>
          <a:xfrm>
            <a:off x="6386245" y="4299887"/>
            <a:ext cx="5030514" cy="1352637"/>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Oyo, Lagos and Ogun, were the top 3 state by revenue.</a:t>
            </a:r>
            <a:endParaRPr sz="1400" b="0" i="0" u="none" strike="noStrike" cap="none">
              <a:solidFill>
                <a:schemeClr val="dk1"/>
              </a:solidFill>
              <a:latin typeface="Calibri"/>
              <a:ea typeface="Calibri"/>
              <a:cs typeface="Calibri"/>
              <a:sym typeface="Calibri"/>
            </a:endParaRPr>
          </a:p>
        </p:txBody>
      </p:sp>
      <p:sp>
        <p:nvSpPr>
          <p:cNvPr id="201" name="Google Shape;201;p21"/>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2" name="Google Shape;202;p21"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203" name="Google Shape;203;p21"/>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4" name="Google Shape;204;p21"/>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21"/>
          <p:cNvSpPr txBox="1"/>
          <p:nvPr/>
        </p:nvSpPr>
        <p:spPr>
          <a:xfrm>
            <a:off x="412606" y="434336"/>
            <a:ext cx="652936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TOP 3 STATE BY REVENUE</a:t>
            </a:r>
            <a:endParaRPr sz="1400" b="0" i="0" u="none" strike="noStrike" cap="none">
              <a:solidFill>
                <a:srgbClr val="000000"/>
              </a:solidFill>
              <a:latin typeface="Arial"/>
              <a:ea typeface="Arial"/>
              <a:cs typeface="Arial"/>
              <a:sym typeface="Arial"/>
            </a:endParaRPr>
          </a:p>
        </p:txBody>
      </p:sp>
      <p:pic>
        <p:nvPicPr>
          <p:cNvPr id="206" name="Google Shape;206;p21"/>
          <p:cNvPicPr preferRelativeResize="0"/>
          <p:nvPr/>
        </p:nvPicPr>
        <p:blipFill rotWithShape="1">
          <a:blip r:embed="rId4">
            <a:alphaModFix/>
          </a:blip>
          <a:srcRect/>
          <a:stretch/>
        </p:blipFill>
        <p:spPr>
          <a:xfrm>
            <a:off x="412606" y="2086192"/>
            <a:ext cx="5393150" cy="411765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1047</Words>
  <Application>Microsoft Office PowerPoint</Application>
  <PresentationFormat>Widescreen</PresentationFormat>
  <Paragraphs>77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Adeola Juliet</cp:lastModifiedBy>
  <cp:revision>8</cp:revision>
  <dcterms:modified xsi:type="dcterms:W3CDTF">2024-09-19T08:59:26Z</dcterms:modified>
</cp:coreProperties>
</file>