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12" r:id="rId2"/>
  </p:sldMasterIdLst>
  <p:sldIdLst>
    <p:sldId id="256" r:id="rId3"/>
    <p:sldId id="264" r:id="rId4"/>
    <p:sldId id="265" r:id="rId5"/>
    <p:sldId id="266" r:id="rId6"/>
    <p:sldId id="267" r:id="rId7"/>
    <p:sldId id="257" r:id="rId8"/>
    <p:sldId id="258" r:id="rId9"/>
    <p:sldId id="274" r:id="rId10"/>
    <p:sldId id="275" r:id="rId11"/>
    <p:sldId id="259" r:id="rId12"/>
    <p:sldId id="260" r:id="rId13"/>
    <p:sldId id="272" r:id="rId14"/>
    <p:sldId id="273" r:id="rId15"/>
    <p:sldId id="263" r:id="rId16"/>
    <p:sldId id="262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88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5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0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9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3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72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32711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0399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118634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009145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609689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463812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759608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231874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72705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6332837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8314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4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7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5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DC33EF-00C4-410F-B699-02BEF52BE199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3C57F1-F15F-446B-A2F0-A06B4072A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0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11/23/2021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63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4802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 smtClean="0"/>
              <a:t>Алгоритмы поиска кратчайшего пути в графе </a:t>
            </a:r>
            <a:endParaRPr lang="ru-RU" sz="4400" cap="none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480" y="4158734"/>
            <a:ext cx="45512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 студенты группы АС-20-04</a:t>
            </a:r>
            <a:r>
              <a:rPr lang="en-US" dirty="0" smtClean="0"/>
              <a:t>:</a:t>
            </a:r>
          </a:p>
          <a:p>
            <a:r>
              <a:rPr lang="ru-RU" dirty="0" smtClean="0"/>
              <a:t>Беловицкий Дмитрий</a:t>
            </a:r>
          </a:p>
          <a:p>
            <a:r>
              <a:rPr lang="ru-RU" dirty="0" smtClean="0"/>
              <a:t>Беляков Евгений</a:t>
            </a:r>
          </a:p>
          <a:p>
            <a:r>
              <a:rPr lang="ru-RU" dirty="0" err="1" smtClean="0"/>
              <a:t>Товстокор</a:t>
            </a:r>
            <a:r>
              <a:rPr lang="ru-RU" dirty="0" smtClean="0"/>
              <a:t> Дмитрий</a:t>
            </a:r>
          </a:p>
          <a:p>
            <a:r>
              <a:rPr lang="ru-RU" dirty="0" smtClean="0"/>
              <a:t>Черникова Екатерина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9491" y="614298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Москва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80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8652" y="107356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Форда-Беллмана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79833" y="1360509"/>
            <a:ext cx="104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отличии от алгоритма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: никакая </a:t>
            </a:r>
            <a:r>
              <a:rPr lang="ru-RU" sz="2000" dirty="0"/>
              <a:t>из пометок, во время работы алгоритма не рассматривается </a:t>
            </a:r>
            <a:r>
              <a:rPr lang="ru-RU" sz="2000" dirty="0" smtClean="0"/>
              <a:t>как окончательная/постоянная</a:t>
            </a:r>
            <a:r>
              <a:rPr lang="ru-RU" sz="2000" dirty="0"/>
              <a:t>; </a:t>
            </a:r>
            <a:r>
              <a:rPr lang="ru-RU" sz="2000" dirty="0" smtClean="0"/>
              <a:t>этот </a:t>
            </a:r>
            <a:r>
              <a:rPr lang="ru-RU" sz="2000" dirty="0"/>
              <a:t>алгоритм применим также и </a:t>
            </a:r>
            <a:r>
              <a:rPr lang="ru-RU" sz="2000" dirty="0" smtClean="0"/>
              <a:t>к графам</a:t>
            </a:r>
            <a:r>
              <a:rPr lang="ru-RU" sz="2000" dirty="0"/>
              <a:t>, содержащим рёбра отрицательного веса.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5825" y="2623060"/>
            <a:ext cx="9991344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</a:pPr>
            <a:r>
              <a:rPr lang="ru-RU" sz="2200" dirty="0"/>
              <a:t>Алгоритм</a:t>
            </a:r>
            <a:r>
              <a:rPr lang="ru-RU" sz="2200" dirty="0"/>
              <a:t>:</a:t>
            </a:r>
          </a:p>
          <a:p>
            <a:pPr lvl="0" indent="-3429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200" dirty="0"/>
              <a:t>Повторяем релаксацию всех ребер </a:t>
            </a:r>
            <a:r>
              <a:rPr lang="en-US" sz="2200" dirty="0"/>
              <a:t>n </a:t>
            </a:r>
            <a:r>
              <a:rPr lang="ru-RU" sz="2200" dirty="0"/>
              <a:t> раз, где </a:t>
            </a:r>
            <a:r>
              <a:rPr lang="en-US" sz="2200" dirty="0"/>
              <a:t> n – </a:t>
            </a:r>
            <a:r>
              <a:rPr lang="ru-RU" sz="2200" dirty="0"/>
              <a:t>число вершин графа.</a:t>
            </a:r>
          </a:p>
          <a:p>
            <a:pPr lvl="0" indent="-3429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200" dirty="0"/>
              <a:t>Релаксация подразумевает поиск оптимального пути в данную вершину из вершин, у которых есть путь в данную.</a:t>
            </a:r>
          </a:p>
          <a:p>
            <a:pPr lvl="0" indent="-34290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200" dirty="0"/>
              <a:t>Если на последнем шаге = </a:t>
            </a:r>
            <a:r>
              <a:rPr lang="en-US" sz="2200" dirty="0"/>
              <a:t>I </a:t>
            </a:r>
            <a:r>
              <a:rPr lang="ru-RU" sz="2200" dirty="0"/>
              <a:t>и на следующем(</a:t>
            </a:r>
            <a:r>
              <a:rPr lang="en-US" sz="2200" dirty="0"/>
              <a:t>i+1) </a:t>
            </a:r>
            <a:r>
              <a:rPr lang="ru-RU" sz="2200" dirty="0"/>
              <a:t>хоть одно ребро </a:t>
            </a:r>
            <a:r>
              <a:rPr lang="ru-RU" sz="2200" dirty="0" err="1"/>
              <a:t>релаксировалось</a:t>
            </a:r>
            <a:r>
              <a:rPr lang="ru-RU" sz="2200" dirty="0"/>
              <a:t>, значит есть цикл отрицательного веса.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</a:pPr>
            <a:r>
              <a:rPr lang="ru-RU" sz="2200" dirty="0"/>
              <a:t>Сложность алгоритма равна O(VE), что больше, чем показатель для алгоритма </a:t>
            </a:r>
            <a:r>
              <a:rPr lang="ru-RU" sz="2200" dirty="0" err="1"/>
              <a:t>Дейкстры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5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1220" y="189652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</a:t>
            </a:r>
            <a:r>
              <a:rPr lang="ru-RU" cap="none" dirty="0" err="1"/>
              <a:t>Флойда-Уоршелла</a:t>
            </a:r>
            <a:r>
              <a:rPr lang="ru-RU" cap="none" dirty="0"/>
              <a:t/>
            </a:r>
            <a:br>
              <a:rPr lang="ru-RU" cap="none" dirty="0"/>
            </a:br>
            <a:endParaRPr lang="ru-RU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64676" y="1358254"/>
            <a:ext cx="9866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Алгоритм строит кратчайшие пути между всеми парами вершин во взвешенном ориентированном графе с произвольной матрицей весов.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3407212"/>
            <a:ext cx="4473804" cy="18417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1596" y="3204686"/>
            <a:ext cx="59483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Пусть </a:t>
            </a:r>
            <a:r>
              <a:rPr lang="en-US" sz="2000" dirty="0" smtClean="0"/>
              <a:t>u,</a:t>
            </a:r>
            <a:r>
              <a:rPr lang="ru-RU" sz="2000" dirty="0" smtClean="0"/>
              <a:t> </a:t>
            </a:r>
            <a:r>
              <a:rPr lang="en-US" sz="2000" dirty="0" smtClean="0"/>
              <a:t>i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 </a:t>
            </a:r>
            <a:r>
              <a:rPr lang="ru-RU" sz="2000" dirty="0"/>
              <a:t>– три любые вершины графа G, </a:t>
            </a:r>
            <a:br>
              <a:rPr lang="ru-RU" sz="2000" dirty="0"/>
            </a:br>
            <a:r>
              <a:rPr lang="ru-RU" sz="2000" dirty="0"/>
              <a:t>и мы хотим получить кратчайший путь из </a:t>
            </a:r>
            <a:r>
              <a:rPr lang="en-US" sz="2000" dirty="0" smtClean="0"/>
              <a:t>u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en-US" sz="2000" dirty="0" smtClean="0"/>
              <a:t>v</a:t>
            </a:r>
            <a:r>
              <a:rPr lang="ru-RU" sz="2000" dirty="0" smtClean="0"/>
              <a:t>, </a:t>
            </a:r>
            <a:r>
              <a:rPr lang="ru-RU" sz="2000" dirty="0"/>
              <a:t>не содержащий внутренних вершин, кроме </a:t>
            </a:r>
            <a:r>
              <a:rPr lang="en-US" sz="2000" dirty="0" err="1" smtClean="0"/>
              <a:t>i</a:t>
            </a:r>
            <a:r>
              <a:rPr lang="ru-RU" sz="2000" dirty="0" smtClean="0"/>
              <a:t>. 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Очевидно, что для этого достаточно выбрать меньшую из 2-х величин: </a:t>
            </a:r>
            <a:r>
              <a:rPr lang="ru-RU" sz="2000" dirty="0" smtClean="0"/>
              <a:t>С</a:t>
            </a:r>
            <a:r>
              <a:rPr lang="en-US" sz="2000" dirty="0" err="1" smtClean="0"/>
              <a:t>uv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С</a:t>
            </a:r>
            <a:r>
              <a:rPr lang="en-US" sz="2000" dirty="0" smtClean="0"/>
              <a:t>u</a:t>
            </a:r>
            <a:r>
              <a:rPr lang="ru-RU" sz="2000" dirty="0" smtClean="0"/>
              <a:t>i </a:t>
            </a:r>
            <a:r>
              <a:rPr lang="ru-RU" sz="2000" dirty="0"/>
              <a:t>+ </a:t>
            </a:r>
            <a:r>
              <a:rPr lang="ru-RU" sz="2000" dirty="0" smtClean="0"/>
              <a:t>С</a:t>
            </a:r>
            <a:r>
              <a:rPr lang="en-US" sz="2000" dirty="0" smtClean="0"/>
              <a:t>i</a:t>
            </a:r>
            <a:r>
              <a:rPr lang="en-US" sz="2000" dirty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57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94821-6310-4C89-9398-93FE16518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539" r="-1" b="358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07910-7A15-4CB3-A3B3-41AE5D9D6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620" y="71763"/>
            <a:ext cx="10330589" cy="2587125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tx1"/>
                </a:solidFill>
              </a:rPr>
              <a:t>Алгоритм Флойда–</a:t>
            </a:r>
            <a:r>
              <a:rPr lang="ru-RU" sz="2800" dirty="0" err="1">
                <a:solidFill>
                  <a:schemeClr val="tx1"/>
                </a:solidFill>
              </a:rPr>
              <a:t>Уоршелла</a:t>
            </a:r>
            <a:r>
              <a:rPr lang="ru-RU" sz="2800" dirty="0">
                <a:solidFill>
                  <a:schemeClr val="tx1"/>
                </a:solidFill>
              </a:rPr>
              <a:t> - это алгоритм поиска кратчайших путей во взвешенном графе с положительным или отрицательным весом ребер (но без отрицательных циклов).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AD4B33-BEA0-4A73-943C-776C434B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869" y="2889707"/>
            <a:ext cx="7063739" cy="3484459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900" dirty="0">
                <a:solidFill>
                  <a:schemeClr val="tx1"/>
                </a:solidFill>
              </a:rPr>
              <a:t>Пусть значение </a:t>
            </a:r>
            <a:r>
              <a:rPr lang="ru-RU" sz="1900" dirty="0" smtClean="0">
                <a:solidFill>
                  <a:schemeClr val="tx1"/>
                </a:solidFill>
              </a:rPr>
              <a:t>А</a:t>
            </a:r>
            <a:r>
              <a:rPr lang="en-US" sz="1900" dirty="0"/>
              <a:t>k</a:t>
            </a:r>
            <a:r>
              <a:rPr lang="en-US" sz="1900" dirty="0" smtClean="0">
                <a:solidFill>
                  <a:schemeClr val="tx1"/>
                </a:solidFill>
              </a:rPr>
              <a:t>[</a:t>
            </a:r>
            <a:r>
              <a:rPr lang="en-US" sz="1900" dirty="0" err="1" smtClean="0">
                <a:solidFill>
                  <a:schemeClr val="tx1"/>
                </a:solidFill>
              </a:rPr>
              <a:t>i</a:t>
            </a:r>
            <a:r>
              <a:rPr lang="en-US" sz="1900" dirty="0">
                <a:solidFill>
                  <a:schemeClr val="tx1"/>
                </a:solidFill>
              </a:rPr>
              <a:t>][j]</a:t>
            </a:r>
            <a:r>
              <a:rPr lang="ru-RU" sz="1900" dirty="0">
                <a:solidFill>
                  <a:schemeClr val="tx1"/>
                </a:solidFill>
              </a:rPr>
              <a:t> равно длине кратчайшего пути из вершины </a:t>
            </a:r>
            <a:r>
              <a:rPr lang="en-US" sz="1900" dirty="0">
                <a:solidFill>
                  <a:schemeClr val="tx1"/>
                </a:solidFill>
              </a:rPr>
              <a:t>I </a:t>
            </a:r>
            <a:r>
              <a:rPr lang="ru-RU" sz="1900" dirty="0">
                <a:solidFill>
                  <a:schemeClr val="tx1"/>
                </a:solidFill>
              </a:rPr>
              <a:t>в вершину </a:t>
            </a:r>
            <a:r>
              <a:rPr lang="en-US" sz="1900" dirty="0">
                <a:solidFill>
                  <a:schemeClr val="tx1"/>
                </a:solidFill>
              </a:rPr>
              <a:t>j</a:t>
            </a:r>
            <a:r>
              <a:rPr lang="ru-RU" sz="1900" dirty="0">
                <a:solidFill>
                  <a:schemeClr val="tx1"/>
                </a:solidFill>
              </a:rPr>
              <a:t>, при этом путь может заходить в промежуточные вершины только с номерами меньшими  </a:t>
            </a:r>
            <a:r>
              <a:rPr lang="en-US" sz="1900" dirty="0">
                <a:solidFill>
                  <a:schemeClr val="tx1"/>
                </a:solidFill>
              </a:rPr>
              <a:t>k</a:t>
            </a:r>
            <a:r>
              <a:rPr lang="ru-RU" sz="1900" dirty="0">
                <a:solidFill>
                  <a:schemeClr val="tx1"/>
                </a:solidFill>
              </a:rPr>
              <a:t>(не считая начала и конца пути). То есть </a:t>
            </a:r>
            <a:r>
              <a:rPr lang="en-US" sz="1900" dirty="0">
                <a:solidFill>
                  <a:schemeClr val="tx1"/>
                </a:solidFill>
              </a:rPr>
              <a:t>A0[</a:t>
            </a:r>
            <a:r>
              <a:rPr lang="en-US" sz="1900" dirty="0" err="1">
                <a:solidFill>
                  <a:schemeClr val="tx1"/>
                </a:solidFill>
              </a:rPr>
              <a:t>i</a:t>
            </a:r>
            <a:r>
              <a:rPr lang="en-US" sz="1900" dirty="0">
                <a:solidFill>
                  <a:schemeClr val="tx1"/>
                </a:solidFill>
              </a:rPr>
              <a:t>][j]</a:t>
            </a:r>
            <a:r>
              <a:rPr lang="ru-RU" sz="1900" dirty="0">
                <a:solidFill>
                  <a:schemeClr val="tx1"/>
                </a:solidFill>
              </a:rPr>
              <a:t> - это длина кратчайшего пути из </a:t>
            </a:r>
            <a:r>
              <a:rPr lang="en-US" sz="1900" dirty="0" err="1">
                <a:solidFill>
                  <a:schemeClr val="tx1"/>
                </a:solidFill>
              </a:rPr>
              <a:t>i</a:t>
            </a:r>
            <a:r>
              <a:rPr lang="ru-RU" sz="1900" dirty="0">
                <a:solidFill>
                  <a:schemeClr val="tx1"/>
                </a:solidFill>
              </a:rPr>
              <a:t> в </a:t>
            </a:r>
            <a:r>
              <a:rPr lang="en-US" sz="1900" dirty="0">
                <a:solidFill>
                  <a:schemeClr val="tx1"/>
                </a:solidFill>
              </a:rPr>
              <a:t>j</a:t>
            </a:r>
            <a:r>
              <a:rPr lang="ru-RU" sz="1900" dirty="0">
                <a:solidFill>
                  <a:schemeClr val="tx1"/>
                </a:solidFill>
              </a:rPr>
              <a:t>, который вообще не содержит промежуточных вершин, то есть состоит только из одного ребра </a:t>
            </a:r>
            <a:r>
              <a:rPr lang="en-US" sz="1900" dirty="0" err="1">
                <a:solidFill>
                  <a:schemeClr val="tx1"/>
                </a:solidFill>
              </a:rPr>
              <a:t>i</a:t>
            </a:r>
            <a:r>
              <a:rPr lang="en-US" sz="1900" dirty="0">
                <a:solidFill>
                  <a:schemeClr val="tx1"/>
                </a:solidFill>
              </a:rPr>
              <a:t>—j.</a:t>
            </a:r>
            <a:endParaRPr lang="ru-RU" sz="1900" dirty="0">
              <a:solidFill>
                <a:schemeClr val="tx1"/>
              </a:solidFill>
            </a:endParaRPr>
          </a:p>
          <a:p>
            <a:pPr algn="l"/>
            <a:r>
              <a:rPr lang="ru-RU" sz="1900" dirty="0">
                <a:solidFill>
                  <a:schemeClr val="tx1"/>
                </a:solidFill>
              </a:rPr>
              <a:t>Алгоритм Флойда-</a:t>
            </a:r>
            <a:r>
              <a:rPr lang="ru-RU" sz="1900" dirty="0" err="1">
                <a:solidFill>
                  <a:schemeClr val="tx1"/>
                </a:solidFill>
              </a:rPr>
              <a:t>Уоршелла</a:t>
            </a:r>
            <a:r>
              <a:rPr lang="ru-RU" sz="1900" dirty="0">
                <a:solidFill>
                  <a:schemeClr val="tx1"/>
                </a:solidFill>
              </a:rPr>
              <a:t> находит расстояния между всеми парами вершин в графе и имеет сложность О(|</a:t>
            </a:r>
            <a:r>
              <a:rPr lang="en-US" sz="1900" dirty="0"/>
              <a:t>V^3</a:t>
            </a:r>
            <a:r>
              <a:rPr lang="ru-RU" sz="1900" dirty="0">
                <a:solidFill>
                  <a:schemeClr val="tx1"/>
                </a:solidFill>
              </a:rPr>
              <a:t> | ). С этой целью, используются математические обозначения, самым известным из которых является (Big O), для оценки асимптотики функций. Под асимптотикой понимается характер изменения функции при ее стремлении к определенной точке. Простые решения можно оценивать по количеству вложенных циклов</a:t>
            </a:r>
          </a:p>
          <a:p>
            <a:pPr algn="l"/>
            <a:endParaRPr lang="ru-RU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00E04-FEFE-4FD0-B673-3877495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453707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13126-B3E1-4E08-8622-52AC37A3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>
            <a:normAutofit/>
          </a:bodyPr>
          <a:lstStyle/>
          <a:p>
            <a:r>
              <a:rPr lang="en-US" sz="19900" dirty="0"/>
              <a:t>{</a:t>
            </a:r>
            <a:endParaRPr lang="ru-RU" sz="19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F92B2-D8B2-4C4F-8282-7678797B50FC}"/>
              </a:ext>
            </a:extLst>
          </p:cNvPr>
          <p:cNvSpPr txBox="1"/>
          <p:nvPr/>
        </p:nvSpPr>
        <p:spPr>
          <a:xfrm>
            <a:off x="2526030" y="672196"/>
            <a:ext cx="32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][j]=A[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][j]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4DBF9-6EC8-450B-A8CD-CAB25987537B}"/>
              </a:ext>
            </a:extLst>
          </p:cNvPr>
          <p:cNvSpPr txBox="1"/>
          <p:nvPr/>
        </p:nvSpPr>
        <p:spPr>
          <a:xfrm>
            <a:off x="2526030" y="1437929"/>
            <a:ext cx="906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Ak[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][j]=min(A(k-1)[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][j], A(k-1)[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][k]+A(k-1)[k][j])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0B7283-978F-4D86-8142-53130EFD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" y="2756456"/>
            <a:ext cx="12119675" cy="28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1409329"/>
            <a:ext cx="11612499" cy="44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1" y="1008888"/>
            <a:ext cx="10833439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8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48" y="859536"/>
            <a:ext cx="10435276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78094">
            <a:off x="1377708" y="-1792207"/>
            <a:ext cx="9404789" cy="108407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48" y="1675944"/>
            <a:ext cx="3904488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7680" y="1485543"/>
            <a:ext cx="4770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Алгоритмы, позволяющие найти путь между 2 точками, имеют весьма широкий спектр применений, при этом для каждого из них, как правило, используется своя модификация алгоритмов поиска пути.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Во-первых, у этих алгоритмов есть прямое назначение – поиск пути на модели реальной местности (как правило, граф или навигационная сетка), что позволяет активно использовать эти алгоритмы и их модификации в навигационных программах, наиболее простым примером которых является система навигации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77786"/>
            <a:ext cx="6413830" cy="54168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18013" y="7959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Актуальность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4433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06549" y="237072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2816" y="1314716"/>
            <a:ext cx="4943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Также, поиск пути по реальной местности актуален в роботостроении, поскольку в функции многих роботов входит перемещение по местности, а если эта местность не имеет форму выпуклой однородной геометрической фигуры, то для поиска пути по ней придётся использовать более или менее сложный алгоритм поиска пути.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42" y="1642228"/>
            <a:ext cx="59055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32229" y="18220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29" y="2507158"/>
            <a:ext cx="5069395" cy="27550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8029" y="20709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/>
              <a:t>Весьма популярны алгоритмы поиска пути и в сфере видеоигр, являясь частью игрового ИИ. Наиболее актуальной для таких ИИ является система </a:t>
            </a:r>
            <a:r>
              <a:rPr lang="ru-RU" sz="2000" dirty="0" err="1"/>
              <a:t>navmesh</a:t>
            </a:r>
            <a:r>
              <a:rPr lang="ru-RU" sz="2000" dirty="0"/>
              <a:t>(навигационная сетка), поскольку для таких ИИ доступна вся информация о пространстве поиска, а навигационная сетка помимо поиска отлично справляется с структурированием этой информации, облегчая её использования другими элементами игрового ИИ.</a:t>
            </a:r>
          </a:p>
        </p:txBody>
      </p:sp>
    </p:spTree>
    <p:extLst>
      <p:ext uri="{BB962C8B-B14F-4D97-AF65-F5344CB8AC3E}">
        <p14:creationId xmlns:p14="http://schemas.microsoft.com/office/powerpoint/2010/main" val="22711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767" y="1835092"/>
            <a:ext cx="46177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Поиск пути также может происходить в условиях любой структуры, которую можно представить, например, графом. Наиболее известным из применений алгоритмов не связанных напрямую с местностью является OSPF(</a:t>
            </a:r>
            <a:r>
              <a:rPr lang="ru-RU" sz="2400" dirty="0" err="1" smtClean="0"/>
              <a:t>OpenShortestPathFirst</a:t>
            </a:r>
            <a:r>
              <a:rPr lang="ru-RU" sz="2400" dirty="0" smtClean="0"/>
              <a:t>)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89429" y="182208"/>
            <a:ext cx="3922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400" dirty="0">
                <a:solidFill>
                  <a:prstClr val="white"/>
                </a:solidFill>
              </a:rPr>
              <a:t>Актуальность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1788456"/>
            <a:ext cx="6621250" cy="38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48420" y="70780"/>
            <a:ext cx="7682548" cy="1507067"/>
          </a:xfrm>
        </p:spPr>
        <p:txBody>
          <a:bodyPr/>
          <a:lstStyle/>
          <a:p>
            <a:r>
              <a:rPr lang="ru-RU" cap="none" dirty="0" smtClean="0"/>
              <a:t>Рассматриваемые алгоритмы</a:t>
            </a:r>
            <a:endParaRPr lang="ru-RU" cap="none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6962" y="2339078"/>
            <a:ext cx="74606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ru-RU" sz="3600" dirty="0" smtClean="0"/>
              <a:t>Алгоритм </a:t>
            </a:r>
            <a:r>
              <a:rPr lang="ru-RU" sz="3600" dirty="0" err="1" smtClean="0"/>
              <a:t>Дейкстры</a:t>
            </a:r>
            <a:endParaRPr lang="ru-RU" sz="3600" dirty="0" smtClean="0"/>
          </a:p>
          <a:p>
            <a:pPr marL="342900" indent="-342900">
              <a:buAutoNum type="arabicParenR"/>
            </a:pPr>
            <a:r>
              <a:rPr lang="ru-RU" sz="3600" dirty="0" smtClean="0"/>
              <a:t>Алгоритм Форда-Беллмана</a:t>
            </a:r>
          </a:p>
          <a:p>
            <a:pPr marL="342900" indent="-342900">
              <a:buAutoNum type="arabicParenR"/>
            </a:pPr>
            <a:r>
              <a:rPr lang="ru-RU" sz="3600" dirty="0" smtClean="0"/>
              <a:t>Алгоритм </a:t>
            </a:r>
            <a:r>
              <a:rPr lang="ru-RU" sz="3600" dirty="0" err="1" smtClean="0"/>
              <a:t>Флойда-Уоршелла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635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356" y="189652"/>
            <a:ext cx="8534400" cy="1507067"/>
          </a:xfrm>
        </p:spPr>
        <p:txBody>
          <a:bodyPr/>
          <a:lstStyle/>
          <a:p>
            <a:pPr algn="ctr"/>
            <a:r>
              <a:rPr lang="ru-RU" cap="none" dirty="0"/>
              <a:t>Алгоритм </a:t>
            </a:r>
            <a:r>
              <a:rPr lang="ru-RU" cap="none" dirty="0" err="1"/>
              <a:t>Дейкстры</a:t>
            </a:r>
            <a:r>
              <a:rPr lang="ru-RU" cap="none" dirty="0"/>
              <a:t/>
            </a:r>
            <a:br>
              <a:rPr lang="ru-RU" cap="none" dirty="0"/>
            </a:br>
            <a:endParaRPr lang="ru-RU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5843" y="1272618"/>
            <a:ext cx="11015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Алгоритм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 работает только с графами, имеющими только ребра с неотрицательными весами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5843" y="2419143"/>
            <a:ext cx="9348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Данный алгоритм позволяет найти: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кратчайший </a:t>
            </a:r>
            <a:r>
              <a:rPr lang="ru-RU" sz="2400" dirty="0"/>
              <a:t>путь от вершины  S до вершины 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кратчайшие пути от одной из вершин S графа до всех остальных.</a:t>
            </a:r>
          </a:p>
          <a:p>
            <a:endParaRPr lang="ru-RU" sz="2400" dirty="0"/>
          </a:p>
          <a:p>
            <a:r>
              <a:rPr lang="ru-RU" sz="2400" dirty="0"/>
              <a:t>Этот метод основан на приписывании вершинам временных пометок, причем пометка вершины дает верхнюю границу длины пути от S к этой вершине. </a:t>
            </a:r>
          </a:p>
        </p:txBody>
      </p:sp>
    </p:spTree>
    <p:extLst>
      <p:ext uri="{BB962C8B-B14F-4D97-AF65-F5344CB8AC3E}">
        <p14:creationId xmlns:p14="http://schemas.microsoft.com/office/powerpoint/2010/main" val="1465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048057-8628-1E4C-ACE1-55B08BF53FE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1168" y="743522"/>
            <a:ext cx="11512296" cy="4075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простейшем случае, когда для поиска вершины с минимальным </a:t>
            </a:r>
            <a:r>
              <a:rPr lang="en" dirty="0">
                <a:solidFill>
                  <a:schemeClr val="tx1"/>
                </a:solidFill>
              </a:rPr>
              <a:t>d[v] </a:t>
            </a:r>
            <a:r>
              <a:rPr lang="ru-RU" dirty="0">
                <a:solidFill>
                  <a:schemeClr val="tx1"/>
                </a:solidFill>
              </a:rPr>
              <a:t>просматривается всё множество вершин, а для хранения величин </a:t>
            </a:r>
            <a:r>
              <a:rPr lang="en" dirty="0">
                <a:solidFill>
                  <a:schemeClr val="tx1"/>
                </a:solidFill>
              </a:rPr>
              <a:t>d </a:t>
            </a:r>
            <a:r>
              <a:rPr lang="ru-RU" dirty="0">
                <a:solidFill>
                  <a:schemeClr val="tx1"/>
                </a:solidFill>
              </a:rPr>
              <a:t>используется массив, время работы алгоритма есть  </a:t>
            </a:r>
            <a:r>
              <a:rPr lang="en" dirty="0">
                <a:solidFill>
                  <a:schemeClr val="tx1"/>
                </a:solidFill>
              </a:rPr>
              <a:t>O ( n 2 ) O(n^{2}). </a:t>
            </a:r>
            <a:r>
              <a:rPr lang="ru-RU" dirty="0">
                <a:solidFill>
                  <a:schemeClr val="tx1"/>
                </a:solidFill>
              </a:rPr>
              <a:t>Основной цикл выполняется порядка </a:t>
            </a:r>
            <a:r>
              <a:rPr lang="en" dirty="0">
                <a:solidFill>
                  <a:schemeClr val="tx1"/>
                </a:solidFill>
              </a:rPr>
              <a:t>n </a:t>
            </a:r>
            <a:r>
              <a:rPr lang="ru-RU" dirty="0">
                <a:solidFill>
                  <a:schemeClr val="tx1"/>
                </a:solidFill>
              </a:rPr>
              <a:t>раз, в каждом из них на нахождение минимума тратится порядка </a:t>
            </a:r>
            <a:r>
              <a:rPr lang="en" dirty="0">
                <a:solidFill>
                  <a:schemeClr val="tx1"/>
                </a:solidFill>
              </a:rPr>
              <a:t>n </a:t>
            </a:r>
            <a:r>
              <a:rPr lang="ru-RU" dirty="0">
                <a:solidFill>
                  <a:schemeClr val="tx1"/>
                </a:solidFill>
              </a:rPr>
              <a:t>операций. На циклы по соседям каждой посещаемой вершины тратится количество операций, пропорциональное количеству рёбер </a:t>
            </a:r>
            <a:r>
              <a:rPr lang="en" dirty="0">
                <a:solidFill>
                  <a:schemeClr val="tx1"/>
                </a:solidFill>
              </a:rPr>
              <a:t>m (</a:t>
            </a:r>
            <a:r>
              <a:rPr lang="ru-RU" dirty="0">
                <a:solidFill>
                  <a:schemeClr val="tx1"/>
                </a:solidFill>
              </a:rPr>
              <a:t>поскольку каждое ребро встречается в этих циклах ровно дважды и требует константное число операций). Таким образом, общее время работы алгоритма  </a:t>
            </a:r>
            <a:r>
              <a:rPr lang="en" dirty="0">
                <a:solidFill>
                  <a:schemeClr val="tx1"/>
                </a:solidFill>
              </a:rPr>
              <a:t>O ( n 2 + m ) O(n^{2}+m), </a:t>
            </a:r>
            <a:r>
              <a:rPr lang="ru-RU" dirty="0">
                <a:solidFill>
                  <a:schemeClr val="tx1"/>
                </a:solidFill>
              </a:rPr>
              <a:t>но, так как  </a:t>
            </a:r>
            <a:r>
              <a:rPr lang="en" dirty="0">
                <a:solidFill>
                  <a:schemeClr val="tx1"/>
                </a:solidFill>
              </a:rPr>
              <a:t>m ≤ n ( n − 1 ) m\</a:t>
            </a:r>
            <a:r>
              <a:rPr lang="en" dirty="0" err="1">
                <a:solidFill>
                  <a:schemeClr val="tx1"/>
                </a:solidFill>
              </a:rPr>
              <a:t>leq</a:t>
            </a:r>
            <a:r>
              <a:rPr lang="en" dirty="0">
                <a:solidFill>
                  <a:schemeClr val="tx1"/>
                </a:solidFill>
              </a:rPr>
              <a:t> n(n-1), </a:t>
            </a:r>
            <a:r>
              <a:rPr lang="ru-RU" dirty="0">
                <a:solidFill>
                  <a:schemeClr val="tx1"/>
                </a:solidFill>
              </a:rPr>
              <a:t>оно составляет  </a:t>
            </a:r>
            <a:r>
              <a:rPr lang="en" dirty="0">
                <a:solidFill>
                  <a:schemeClr val="tx1"/>
                </a:solidFill>
              </a:rPr>
              <a:t>O ( n 2 ) O(n^{2})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9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BBAAE-C79A-9248-881D-40B7E101355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66544" y="-667512"/>
            <a:ext cx="9144000" cy="2387600"/>
          </a:xfrm>
        </p:spPr>
        <p:txBody>
          <a:bodyPr/>
          <a:lstStyle/>
          <a:p>
            <a:r>
              <a:rPr lang="ru-RU" dirty="0"/>
              <a:t>Сложность Алгоритма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086E9-C946-614E-8EC5-C4EB0A7ED66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4048" y="1016762"/>
            <a:ext cx="10003536" cy="525938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случае, когда для поиска вершины с минимальным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d[v]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просматривается всё множество вершин, а для хранения величин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массив, время работы алгоритма есть 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 n 2 ) 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цикл выполняется порядка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раз, в каждом из них на нахождение минимума тратится порядка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операций. На циклы по соседям каждой посещаемой вершины тратится количество операций, пропорциональное количеству рёбер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общее время работы алгоритма 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 n 2 + m ),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но, так как 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≤ n ( n − 1 ),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оно составляет 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( n2).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своем алгоритме я использую Приоритетную очередь, но так как из нее нельзя удалять произвольные элементы, то при релаксации просто не будем удалять старые пары из очереди. В результате в очереди могут находиться одновременно несколько пар для одной и той же вершины (но с разными расстояниями). Поэтому надо сделать небольшую модификацию: в начале каждой итерации, когда мы извлекаем из очереди очередную пару, будем проверять, фиктивная она или нет. Следует отметить, что это важная модификация: если не сделать её, то это приведёт к значительному ухудшению асимптотики (до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O(nm)).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Используя приоритетную очередь (которая построена на бинарной куче) можно выполнять операции извлечения минимума и обновления элемента за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время работы алгоритма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составит 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nlogn+mlogn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)=O(</a:t>
            </a:r>
            <a:r>
              <a:rPr lang="e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mlogn</a:t>
            </a: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4384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1048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Wingdings 3</vt:lpstr>
      <vt:lpstr>Сектор</vt:lpstr>
      <vt:lpstr>Office Theme</vt:lpstr>
      <vt:lpstr>Алгоритмы поиска кратчайшего пути в графе </vt:lpstr>
      <vt:lpstr>Презентация PowerPoint</vt:lpstr>
      <vt:lpstr>Презентация PowerPoint</vt:lpstr>
      <vt:lpstr>Презентация PowerPoint</vt:lpstr>
      <vt:lpstr>Презентация PowerPoint</vt:lpstr>
      <vt:lpstr>Рассматриваемые алгоритмы</vt:lpstr>
      <vt:lpstr>Алгоритм Дейкстры </vt:lpstr>
      <vt:lpstr>Презентация PowerPoint</vt:lpstr>
      <vt:lpstr>Сложность Алгоритма Дейкстры</vt:lpstr>
      <vt:lpstr>Алгоритм Форда-Беллмана</vt:lpstr>
      <vt:lpstr>Алгоритм Флойда-Уоршелла </vt:lpstr>
      <vt:lpstr>Алгоритм Флойда–Уоршелла - это алгоритм поиска кратчайших путей во взвешенном графе с положительным или отрицательным весом ребер (но без отрицательных циклов).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 кратчайшего пути между двумя точками  на графе </dc:title>
  <dc:creator>Дмитрий</dc:creator>
  <cp:lastModifiedBy>Дмитрий</cp:lastModifiedBy>
  <cp:revision>30</cp:revision>
  <dcterms:created xsi:type="dcterms:W3CDTF">2021-11-21T12:30:36Z</dcterms:created>
  <dcterms:modified xsi:type="dcterms:W3CDTF">2021-11-23T18:56:55Z</dcterms:modified>
</cp:coreProperties>
</file>