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5AACE-8C07-4728-ABEB-EA38488B5F8E}" v="15" dt="2023-02-01T14:44:28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ven Ricchieri" userId="4fe60bbc-8ce5-4c1a-aa6e-369d8cd32077" providerId="ADAL" clId="{CD25AACE-8C07-4728-ABEB-EA38488B5F8E}"/>
    <pc:docChg chg="modSld">
      <pc:chgData name="Meven Ricchieri" userId="4fe60bbc-8ce5-4c1a-aa6e-369d8cd32077" providerId="ADAL" clId="{CD25AACE-8C07-4728-ABEB-EA38488B5F8E}" dt="2023-02-01T14:44:28.102" v="14" actId="1076"/>
      <pc:docMkLst>
        <pc:docMk/>
      </pc:docMkLst>
      <pc:sldChg chg="modSp mod">
        <pc:chgData name="Meven Ricchieri" userId="4fe60bbc-8ce5-4c1a-aa6e-369d8cd32077" providerId="ADAL" clId="{CD25AACE-8C07-4728-ABEB-EA38488B5F8E}" dt="2023-02-01T14:44:28.102" v="14" actId="1076"/>
        <pc:sldMkLst>
          <pc:docMk/>
          <pc:sldMk cId="2102889007" sldId="262"/>
        </pc:sldMkLst>
        <pc:spChg chg="mod">
          <ac:chgData name="Meven Ricchieri" userId="4fe60bbc-8ce5-4c1a-aa6e-369d8cd32077" providerId="ADAL" clId="{CD25AACE-8C07-4728-ABEB-EA38488B5F8E}" dt="2023-02-01T14:44:20.677" v="12" actId="20577"/>
          <ac:spMkLst>
            <pc:docMk/>
            <pc:sldMk cId="2102889007" sldId="262"/>
            <ac:spMk id="11" creationId="{00000000-0000-0000-0000-000000000000}"/>
          </ac:spMkLst>
        </pc:spChg>
        <pc:picChg chg="mod">
          <ac:chgData name="Meven Ricchieri" userId="4fe60bbc-8ce5-4c1a-aa6e-369d8cd32077" providerId="ADAL" clId="{CD25AACE-8C07-4728-ABEB-EA38488B5F8E}" dt="2023-02-01T14:44:26.307" v="13" actId="1076"/>
          <ac:picMkLst>
            <pc:docMk/>
            <pc:sldMk cId="2102889007" sldId="262"/>
            <ac:picMk id="6" creationId="{00000000-0000-0000-0000-000000000000}"/>
          </ac:picMkLst>
        </pc:picChg>
        <pc:picChg chg="mod">
          <ac:chgData name="Meven Ricchieri" userId="4fe60bbc-8ce5-4c1a-aa6e-369d8cd32077" providerId="ADAL" clId="{CD25AACE-8C07-4728-ABEB-EA38488B5F8E}" dt="2023-02-01T14:44:28.102" v="14" actId="1076"/>
          <ac:picMkLst>
            <pc:docMk/>
            <pc:sldMk cId="2102889007" sldId="262"/>
            <ac:picMk id="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828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817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712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76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954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779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97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312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176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76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2257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F587-1010-42DE-A095-BBE7007C501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908D-E45B-45B1-8B65-74B3E032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654260"/>
            <a:ext cx="9144000" cy="1415156"/>
          </a:xfrm>
        </p:spPr>
        <p:txBody>
          <a:bodyPr/>
          <a:lstStyle/>
          <a:p>
            <a:pPr algn="l"/>
            <a:r>
              <a:rPr lang="fr-CH" spc="600">
                <a:solidFill>
                  <a:schemeClr val="bg2">
                    <a:lumMod val="25000"/>
                  </a:schemeClr>
                </a:solidFill>
              </a:rPr>
              <a:t>Design électronique</a:t>
            </a:r>
            <a:endParaRPr lang="en-US" spc="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09617"/>
            <a:ext cx="9144000" cy="1321871"/>
          </a:xfrm>
        </p:spPr>
        <p:txBody>
          <a:bodyPr>
            <a:normAutofit/>
          </a:bodyPr>
          <a:lstStyle/>
          <a:p>
            <a:pPr algn="l"/>
            <a:endParaRPr lang="fr-CH" sz="1800" spc="60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fr-CH" sz="1800" spc="60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fr-CH" sz="1800" spc="600" baseline="30000">
                <a:solidFill>
                  <a:schemeClr val="bg2">
                    <a:lumMod val="25000"/>
                  </a:schemeClr>
                </a:solidFill>
              </a:rPr>
              <a:t>er</a:t>
            </a:r>
            <a:r>
              <a:rPr lang="fr-CH" sz="1800" spc="600">
                <a:solidFill>
                  <a:schemeClr val="bg2">
                    <a:lumMod val="25000"/>
                  </a:schemeClr>
                </a:solidFill>
              </a:rPr>
              <a:t> février 2023</a:t>
            </a:r>
          </a:p>
          <a:p>
            <a:pPr algn="l"/>
            <a:r>
              <a:rPr lang="fr-CH" sz="1800" spc="600">
                <a:solidFill>
                  <a:schemeClr val="bg2">
                    <a:lumMod val="25000"/>
                  </a:schemeClr>
                </a:solidFill>
              </a:rPr>
              <a:t>Meven Ricchieri</a:t>
            </a:r>
            <a:endParaRPr lang="en-US" sz="1800" spc="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0" y="3135518"/>
            <a:ext cx="778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pc="600">
                <a:solidFill>
                  <a:schemeClr val="bg2">
                    <a:lumMod val="25000"/>
                  </a:schemeClr>
                </a:solidFill>
              </a:rPr>
              <a:t>Tube Pitot déporté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3566596"/>
            <a:ext cx="2300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pc="600">
                <a:solidFill>
                  <a:schemeClr val="bg2">
                    <a:lumMod val="25000"/>
                  </a:schemeClr>
                </a:solidFill>
              </a:rPr>
              <a:t>Présentation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620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Centrale inertielle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IMU ICM-42670-P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6-Axes</a:t>
            </a:r>
          </a:p>
          <a:p>
            <a:pPr lvl="2"/>
            <a:r>
              <a:rPr lang="fr-CH">
                <a:solidFill>
                  <a:schemeClr val="bg2">
                    <a:lumMod val="25000"/>
                  </a:schemeClr>
                </a:solidFill>
              </a:rPr>
              <a:t>3 Gyroscopes</a:t>
            </a:r>
          </a:p>
          <a:p>
            <a:pPr lvl="2"/>
            <a:r>
              <a:rPr lang="fr-CH">
                <a:solidFill>
                  <a:schemeClr val="bg2">
                    <a:lumMod val="25000"/>
                  </a:schemeClr>
                </a:solidFill>
              </a:rPr>
              <a:t>3 Accéléromètres</a:t>
            </a:r>
          </a:p>
          <a:p>
            <a:pPr lvl="2"/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28" b="96734" l="0" r="97849">
                        <a14:foregroundMark x1="25591" y1="31407" x2="61720" y2="60050"/>
                        <a14:foregroundMark x1="57849" y1="41960" x2="31613" y2="19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0708" y="3510125"/>
            <a:ext cx="2198579" cy="1881794"/>
          </a:xfrm>
          <a:prstGeom prst="rect">
            <a:avLst/>
          </a:prstGeom>
        </p:spPr>
      </p:pic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08" y="2289752"/>
            <a:ext cx="6324392" cy="2333684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602063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Module Bluetooth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Module RN4678-V/100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Modes : BLE, Classic, Dual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UART : 115’200 Bauds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Débit LE: up to 7 </a:t>
            </a:r>
            <a:r>
              <a:rPr lang="fr-CH" err="1">
                <a:solidFill>
                  <a:schemeClr val="bg2">
                    <a:lumMod val="25000"/>
                  </a:schemeClr>
                </a:solidFill>
              </a:rPr>
              <a:t>kB</a:t>
            </a:r>
            <a:r>
              <a:rPr lang="fr-CH">
                <a:solidFill>
                  <a:schemeClr val="bg2">
                    <a:lumMod val="25000"/>
                  </a:schemeClr>
                </a:solidFill>
              </a:rPr>
              <a:t>/s</a:t>
            </a:r>
          </a:p>
          <a:p>
            <a:pPr lvl="1"/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83" y="1865835"/>
            <a:ext cx="5216982" cy="3941720"/>
          </a:xfrm>
          <a:ln w="19050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02048">
            <a:off x="2460213" y="3607184"/>
            <a:ext cx="1059537" cy="20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5202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Microcontrôleur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MCU : PIC32MX130F064B-I/SS</a:t>
            </a:r>
          </a:p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16" y="1944413"/>
            <a:ext cx="3272290" cy="34890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48" y="3596794"/>
            <a:ext cx="2080636" cy="14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134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Microcontrôleur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MCU : PIC32MX130F064B-I/SS</a:t>
            </a:r>
          </a:p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20033"/>
            <a:ext cx="10515601" cy="34727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31352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Microcontrôleur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4590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>
                <a:solidFill>
                  <a:schemeClr val="bg2">
                    <a:lumMod val="25000"/>
                  </a:schemeClr>
                </a:solidFill>
              </a:rPr>
              <a:t>Oscillateur ECS-2033-147,4-BN</a:t>
            </a:r>
          </a:p>
          <a:p>
            <a:pPr marL="685800" lvl="2">
              <a:spcBef>
                <a:spcPts val="1000"/>
              </a:spcBef>
            </a:pPr>
            <a:r>
              <a:rPr lang="fr-CH">
                <a:solidFill>
                  <a:schemeClr val="bg2">
                    <a:lumMod val="25000"/>
                  </a:schemeClr>
                </a:solidFill>
              </a:rPr>
              <a:t>Fréquence : 14’7456MHz</a:t>
            </a:r>
          </a:p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71" y="2807900"/>
            <a:ext cx="3709377" cy="14463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231" y="4425009"/>
            <a:ext cx="1657387" cy="13146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049" y="1825625"/>
            <a:ext cx="2251364" cy="36012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5762105" y="1825625"/>
            <a:ext cx="4590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>
                <a:solidFill>
                  <a:schemeClr val="bg2">
                    <a:lumMod val="25000"/>
                  </a:schemeClr>
                </a:solidFill>
              </a:rPr>
              <a:t>Circuit de reset et de programmation</a:t>
            </a: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057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Autres blocs simples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1" y="1825625"/>
            <a:ext cx="320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>
                <a:solidFill>
                  <a:schemeClr val="bg2">
                    <a:lumMod val="25000"/>
                  </a:schemeClr>
                </a:solidFill>
              </a:rPr>
              <a:t>Connecteur USB-C</a:t>
            </a:r>
          </a:p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038601" y="1825625"/>
            <a:ext cx="3200400" cy="387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>
                <a:solidFill>
                  <a:schemeClr val="bg2">
                    <a:lumMod val="25000"/>
                  </a:schemeClr>
                </a:solidFill>
              </a:rPr>
              <a:t>Pull-up I2C</a:t>
            </a: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78" y="2309561"/>
            <a:ext cx="2147807" cy="1424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466974"/>
            <a:ext cx="2854948" cy="3141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78" y="4149130"/>
            <a:ext cx="6061423" cy="14595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" name="Espace réservé du contenu 2"/>
          <p:cNvSpPr txBox="1">
            <a:spLocks/>
          </p:cNvSpPr>
          <p:nvPr/>
        </p:nvSpPr>
        <p:spPr>
          <a:xfrm>
            <a:off x="7578378" y="3571875"/>
            <a:ext cx="3200400" cy="2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fr-CH">
                <a:solidFill>
                  <a:schemeClr val="bg2">
                    <a:lumMod val="25000"/>
                  </a:schemeClr>
                </a:solidFill>
              </a:rPr>
              <a:t>LED de signalisation</a:t>
            </a: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marL="228600" lvl="1">
              <a:spcBef>
                <a:spcPts val="1000"/>
              </a:spcBef>
            </a:pPr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616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7048499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Prochaines étapes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Corriger les éventuelles erreurs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Réalisation du PCB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Design mécanique</a:t>
            </a:r>
          </a:p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4414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62107"/>
          </a:xfrm>
        </p:spPr>
        <p:txBody>
          <a:bodyPr/>
          <a:lstStyle/>
          <a:p>
            <a:pPr algn="ctr"/>
            <a:r>
              <a:rPr lang="fr-CH" spc="600">
                <a:solidFill>
                  <a:schemeClr val="bg2">
                    <a:lumMod val="25000"/>
                  </a:schemeClr>
                </a:solidFill>
              </a:rPr>
              <a:t>Questions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7048499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4131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Table des matières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Introduction</a:t>
            </a:r>
          </a:p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Présentation des composants</a:t>
            </a:r>
          </a:p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Questions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1878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Introduction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133725" cy="4351338"/>
          </a:xfrm>
        </p:spPr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Changements depuis pré-étude: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Source d’alimentation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Régulation de tension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07" y="1877400"/>
            <a:ext cx="7459928" cy="32899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00131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Générateur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98" y="1839634"/>
            <a:ext cx="5188589" cy="3600000"/>
          </a:xfrm>
          <a:ln w="19050">
            <a:solidFill>
              <a:schemeClr val="tx1"/>
            </a:solidFill>
          </a:ln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Moteur DC RF-370A-15370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10,7ohm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61" y="2310105"/>
            <a:ext cx="2852492" cy="2845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695" y="2782791"/>
            <a:ext cx="3507354" cy="231960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134" y="5245061"/>
            <a:ext cx="2043640" cy="7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5395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Générateur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32" y="1825625"/>
            <a:ext cx="4162712" cy="36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Frein moteur</a:t>
            </a:r>
          </a:p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Lecture de la tension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28" y="3532908"/>
            <a:ext cx="2097892" cy="15122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1445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Piles rechargeables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248" y="2185338"/>
            <a:ext cx="4666936" cy="24873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26" y="3332044"/>
            <a:ext cx="1491501" cy="1685639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4x Piles AA Ni-MH de 1,2V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En parallèle 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2700mAh 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212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Alimentations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Alimentation Buck 173950536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Iout = 500mA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Vout = 5V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Vin min = 6,5V</a:t>
            </a:r>
          </a:p>
          <a:p>
            <a:pPr lvl="1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05" y="2759527"/>
            <a:ext cx="5962154" cy="17925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000" y="3655799"/>
            <a:ext cx="1601153" cy="15115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2341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Alimentations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Alimentation linéaire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Iout = 300mA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Vout = 3.3V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VDO = 0.125V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38" y="2352179"/>
            <a:ext cx="6168338" cy="18742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72" y="3871653"/>
            <a:ext cx="1741537" cy="15117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7564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Capteur de pressions différentielles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12204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44" y="2061201"/>
            <a:ext cx="4239817" cy="23339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>
                <a:solidFill>
                  <a:schemeClr val="bg2">
                    <a:lumMod val="25000"/>
                  </a:schemeClr>
                </a:solidFill>
              </a:rPr>
              <a:t>Capteur HSCMRRN001PD2A3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Plage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CH">
                <a:solidFill>
                  <a:schemeClr val="bg2">
                    <a:lumMod val="25000"/>
                  </a:schemeClr>
                </a:solidFill>
              </a:rPr>
              <a:t>de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CH">
                <a:solidFill>
                  <a:schemeClr val="bg2">
                    <a:lumMod val="25000"/>
                  </a:schemeClr>
                </a:solidFill>
              </a:rPr>
              <a:t>pression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: ±</a:t>
            </a:r>
            <a:r>
              <a:rPr lang="fr-CH">
                <a:solidFill>
                  <a:schemeClr val="bg2">
                    <a:lumMod val="25000"/>
                  </a:schemeClr>
                </a:solidFill>
              </a:rPr>
              <a:t>1psi</a:t>
            </a:r>
          </a:p>
          <a:p>
            <a:pPr lvl="1"/>
            <a:r>
              <a:rPr lang="fr-CH">
                <a:solidFill>
                  <a:schemeClr val="bg2">
                    <a:lumMod val="25000"/>
                  </a:schemeClr>
                </a:solidFill>
              </a:rPr>
              <a:t>Précision :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±</a:t>
            </a:r>
            <a:r>
              <a:rPr lang="fr-CH">
                <a:solidFill>
                  <a:schemeClr val="bg2">
                    <a:lumMod val="25000"/>
                  </a:schemeClr>
                </a:solidFill>
              </a:rPr>
              <a:t>1%</a:t>
            </a:r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fr-CH"/>
          </a:p>
          <a:p>
            <a:pPr lvl="1"/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8713" y="4842148"/>
            <a:ext cx="3916680" cy="5641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90" y="3850850"/>
            <a:ext cx="2043897" cy="155545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7" y="6551231"/>
            <a:ext cx="1153065" cy="24533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138161" y="6488668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1 février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35731" y="6488668"/>
            <a:ext cx="20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Tube Pitot déporté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851453" y="-9332"/>
            <a:ext cx="134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>
                <a:solidFill>
                  <a:schemeClr val="bg1"/>
                </a:solidFill>
              </a:rPr>
              <a:t>M.Ricchieri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8900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Design électronique</vt:lpstr>
      <vt:lpstr>Table des matières</vt:lpstr>
      <vt:lpstr>Introduction</vt:lpstr>
      <vt:lpstr>Générateur</vt:lpstr>
      <vt:lpstr>Générateur</vt:lpstr>
      <vt:lpstr>Piles rechargeables</vt:lpstr>
      <vt:lpstr>Alimentations</vt:lpstr>
      <vt:lpstr>Alimentations</vt:lpstr>
      <vt:lpstr>Capteur de pressions différentielles</vt:lpstr>
      <vt:lpstr>Centrale inertielle</vt:lpstr>
      <vt:lpstr>Module Bluetooth</vt:lpstr>
      <vt:lpstr>Microcontrôleur </vt:lpstr>
      <vt:lpstr>Microcontrôleur </vt:lpstr>
      <vt:lpstr>Microcontrôleur </vt:lpstr>
      <vt:lpstr>Autres blocs simples</vt:lpstr>
      <vt:lpstr>Conclusion</vt:lpstr>
      <vt:lpstr>Questions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Meven Ricchieri</dc:creator>
  <cp:revision>1</cp:revision>
  <dcterms:created xsi:type="dcterms:W3CDTF">2023-02-01T07:12:40Z</dcterms:created>
  <dcterms:modified xsi:type="dcterms:W3CDTF">2023-02-01T14:44:29Z</dcterms:modified>
</cp:coreProperties>
</file>