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7" r:id="rId5"/>
    <p:sldId id="263" r:id="rId6"/>
    <p:sldId id="259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15000">
        <p14:shred/>
      </p:transition>
    </mc:Choice>
    <mc:Fallback>
      <p:transition advTm="1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15000">
        <p14:shred/>
      </p:transition>
    </mc:Choice>
    <mc:Fallback>
      <p:transition advTm="1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15000">
        <p14:shred/>
      </p:transition>
    </mc:Choice>
    <mc:Fallback>
      <p:transition advTm="1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15000">
        <p14:shred/>
      </p:transition>
    </mc:Choice>
    <mc:Fallback>
      <p:transition advTm="1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15000">
        <p14:shred/>
      </p:transition>
    </mc:Choice>
    <mc:Fallback>
      <p:transition advTm="1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15000">
        <p14:shred/>
      </p:transition>
    </mc:Choice>
    <mc:Fallback>
      <p:transition advTm="15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15000">
        <p14:shred/>
      </p:transition>
    </mc:Choice>
    <mc:Fallback>
      <p:transition advTm="15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15000">
        <p14:shred/>
      </p:transition>
    </mc:Choice>
    <mc:Fallback>
      <p:transition advTm="15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15000">
        <p14:shred/>
      </p:transition>
    </mc:Choice>
    <mc:Fallback>
      <p:transition advTm="1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15000">
        <p14:shred/>
      </p:transition>
    </mc:Choice>
    <mc:Fallback>
      <p:transition advTm="1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15000">
        <p14:shred/>
      </p:transition>
    </mc:Choice>
    <mc:Fallback>
      <p:transition advTm="1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15000">
        <p14:shred/>
      </p:transition>
    </mc:Choice>
    <mc:Fallback>
      <p:transition advTm="1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15000">
        <p14:shred/>
      </p:transition>
    </mc:Choice>
    <mc:Fallback>
      <p:transition advTm="1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15000">
        <p14:shred/>
      </p:transition>
    </mc:Choice>
    <mc:Fallback>
      <p:transition advTm="1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15000">
        <p14:shred/>
      </p:transition>
    </mc:Choice>
    <mc:Fallback>
      <p:transition advTm="1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15000">
        <p14:shred/>
      </p:transition>
    </mc:Choice>
    <mc:Fallback>
      <p:transition advTm="1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15000">
        <p14:shred/>
      </p:transition>
    </mc:Choice>
    <mc:Fallback>
      <p:transition advTm="1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advTm="15000">
        <p14:shred/>
      </p:transition>
    </mc:Choice>
    <mc:Fallback>
      <p:transition advTm="15000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11677" y="1866036"/>
            <a:ext cx="9448800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es-GT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Departamento de regularización de control de productos farmacéutica y afines </a:t>
            </a:r>
            <a:endParaRPr lang="es-GT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983288" y="41948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GT" b="1" dirty="0"/>
              <a:t>Teléfonos:2444-7474</a:t>
            </a:r>
          </a:p>
          <a:p>
            <a:endParaRPr lang="es-GT" b="1" dirty="0"/>
          </a:p>
          <a:p>
            <a:r>
              <a:rPr lang="es-GT" b="1" dirty="0"/>
              <a:t>Dirección: Edificio Atiza zona 9.</a:t>
            </a:r>
          </a:p>
        </p:txBody>
      </p:sp>
    </p:spTree>
    <p:extLst>
      <p:ext uri="{BB962C8B-B14F-4D97-AF65-F5344CB8AC3E}">
        <p14:creationId xmlns:p14="http://schemas.microsoft.com/office/powerpoint/2010/main" val="1693413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15000">
        <p14:shred/>
      </p:transition>
    </mc:Choice>
    <mc:Fallback>
      <p:transition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03331" y="1171122"/>
            <a:ext cx="9143999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GT" sz="44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Función</a:t>
            </a:r>
            <a:endParaRPr lang="es-GT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just"/>
            <a:r>
              <a:rPr lang="es-GT" sz="2400" dirty="0"/>
              <a:t>Nuestra función es regular la acreditación y control de establecimientos de salud del país para que cumplan los requisitos: de habilitación y estándares de acreditación para brindar la máxima calidad de atención al público usuario de los mismos, respaldados por profesionales y personal técnico de salud capaz, con experiencia y estudios comprobados. Así como el equipo e instalaciones necesarias para su funcionamiento.</a:t>
            </a:r>
          </a:p>
        </p:txBody>
      </p:sp>
    </p:spTree>
    <p:extLst>
      <p:ext uri="{BB962C8B-B14F-4D97-AF65-F5344CB8AC3E}">
        <p14:creationId xmlns:p14="http://schemas.microsoft.com/office/powerpoint/2010/main" val="2931855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15000">
        <p14:shred/>
      </p:transition>
    </mc:Choice>
    <mc:Fallback>
      <p:transition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903934" y="148783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s-GT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El Departamento de Regulación, Acreditación y Control de Establecimientos de Salud es uno de los seis departamentos que integran la Dirección General de Regulación, Vigilancia y Control de la Salud, DGRVCS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388" y="1487837"/>
            <a:ext cx="3421148" cy="3401599"/>
          </a:xfrm>
          <a:prstGeom prst="rect">
            <a:avLst/>
          </a:prstGeom>
          <a:ln w="228600" cap="sq" cmpd="thickThin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01081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15000">
        <p14:shred/>
      </p:transition>
    </mc:Choice>
    <mc:Fallback>
      <p:transition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38619" y="1517572"/>
            <a:ext cx="1165338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El departamento de Regulación y Control de Alimentos es uno de los seis departamentos que integran la dirección General de Regulación, Vigilancia y Control de la Salud del Ministerio de Salud Pública y Asistencia Social.</a:t>
            </a:r>
          </a:p>
          <a:p>
            <a:endParaRPr lang="es-GT" dirty="0"/>
          </a:p>
          <a:p>
            <a:r>
              <a:rPr lang="es-GT" sz="3200" dirty="0" smtClean="0">
                <a:solidFill>
                  <a:schemeClr val="accent1">
                    <a:lumMod val="75000"/>
                  </a:schemeClr>
                </a:solidFill>
                <a:latin typeface="Adobe Hebrew" panose="02040503050201020203" pitchFamily="18" charset="-79"/>
                <a:ea typeface="Adobe Fan Heiti Std B" panose="020B0700000000000000" pitchFamily="34" charset="-128"/>
                <a:cs typeface="Adobe Hebrew" panose="02040503050201020203" pitchFamily="18" charset="-79"/>
              </a:rPr>
              <a:t>Objetivo</a:t>
            </a:r>
            <a:endParaRPr lang="es-GT" dirty="0">
              <a:latin typeface="Adobe Hebrew" panose="02040503050201020203" pitchFamily="18" charset="-79"/>
              <a:ea typeface="Adobe Fan Heiti Std B" panose="020B0700000000000000" pitchFamily="34" charset="-128"/>
              <a:cs typeface="Adobe Hebrew" panose="02040503050201020203" pitchFamily="18" charset="-79"/>
            </a:endParaRPr>
          </a:p>
          <a:p>
            <a:r>
              <a:rPr lang="es-GT" sz="3200" dirty="0">
                <a:latin typeface="Adobe Arabic" panose="02040503050201020203" pitchFamily="18" charset="-78"/>
                <a:cs typeface="Adobe Arabic" panose="02040503050201020203" pitchFamily="18" charset="-78"/>
              </a:rPr>
              <a:t>Disminuir las Enfermedades Transmitidas por Alimentos y Bebidas </a:t>
            </a:r>
            <a:r>
              <a:rPr lang="es-GT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así </a:t>
            </a:r>
            <a:r>
              <a:rPr lang="es-GT" sz="3200" dirty="0">
                <a:latin typeface="Adobe Arabic" panose="02040503050201020203" pitchFamily="18" charset="-78"/>
                <a:cs typeface="Adobe Arabic" panose="02040503050201020203" pitchFamily="18" charset="-78"/>
              </a:rPr>
              <a:t>como el mejoramiento de la nutrición de la población.</a:t>
            </a:r>
          </a:p>
          <a:p>
            <a:r>
              <a:rPr lang="es-GT" sz="3200" dirty="0">
                <a:latin typeface="Adobe Arabic" panose="02040503050201020203" pitchFamily="18" charset="-78"/>
                <a:cs typeface="Adobe Arabic" panose="02040503050201020203" pitchFamily="18" charset="-78"/>
              </a:rPr>
              <a:t>Regular y ejercer el Control Sanitario de los Alimentos Procesados, para asegurar la Inocuidad y la Calidad de los mismos.</a:t>
            </a:r>
          </a:p>
          <a:p>
            <a:r>
              <a:rPr lang="es-GT" sz="3200" dirty="0">
                <a:latin typeface="Adobe Arabic" panose="02040503050201020203" pitchFamily="18" charset="-78"/>
                <a:cs typeface="Adobe Arabic" panose="02040503050201020203" pitchFamily="18" charset="-78"/>
              </a:rPr>
              <a:t>Para los establecimientos que fabrican, empacan, </a:t>
            </a:r>
            <a:r>
              <a:rPr lang="es-GT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expende </a:t>
            </a:r>
            <a:r>
              <a:rPr lang="es-GT" sz="3200" dirty="0">
                <a:latin typeface="Adobe Arabic" panose="02040503050201020203" pitchFamily="18" charset="-78"/>
                <a:cs typeface="Adobe Arabic" panose="02040503050201020203" pitchFamily="18" charset="-78"/>
              </a:rPr>
              <a:t>o sirven alimentos: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015124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15000">
        <p14:shred/>
      </p:transition>
    </mc:Choice>
    <mc:Fallback>
      <p:transition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13567" y="1859340"/>
            <a:ext cx="1123584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Realizar el pago </a:t>
            </a:r>
            <a:r>
              <a:rPr lang="es-GT" sz="2800" dirty="0">
                <a:latin typeface="Adobe Caslon Pro" panose="0205050205050A020403" pitchFamily="18" charset="0"/>
              </a:rPr>
              <a:t>del arancel que corresponde al trámite a realizar</a:t>
            </a:r>
          </a:p>
          <a:p>
            <a:r>
              <a:rPr lang="es-GT" sz="2800" dirty="0">
                <a:latin typeface="Adobe Caslon Pro" panose="0205050205050A020403" pitchFamily="18" charset="0"/>
              </a:rPr>
              <a:t>Ingresar el expediente completo adjuntando su boleta de pago en la ventanilla correspondiente.</a:t>
            </a:r>
          </a:p>
          <a:p>
            <a:r>
              <a:rPr lang="es-GT" sz="2800" dirty="0">
                <a:latin typeface="Adobe Caslon Pro" panose="0205050205050A020403" pitchFamily="18" charset="0"/>
              </a:rPr>
              <a:t>La información sobre el status del trámite será proporcionada por ventanilla de servicios de alimentos.</a:t>
            </a:r>
          </a:p>
          <a:p>
            <a:r>
              <a:rPr lang="es-GT" sz="2800" dirty="0">
                <a:latin typeface="Adobe Caslon Pro" panose="0205050205050A020403" pitchFamily="18" charset="0"/>
              </a:rPr>
              <a:t>TODO TRÁMITE DEBE REALIZARSE POR MEDIO DE LA VENTANILLA DE SERVICIOS DE ALIMENTOS Y MEDICAMENTOS</a:t>
            </a:r>
          </a:p>
          <a:p>
            <a:r>
              <a:rPr lang="es-GT" sz="2800" dirty="0">
                <a:latin typeface="Adobe Caslon Pro" panose="0205050205050A020403" pitchFamily="18" charset="0"/>
              </a:rPr>
              <a:t>DIRECCION: 5ª avenida 13-27 zona 9..</a:t>
            </a:r>
          </a:p>
        </p:txBody>
      </p:sp>
    </p:spTree>
    <p:extLst>
      <p:ext uri="{BB962C8B-B14F-4D97-AF65-F5344CB8AC3E}">
        <p14:creationId xmlns:p14="http://schemas.microsoft.com/office/powerpoint/2010/main" val="110101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15000">
        <p14:shred/>
      </p:transition>
    </mc:Choice>
    <mc:Fallback>
      <p:transition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802" t="43483" r="7225" b="18504"/>
          <a:stretch/>
        </p:blipFill>
        <p:spPr>
          <a:xfrm>
            <a:off x="463463" y="2793303"/>
            <a:ext cx="10847540" cy="370770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ángulo 2"/>
          <p:cNvSpPr/>
          <p:nvPr/>
        </p:nvSpPr>
        <p:spPr>
          <a:xfrm>
            <a:off x="2413205" y="1465638"/>
            <a:ext cx="69480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sz="6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dobe Caslon Pro Bold" panose="0205070206050A020403" pitchFamily="18" charset="0"/>
              </a:rPr>
              <a:t>Servicios Públicos.</a:t>
            </a:r>
            <a:endParaRPr lang="es-GT" sz="6600" dirty="0">
              <a:solidFill>
                <a:schemeClr val="accent6">
                  <a:lumMod val="60000"/>
                  <a:lumOff val="40000"/>
                </a:schemeClr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317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15000">
        <p14:shred/>
      </p:transition>
    </mc:Choice>
    <mc:Fallback>
      <p:transition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3768" t="16000" r="16266" b="10156"/>
          <a:stretch/>
        </p:blipFill>
        <p:spPr>
          <a:xfrm>
            <a:off x="4709786" y="537255"/>
            <a:ext cx="6929640" cy="585101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ángulo 2"/>
          <p:cNvSpPr/>
          <p:nvPr/>
        </p:nvSpPr>
        <p:spPr>
          <a:xfrm>
            <a:off x="1200289" y="1728908"/>
            <a:ext cx="2646878" cy="4107856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s-GT" sz="8000" dirty="0">
                <a:latin typeface="Adobe Hebrew" panose="02040503050201020203" pitchFamily="18" charset="-79"/>
                <a:cs typeface="Adobe Hebrew" panose="02040503050201020203" pitchFamily="18" charset="-79"/>
              </a:rPr>
              <a:t>Servicios </a:t>
            </a:r>
            <a:endParaRPr lang="es-GT" sz="8000" dirty="0" smtClean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s-GT" sz="80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Públicos</a:t>
            </a:r>
            <a:r>
              <a:rPr lang="es-GT" sz="8000" dirty="0">
                <a:latin typeface="Adobe Hebrew" panose="02040503050201020203" pitchFamily="18" charset="-79"/>
                <a:cs typeface="Adobe Hebrew" panose="02040503050201020203" pitchFamily="18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8342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15000">
        <p14:shred/>
      </p:transition>
    </mc:Choice>
    <mc:Fallback>
      <p:transition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4829" t="11634" r="-719" b="16963"/>
          <a:stretch/>
        </p:blipFill>
        <p:spPr>
          <a:xfrm>
            <a:off x="5047989" y="626302"/>
            <a:ext cx="6949722" cy="602501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</p:pic>
      <p:sp>
        <p:nvSpPr>
          <p:cNvPr id="5" name="Rectángulo 4"/>
          <p:cNvSpPr/>
          <p:nvPr/>
        </p:nvSpPr>
        <p:spPr>
          <a:xfrm>
            <a:off x="455112" y="2346149"/>
            <a:ext cx="4267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https://www.google.com.gt/maps/dir/edificio+etisa+zona+9+informaci%C3%B3n+laboral/Liceo+Compu-Market,+6a.+Calle,+Villa+Nueva/@14.5705592,-90.5885422,13z/data=!3m1!4b1!4m13!4m12!1m5!1m1!1s0x8589a3d07b9f2d35:0xd80898a0bfc7c00e!2m2!1d-90.5183319!2d14.6004428!1m5!1m1!1s0x8589a771a379dc6d:0x49d6ccba52eec88b!2m2!1d-90.5887852!2d14.5275159</a:t>
            </a:r>
          </a:p>
        </p:txBody>
      </p:sp>
    </p:spTree>
    <p:extLst>
      <p:ext uri="{BB962C8B-B14F-4D97-AF65-F5344CB8AC3E}">
        <p14:creationId xmlns:p14="http://schemas.microsoft.com/office/powerpoint/2010/main" val="1875815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15000">
        <p14:shred/>
      </p:transition>
    </mc:Choice>
    <mc:Fallback>
      <p:transition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38</TotalTime>
  <Words>297</Words>
  <Application>Microsoft Office PowerPoint</Application>
  <PresentationFormat>Panorámica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9" baseType="lpstr">
      <vt:lpstr>Adobe Fan Heiti Std B</vt:lpstr>
      <vt:lpstr>Adobe Arabic</vt:lpstr>
      <vt:lpstr>Adobe Caslon Pro</vt:lpstr>
      <vt:lpstr>Adobe Caslon Pro Bold</vt:lpstr>
      <vt:lpstr>Adobe Devanagari</vt:lpstr>
      <vt:lpstr>Adobe Hebrew</vt:lpstr>
      <vt:lpstr>Arial</vt:lpstr>
      <vt:lpstr>Arial Black</vt:lpstr>
      <vt:lpstr>Bell MT</vt:lpstr>
      <vt:lpstr>Century Gothic</vt:lpstr>
      <vt:lpstr>Estela de condensación</vt:lpstr>
      <vt:lpstr>Departamento de regularización de control de productos farmacéutica y afines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Departamento de regularización de control de productos farmacéutica y afines</dc:title>
  <dc:creator>Estudiante</dc:creator>
  <cp:lastModifiedBy>Estudiante</cp:lastModifiedBy>
  <cp:revision>5</cp:revision>
  <dcterms:created xsi:type="dcterms:W3CDTF">2018-08-15T17:17:33Z</dcterms:created>
  <dcterms:modified xsi:type="dcterms:W3CDTF">2018-08-15T17:55:56Z</dcterms:modified>
</cp:coreProperties>
</file>