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77"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6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4/12/2018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4/12/2018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4/12/2018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98612" y="1300785"/>
            <a:ext cx="9259888" cy="3144215"/>
          </a:xfrm>
        </p:spPr>
        <p:txBody>
          <a:bodyPr>
            <a:normAutofit/>
          </a:bodyPr>
          <a:lstStyle/>
          <a:p>
            <a:r>
              <a:rPr lang="es-GT" sz="15000" dirty="0" smtClean="0">
                <a:solidFill>
                  <a:schemeClr val="accent2">
                    <a:lumMod val="75000"/>
                  </a:schemeClr>
                </a:solidFill>
                <a:latin typeface="Aharoni" panose="02010803020104030203" pitchFamily="2" charset="-79"/>
                <a:cs typeface="Aharoni" panose="02010803020104030203" pitchFamily="2" charset="-79"/>
              </a:rPr>
              <a:t>XIK</a:t>
            </a:r>
            <a:endParaRPr lang="es-GT" sz="15000" dirty="0">
              <a:solidFill>
                <a:schemeClr val="accent2">
                  <a:lumMod val="75000"/>
                </a:schemeClr>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25398430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320800" y="1196539"/>
            <a:ext cx="9766300" cy="4370427"/>
          </a:xfrm>
          <a:prstGeom prst="rect">
            <a:avLst/>
          </a:prstGeom>
        </p:spPr>
        <p:txBody>
          <a:bodyPr wrap="square">
            <a:spAutoFit/>
          </a:bodyPr>
          <a:lstStyle/>
          <a:p>
            <a:pPr algn="ctr"/>
            <a:r>
              <a:rPr lang="es-GT" sz="5400" dirty="0">
                <a:solidFill>
                  <a:srgbClr val="C00000"/>
                </a:solidFill>
                <a:latin typeface="Andalus" panose="02020603050405020304" pitchFamily="18" charset="-78"/>
                <a:cs typeface="Andalus" panose="02020603050405020304" pitchFamily="18" charset="-78"/>
              </a:rPr>
              <a:t>TEST AUTOMATION</a:t>
            </a:r>
          </a:p>
          <a:p>
            <a:pPr algn="just"/>
            <a:r>
              <a:rPr lang="es-GT" sz="2800" dirty="0">
                <a:latin typeface="Arial" panose="020B0604020202020204" pitchFamily="34" charset="0"/>
                <a:cs typeface="Arial" panose="020B0604020202020204" pitchFamily="34" charset="0"/>
              </a:rPr>
              <a:t>Cada vez que el código de software es modificado tiene que ser probado manualmente para garantizar la calidad. Con el aumento de las funcionalidades en el sistema, las pruebas manuales se convierten laboriosas, costosas e ineficientes a largo plazo. La automatización de los casos de prueba altamente repetitivos proporciona la cobertura de las pruebas en los procesos de negocio centrales, reduciendo los costos y tiempo de prueba en un gran porcentaje.</a:t>
            </a:r>
          </a:p>
        </p:txBody>
      </p:sp>
    </p:spTree>
    <p:extLst>
      <p:ext uri="{BB962C8B-B14F-4D97-AF65-F5344CB8AC3E}">
        <p14:creationId xmlns:p14="http://schemas.microsoft.com/office/powerpoint/2010/main" val="4099196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80">
                                          <p:stCondLst>
                                            <p:cond delay="0"/>
                                          </p:stCondLst>
                                        </p:cTn>
                                        <p:tgtEl>
                                          <p:spTgt spid="3">
                                            <p:txEl>
                                              <p:pRg st="1" end="1"/>
                                            </p:txEl>
                                          </p:spTgt>
                                        </p:tgtEl>
                                      </p:cBhvr>
                                    </p:animEffect>
                                    <p:anim calcmode="lin" valueType="num">
                                      <p:cBhvr>
                                        <p:cTn id="13"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1" end="1"/>
                                            </p:txEl>
                                          </p:spTgt>
                                        </p:tgtEl>
                                      </p:cBhvr>
                                      <p:to x="100000" y="60000"/>
                                    </p:animScale>
                                    <p:animScale>
                                      <p:cBhvr>
                                        <p:cTn id="19" dur="166" decel="50000">
                                          <p:stCondLst>
                                            <p:cond delay="676"/>
                                          </p:stCondLst>
                                        </p:cTn>
                                        <p:tgtEl>
                                          <p:spTgt spid="3">
                                            <p:txEl>
                                              <p:pRg st="1" end="1"/>
                                            </p:txEl>
                                          </p:spTgt>
                                        </p:tgtEl>
                                      </p:cBhvr>
                                      <p:to x="100000" y="100000"/>
                                    </p:animScale>
                                    <p:animScale>
                                      <p:cBhvr>
                                        <p:cTn id="20" dur="26">
                                          <p:stCondLst>
                                            <p:cond delay="1312"/>
                                          </p:stCondLst>
                                        </p:cTn>
                                        <p:tgtEl>
                                          <p:spTgt spid="3">
                                            <p:txEl>
                                              <p:pRg st="1" end="1"/>
                                            </p:txEl>
                                          </p:spTgt>
                                        </p:tgtEl>
                                      </p:cBhvr>
                                      <p:to x="100000" y="80000"/>
                                    </p:animScale>
                                    <p:animScale>
                                      <p:cBhvr>
                                        <p:cTn id="21" dur="166" decel="50000">
                                          <p:stCondLst>
                                            <p:cond delay="1338"/>
                                          </p:stCondLst>
                                        </p:cTn>
                                        <p:tgtEl>
                                          <p:spTgt spid="3">
                                            <p:txEl>
                                              <p:pRg st="1" end="1"/>
                                            </p:txEl>
                                          </p:spTgt>
                                        </p:tgtEl>
                                      </p:cBhvr>
                                      <p:to x="100000" y="100000"/>
                                    </p:animScale>
                                    <p:animScale>
                                      <p:cBhvr>
                                        <p:cTn id="22" dur="26">
                                          <p:stCondLst>
                                            <p:cond delay="1642"/>
                                          </p:stCondLst>
                                        </p:cTn>
                                        <p:tgtEl>
                                          <p:spTgt spid="3">
                                            <p:txEl>
                                              <p:pRg st="1" end="1"/>
                                            </p:txEl>
                                          </p:spTgt>
                                        </p:tgtEl>
                                      </p:cBhvr>
                                      <p:to x="100000" y="90000"/>
                                    </p:animScale>
                                    <p:animScale>
                                      <p:cBhvr>
                                        <p:cTn id="23" dur="166" decel="50000">
                                          <p:stCondLst>
                                            <p:cond delay="1668"/>
                                          </p:stCondLst>
                                        </p:cTn>
                                        <p:tgtEl>
                                          <p:spTgt spid="3">
                                            <p:txEl>
                                              <p:pRg st="1" end="1"/>
                                            </p:txEl>
                                          </p:spTgt>
                                        </p:tgtEl>
                                      </p:cBhvr>
                                      <p:to x="100000" y="100000"/>
                                    </p:animScale>
                                    <p:animScale>
                                      <p:cBhvr>
                                        <p:cTn id="24" dur="26">
                                          <p:stCondLst>
                                            <p:cond delay="1808"/>
                                          </p:stCondLst>
                                        </p:cTn>
                                        <p:tgtEl>
                                          <p:spTgt spid="3">
                                            <p:txEl>
                                              <p:pRg st="1" end="1"/>
                                            </p:txEl>
                                          </p:spTgt>
                                        </p:tgtEl>
                                      </p:cBhvr>
                                      <p:to x="100000" y="95000"/>
                                    </p:animScale>
                                    <p:animScale>
                                      <p:cBhvr>
                                        <p:cTn id="25"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322284" y="691634"/>
            <a:ext cx="10290894" cy="1200329"/>
          </a:xfrm>
          <a:prstGeom prst="rect">
            <a:avLst/>
          </a:prstGeom>
          <a:solidFill>
            <a:schemeClr val="accent3">
              <a:lumMod val="60000"/>
              <a:lumOff val="40000"/>
            </a:schemeClr>
          </a:solidFill>
          <a:ln w="28575">
            <a:solidFill>
              <a:schemeClr val="tx1"/>
            </a:solidFill>
          </a:ln>
          <a:effectLst>
            <a:outerShdw blurRad="44450" dist="27940" dir="5400000" algn="ctr">
              <a:srgbClr val="000000">
                <a:alpha val="32000"/>
              </a:srgbClr>
            </a:outerShdw>
            <a:reflection blurRad="6350" stA="50000" endA="300" endPos="55500" dist="101600" dir="5400000" sy="-100000" algn="bl" rotWithShape="0"/>
          </a:effectLst>
          <a:scene3d>
            <a:camera prst="orthographicFront">
              <a:rot lat="0" lon="0" rev="0"/>
            </a:camera>
            <a:lightRig rig="balanced" dir="t">
              <a:rot lat="0" lon="0" rev="8700000"/>
            </a:lightRig>
          </a:scene3d>
          <a:sp3d>
            <a:bevelT w="190500" h="38100"/>
          </a:sp3d>
        </p:spPr>
        <p:txBody>
          <a:bodyPr wrap="none">
            <a:spAutoFit/>
          </a:bodyPr>
          <a:lstStyle/>
          <a:p>
            <a:pPr algn="ctr"/>
            <a:r>
              <a:rPr lang="es-GT" sz="3600" dirty="0">
                <a:solidFill>
                  <a:srgbClr val="C00000"/>
                </a:solidFill>
                <a:latin typeface="Castellar" panose="020A0402060406010301" pitchFamily="18" charset="0"/>
              </a:rPr>
              <a:t>Los tipos de </a:t>
            </a:r>
            <a:r>
              <a:rPr lang="es-GT" sz="3600" dirty="0" err="1">
                <a:solidFill>
                  <a:srgbClr val="C00000"/>
                </a:solidFill>
                <a:latin typeface="Castellar" panose="020A0402060406010301" pitchFamily="18" charset="0"/>
              </a:rPr>
              <a:t>testing</a:t>
            </a:r>
            <a:r>
              <a:rPr lang="es-GT" sz="3600" dirty="0">
                <a:solidFill>
                  <a:srgbClr val="C00000"/>
                </a:solidFill>
                <a:latin typeface="Castellar" panose="020A0402060406010301" pitchFamily="18" charset="0"/>
              </a:rPr>
              <a:t> </a:t>
            </a:r>
            <a:r>
              <a:rPr lang="es-GT" sz="3600" dirty="0" smtClean="0">
                <a:solidFill>
                  <a:srgbClr val="C00000"/>
                </a:solidFill>
                <a:latin typeface="Castellar" panose="020A0402060406010301" pitchFamily="18" charset="0"/>
              </a:rPr>
              <a:t>automatizado</a:t>
            </a:r>
          </a:p>
          <a:p>
            <a:pPr algn="ctr"/>
            <a:r>
              <a:rPr lang="es-GT" sz="3600" dirty="0" smtClean="0">
                <a:solidFill>
                  <a:srgbClr val="C00000"/>
                </a:solidFill>
                <a:latin typeface="Castellar" panose="020A0402060406010301" pitchFamily="18" charset="0"/>
              </a:rPr>
              <a:t> </a:t>
            </a:r>
            <a:r>
              <a:rPr lang="es-GT" sz="3600" dirty="0">
                <a:solidFill>
                  <a:srgbClr val="C00000"/>
                </a:solidFill>
                <a:latin typeface="Castellar" panose="020A0402060406010301" pitchFamily="18" charset="0"/>
              </a:rPr>
              <a:t>que ofrecemos son:</a:t>
            </a:r>
          </a:p>
        </p:txBody>
      </p:sp>
      <p:sp>
        <p:nvSpPr>
          <p:cNvPr id="4" name="Recortar rectángulo de esquina diagonal 3"/>
          <p:cNvSpPr/>
          <p:nvPr/>
        </p:nvSpPr>
        <p:spPr>
          <a:xfrm>
            <a:off x="838200" y="3528890"/>
            <a:ext cx="2717800" cy="1854200"/>
          </a:xfrm>
          <a:prstGeom prst="snip2DiagRect">
            <a:avLst/>
          </a:prstGeom>
          <a:solidFill>
            <a:schemeClr val="accent3">
              <a:lumMod val="40000"/>
              <a:lumOff val="60000"/>
            </a:schemeClr>
          </a:solidFill>
          <a:ln w="76200">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sz="2800" dirty="0">
                <a:solidFill>
                  <a:schemeClr val="accent1">
                    <a:lumMod val="50000"/>
                  </a:schemeClr>
                </a:solidFill>
                <a:latin typeface="Castellar" panose="020A0402060406010301" pitchFamily="18" charset="0"/>
              </a:rPr>
              <a:t>Test de Regresión</a:t>
            </a:r>
          </a:p>
        </p:txBody>
      </p:sp>
      <p:pic>
        <p:nvPicPr>
          <p:cNvPr id="5" name="Imagen 4"/>
          <p:cNvPicPr>
            <a:picLocks noChangeAspect="1"/>
          </p:cNvPicPr>
          <p:nvPr/>
        </p:nvPicPr>
        <p:blipFill>
          <a:blip r:embed="rId2"/>
          <a:stretch>
            <a:fillRect/>
          </a:stretch>
        </p:blipFill>
        <p:spPr>
          <a:xfrm>
            <a:off x="4166940" y="3574462"/>
            <a:ext cx="3590019" cy="2196245"/>
          </a:xfrm>
          <a:prstGeom prst="rect">
            <a:avLst/>
          </a:prstGeom>
        </p:spPr>
      </p:pic>
      <p:pic>
        <p:nvPicPr>
          <p:cNvPr id="6" name="Imagen 5"/>
          <p:cNvPicPr>
            <a:picLocks noChangeAspect="1"/>
          </p:cNvPicPr>
          <p:nvPr/>
        </p:nvPicPr>
        <p:blipFill>
          <a:blip r:embed="rId2"/>
          <a:stretch>
            <a:fillRect/>
          </a:stretch>
        </p:blipFill>
        <p:spPr>
          <a:xfrm>
            <a:off x="8367899" y="3574462"/>
            <a:ext cx="3211690" cy="2208945"/>
          </a:xfrm>
          <a:prstGeom prst="rect">
            <a:avLst/>
          </a:prstGeom>
        </p:spPr>
      </p:pic>
      <p:sp>
        <p:nvSpPr>
          <p:cNvPr id="7" name="Rectángulo 6"/>
          <p:cNvSpPr/>
          <p:nvPr/>
        </p:nvSpPr>
        <p:spPr>
          <a:xfrm>
            <a:off x="4724106" y="3747302"/>
            <a:ext cx="3023584" cy="1384995"/>
          </a:xfrm>
          <a:prstGeom prst="rect">
            <a:avLst/>
          </a:prstGeom>
        </p:spPr>
        <p:txBody>
          <a:bodyPr wrap="none">
            <a:spAutoFit/>
          </a:bodyPr>
          <a:lstStyle/>
          <a:p>
            <a:pPr algn="ctr"/>
            <a:r>
              <a:rPr lang="es-GT" sz="2800" dirty="0">
                <a:solidFill>
                  <a:schemeClr val="accent1">
                    <a:lumMod val="50000"/>
                  </a:schemeClr>
                </a:solidFill>
                <a:latin typeface="Castellar" panose="020A0402060406010301" pitchFamily="18" charset="0"/>
              </a:rPr>
              <a:t>Test </a:t>
            </a:r>
            <a:endParaRPr lang="es-GT" sz="2800" dirty="0" smtClean="0">
              <a:solidFill>
                <a:schemeClr val="accent1">
                  <a:lumMod val="50000"/>
                </a:schemeClr>
              </a:solidFill>
              <a:latin typeface="Castellar" panose="020A0402060406010301" pitchFamily="18" charset="0"/>
            </a:endParaRPr>
          </a:p>
          <a:p>
            <a:pPr algn="ctr"/>
            <a:r>
              <a:rPr lang="es-GT" sz="2800" dirty="0" smtClean="0">
                <a:solidFill>
                  <a:schemeClr val="accent1">
                    <a:lumMod val="50000"/>
                  </a:schemeClr>
                </a:solidFill>
                <a:latin typeface="Castellar" panose="020A0402060406010301" pitchFamily="18" charset="0"/>
              </a:rPr>
              <a:t>de </a:t>
            </a:r>
          </a:p>
          <a:p>
            <a:pPr algn="ctr"/>
            <a:r>
              <a:rPr lang="es-GT" sz="2800" dirty="0" smtClean="0">
                <a:solidFill>
                  <a:schemeClr val="accent1">
                    <a:lumMod val="50000"/>
                  </a:schemeClr>
                </a:solidFill>
                <a:latin typeface="Castellar" panose="020A0402060406010301" pitchFamily="18" charset="0"/>
              </a:rPr>
              <a:t>integración</a:t>
            </a:r>
            <a:endParaRPr lang="es-GT" sz="2800" dirty="0">
              <a:solidFill>
                <a:schemeClr val="accent1">
                  <a:lumMod val="50000"/>
                </a:schemeClr>
              </a:solidFill>
              <a:latin typeface="Castellar" panose="020A0402060406010301" pitchFamily="18" charset="0"/>
            </a:endParaRPr>
          </a:p>
        </p:txBody>
      </p:sp>
      <p:sp>
        <p:nvSpPr>
          <p:cNvPr id="8" name="Rectángulo 7"/>
          <p:cNvSpPr/>
          <p:nvPr/>
        </p:nvSpPr>
        <p:spPr>
          <a:xfrm>
            <a:off x="9048285" y="4102047"/>
            <a:ext cx="2310249" cy="707886"/>
          </a:xfrm>
          <a:prstGeom prst="rect">
            <a:avLst/>
          </a:prstGeom>
        </p:spPr>
        <p:txBody>
          <a:bodyPr wrap="none">
            <a:spAutoFit/>
          </a:bodyPr>
          <a:lstStyle/>
          <a:p>
            <a:pPr algn="ctr"/>
            <a:r>
              <a:rPr lang="es-GT" sz="2000" dirty="0" smtClean="0">
                <a:solidFill>
                  <a:schemeClr val="accent1">
                    <a:lumMod val="50000"/>
                  </a:schemeClr>
                </a:solidFill>
                <a:latin typeface="Castellar" panose="020A0402060406010301" pitchFamily="18" charset="0"/>
              </a:rPr>
              <a:t>Performance</a:t>
            </a:r>
          </a:p>
          <a:p>
            <a:pPr algn="ctr"/>
            <a:r>
              <a:rPr lang="es-GT" sz="2000" dirty="0" smtClean="0">
                <a:solidFill>
                  <a:schemeClr val="accent1">
                    <a:lumMod val="50000"/>
                  </a:schemeClr>
                </a:solidFill>
                <a:latin typeface="Castellar" panose="020A0402060406010301" pitchFamily="18" charset="0"/>
              </a:rPr>
              <a:t> </a:t>
            </a:r>
            <a:r>
              <a:rPr lang="es-GT" sz="2000" dirty="0" err="1">
                <a:solidFill>
                  <a:schemeClr val="accent1">
                    <a:lumMod val="50000"/>
                  </a:schemeClr>
                </a:solidFill>
                <a:latin typeface="Castellar" panose="020A0402060406010301" pitchFamily="18" charset="0"/>
              </a:rPr>
              <a:t>Testing</a:t>
            </a:r>
            <a:endParaRPr lang="es-GT" sz="2000" dirty="0">
              <a:solidFill>
                <a:schemeClr val="accent1">
                  <a:lumMod val="50000"/>
                </a:schemeClr>
              </a:solidFill>
              <a:latin typeface="Castellar" panose="020A0402060406010301" pitchFamily="18" charset="0"/>
            </a:endParaRPr>
          </a:p>
        </p:txBody>
      </p:sp>
    </p:spTree>
    <p:extLst>
      <p:ext uri="{BB962C8B-B14F-4D97-AF65-F5344CB8AC3E}">
        <p14:creationId xmlns:p14="http://schemas.microsoft.com/office/powerpoint/2010/main" val="289201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393700" y="1637437"/>
            <a:ext cx="6096000" cy="4339650"/>
          </a:xfrm>
          <a:prstGeom prst="rect">
            <a:avLst/>
          </a:prstGeom>
        </p:spPr>
        <p:txBody>
          <a:bodyPr>
            <a:spAutoFit/>
          </a:bodyPr>
          <a:lstStyle/>
          <a:p>
            <a:pPr algn="ctr"/>
            <a:r>
              <a:rPr lang="es-GT" sz="5400" dirty="0">
                <a:solidFill>
                  <a:srgbClr val="C00000"/>
                </a:solidFill>
                <a:latin typeface="Arabic Typesetting" panose="03020402040406030203" pitchFamily="66" charset="-78"/>
                <a:cs typeface="Arabic Typesetting" panose="03020402040406030203" pitchFamily="66" charset="-78"/>
              </a:rPr>
              <a:t>DESARROLLO DE SOFTWARE</a:t>
            </a:r>
          </a:p>
          <a:p>
            <a:pPr algn="ctr"/>
            <a:r>
              <a:rPr lang="es-GT" sz="2400" dirty="0"/>
              <a:t>Creamos la herramienta de software que su organización necesita para crecer. Desarrollamos software a la medida de sus necesidades manejando múltiples lenguajes de programación y con una arquitectura de </a:t>
            </a:r>
            <a:r>
              <a:rPr lang="es-GT" sz="2400" dirty="0" err="1"/>
              <a:t>microservicios</a:t>
            </a:r>
            <a:r>
              <a:rPr lang="es-GT" sz="2400" dirty="0"/>
              <a:t>. Le brindamos el servicio de desarrollo para:</a:t>
            </a:r>
          </a:p>
        </p:txBody>
      </p:sp>
      <p:sp>
        <p:nvSpPr>
          <p:cNvPr id="4" name="Rectángulo redondeado 3"/>
          <p:cNvSpPr/>
          <p:nvPr/>
        </p:nvSpPr>
        <p:spPr>
          <a:xfrm>
            <a:off x="7456295" y="1460500"/>
            <a:ext cx="2921000" cy="1663700"/>
          </a:xfrm>
          <a:prstGeom prst="roundRect">
            <a:avLst/>
          </a:prstGeom>
          <a:solidFill>
            <a:schemeClr val="tx1">
              <a:lumMod val="65000"/>
              <a:lumOff val="35000"/>
            </a:schemeClr>
          </a:solidFill>
          <a:ln>
            <a:solidFill>
              <a:schemeClr val="tx1">
                <a:lumMod val="85000"/>
                <a:lumOff val="15000"/>
              </a:schemeClr>
            </a:solid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sz="2400" dirty="0">
                <a:solidFill>
                  <a:schemeClr val="bg1"/>
                </a:solidFill>
                <a:latin typeface="Castellar" panose="020A0402060406010301" pitchFamily="18" charset="0"/>
              </a:rPr>
              <a:t>Aplicaciones web con </a:t>
            </a:r>
            <a:r>
              <a:rPr lang="es-GT" sz="2400" dirty="0" err="1">
                <a:solidFill>
                  <a:schemeClr val="bg1"/>
                </a:solidFill>
                <a:latin typeface="Castellar" panose="020A0402060406010301" pitchFamily="18" charset="0"/>
              </a:rPr>
              <a:t>responsive</a:t>
            </a:r>
            <a:r>
              <a:rPr lang="es-GT" sz="2400" dirty="0">
                <a:solidFill>
                  <a:schemeClr val="bg1"/>
                </a:solidFill>
                <a:latin typeface="Castellar" panose="020A0402060406010301" pitchFamily="18" charset="0"/>
              </a:rPr>
              <a:t> </a:t>
            </a:r>
            <a:r>
              <a:rPr lang="es-GT" sz="2400" dirty="0" err="1">
                <a:solidFill>
                  <a:schemeClr val="bg1"/>
                </a:solidFill>
                <a:latin typeface="Castellar" panose="020A0402060406010301" pitchFamily="18" charset="0"/>
              </a:rPr>
              <a:t>design</a:t>
            </a:r>
            <a:endParaRPr lang="es-GT" sz="2400" dirty="0">
              <a:solidFill>
                <a:schemeClr val="bg1"/>
              </a:solidFill>
              <a:latin typeface="Castellar" panose="020A0402060406010301" pitchFamily="18" charset="0"/>
            </a:endParaRPr>
          </a:p>
        </p:txBody>
      </p:sp>
      <p:sp>
        <p:nvSpPr>
          <p:cNvPr id="7" name="Rectángulo redondeado 6"/>
          <p:cNvSpPr/>
          <p:nvPr/>
        </p:nvSpPr>
        <p:spPr>
          <a:xfrm>
            <a:off x="7608695" y="3594100"/>
            <a:ext cx="2921000" cy="1676400"/>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sz="2400" dirty="0">
                <a:latin typeface="Castellar" panose="020A0402060406010301" pitchFamily="18" charset="0"/>
              </a:rPr>
              <a:t>Aplicaciones móviles</a:t>
            </a:r>
          </a:p>
        </p:txBody>
      </p:sp>
    </p:spTree>
    <p:extLst>
      <p:ext uri="{BB962C8B-B14F-4D97-AF65-F5344CB8AC3E}">
        <p14:creationId xmlns:p14="http://schemas.microsoft.com/office/powerpoint/2010/main" val="167437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3187700" y="730935"/>
            <a:ext cx="6096000" cy="1569660"/>
          </a:xfrm>
          <a:prstGeom prst="rect">
            <a:avLst/>
          </a:prstGeom>
        </p:spPr>
        <p:txBody>
          <a:bodyPr>
            <a:spAutoFit/>
          </a:bodyPr>
          <a:lstStyle/>
          <a:p>
            <a:pPr algn="ctr"/>
            <a:r>
              <a:rPr lang="es-GT" sz="2400" b="1" dirty="0">
                <a:solidFill>
                  <a:srgbClr val="C00000"/>
                </a:solidFill>
                <a:latin typeface="Castellar" panose="020A0402060406010301" pitchFamily="18" charset="0"/>
              </a:rPr>
              <a:t>En las aplicaciones móviles manejamos desarrollo nativo e híbrido para las </a:t>
            </a:r>
            <a:r>
              <a:rPr lang="es-GT" sz="2400" b="1" dirty="0" err="1">
                <a:solidFill>
                  <a:srgbClr val="C00000"/>
                </a:solidFill>
                <a:latin typeface="Castellar" panose="020A0402060406010301" pitchFamily="18" charset="0"/>
              </a:rPr>
              <a:t>platafomas</a:t>
            </a:r>
            <a:r>
              <a:rPr lang="es-GT" sz="2400" b="1" dirty="0">
                <a:solidFill>
                  <a:srgbClr val="C00000"/>
                </a:solidFill>
                <a:latin typeface="Castellar" panose="020A0402060406010301" pitchFamily="18" charset="0"/>
              </a:rPr>
              <a:t> Android y iOS.</a:t>
            </a:r>
          </a:p>
        </p:txBody>
      </p:sp>
      <p:pic>
        <p:nvPicPr>
          <p:cNvPr id="5" name="Imagen 4"/>
          <p:cNvPicPr>
            <a:picLocks noChangeAspect="1"/>
          </p:cNvPicPr>
          <p:nvPr/>
        </p:nvPicPr>
        <p:blipFill>
          <a:blip r:embed="rId2"/>
          <a:stretch>
            <a:fillRect/>
          </a:stretch>
        </p:blipFill>
        <p:spPr>
          <a:xfrm>
            <a:off x="1454149" y="2730500"/>
            <a:ext cx="3787321" cy="2120900"/>
          </a:xfrm>
          <a:prstGeom prst="rect">
            <a:avLst/>
          </a:prstGeom>
          <a:ln w="228600" cap="sq" cmpd="thickThin">
            <a:solidFill>
              <a:srgbClr val="000000"/>
            </a:solidFill>
            <a:prstDash val="solid"/>
            <a:miter lim="800000"/>
          </a:ln>
          <a:effectLst>
            <a:outerShdw blurRad="76200" dir="13500000" sy="23000" kx="1200000" algn="br" rotWithShape="0">
              <a:prstClr val="black">
                <a:alpha val="20000"/>
              </a:prstClr>
            </a:outerShdw>
            <a:reflection blurRad="6350" stA="52000" endA="300" endPos="35000" dir="5400000" sy="-100000" algn="bl" rotWithShape="0"/>
          </a:effectLst>
        </p:spPr>
      </p:pic>
      <p:pic>
        <p:nvPicPr>
          <p:cNvPr id="6" name="Imagen 5"/>
          <p:cNvPicPr>
            <a:picLocks noChangeAspect="1"/>
          </p:cNvPicPr>
          <p:nvPr/>
        </p:nvPicPr>
        <p:blipFill>
          <a:blip r:embed="rId3"/>
          <a:stretch>
            <a:fillRect/>
          </a:stretch>
        </p:blipFill>
        <p:spPr>
          <a:xfrm>
            <a:off x="6464299" y="2730500"/>
            <a:ext cx="3886201" cy="1889125"/>
          </a:xfrm>
          <a:prstGeom prst="rect">
            <a:avLst/>
          </a:prstGeom>
          <a:ln w="228600" cap="sq" cmpd="thickThin">
            <a:solidFill>
              <a:srgbClr val="000000"/>
            </a:solidFill>
            <a:prstDash val="solid"/>
            <a:miter lim="800000"/>
          </a:ln>
          <a:effectLst>
            <a:innerShdw blurRad="76200">
              <a:srgbClr val="000000"/>
            </a:innerShdw>
            <a:reflection blurRad="6350" stA="50000" endA="300" endPos="38500" dist="50800" dir="5400000" sy="-100000" algn="bl" rotWithShape="0"/>
          </a:effectLst>
        </p:spPr>
      </p:pic>
    </p:spTree>
    <p:extLst>
      <p:ext uri="{BB962C8B-B14F-4D97-AF65-F5344CB8AC3E}">
        <p14:creationId xmlns:p14="http://schemas.microsoft.com/office/powerpoint/2010/main" val="284698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006600" y="441236"/>
            <a:ext cx="7696200" cy="2862322"/>
          </a:xfrm>
          <a:prstGeom prst="rect">
            <a:avLst/>
          </a:prstGeom>
        </p:spPr>
        <p:txBody>
          <a:bodyPr wrap="square">
            <a:spAutoFit/>
          </a:bodyPr>
          <a:lstStyle/>
          <a:p>
            <a:pPr algn="just"/>
            <a:r>
              <a:rPr lang="es-GT" sz="3600" dirty="0">
                <a:solidFill>
                  <a:schemeClr val="accent4">
                    <a:lumMod val="75000"/>
                  </a:schemeClr>
                </a:solidFill>
                <a:latin typeface="Arabic Typesetting" panose="03020402040406030203" pitchFamily="66" charset="-78"/>
                <a:cs typeface="Arabic Typesetting" panose="03020402040406030203" pitchFamily="66" charset="-78"/>
              </a:rPr>
              <a:t>Nos apasionan las tecnologías JavaScript Full </a:t>
            </a:r>
            <a:r>
              <a:rPr lang="es-GT" sz="3600" dirty="0" err="1">
                <a:solidFill>
                  <a:schemeClr val="accent4">
                    <a:lumMod val="75000"/>
                  </a:schemeClr>
                </a:solidFill>
                <a:latin typeface="Arabic Typesetting" panose="03020402040406030203" pitchFamily="66" charset="-78"/>
                <a:cs typeface="Arabic Typesetting" panose="03020402040406030203" pitchFamily="66" charset="-78"/>
              </a:rPr>
              <a:t>Stack</a:t>
            </a:r>
            <a:r>
              <a:rPr lang="es-GT" sz="3600" dirty="0">
                <a:solidFill>
                  <a:schemeClr val="accent4">
                    <a:lumMod val="75000"/>
                  </a:schemeClr>
                </a:solidFill>
                <a:latin typeface="Arabic Typesetting" panose="03020402040406030203" pitchFamily="66" charset="-78"/>
                <a:cs typeface="Arabic Typesetting" panose="03020402040406030203" pitchFamily="66" charset="-78"/>
              </a:rPr>
              <a:t> y hacer emocionantes proyectos que demandan rendimiento y procesamiento de datos en tiempo real. Nos apoyamos de </a:t>
            </a:r>
            <a:r>
              <a:rPr lang="es-GT" sz="3600" dirty="0" err="1">
                <a:solidFill>
                  <a:schemeClr val="accent4">
                    <a:lumMod val="75000"/>
                  </a:schemeClr>
                </a:solidFill>
                <a:latin typeface="Arabic Typesetting" panose="03020402040406030203" pitchFamily="66" charset="-78"/>
                <a:cs typeface="Arabic Typesetting" panose="03020402040406030203" pitchFamily="66" charset="-78"/>
              </a:rPr>
              <a:t>frameworks</a:t>
            </a:r>
            <a:r>
              <a:rPr lang="es-GT" sz="3600" dirty="0">
                <a:solidFill>
                  <a:schemeClr val="accent4">
                    <a:lumMod val="75000"/>
                  </a:schemeClr>
                </a:solidFill>
                <a:latin typeface="Arabic Typesetting" panose="03020402040406030203" pitchFamily="66" charset="-78"/>
                <a:cs typeface="Arabic Typesetting" panose="03020402040406030203" pitchFamily="66" charset="-78"/>
              </a:rPr>
              <a:t> y tecnologías en constante crecimiento como:</a:t>
            </a:r>
          </a:p>
        </p:txBody>
      </p:sp>
      <p:pic>
        <p:nvPicPr>
          <p:cNvPr id="4" name="Imagen 3"/>
          <p:cNvPicPr>
            <a:picLocks noChangeAspect="1"/>
          </p:cNvPicPr>
          <p:nvPr/>
        </p:nvPicPr>
        <p:blipFill rotWithShape="1">
          <a:blip r:embed="rId2"/>
          <a:srcRect l="8146" t="59445" r="8146" b="19259"/>
          <a:stretch/>
        </p:blipFill>
        <p:spPr>
          <a:xfrm>
            <a:off x="1130300" y="3417858"/>
            <a:ext cx="9212896" cy="1801842"/>
          </a:xfrm>
          <a:prstGeom prst="rect">
            <a:avLst/>
          </a:prstGeom>
          <a:ln w="190500" cap="sq">
            <a:solidFill>
              <a:srgbClr val="C8C6BD"/>
            </a:solidFill>
            <a:prstDash val="solid"/>
            <a:miter lim="800000"/>
          </a:ln>
          <a:effectLst>
            <a:outerShdw blurRad="254000" algn="bl" rotWithShape="0">
              <a:srgbClr val="000000">
                <a:alpha val="43000"/>
              </a:srgbClr>
            </a:outerShdw>
            <a:reflection blurRad="6350" stA="50000" endA="300" endPos="55000" dir="5400000" sy="-100000" algn="bl" rotWithShape="0"/>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40957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997200" y="362635"/>
            <a:ext cx="6096000" cy="3139321"/>
          </a:xfrm>
          <a:prstGeom prst="rect">
            <a:avLst/>
          </a:prstGeom>
        </p:spPr>
        <p:txBody>
          <a:bodyPr>
            <a:spAutoFit/>
          </a:bodyPr>
          <a:lstStyle/>
          <a:p>
            <a:pPr algn="ctr"/>
            <a:r>
              <a:rPr lang="es-GT" sz="4800" b="1" i="1" dirty="0">
                <a:solidFill>
                  <a:schemeClr val="accent3">
                    <a:lumMod val="50000"/>
                  </a:schemeClr>
                </a:solidFill>
                <a:effectLst>
                  <a:outerShdw blurRad="38100" dist="38100" dir="2700000" algn="tl">
                    <a:srgbClr val="000000">
                      <a:alpha val="43137"/>
                    </a:srgbClr>
                  </a:outerShdw>
                </a:effectLst>
                <a:latin typeface="Batang" panose="02030600000101010101" pitchFamily="18" charset="-127"/>
                <a:ea typeface="Batang" panose="02030600000101010101" pitchFamily="18" charset="-127"/>
              </a:rPr>
              <a:t>Utilizamos bases de datos relacionales y no relacionales:</a:t>
            </a:r>
          </a:p>
          <a:p>
            <a:pPr algn="ctr"/>
            <a:endParaRPr lang="es-GT" sz="5400" b="1" i="1" dirty="0">
              <a:solidFill>
                <a:schemeClr val="accent3">
                  <a:lumMod val="50000"/>
                </a:schemeClr>
              </a:solidFill>
              <a:effectLst>
                <a:outerShdw blurRad="38100" dist="38100" dir="2700000" algn="tl">
                  <a:srgbClr val="000000">
                    <a:alpha val="43137"/>
                  </a:srgbClr>
                </a:outerShdw>
              </a:effectLst>
              <a:latin typeface="Batang" panose="02030600000101010101" pitchFamily="18" charset="-127"/>
              <a:ea typeface="Batang" panose="02030600000101010101" pitchFamily="18" charset="-127"/>
            </a:endParaRPr>
          </a:p>
        </p:txBody>
      </p:sp>
      <p:pic>
        <p:nvPicPr>
          <p:cNvPr id="4" name="Imagen 3"/>
          <p:cNvPicPr>
            <a:picLocks noChangeAspect="1"/>
          </p:cNvPicPr>
          <p:nvPr/>
        </p:nvPicPr>
        <p:blipFill rotWithShape="1">
          <a:blip r:embed="rId2"/>
          <a:srcRect t="55000" b="17778"/>
          <a:stretch/>
        </p:blipFill>
        <p:spPr>
          <a:xfrm>
            <a:off x="1584712" y="3378200"/>
            <a:ext cx="8920976" cy="1866900"/>
          </a:xfrm>
          <a:prstGeom prst="snip2DiagRect">
            <a:avLst/>
          </a:prstGeom>
          <a:solidFill>
            <a:srgbClr val="FFFFFF">
              <a:shade val="85000"/>
            </a:srgbClr>
          </a:solidFill>
          <a:ln w="88900" cap="sq">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9032496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879600" y="1248539"/>
            <a:ext cx="8407400" cy="5509200"/>
          </a:xfrm>
          <a:prstGeom prst="rect">
            <a:avLst/>
          </a:prstGeom>
        </p:spPr>
        <p:txBody>
          <a:bodyPr wrap="square">
            <a:spAutoFit/>
          </a:bodyPr>
          <a:lstStyle/>
          <a:p>
            <a:pPr algn="just"/>
            <a:r>
              <a:rPr lang="es-GT" sz="3200" b="1" dirty="0">
                <a:solidFill>
                  <a:schemeClr val="accent6">
                    <a:lumMod val="50000"/>
                  </a:schemeClr>
                </a:solidFill>
                <a:latin typeface="Centaur" panose="02030504050205020304" pitchFamily="18" charset="0"/>
              </a:rPr>
              <a:t>Nuestros servicios van más allá de proveer personas para el desarrollo de software. Todo el personal está capacitado para operar bajo las mejores prácticas y metodologías ágiles, garantizando máxima calidad y alta productividad. Además, la aplicación de prácticas de </a:t>
            </a:r>
            <a:r>
              <a:rPr lang="es-GT" sz="3200" b="1" dirty="0" err="1">
                <a:solidFill>
                  <a:schemeClr val="accent6">
                    <a:lumMod val="50000"/>
                  </a:schemeClr>
                </a:solidFill>
                <a:latin typeface="Centaur" panose="02030504050205020304" pitchFamily="18" charset="0"/>
              </a:rPr>
              <a:t>testing</a:t>
            </a:r>
            <a:r>
              <a:rPr lang="es-GT" sz="3200" b="1" dirty="0">
                <a:solidFill>
                  <a:schemeClr val="accent6">
                    <a:lumMod val="50000"/>
                  </a:schemeClr>
                </a:solidFill>
                <a:latin typeface="Centaur" panose="02030504050205020304" pitchFamily="18" charset="0"/>
              </a:rPr>
              <a:t> nos permiten realizar una adaptación constante a los cambios sin afectar funcionalidades que ya estaban operando correctamente. A través de esto, aseguramos que la calidad y transparencia en nuestros sistemas se mantenga </a:t>
            </a:r>
            <a:r>
              <a:rPr lang="es-GT" sz="3200" b="1" dirty="0" smtClean="0">
                <a:solidFill>
                  <a:schemeClr val="accent6">
                    <a:lumMod val="50000"/>
                  </a:schemeClr>
                </a:solidFill>
                <a:latin typeface="Centaur" panose="02030504050205020304" pitchFamily="18" charset="0"/>
              </a:rPr>
              <a:t>siempre.</a:t>
            </a:r>
            <a:endParaRPr lang="es-GT" sz="3200" b="1" dirty="0">
              <a:solidFill>
                <a:schemeClr val="accent6">
                  <a:lumMod val="50000"/>
                </a:schemeClr>
              </a:solidFill>
              <a:latin typeface="Centaur" panose="02030504050205020304" pitchFamily="18" charset="0"/>
            </a:endParaRPr>
          </a:p>
          <a:p>
            <a:endParaRPr lang="es-GT" sz="3200" dirty="0"/>
          </a:p>
        </p:txBody>
      </p:sp>
    </p:spTree>
    <p:extLst>
      <p:ext uri="{BB962C8B-B14F-4D97-AF65-F5344CB8AC3E}">
        <p14:creationId xmlns:p14="http://schemas.microsoft.com/office/powerpoint/2010/main" val="2168675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626887" y="2393434"/>
            <a:ext cx="8837913" cy="193899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76200">
            <a:solidFill>
              <a:schemeClr val="tx1"/>
            </a:solidFill>
          </a:ln>
        </p:spPr>
        <p:txBody>
          <a:bodyPr wrap="square">
            <a:spAutoFit/>
          </a:bodyPr>
          <a:lstStyle/>
          <a:p>
            <a:pPr algn="ctr"/>
            <a:r>
              <a:rPr lang="es-GT" sz="12000" dirty="0" smtClean="0">
                <a:latin typeface="Castellar" panose="020A0402060406010301" pitchFamily="18" charset="0"/>
              </a:rPr>
              <a:t>Equipo</a:t>
            </a:r>
            <a:endParaRPr lang="es-GT" sz="12000" dirty="0">
              <a:latin typeface="Castellar" panose="020A0402060406010301" pitchFamily="18" charset="0"/>
            </a:endParaRPr>
          </a:p>
        </p:txBody>
      </p:sp>
    </p:spTree>
    <p:extLst>
      <p:ext uri="{BB962C8B-B14F-4D97-AF65-F5344CB8AC3E}">
        <p14:creationId xmlns:p14="http://schemas.microsoft.com/office/powerpoint/2010/main" val="372167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664825" y="1161534"/>
            <a:ext cx="9090950" cy="1200329"/>
          </a:xfrm>
          <a:prstGeom prst="rect">
            <a:avLst/>
          </a:prstGeom>
        </p:spPr>
        <p:txBody>
          <a:bodyPr wrap="none">
            <a:spAutoFit/>
          </a:bodyPr>
          <a:lstStyle/>
          <a:p>
            <a:pPr algn="ctr"/>
            <a:r>
              <a:rPr lang="es-GT" sz="7200" dirty="0">
                <a:solidFill>
                  <a:srgbClr val="0070C0"/>
                </a:solidFill>
                <a:latin typeface="Broadway" panose="04040905080B02020502" pitchFamily="82" charset="0"/>
              </a:rPr>
              <a:t>JUNTA DIRECTIVA</a:t>
            </a:r>
          </a:p>
        </p:txBody>
      </p:sp>
      <p:pic>
        <p:nvPicPr>
          <p:cNvPr id="3" name="Imagen 2"/>
          <p:cNvPicPr>
            <a:picLocks noChangeAspect="1"/>
          </p:cNvPicPr>
          <p:nvPr/>
        </p:nvPicPr>
        <p:blipFill rotWithShape="1">
          <a:blip r:embed="rId2"/>
          <a:srcRect t="51667" b="15926"/>
          <a:stretch/>
        </p:blipFill>
        <p:spPr>
          <a:xfrm>
            <a:off x="1356112" y="2921000"/>
            <a:ext cx="8920976" cy="22225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81033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159000" y="259834"/>
            <a:ext cx="7588680" cy="1938992"/>
          </a:xfrm>
          <a:prstGeom prst="rect">
            <a:avLst/>
          </a:prstGeom>
        </p:spPr>
        <p:txBody>
          <a:bodyPr wrap="none">
            <a:spAutoFit/>
          </a:bodyPr>
          <a:lstStyle/>
          <a:p>
            <a:pPr algn="ctr"/>
            <a:r>
              <a:rPr lang="es-GT" sz="6000" dirty="0" smtClean="0">
                <a:solidFill>
                  <a:srgbClr val="0070C0"/>
                </a:solidFill>
                <a:latin typeface="Broadway" panose="04040905080B02020502" pitchFamily="82" charset="0"/>
              </a:rPr>
              <a:t>PERSONAL</a:t>
            </a:r>
          </a:p>
          <a:p>
            <a:pPr algn="ctr"/>
            <a:r>
              <a:rPr lang="es-GT" sz="6000" dirty="0" smtClean="0">
                <a:solidFill>
                  <a:srgbClr val="0070C0"/>
                </a:solidFill>
                <a:latin typeface="Broadway" panose="04040905080B02020502" pitchFamily="82" charset="0"/>
              </a:rPr>
              <a:t> </a:t>
            </a:r>
            <a:r>
              <a:rPr lang="es-GT" sz="6000" dirty="0">
                <a:solidFill>
                  <a:srgbClr val="0070C0"/>
                </a:solidFill>
                <a:latin typeface="Broadway" panose="04040905080B02020502" pitchFamily="82" charset="0"/>
              </a:rPr>
              <a:t>ADMINISTRATIVO</a:t>
            </a:r>
          </a:p>
        </p:txBody>
      </p:sp>
      <p:pic>
        <p:nvPicPr>
          <p:cNvPr id="3" name="Imagen 2"/>
          <p:cNvPicPr>
            <a:picLocks noChangeAspect="1"/>
          </p:cNvPicPr>
          <p:nvPr/>
        </p:nvPicPr>
        <p:blipFill rotWithShape="1">
          <a:blip r:embed="rId2"/>
          <a:srcRect l="23236" t="61852" r="20246" b="7407"/>
          <a:stretch/>
        </p:blipFill>
        <p:spPr>
          <a:xfrm>
            <a:off x="2414898" y="2730500"/>
            <a:ext cx="7076884" cy="295910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6794426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2832100" y="897235"/>
            <a:ext cx="6096000" cy="4708981"/>
          </a:xfrm>
          <a:prstGeom prst="rect">
            <a:avLst/>
          </a:prstGeom>
        </p:spPr>
        <p:txBody>
          <a:bodyPr>
            <a:spAutoFit/>
          </a:bodyPr>
          <a:lstStyle/>
          <a:p>
            <a:pPr algn="ctr"/>
            <a:r>
              <a:rPr lang="es-GT" sz="8000" dirty="0">
                <a:solidFill>
                  <a:schemeClr val="accent2">
                    <a:lumMod val="60000"/>
                    <a:lumOff val="40000"/>
                  </a:schemeClr>
                </a:solidFill>
                <a:latin typeface="Baskerville Old Face" panose="02020602080505020303" pitchFamily="18" charset="0"/>
              </a:rPr>
              <a:t>VISIÓN</a:t>
            </a:r>
          </a:p>
          <a:p>
            <a:pPr algn="ctr"/>
            <a:r>
              <a:rPr lang="es-GT" sz="4400" dirty="0"/>
              <a:t>Somos la referencia latinoamericana en la implementación de métodos ágiles para el desarrollo de proyectos</a:t>
            </a:r>
            <a:r>
              <a:rPr lang="es-GT" dirty="0"/>
              <a:t>.</a:t>
            </a:r>
          </a:p>
        </p:txBody>
      </p:sp>
    </p:spTree>
    <p:extLst>
      <p:ext uri="{BB962C8B-B14F-4D97-AF65-F5344CB8AC3E}">
        <p14:creationId xmlns:p14="http://schemas.microsoft.com/office/powerpoint/2010/main" val="3213935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barn(inVertical)">
                                      <p:cBhvr>
                                        <p:cTn id="13"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752599" y="551934"/>
            <a:ext cx="8673015" cy="923330"/>
          </a:xfrm>
          <a:prstGeom prst="rect">
            <a:avLst/>
          </a:prstGeom>
        </p:spPr>
        <p:txBody>
          <a:bodyPr wrap="none">
            <a:spAutoFit/>
          </a:bodyPr>
          <a:lstStyle/>
          <a:p>
            <a:r>
              <a:rPr lang="es-GT" sz="5400" dirty="0">
                <a:solidFill>
                  <a:srgbClr val="0070C0"/>
                </a:solidFill>
                <a:latin typeface="Broadway" panose="04040905080B02020502" pitchFamily="82" charset="0"/>
              </a:rPr>
              <a:t>PERSONAL OPERATIVO</a:t>
            </a:r>
          </a:p>
        </p:txBody>
      </p:sp>
      <p:pic>
        <p:nvPicPr>
          <p:cNvPr id="3" name="Imagen 2"/>
          <p:cNvPicPr>
            <a:picLocks noChangeAspect="1"/>
          </p:cNvPicPr>
          <p:nvPr/>
        </p:nvPicPr>
        <p:blipFill rotWithShape="1">
          <a:blip r:embed="rId2"/>
          <a:srcRect l="9384" t="41667" r="8810" b="4074"/>
          <a:stretch/>
        </p:blipFill>
        <p:spPr>
          <a:xfrm>
            <a:off x="1752599" y="1729264"/>
            <a:ext cx="8499031" cy="43688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062583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7462" t="25556" r="9529" b="3888"/>
          <a:stretch/>
        </p:blipFill>
        <p:spPr>
          <a:xfrm>
            <a:off x="1315884" y="673100"/>
            <a:ext cx="8882216" cy="54616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5058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62975" y="3095017"/>
            <a:ext cx="10364451" cy="1596177"/>
          </a:xfrm>
        </p:spPr>
        <p:txBody>
          <a:bodyPr>
            <a:noAutofit/>
          </a:bodyPr>
          <a:lstStyle/>
          <a:p>
            <a:r>
              <a:rPr lang="es-GT" sz="9600" dirty="0" smtClean="0">
                <a:solidFill>
                  <a:srgbClr val="C00000"/>
                </a:solidFill>
                <a:latin typeface="Arial Black" panose="020B0A04020102020204" pitchFamily="34" charset="0"/>
              </a:rPr>
              <a:t>Gracias por su atención.</a:t>
            </a:r>
            <a:endParaRPr lang="es-GT" sz="9600"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1897930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946400" y="619036"/>
            <a:ext cx="6096000" cy="5509200"/>
          </a:xfrm>
          <a:prstGeom prst="rect">
            <a:avLst/>
          </a:prstGeom>
        </p:spPr>
        <p:txBody>
          <a:bodyPr>
            <a:spAutoFit/>
          </a:bodyPr>
          <a:lstStyle/>
          <a:p>
            <a:pPr algn="ctr"/>
            <a:r>
              <a:rPr lang="es-GT" sz="7200" dirty="0">
                <a:solidFill>
                  <a:schemeClr val="accent2">
                    <a:lumMod val="60000"/>
                    <a:lumOff val="40000"/>
                  </a:schemeClr>
                </a:solidFill>
                <a:latin typeface="Baskerville Old Face" panose="02020602080505020303" pitchFamily="18" charset="0"/>
              </a:rPr>
              <a:t>MISIÓN</a:t>
            </a:r>
          </a:p>
          <a:p>
            <a:pPr algn="ctr"/>
            <a:r>
              <a:rPr lang="es-GT" sz="4000" dirty="0"/>
              <a:t>Somos la referencia de calidad e innovación en la administración del ciclo de vida de proyectos complejos, mejorando la competitividad de las empresas Guatemaltecas</a:t>
            </a:r>
            <a:r>
              <a:rPr lang="es-GT" dirty="0"/>
              <a:t>.</a:t>
            </a:r>
          </a:p>
        </p:txBody>
      </p:sp>
    </p:spTree>
    <p:extLst>
      <p:ext uri="{BB962C8B-B14F-4D97-AF65-F5344CB8AC3E}">
        <p14:creationId xmlns:p14="http://schemas.microsoft.com/office/powerpoint/2010/main" val="36826722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517014" y="742434"/>
            <a:ext cx="5139548" cy="1323439"/>
          </a:xfrm>
          <a:prstGeom prst="rect">
            <a:avLst/>
          </a:prstGeom>
        </p:spPr>
        <p:txBody>
          <a:bodyPr wrap="none">
            <a:spAutoFit/>
          </a:bodyPr>
          <a:lstStyle/>
          <a:p>
            <a:r>
              <a:rPr lang="es-GT" sz="8000" dirty="0">
                <a:solidFill>
                  <a:schemeClr val="accent2">
                    <a:lumMod val="75000"/>
                  </a:schemeClr>
                </a:solidFill>
                <a:latin typeface="Batang" panose="02030600000101010101" pitchFamily="18" charset="-127"/>
                <a:ea typeface="Batang" panose="02030600000101010101" pitchFamily="18" charset="-127"/>
              </a:rPr>
              <a:t>VALORES</a:t>
            </a:r>
          </a:p>
        </p:txBody>
      </p:sp>
      <p:pic>
        <p:nvPicPr>
          <p:cNvPr id="3" name="Imagen 2"/>
          <p:cNvPicPr>
            <a:picLocks noChangeAspect="1"/>
          </p:cNvPicPr>
          <p:nvPr/>
        </p:nvPicPr>
        <p:blipFill rotWithShape="1">
          <a:blip r:embed="rId2"/>
          <a:srcRect l="4647" t="46852" r="4505" b="7963"/>
          <a:stretch/>
        </p:blipFill>
        <p:spPr>
          <a:xfrm>
            <a:off x="1409699" y="2256372"/>
            <a:ext cx="9598581" cy="369992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78986595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3022600" y="628640"/>
            <a:ext cx="6096000" cy="5693866"/>
          </a:xfrm>
          <a:prstGeom prst="rect">
            <a:avLst/>
          </a:prstGeom>
        </p:spPr>
        <p:txBody>
          <a:bodyPr>
            <a:spAutoFit/>
          </a:bodyPr>
          <a:lstStyle/>
          <a:p>
            <a:pPr algn="ctr"/>
            <a:r>
              <a:rPr lang="es-GT" sz="6000" b="1" dirty="0">
                <a:solidFill>
                  <a:srgbClr val="C00000"/>
                </a:solidFill>
                <a:latin typeface="Centaur" panose="02030504050205020304" pitchFamily="18" charset="0"/>
                <a:ea typeface="Batang" panose="02030600000101010101" pitchFamily="18" charset="-127"/>
              </a:rPr>
              <a:t>QUÉ ES </a:t>
            </a:r>
            <a:r>
              <a:rPr lang="es-GT" sz="6000" b="1" dirty="0" smtClean="0">
                <a:solidFill>
                  <a:srgbClr val="C00000"/>
                </a:solidFill>
                <a:latin typeface="Centaur" panose="02030504050205020304" pitchFamily="18" charset="0"/>
                <a:ea typeface="Batang" panose="02030600000101010101" pitchFamily="18" charset="-127"/>
              </a:rPr>
              <a:t>XIK</a:t>
            </a:r>
          </a:p>
          <a:p>
            <a:pPr algn="ctr"/>
            <a:endParaRPr lang="es-GT" sz="3600" b="1" dirty="0">
              <a:solidFill>
                <a:srgbClr val="C00000"/>
              </a:solidFill>
              <a:latin typeface="Batang" panose="02030600000101010101" pitchFamily="18" charset="-127"/>
              <a:ea typeface="Batang" panose="02030600000101010101" pitchFamily="18" charset="-127"/>
            </a:endParaRPr>
          </a:p>
          <a:p>
            <a:pPr algn="just"/>
            <a:r>
              <a:rPr lang="es-GT" sz="4000" dirty="0" err="1" smtClean="0">
                <a:latin typeface="Arabic Typesetting" panose="03020402040406030203" pitchFamily="66" charset="-78"/>
                <a:cs typeface="Arabic Typesetting" panose="03020402040406030203" pitchFamily="66" charset="-78"/>
              </a:rPr>
              <a:t>Xik</a:t>
            </a:r>
            <a:r>
              <a:rPr lang="es-GT" sz="4000" dirty="0" smtClean="0">
                <a:latin typeface="Arabic Typesetting" panose="03020402040406030203" pitchFamily="66" charset="-78"/>
                <a:cs typeface="Arabic Typesetting" panose="03020402040406030203" pitchFamily="66" charset="-78"/>
              </a:rPr>
              <a:t> </a:t>
            </a:r>
            <a:r>
              <a:rPr lang="es-GT" sz="4000" dirty="0">
                <a:latin typeface="Arabic Typesetting" panose="03020402040406030203" pitchFamily="66" charset="-78"/>
                <a:cs typeface="Arabic Typesetting" panose="03020402040406030203" pitchFamily="66" charset="-78"/>
              </a:rPr>
              <a:t>es una empresa que se dedica al desarrollo de sistemas informáticos, consultoría en dirección de proyectos de software con metodologías ágiles y aseguramiento de la calidad a través de sets de pruebas automatizadas.</a:t>
            </a:r>
          </a:p>
          <a:p>
            <a:pPr algn="just"/>
            <a:endParaRPr lang="es-GT" sz="2800" dirty="0">
              <a:latin typeface="AngsanaUPC" panose="02020603050405020304" pitchFamily="18" charset="-34"/>
              <a:cs typeface="AngsanaUPC" panose="02020603050405020304" pitchFamily="18" charset="-34"/>
            </a:endParaRPr>
          </a:p>
        </p:txBody>
      </p:sp>
    </p:spTree>
    <p:extLst>
      <p:ext uri="{BB962C8B-B14F-4D97-AF65-F5344CB8AC3E}">
        <p14:creationId xmlns:p14="http://schemas.microsoft.com/office/powerpoint/2010/main" val="275792131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8" presetClass="emph" presetSubtype="0" fill="hold" nodeType="clickEffect">
                                  <p:stCondLst>
                                    <p:cond delay="0"/>
                                  </p:stCondLst>
                                  <p:childTnLst>
                                    <p:animRot by="21600000">
                                      <p:cBhvr>
                                        <p:cTn id="24" dur="2000" fill="hold"/>
                                        <p:tgtEl>
                                          <p:spTgt spid="3">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62725" y="656617"/>
            <a:ext cx="10364451" cy="1596177"/>
          </a:xfrm>
        </p:spPr>
        <p:txBody>
          <a:bodyPr/>
          <a:lstStyle/>
          <a:p>
            <a:r>
              <a:rPr lang="es-GT" b="1" dirty="0" smtClean="0">
                <a:solidFill>
                  <a:srgbClr val="C00000"/>
                </a:solidFill>
                <a:effectLst>
                  <a:outerShdw blurRad="38100" dist="38100" dir="2700000" algn="tl">
                    <a:srgbClr val="000000">
                      <a:alpha val="43137"/>
                    </a:srgbClr>
                  </a:outerShdw>
                </a:effectLst>
                <a:latin typeface="Batang" panose="02030600000101010101" pitchFamily="18" charset="-127"/>
                <a:ea typeface="Batang" panose="02030600000101010101" pitchFamily="18" charset="-127"/>
              </a:rPr>
              <a:t>OBJETIVO. </a:t>
            </a:r>
            <a:endParaRPr lang="es-GT" b="1" dirty="0">
              <a:solidFill>
                <a:srgbClr val="C00000"/>
              </a:solidFill>
              <a:effectLst>
                <a:outerShdw blurRad="38100" dist="38100" dir="2700000" algn="tl">
                  <a:srgbClr val="000000">
                    <a:alpha val="43137"/>
                  </a:srgbClr>
                </a:outerShdw>
              </a:effectLst>
              <a:latin typeface="Batang" panose="02030600000101010101" pitchFamily="18" charset="-127"/>
              <a:ea typeface="Batang" panose="02030600000101010101" pitchFamily="18" charset="-127"/>
            </a:endParaRPr>
          </a:p>
        </p:txBody>
      </p:sp>
      <p:sp>
        <p:nvSpPr>
          <p:cNvPr id="3" name="Rectángulo 2"/>
          <p:cNvSpPr/>
          <p:nvPr/>
        </p:nvSpPr>
        <p:spPr>
          <a:xfrm>
            <a:off x="812175" y="1779687"/>
            <a:ext cx="6096000" cy="5078313"/>
          </a:xfrm>
          <a:prstGeom prst="rect">
            <a:avLst/>
          </a:prstGeom>
        </p:spPr>
        <p:txBody>
          <a:bodyPr>
            <a:spAutoFit/>
          </a:bodyPr>
          <a:lstStyle/>
          <a:p>
            <a:r>
              <a:rPr lang="es-GT" sz="3600" dirty="0">
                <a:latin typeface="Arabic Typesetting" panose="03020402040406030203" pitchFamily="66" charset="-78"/>
                <a:cs typeface="Arabic Typesetting" panose="03020402040406030203" pitchFamily="66" charset="-78"/>
              </a:rPr>
              <a:t>Somos una empresa que tiene como objetivo, contribuir en la evolución de las empresas que se dedican al desarrollo de software, ayudándoles a mejorar su competitividad, mediante el entrenamiento y capacitación del talento, la implementación de metodología ágil con el marco de trabajo </a:t>
            </a:r>
            <a:r>
              <a:rPr lang="es-GT" sz="3600" dirty="0" err="1">
                <a:latin typeface="Arabic Typesetting" panose="03020402040406030203" pitchFamily="66" charset="-78"/>
                <a:cs typeface="Arabic Typesetting" panose="03020402040406030203" pitchFamily="66" charset="-78"/>
              </a:rPr>
              <a:t>Scrum</a:t>
            </a:r>
            <a:r>
              <a:rPr lang="es-GT" sz="3600" dirty="0">
                <a:latin typeface="Arabic Typesetting" panose="03020402040406030203" pitchFamily="66" charset="-78"/>
                <a:cs typeface="Arabic Typesetting" panose="03020402040406030203" pitchFamily="66" charset="-78"/>
              </a:rPr>
              <a:t> y las buenas prácticas en la producción de software.</a:t>
            </a:r>
          </a:p>
        </p:txBody>
      </p:sp>
      <p:pic>
        <p:nvPicPr>
          <p:cNvPr id="4" name="Imagen 3"/>
          <p:cNvPicPr>
            <a:picLocks noChangeAspect="1"/>
          </p:cNvPicPr>
          <p:nvPr/>
        </p:nvPicPr>
        <p:blipFill>
          <a:blip r:embed="rId2"/>
          <a:stretch>
            <a:fillRect/>
          </a:stretch>
        </p:blipFill>
        <p:spPr>
          <a:xfrm>
            <a:off x="7993062" y="2074862"/>
            <a:ext cx="2967038" cy="2967038"/>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47295696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circle(in)">
                                      <p:cBhvr>
                                        <p:cTn id="18"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835382" y="1645063"/>
            <a:ext cx="2628900" cy="2044700"/>
          </a:xfrm>
          <a:prstGeom prst="rect">
            <a:avLst/>
          </a:prstGeom>
          <a:solidFill>
            <a:schemeClr val="accent2">
              <a:lumMod val="60000"/>
              <a:lumOff val="40000"/>
            </a:schemeClr>
          </a:solidFill>
          <a:scene3d>
            <a:camera prst="perspectiveRigh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sz="4800" dirty="0" smtClean="0">
                <a:solidFill>
                  <a:schemeClr val="tx1"/>
                </a:solidFill>
                <a:latin typeface="Castellar" panose="020A0402060406010301" pitchFamily="18" charset="0"/>
              </a:rPr>
              <a:t>SCRUM</a:t>
            </a:r>
            <a:endParaRPr lang="es-GT" sz="4800" dirty="0">
              <a:solidFill>
                <a:schemeClr val="tx1"/>
              </a:solidFill>
              <a:latin typeface="Castellar" panose="020A0402060406010301" pitchFamily="18" charset="0"/>
            </a:endParaRPr>
          </a:p>
        </p:txBody>
      </p:sp>
      <p:pic>
        <p:nvPicPr>
          <p:cNvPr id="4" name="Imagen 3"/>
          <p:cNvPicPr>
            <a:picLocks noChangeAspect="1"/>
          </p:cNvPicPr>
          <p:nvPr/>
        </p:nvPicPr>
        <p:blipFill>
          <a:blip r:embed="rId2"/>
          <a:stretch>
            <a:fillRect/>
          </a:stretch>
        </p:blipFill>
        <p:spPr>
          <a:xfrm>
            <a:off x="4335158" y="2908713"/>
            <a:ext cx="2554445" cy="2158171"/>
          </a:xfrm>
          <a:prstGeom prst="rect">
            <a:avLst/>
          </a:prstGeom>
        </p:spPr>
      </p:pic>
      <p:pic>
        <p:nvPicPr>
          <p:cNvPr id="5" name="Imagen 4"/>
          <p:cNvPicPr>
            <a:picLocks noChangeAspect="1"/>
          </p:cNvPicPr>
          <p:nvPr/>
        </p:nvPicPr>
        <p:blipFill>
          <a:blip r:embed="rId2"/>
          <a:stretch>
            <a:fillRect/>
          </a:stretch>
        </p:blipFill>
        <p:spPr>
          <a:xfrm>
            <a:off x="7801570" y="3924296"/>
            <a:ext cx="2554445" cy="2158171"/>
          </a:xfrm>
          <a:prstGeom prst="rect">
            <a:avLst/>
          </a:prstGeom>
        </p:spPr>
      </p:pic>
      <p:sp>
        <p:nvSpPr>
          <p:cNvPr id="6" name="Rectángulo 5"/>
          <p:cNvSpPr/>
          <p:nvPr/>
        </p:nvSpPr>
        <p:spPr>
          <a:xfrm>
            <a:off x="3318232" y="374134"/>
            <a:ext cx="5341462" cy="1107996"/>
          </a:xfrm>
          <a:prstGeom prst="rect">
            <a:avLst/>
          </a:prstGeom>
          <a:solidFill>
            <a:schemeClr val="accent2">
              <a:lumMod val="20000"/>
              <a:lumOff val="80000"/>
            </a:schemeClr>
          </a:solidFill>
          <a:ln w="76200">
            <a:solidFill>
              <a:schemeClr val="accent2">
                <a:lumMod val="60000"/>
                <a:lumOff val="40000"/>
              </a:schemeClr>
            </a:solidFill>
          </a:ln>
        </p:spPr>
        <p:txBody>
          <a:bodyPr wrap="none">
            <a:spAutoFit/>
          </a:bodyPr>
          <a:lstStyle/>
          <a:p>
            <a:r>
              <a:rPr lang="es-GT" sz="6600" dirty="0">
                <a:solidFill>
                  <a:schemeClr val="accent6">
                    <a:lumMod val="75000"/>
                  </a:schemeClr>
                </a:solidFill>
                <a:latin typeface="Arial Black" panose="020B0A04020102020204" pitchFamily="34" charset="0"/>
              </a:rPr>
              <a:t>SERVICIOS</a:t>
            </a:r>
          </a:p>
        </p:txBody>
      </p:sp>
      <p:sp>
        <p:nvSpPr>
          <p:cNvPr id="7" name="Rectángulo 6"/>
          <p:cNvSpPr/>
          <p:nvPr/>
        </p:nvSpPr>
        <p:spPr>
          <a:xfrm>
            <a:off x="4403538" y="3633855"/>
            <a:ext cx="2327880" cy="707886"/>
          </a:xfrm>
          <a:prstGeom prst="rect">
            <a:avLst/>
          </a:prstGeom>
        </p:spPr>
        <p:txBody>
          <a:bodyPr wrap="none">
            <a:spAutoFit/>
          </a:bodyPr>
          <a:lstStyle/>
          <a:p>
            <a:pPr algn="ctr"/>
            <a:r>
              <a:rPr lang="es-GT" sz="2000" dirty="0" smtClean="0">
                <a:latin typeface="Castellar" panose="020A0402060406010301" pitchFamily="18" charset="0"/>
              </a:rPr>
              <a:t>TEST</a:t>
            </a:r>
          </a:p>
          <a:p>
            <a:pPr algn="ctr"/>
            <a:r>
              <a:rPr lang="es-GT" sz="2000" dirty="0" smtClean="0">
                <a:latin typeface="Castellar" panose="020A0402060406010301" pitchFamily="18" charset="0"/>
              </a:rPr>
              <a:t> </a:t>
            </a:r>
            <a:r>
              <a:rPr lang="es-GT" sz="2000" dirty="0">
                <a:latin typeface="Castellar" panose="020A0402060406010301" pitchFamily="18" charset="0"/>
              </a:rPr>
              <a:t>AUTOMATION</a:t>
            </a:r>
          </a:p>
        </p:txBody>
      </p:sp>
      <p:sp>
        <p:nvSpPr>
          <p:cNvPr id="8" name="Rectángulo 7"/>
          <p:cNvSpPr/>
          <p:nvPr/>
        </p:nvSpPr>
        <p:spPr>
          <a:xfrm>
            <a:off x="8106411" y="4492575"/>
            <a:ext cx="1944764" cy="923330"/>
          </a:xfrm>
          <a:prstGeom prst="rect">
            <a:avLst/>
          </a:prstGeom>
        </p:spPr>
        <p:txBody>
          <a:bodyPr wrap="none">
            <a:spAutoFit/>
          </a:bodyPr>
          <a:lstStyle/>
          <a:p>
            <a:pPr algn="ctr"/>
            <a:r>
              <a:rPr lang="es-GT" dirty="0">
                <a:latin typeface="Castellar" panose="020A0402060406010301" pitchFamily="18" charset="0"/>
              </a:rPr>
              <a:t>DESARROLLO </a:t>
            </a:r>
            <a:endParaRPr lang="es-GT" dirty="0" smtClean="0">
              <a:latin typeface="Castellar" panose="020A0402060406010301" pitchFamily="18" charset="0"/>
            </a:endParaRPr>
          </a:p>
          <a:p>
            <a:pPr algn="ctr"/>
            <a:r>
              <a:rPr lang="es-GT" dirty="0" smtClean="0">
                <a:latin typeface="Castellar" panose="020A0402060406010301" pitchFamily="18" charset="0"/>
              </a:rPr>
              <a:t>DE</a:t>
            </a:r>
          </a:p>
          <a:p>
            <a:pPr algn="ctr"/>
            <a:r>
              <a:rPr lang="es-GT" dirty="0" smtClean="0">
                <a:latin typeface="Castellar" panose="020A0402060406010301" pitchFamily="18" charset="0"/>
              </a:rPr>
              <a:t> </a:t>
            </a:r>
            <a:r>
              <a:rPr lang="es-GT" dirty="0">
                <a:latin typeface="Castellar" panose="020A0402060406010301" pitchFamily="18" charset="0"/>
              </a:rPr>
              <a:t>SOFTWARE</a:t>
            </a:r>
          </a:p>
        </p:txBody>
      </p:sp>
      <p:cxnSp>
        <p:nvCxnSpPr>
          <p:cNvPr id="10" name="Conector angular 9"/>
          <p:cNvCxnSpPr/>
          <p:nvPr/>
        </p:nvCxnSpPr>
        <p:spPr>
          <a:xfrm>
            <a:off x="3318232" y="3270870"/>
            <a:ext cx="1058018" cy="958228"/>
          </a:xfrm>
          <a:prstGeom prst="bentConnector3">
            <a:avLst/>
          </a:prstGeom>
          <a:ln w="57150"/>
        </p:spPr>
        <p:style>
          <a:lnRef idx="3">
            <a:schemeClr val="dk1"/>
          </a:lnRef>
          <a:fillRef idx="0">
            <a:schemeClr val="dk1"/>
          </a:fillRef>
          <a:effectRef idx="2">
            <a:schemeClr val="dk1"/>
          </a:effectRef>
          <a:fontRef idx="minor">
            <a:schemeClr val="tx1"/>
          </a:fontRef>
        </p:style>
      </p:cxnSp>
      <p:pic>
        <p:nvPicPr>
          <p:cNvPr id="12" name="Imagen 11"/>
          <p:cNvPicPr>
            <a:picLocks noChangeAspect="1"/>
          </p:cNvPicPr>
          <p:nvPr/>
        </p:nvPicPr>
        <p:blipFill>
          <a:blip r:embed="rId3"/>
          <a:stretch>
            <a:fillRect/>
          </a:stretch>
        </p:blipFill>
        <p:spPr>
          <a:xfrm>
            <a:off x="6742092" y="4293098"/>
            <a:ext cx="1164437" cy="1121761"/>
          </a:xfrm>
          <a:prstGeom prst="rect">
            <a:avLst/>
          </a:prstGeom>
        </p:spPr>
      </p:pic>
    </p:spTree>
    <p:extLst>
      <p:ext uri="{BB962C8B-B14F-4D97-AF65-F5344CB8AC3E}">
        <p14:creationId xmlns:p14="http://schemas.microsoft.com/office/powerpoint/2010/main" val="21544608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down)">
                                      <p:cBhvr>
                                        <p:cTn id="42" dur="580">
                                          <p:stCondLst>
                                            <p:cond delay="0"/>
                                          </p:stCondLst>
                                        </p:cTn>
                                        <p:tgtEl>
                                          <p:spTgt spid="10"/>
                                        </p:tgtEl>
                                      </p:cBhvr>
                                    </p:animEffect>
                                    <p:anim calcmode="lin" valueType="num">
                                      <p:cBhvr>
                                        <p:cTn id="43"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48" dur="26">
                                          <p:stCondLst>
                                            <p:cond delay="650"/>
                                          </p:stCondLst>
                                        </p:cTn>
                                        <p:tgtEl>
                                          <p:spTgt spid="10"/>
                                        </p:tgtEl>
                                      </p:cBhvr>
                                      <p:to x="100000" y="60000"/>
                                    </p:animScale>
                                    <p:animScale>
                                      <p:cBhvr>
                                        <p:cTn id="49" dur="166" decel="50000">
                                          <p:stCondLst>
                                            <p:cond delay="676"/>
                                          </p:stCondLst>
                                        </p:cTn>
                                        <p:tgtEl>
                                          <p:spTgt spid="10"/>
                                        </p:tgtEl>
                                      </p:cBhvr>
                                      <p:to x="100000" y="100000"/>
                                    </p:animScale>
                                    <p:animScale>
                                      <p:cBhvr>
                                        <p:cTn id="50" dur="26">
                                          <p:stCondLst>
                                            <p:cond delay="1312"/>
                                          </p:stCondLst>
                                        </p:cTn>
                                        <p:tgtEl>
                                          <p:spTgt spid="10"/>
                                        </p:tgtEl>
                                      </p:cBhvr>
                                      <p:to x="100000" y="80000"/>
                                    </p:animScale>
                                    <p:animScale>
                                      <p:cBhvr>
                                        <p:cTn id="51" dur="166" decel="50000">
                                          <p:stCondLst>
                                            <p:cond delay="1338"/>
                                          </p:stCondLst>
                                        </p:cTn>
                                        <p:tgtEl>
                                          <p:spTgt spid="10"/>
                                        </p:tgtEl>
                                      </p:cBhvr>
                                      <p:to x="100000" y="100000"/>
                                    </p:animScale>
                                    <p:animScale>
                                      <p:cBhvr>
                                        <p:cTn id="52" dur="26">
                                          <p:stCondLst>
                                            <p:cond delay="1642"/>
                                          </p:stCondLst>
                                        </p:cTn>
                                        <p:tgtEl>
                                          <p:spTgt spid="10"/>
                                        </p:tgtEl>
                                      </p:cBhvr>
                                      <p:to x="100000" y="90000"/>
                                    </p:animScale>
                                    <p:animScale>
                                      <p:cBhvr>
                                        <p:cTn id="53" dur="166" decel="50000">
                                          <p:stCondLst>
                                            <p:cond delay="1668"/>
                                          </p:stCondLst>
                                        </p:cTn>
                                        <p:tgtEl>
                                          <p:spTgt spid="10"/>
                                        </p:tgtEl>
                                      </p:cBhvr>
                                      <p:to x="100000" y="100000"/>
                                    </p:animScale>
                                    <p:animScale>
                                      <p:cBhvr>
                                        <p:cTn id="54" dur="26">
                                          <p:stCondLst>
                                            <p:cond delay="1808"/>
                                          </p:stCondLst>
                                        </p:cTn>
                                        <p:tgtEl>
                                          <p:spTgt spid="10"/>
                                        </p:tgtEl>
                                      </p:cBhvr>
                                      <p:to x="100000" y="95000"/>
                                    </p:animScale>
                                    <p:animScale>
                                      <p:cBhvr>
                                        <p:cTn id="55" dur="166" decel="50000">
                                          <p:stCondLst>
                                            <p:cond delay="1834"/>
                                          </p:stCondLst>
                                        </p:cTn>
                                        <p:tgtEl>
                                          <p:spTgt spid="10"/>
                                        </p:tgtEl>
                                      </p:cBhvr>
                                      <p:to x="100000" y="100000"/>
                                    </p:animScale>
                                  </p:childTnLst>
                                </p:cTn>
                              </p:par>
                            </p:childTnLst>
                          </p:cTn>
                        </p:par>
                      </p:childTnLst>
                    </p:cTn>
                  </p:par>
                  <p:par>
                    <p:cTn id="56" fill="hold">
                      <p:stCondLst>
                        <p:cond delay="indefinite"/>
                      </p:stCondLst>
                      <p:childTnLst>
                        <p:par>
                          <p:cTn id="57" fill="hold">
                            <p:stCondLst>
                              <p:cond delay="0"/>
                            </p:stCondLst>
                            <p:childTnLst>
                              <p:par>
                                <p:cTn id="58" presetID="26" presetClass="entr" presetSubtype="0" fill="hold"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wipe(down)">
                                      <p:cBhvr>
                                        <p:cTn id="60" dur="580">
                                          <p:stCondLst>
                                            <p:cond delay="0"/>
                                          </p:stCondLst>
                                        </p:cTn>
                                        <p:tgtEl>
                                          <p:spTgt spid="12"/>
                                        </p:tgtEl>
                                      </p:cBhvr>
                                    </p:animEffect>
                                    <p:anim calcmode="lin" valueType="num">
                                      <p:cBhvr>
                                        <p:cTn id="61"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66" dur="26">
                                          <p:stCondLst>
                                            <p:cond delay="650"/>
                                          </p:stCondLst>
                                        </p:cTn>
                                        <p:tgtEl>
                                          <p:spTgt spid="12"/>
                                        </p:tgtEl>
                                      </p:cBhvr>
                                      <p:to x="100000" y="60000"/>
                                    </p:animScale>
                                    <p:animScale>
                                      <p:cBhvr>
                                        <p:cTn id="67" dur="166" decel="50000">
                                          <p:stCondLst>
                                            <p:cond delay="676"/>
                                          </p:stCondLst>
                                        </p:cTn>
                                        <p:tgtEl>
                                          <p:spTgt spid="12"/>
                                        </p:tgtEl>
                                      </p:cBhvr>
                                      <p:to x="100000" y="100000"/>
                                    </p:animScale>
                                    <p:animScale>
                                      <p:cBhvr>
                                        <p:cTn id="68" dur="26">
                                          <p:stCondLst>
                                            <p:cond delay="1312"/>
                                          </p:stCondLst>
                                        </p:cTn>
                                        <p:tgtEl>
                                          <p:spTgt spid="12"/>
                                        </p:tgtEl>
                                      </p:cBhvr>
                                      <p:to x="100000" y="80000"/>
                                    </p:animScale>
                                    <p:animScale>
                                      <p:cBhvr>
                                        <p:cTn id="69" dur="166" decel="50000">
                                          <p:stCondLst>
                                            <p:cond delay="1338"/>
                                          </p:stCondLst>
                                        </p:cTn>
                                        <p:tgtEl>
                                          <p:spTgt spid="12"/>
                                        </p:tgtEl>
                                      </p:cBhvr>
                                      <p:to x="100000" y="100000"/>
                                    </p:animScale>
                                    <p:animScale>
                                      <p:cBhvr>
                                        <p:cTn id="70" dur="26">
                                          <p:stCondLst>
                                            <p:cond delay="1642"/>
                                          </p:stCondLst>
                                        </p:cTn>
                                        <p:tgtEl>
                                          <p:spTgt spid="12"/>
                                        </p:tgtEl>
                                      </p:cBhvr>
                                      <p:to x="100000" y="90000"/>
                                    </p:animScale>
                                    <p:animScale>
                                      <p:cBhvr>
                                        <p:cTn id="71" dur="166" decel="50000">
                                          <p:stCondLst>
                                            <p:cond delay="1668"/>
                                          </p:stCondLst>
                                        </p:cTn>
                                        <p:tgtEl>
                                          <p:spTgt spid="12"/>
                                        </p:tgtEl>
                                      </p:cBhvr>
                                      <p:to x="100000" y="100000"/>
                                    </p:animScale>
                                    <p:animScale>
                                      <p:cBhvr>
                                        <p:cTn id="72" dur="26">
                                          <p:stCondLst>
                                            <p:cond delay="1808"/>
                                          </p:stCondLst>
                                        </p:cTn>
                                        <p:tgtEl>
                                          <p:spTgt spid="12"/>
                                        </p:tgtEl>
                                      </p:cBhvr>
                                      <p:to x="100000" y="95000"/>
                                    </p:animScale>
                                    <p:animScale>
                                      <p:cBhvr>
                                        <p:cTn id="73"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006600" y="881757"/>
            <a:ext cx="8255000" cy="4893647"/>
          </a:xfrm>
          <a:prstGeom prst="rect">
            <a:avLst/>
          </a:prstGeom>
        </p:spPr>
        <p:txBody>
          <a:bodyPr wrap="square">
            <a:spAutoFit/>
          </a:bodyPr>
          <a:lstStyle/>
          <a:p>
            <a:pPr algn="ctr"/>
            <a:r>
              <a:rPr lang="es-GT" sz="7200" dirty="0" smtClean="0">
                <a:solidFill>
                  <a:srgbClr val="C00000"/>
                </a:solidFill>
                <a:latin typeface="Andalus" panose="02020603050405020304" pitchFamily="18" charset="-78"/>
                <a:ea typeface="Batang" panose="02030600000101010101" pitchFamily="18" charset="-127"/>
                <a:cs typeface="Andalus" panose="02020603050405020304" pitchFamily="18" charset="-78"/>
              </a:rPr>
              <a:t>SCRUM</a:t>
            </a:r>
            <a:endParaRPr lang="es-GT" dirty="0"/>
          </a:p>
          <a:p>
            <a:pPr algn="just"/>
            <a:r>
              <a:rPr lang="es-GT" sz="2400" dirty="0">
                <a:cs typeface="Andalus" panose="02020603050405020304" pitchFamily="18" charset="-78"/>
              </a:rPr>
              <a:t>SCRUM es un método que controla el conjunto de prácticas, pasos y roles en una actividad y pone en marcha el proceso de desarrollo que se ejecutará durante un proyecto, hasta la culminación del objetivo deseado. Diseñado originalmente para asegurar el rendimiento en las líneas de producción japonesas y hoy en día adoptado por las grandes empresas de desarrollo de software; SCRUM, se adapta a la perfección a cualquier tipo de gestión de proyectos que involucre la administración de recursos humanos, medición de tiempo, logística, sinergia de los actores, etc.</a:t>
            </a:r>
          </a:p>
        </p:txBody>
      </p:sp>
    </p:spTree>
    <p:extLst>
      <p:ext uri="{BB962C8B-B14F-4D97-AF65-F5344CB8AC3E}">
        <p14:creationId xmlns:p14="http://schemas.microsoft.com/office/powerpoint/2010/main" val="349100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3">
                                            <p:txEl>
                                              <p:pRg st="1" end="1"/>
                                            </p:txEl>
                                          </p:spTgt>
                                        </p:tgtEl>
                                        <p:attrNameLst>
                                          <p:attrName>r</p:attrName>
                                        </p:attrNameLst>
                                      </p:cBhvr>
                                    </p:animRot>
                                    <p:animRot by="-240000">
                                      <p:cBhvr>
                                        <p:cTn id="25" dur="200" fill="hold">
                                          <p:stCondLst>
                                            <p:cond delay="200"/>
                                          </p:stCondLst>
                                        </p:cTn>
                                        <p:tgtEl>
                                          <p:spTgt spid="3">
                                            <p:txEl>
                                              <p:pRg st="1" end="1"/>
                                            </p:txEl>
                                          </p:spTgt>
                                        </p:tgtEl>
                                        <p:attrNameLst>
                                          <p:attrName>r</p:attrName>
                                        </p:attrNameLst>
                                      </p:cBhvr>
                                    </p:animRot>
                                    <p:animRot by="240000">
                                      <p:cBhvr>
                                        <p:cTn id="26" dur="200" fill="hold">
                                          <p:stCondLst>
                                            <p:cond delay="400"/>
                                          </p:stCondLst>
                                        </p:cTn>
                                        <p:tgtEl>
                                          <p:spTgt spid="3">
                                            <p:txEl>
                                              <p:pRg st="1" end="1"/>
                                            </p:txEl>
                                          </p:spTgt>
                                        </p:tgtEl>
                                        <p:attrNameLst>
                                          <p:attrName>r</p:attrName>
                                        </p:attrNameLst>
                                      </p:cBhvr>
                                    </p:animRot>
                                    <p:animRot by="-240000">
                                      <p:cBhvr>
                                        <p:cTn id="27" dur="200" fill="hold">
                                          <p:stCondLst>
                                            <p:cond delay="600"/>
                                          </p:stCondLst>
                                        </p:cTn>
                                        <p:tgtEl>
                                          <p:spTgt spid="3">
                                            <p:txEl>
                                              <p:pRg st="1" end="1"/>
                                            </p:txEl>
                                          </p:spTgt>
                                        </p:tgtEl>
                                        <p:attrNameLst>
                                          <p:attrName>r</p:attrName>
                                        </p:attrNameLst>
                                      </p:cBhvr>
                                    </p:animRot>
                                    <p:animRot by="120000">
                                      <p:cBhvr>
                                        <p:cTn id="28" dur="200" fill="hold">
                                          <p:stCondLst>
                                            <p:cond delay="800"/>
                                          </p:stCondLst>
                                        </p:cTn>
                                        <p:tgtEl>
                                          <p:spTgt spid="3">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3116102" y="664462"/>
            <a:ext cx="5963556" cy="830997"/>
          </a:xfrm>
          <a:prstGeom prst="rect">
            <a:avLst/>
          </a:prstGeom>
          <a:solidFill>
            <a:schemeClr val="accent2">
              <a:lumMod val="20000"/>
              <a:lumOff val="80000"/>
            </a:schemeClr>
          </a:solidFill>
          <a:ln w="38100">
            <a:solidFill>
              <a:schemeClr val="tx2">
                <a:lumMod val="75000"/>
              </a:schemeClr>
            </a:solidFill>
          </a:ln>
          <a:effectLst>
            <a:innerShdw blurRad="114300">
              <a:prstClr val="black"/>
            </a:innerShdw>
          </a:effectLst>
        </p:spPr>
        <p:txBody>
          <a:bodyPr wrap="none">
            <a:spAutoFit/>
          </a:bodyPr>
          <a:lstStyle/>
          <a:p>
            <a:r>
              <a:rPr lang="es-GT" sz="2400" b="1" dirty="0">
                <a:solidFill>
                  <a:srgbClr val="C00000"/>
                </a:solidFill>
                <a:latin typeface="Castellar" panose="020A0402060406010301" pitchFamily="18" charset="0"/>
              </a:rPr>
              <a:t>Entre los servicios </a:t>
            </a:r>
            <a:r>
              <a:rPr lang="es-GT" sz="2400" b="1" dirty="0" smtClean="0">
                <a:solidFill>
                  <a:srgbClr val="C00000"/>
                </a:solidFill>
                <a:latin typeface="Castellar" panose="020A0402060406010301" pitchFamily="18" charset="0"/>
              </a:rPr>
              <a:t>de </a:t>
            </a:r>
            <a:r>
              <a:rPr lang="es-GT" sz="2400" b="1" dirty="0" err="1" smtClean="0">
                <a:solidFill>
                  <a:srgbClr val="C00000"/>
                </a:solidFill>
                <a:latin typeface="Castellar" panose="020A0402060406010301" pitchFamily="18" charset="0"/>
              </a:rPr>
              <a:t>scrum</a:t>
            </a:r>
            <a:r>
              <a:rPr lang="es-GT" sz="2400" b="1" dirty="0" smtClean="0">
                <a:solidFill>
                  <a:srgbClr val="C00000"/>
                </a:solidFill>
                <a:latin typeface="Castellar" panose="020A0402060406010301" pitchFamily="18" charset="0"/>
              </a:rPr>
              <a:t> </a:t>
            </a:r>
          </a:p>
          <a:p>
            <a:r>
              <a:rPr lang="es-GT" sz="2400" b="1" dirty="0" smtClean="0">
                <a:solidFill>
                  <a:srgbClr val="C00000"/>
                </a:solidFill>
                <a:latin typeface="Castellar" panose="020A0402060406010301" pitchFamily="18" charset="0"/>
              </a:rPr>
              <a:t>que </a:t>
            </a:r>
            <a:r>
              <a:rPr lang="es-GT" sz="2400" b="1" dirty="0">
                <a:solidFill>
                  <a:srgbClr val="C00000"/>
                </a:solidFill>
                <a:latin typeface="Castellar" panose="020A0402060406010301" pitchFamily="18" charset="0"/>
              </a:rPr>
              <a:t>prestamos se encuentran</a:t>
            </a:r>
            <a:r>
              <a:rPr lang="es-GT" dirty="0">
                <a:latin typeface="Castellar" panose="020A0402060406010301" pitchFamily="18" charset="0"/>
              </a:rPr>
              <a:t>:</a:t>
            </a:r>
          </a:p>
        </p:txBody>
      </p:sp>
      <p:sp>
        <p:nvSpPr>
          <p:cNvPr id="4" name="Pentágono 3"/>
          <p:cNvSpPr/>
          <p:nvPr/>
        </p:nvSpPr>
        <p:spPr>
          <a:xfrm>
            <a:off x="462106" y="3506121"/>
            <a:ext cx="3512994" cy="1904079"/>
          </a:xfrm>
          <a:prstGeom prst="homePlate">
            <a:avLst/>
          </a:prstGeom>
          <a:solidFill>
            <a:schemeClr val="accent6">
              <a:lumMod val="40000"/>
              <a:lumOff val="60000"/>
            </a:schemeClr>
          </a:solidFill>
          <a:ln w="76200">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sz="3600" dirty="0">
                <a:solidFill>
                  <a:schemeClr val="accent6">
                    <a:lumMod val="50000"/>
                  </a:schemeClr>
                </a:solidFill>
                <a:latin typeface="Batang" panose="02030600000101010101" pitchFamily="18" charset="-127"/>
                <a:ea typeface="Batang" panose="02030600000101010101" pitchFamily="18" charset="-127"/>
              </a:rPr>
              <a:t>Servicio de </a:t>
            </a:r>
            <a:r>
              <a:rPr lang="es-GT" sz="3600" dirty="0" err="1">
                <a:solidFill>
                  <a:schemeClr val="accent6">
                    <a:lumMod val="50000"/>
                  </a:schemeClr>
                </a:solidFill>
                <a:latin typeface="Batang" panose="02030600000101010101" pitchFamily="18" charset="-127"/>
                <a:ea typeface="Batang" panose="02030600000101010101" pitchFamily="18" charset="-127"/>
              </a:rPr>
              <a:t>Scrum</a:t>
            </a:r>
            <a:r>
              <a:rPr lang="es-GT" sz="3600" dirty="0">
                <a:solidFill>
                  <a:schemeClr val="accent6">
                    <a:lumMod val="50000"/>
                  </a:schemeClr>
                </a:solidFill>
                <a:latin typeface="Batang" panose="02030600000101010101" pitchFamily="18" charset="-127"/>
                <a:ea typeface="Batang" panose="02030600000101010101" pitchFamily="18" charset="-127"/>
              </a:rPr>
              <a:t> Master</a:t>
            </a:r>
          </a:p>
        </p:txBody>
      </p:sp>
      <p:pic>
        <p:nvPicPr>
          <p:cNvPr id="5" name="Imagen 4"/>
          <p:cNvPicPr>
            <a:picLocks noChangeAspect="1"/>
          </p:cNvPicPr>
          <p:nvPr/>
        </p:nvPicPr>
        <p:blipFill>
          <a:blip r:embed="rId2"/>
          <a:stretch>
            <a:fillRect/>
          </a:stretch>
        </p:blipFill>
        <p:spPr>
          <a:xfrm>
            <a:off x="4387277" y="1982121"/>
            <a:ext cx="3853006" cy="2182557"/>
          </a:xfrm>
          <a:prstGeom prst="rect">
            <a:avLst/>
          </a:prstGeom>
        </p:spPr>
      </p:pic>
      <p:pic>
        <p:nvPicPr>
          <p:cNvPr id="6" name="Imagen 5"/>
          <p:cNvPicPr>
            <a:picLocks noChangeAspect="1"/>
          </p:cNvPicPr>
          <p:nvPr/>
        </p:nvPicPr>
        <p:blipFill>
          <a:blip r:embed="rId2"/>
          <a:stretch>
            <a:fillRect/>
          </a:stretch>
        </p:blipFill>
        <p:spPr>
          <a:xfrm>
            <a:off x="8173052" y="3786442"/>
            <a:ext cx="3853006" cy="2182557"/>
          </a:xfrm>
          <a:prstGeom prst="rect">
            <a:avLst/>
          </a:prstGeom>
        </p:spPr>
      </p:pic>
      <p:sp>
        <p:nvSpPr>
          <p:cNvPr id="7" name="Rectángulo 6"/>
          <p:cNvSpPr/>
          <p:nvPr/>
        </p:nvSpPr>
        <p:spPr>
          <a:xfrm>
            <a:off x="4854729" y="2032116"/>
            <a:ext cx="2026517" cy="1754326"/>
          </a:xfrm>
          <a:prstGeom prst="rect">
            <a:avLst/>
          </a:prstGeom>
        </p:spPr>
        <p:txBody>
          <a:bodyPr wrap="none">
            <a:spAutoFit/>
          </a:bodyPr>
          <a:lstStyle/>
          <a:p>
            <a:pPr algn="ctr"/>
            <a:r>
              <a:rPr lang="es-GT" sz="3600" dirty="0" smtClean="0">
                <a:solidFill>
                  <a:schemeClr val="accent6">
                    <a:lumMod val="50000"/>
                  </a:schemeClr>
                </a:solidFill>
                <a:latin typeface="Batang" panose="02030600000101010101" pitchFamily="18" charset="-127"/>
                <a:ea typeface="Batang" panose="02030600000101010101" pitchFamily="18" charset="-127"/>
              </a:rPr>
              <a:t>Talleres</a:t>
            </a:r>
          </a:p>
          <a:p>
            <a:pPr algn="ctr"/>
            <a:r>
              <a:rPr lang="es-GT" sz="3600" dirty="0" smtClean="0">
                <a:solidFill>
                  <a:schemeClr val="accent6">
                    <a:lumMod val="50000"/>
                  </a:schemeClr>
                </a:solidFill>
                <a:latin typeface="Batang" panose="02030600000101010101" pitchFamily="18" charset="-127"/>
                <a:ea typeface="Batang" panose="02030600000101010101" pitchFamily="18" charset="-127"/>
              </a:rPr>
              <a:t> </a:t>
            </a:r>
            <a:r>
              <a:rPr lang="es-GT" sz="3600" dirty="0">
                <a:solidFill>
                  <a:schemeClr val="accent6">
                    <a:lumMod val="50000"/>
                  </a:schemeClr>
                </a:solidFill>
                <a:latin typeface="Batang" panose="02030600000101010101" pitchFamily="18" charset="-127"/>
                <a:ea typeface="Batang" panose="02030600000101010101" pitchFamily="18" charset="-127"/>
              </a:rPr>
              <a:t>de </a:t>
            </a:r>
            <a:endParaRPr lang="es-GT" sz="3600" dirty="0" smtClean="0">
              <a:solidFill>
                <a:schemeClr val="accent6">
                  <a:lumMod val="50000"/>
                </a:schemeClr>
              </a:solidFill>
              <a:latin typeface="Batang" panose="02030600000101010101" pitchFamily="18" charset="-127"/>
              <a:ea typeface="Batang" panose="02030600000101010101" pitchFamily="18" charset="-127"/>
            </a:endParaRPr>
          </a:p>
          <a:p>
            <a:pPr algn="ctr"/>
            <a:r>
              <a:rPr lang="es-GT" sz="3600" dirty="0" err="1" smtClean="0">
                <a:solidFill>
                  <a:schemeClr val="accent6">
                    <a:lumMod val="50000"/>
                  </a:schemeClr>
                </a:solidFill>
                <a:latin typeface="Batang" panose="02030600000101010101" pitchFamily="18" charset="-127"/>
                <a:ea typeface="Batang" panose="02030600000101010101" pitchFamily="18" charset="-127"/>
              </a:rPr>
              <a:t>Scrum</a:t>
            </a:r>
            <a:endParaRPr lang="es-GT" sz="3600" dirty="0">
              <a:solidFill>
                <a:schemeClr val="accent6">
                  <a:lumMod val="50000"/>
                </a:schemeClr>
              </a:solidFill>
              <a:latin typeface="Batang" panose="02030600000101010101" pitchFamily="18" charset="-127"/>
              <a:ea typeface="Batang" panose="02030600000101010101" pitchFamily="18" charset="-127"/>
            </a:endParaRPr>
          </a:p>
        </p:txBody>
      </p:sp>
      <p:sp>
        <p:nvSpPr>
          <p:cNvPr id="8" name="Rectángulo 7"/>
          <p:cNvSpPr/>
          <p:nvPr/>
        </p:nvSpPr>
        <p:spPr>
          <a:xfrm>
            <a:off x="8240283" y="3955534"/>
            <a:ext cx="2730235" cy="1569660"/>
          </a:xfrm>
          <a:prstGeom prst="rect">
            <a:avLst/>
          </a:prstGeom>
        </p:spPr>
        <p:txBody>
          <a:bodyPr wrap="none">
            <a:spAutoFit/>
          </a:bodyPr>
          <a:lstStyle/>
          <a:p>
            <a:pPr algn="ctr"/>
            <a:r>
              <a:rPr lang="es-GT" sz="2400" dirty="0" smtClean="0">
                <a:solidFill>
                  <a:schemeClr val="accent6">
                    <a:lumMod val="50000"/>
                  </a:schemeClr>
                </a:solidFill>
                <a:latin typeface="Batang" panose="02030600000101010101" pitchFamily="18" charset="-127"/>
                <a:ea typeface="Batang" panose="02030600000101010101" pitchFamily="18" charset="-127"/>
              </a:rPr>
              <a:t>Consultoría y</a:t>
            </a:r>
          </a:p>
          <a:p>
            <a:pPr algn="ctr"/>
            <a:r>
              <a:rPr lang="es-GT" sz="2400" dirty="0" smtClean="0">
                <a:solidFill>
                  <a:schemeClr val="accent6">
                    <a:lumMod val="50000"/>
                  </a:schemeClr>
                </a:solidFill>
                <a:latin typeface="Batang" panose="02030600000101010101" pitchFamily="18" charset="-127"/>
                <a:ea typeface="Batang" panose="02030600000101010101" pitchFamily="18" charset="-127"/>
              </a:rPr>
              <a:t> acompañamiento</a:t>
            </a:r>
          </a:p>
          <a:p>
            <a:pPr algn="ctr"/>
            <a:r>
              <a:rPr lang="es-GT" sz="2400" dirty="0" smtClean="0">
                <a:solidFill>
                  <a:schemeClr val="accent6">
                    <a:lumMod val="50000"/>
                  </a:schemeClr>
                </a:solidFill>
                <a:latin typeface="Batang" panose="02030600000101010101" pitchFamily="18" charset="-127"/>
                <a:ea typeface="Batang" panose="02030600000101010101" pitchFamily="18" charset="-127"/>
              </a:rPr>
              <a:t> </a:t>
            </a:r>
            <a:r>
              <a:rPr lang="es-GT" sz="2400" dirty="0">
                <a:solidFill>
                  <a:schemeClr val="accent6">
                    <a:lumMod val="50000"/>
                  </a:schemeClr>
                </a:solidFill>
                <a:latin typeface="Batang" panose="02030600000101010101" pitchFamily="18" charset="-127"/>
                <a:ea typeface="Batang" panose="02030600000101010101" pitchFamily="18" charset="-127"/>
              </a:rPr>
              <a:t>durante la </a:t>
            </a:r>
            <a:endParaRPr lang="es-GT" sz="2400" dirty="0" smtClean="0">
              <a:solidFill>
                <a:schemeClr val="accent6">
                  <a:lumMod val="50000"/>
                </a:schemeClr>
              </a:solidFill>
              <a:latin typeface="Batang" panose="02030600000101010101" pitchFamily="18" charset="-127"/>
              <a:ea typeface="Batang" panose="02030600000101010101" pitchFamily="18" charset="-127"/>
            </a:endParaRPr>
          </a:p>
          <a:p>
            <a:pPr algn="ctr"/>
            <a:r>
              <a:rPr lang="es-GT" sz="2400" dirty="0" smtClean="0">
                <a:solidFill>
                  <a:schemeClr val="accent6">
                    <a:lumMod val="50000"/>
                  </a:schemeClr>
                </a:solidFill>
                <a:latin typeface="Batang" panose="02030600000101010101" pitchFamily="18" charset="-127"/>
                <a:ea typeface="Batang" panose="02030600000101010101" pitchFamily="18" charset="-127"/>
              </a:rPr>
              <a:t>implementación</a:t>
            </a:r>
            <a:endParaRPr lang="es-GT" sz="2400" dirty="0">
              <a:solidFill>
                <a:schemeClr val="accent6">
                  <a:lumMod val="50000"/>
                </a:schemeClr>
              </a:solidFill>
              <a:latin typeface="Batang" panose="02030600000101010101" pitchFamily="18" charset="-127"/>
              <a:ea typeface="Batang" panose="02030600000101010101" pitchFamily="18" charset="-127"/>
            </a:endParaRPr>
          </a:p>
        </p:txBody>
      </p:sp>
      <p:cxnSp>
        <p:nvCxnSpPr>
          <p:cNvPr id="10" name="Conector recto de flecha 9"/>
          <p:cNvCxnSpPr/>
          <p:nvPr/>
        </p:nvCxnSpPr>
        <p:spPr>
          <a:xfrm flipV="1">
            <a:off x="3116102" y="2909279"/>
            <a:ext cx="1163798" cy="596842"/>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 name="Imagen 10"/>
          <p:cNvPicPr>
            <a:picLocks noChangeAspect="1"/>
          </p:cNvPicPr>
          <p:nvPr/>
        </p:nvPicPr>
        <p:blipFill>
          <a:blip r:embed="rId3"/>
          <a:stretch>
            <a:fillRect/>
          </a:stretch>
        </p:blipFill>
        <p:spPr>
          <a:xfrm rot="3786792">
            <a:off x="7939165" y="2958500"/>
            <a:ext cx="1426588" cy="877900"/>
          </a:xfrm>
          <a:prstGeom prst="rect">
            <a:avLst/>
          </a:prstGeom>
        </p:spPr>
      </p:pic>
    </p:spTree>
    <p:extLst>
      <p:ext uri="{BB962C8B-B14F-4D97-AF65-F5344CB8AC3E}">
        <p14:creationId xmlns:p14="http://schemas.microsoft.com/office/powerpoint/2010/main" val="414824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additive="base">
                                        <p:cTn id="34" dur="500" fill="hold"/>
                                        <p:tgtEl>
                                          <p:spTgt spid="6"/>
                                        </p:tgtEl>
                                        <p:attrNameLst>
                                          <p:attrName>ppt_x</p:attrName>
                                        </p:attrNameLst>
                                      </p:cBhvr>
                                      <p:tavLst>
                                        <p:tav tm="0">
                                          <p:val>
                                            <p:strVal val="#ppt_x"/>
                                          </p:val>
                                        </p:tav>
                                        <p:tav tm="100000">
                                          <p:val>
                                            <p:strVal val="#ppt_x"/>
                                          </p:val>
                                        </p:tav>
                                      </p:tavLst>
                                    </p:anim>
                                    <p:anim calcmode="lin" valueType="num">
                                      <p:cBhvr additive="base">
                                        <p:cTn id="3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1000"/>
                                        <p:tgtEl>
                                          <p:spTgt spid="10"/>
                                        </p:tgtEl>
                                      </p:cBhvr>
                                    </p:animEffect>
                                    <p:anim calcmode="lin" valueType="num">
                                      <p:cBhvr>
                                        <p:cTn id="41" dur="1000" fill="hold"/>
                                        <p:tgtEl>
                                          <p:spTgt spid="10"/>
                                        </p:tgtEl>
                                        <p:attrNameLst>
                                          <p:attrName>ppt_x</p:attrName>
                                        </p:attrNameLst>
                                      </p:cBhvr>
                                      <p:tavLst>
                                        <p:tav tm="0">
                                          <p:val>
                                            <p:strVal val="#ppt_x"/>
                                          </p:val>
                                        </p:tav>
                                        <p:tav tm="100000">
                                          <p:val>
                                            <p:strVal val="#ppt_x"/>
                                          </p:val>
                                        </p:tav>
                                      </p:tavLst>
                                    </p:anim>
                                    <p:anim calcmode="lin" valueType="num">
                                      <p:cBhvr>
                                        <p:cTn id="4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1000"/>
                                        <p:tgtEl>
                                          <p:spTgt spid="11"/>
                                        </p:tgtEl>
                                      </p:cBhvr>
                                    </p:animEffect>
                                    <p:anim calcmode="lin" valueType="num">
                                      <p:cBhvr>
                                        <p:cTn id="48" dur="1000" fill="hold"/>
                                        <p:tgtEl>
                                          <p:spTgt spid="11"/>
                                        </p:tgtEl>
                                        <p:attrNameLst>
                                          <p:attrName>ppt_x</p:attrName>
                                        </p:attrNameLst>
                                      </p:cBhvr>
                                      <p:tavLst>
                                        <p:tav tm="0">
                                          <p:val>
                                            <p:strVal val="#ppt_x"/>
                                          </p:val>
                                        </p:tav>
                                        <p:tav tm="100000">
                                          <p:val>
                                            <p:strVal val="#ppt_x"/>
                                          </p:val>
                                        </p:tav>
                                      </p:tavLst>
                                    </p:anim>
                                    <p:anim calcmode="lin" valueType="num">
                                      <p:cBhvr>
                                        <p:cTn id="4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p:bldP spid="8" grpId="0"/>
    </p:bldLst>
  </p:timing>
</p:sld>
</file>

<file path=ppt/theme/theme1.xml><?xml version="1.0" encoding="utf-8"?>
<a:theme xmlns:a="http://schemas.openxmlformats.org/drawingml/2006/main" name="Gota">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TM04033925[[fn=Gota]]</Template>
  <TotalTime>284</TotalTime>
  <Words>580</Words>
  <Application>Microsoft Office PowerPoint</Application>
  <PresentationFormat>Panorámica</PresentationFormat>
  <Paragraphs>54</Paragraphs>
  <Slides>22</Slides>
  <Notes>0</Notes>
  <HiddenSlides>0</HiddenSlides>
  <MMClips>0</MMClips>
  <ScaleCrop>false</ScaleCrop>
  <HeadingPairs>
    <vt:vector size="6" baseType="variant">
      <vt:variant>
        <vt:lpstr>Fuentes usadas</vt:lpstr>
      </vt:variant>
      <vt:variant>
        <vt:i4>12</vt:i4>
      </vt:variant>
      <vt:variant>
        <vt:lpstr>Tema</vt:lpstr>
      </vt:variant>
      <vt:variant>
        <vt:i4>1</vt:i4>
      </vt:variant>
      <vt:variant>
        <vt:lpstr>Títulos de diapositiva</vt:lpstr>
      </vt:variant>
      <vt:variant>
        <vt:i4>22</vt:i4>
      </vt:variant>
    </vt:vector>
  </HeadingPairs>
  <TitlesOfParts>
    <vt:vector size="35" baseType="lpstr">
      <vt:lpstr>Batang</vt:lpstr>
      <vt:lpstr>Aharoni</vt:lpstr>
      <vt:lpstr>Andalus</vt:lpstr>
      <vt:lpstr>AngsanaUPC</vt:lpstr>
      <vt:lpstr>Arabic Typesetting</vt:lpstr>
      <vt:lpstr>Arial</vt:lpstr>
      <vt:lpstr>Arial Black</vt:lpstr>
      <vt:lpstr>Baskerville Old Face</vt:lpstr>
      <vt:lpstr>Broadway</vt:lpstr>
      <vt:lpstr>Castellar</vt:lpstr>
      <vt:lpstr>Centaur</vt:lpstr>
      <vt:lpstr>Tw Cen MT</vt:lpstr>
      <vt:lpstr>Gota</vt:lpstr>
      <vt:lpstr>XIK</vt:lpstr>
      <vt:lpstr>Presentación de PowerPoint</vt:lpstr>
      <vt:lpstr>Presentación de PowerPoint</vt:lpstr>
      <vt:lpstr>Presentación de PowerPoint</vt:lpstr>
      <vt:lpstr>Presentación de PowerPoint</vt:lpstr>
      <vt:lpstr>OBJETIVO.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Gracias por su atención.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XIK</dc:title>
  <dc:creator>Estudiante</dc:creator>
  <cp:lastModifiedBy>Estudiante</cp:lastModifiedBy>
  <cp:revision>10</cp:revision>
  <dcterms:created xsi:type="dcterms:W3CDTF">2018-04-12T14:00:33Z</dcterms:created>
  <dcterms:modified xsi:type="dcterms:W3CDTF">2018-04-12T18:44:56Z</dcterms:modified>
</cp:coreProperties>
</file>