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Times New Roman Bold" charset="1" panose="02030802070405020303"/>
      <p:regular r:id="rId14"/>
    </p:embeddedFont>
    <p:embeddedFont>
      <p:font typeface="Times New Roman" charset="1" panose="02030502070405020303"/>
      <p:regular r:id="rId15"/>
    </p:embeddedFont>
    <p:embeddedFont>
      <p:font typeface="Times New Roman Bold Italics" charset="1" panose="02030802070405090303"/>
      <p:regular r:id="rId16"/>
    </p:embeddedFont>
    <p:embeddedFont>
      <p:font typeface="Times New Roman Italics" charset="1" panose="02030502070405090303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png" Type="http://schemas.openxmlformats.org/officeDocument/2006/relationships/image"/><Relationship Id="rId4" Target="../media/image9.png" Type="http://schemas.openxmlformats.org/officeDocument/2006/relationships/image"/><Relationship Id="rId5" Target="../media/image8.png" Type="http://schemas.openxmlformats.org/officeDocument/2006/relationships/image"/><Relationship Id="rId6" Target="../media/image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19619" y="182548"/>
            <a:ext cx="17848763" cy="9921903"/>
            <a:chOff x="0" y="0"/>
            <a:chExt cx="4700909" cy="26131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700909" cy="2613176"/>
            </a:xfrm>
            <a:custGeom>
              <a:avLst/>
              <a:gdLst/>
              <a:ahLst/>
              <a:cxnLst/>
              <a:rect r="r" b="b" t="t" l="l"/>
              <a:pathLst>
                <a:path h="2613176" w="4700909">
                  <a:moveTo>
                    <a:pt x="22121" y="0"/>
                  </a:moveTo>
                  <a:lnTo>
                    <a:pt x="4678788" y="0"/>
                  </a:lnTo>
                  <a:cubicBezTo>
                    <a:pt x="4691005" y="0"/>
                    <a:pt x="4700909" y="9904"/>
                    <a:pt x="4700909" y="22121"/>
                  </a:cubicBezTo>
                  <a:lnTo>
                    <a:pt x="4700909" y="2591055"/>
                  </a:lnTo>
                  <a:cubicBezTo>
                    <a:pt x="4700909" y="2596922"/>
                    <a:pt x="4698578" y="2602549"/>
                    <a:pt x="4694430" y="2606697"/>
                  </a:cubicBezTo>
                  <a:cubicBezTo>
                    <a:pt x="4690281" y="2610845"/>
                    <a:pt x="4684654" y="2613176"/>
                    <a:pt x="4678788" y="2613176"/>
                  </a:cubicBezTo>
                  <a:lnTo>
                    <a:pt x="22121" y="2613176"/>
                  </a:lnTo>
                  <a:cubicBezTo>
                    <a:pt x="9904" y="2613176"/>
                    <a:pt x="0" y="2603272"/>
                    <a:pt x="0" y="2591055"/>
                  </a:cubicBezTo>
                  <a:lnTo>
                    <a:pt x="0" y="22121"/>
                  </a:lnTo>
                  <a:cubicBezTo>
                    <a:pt x="0" y="9904"/>
                    <a:pt x="9904" y="0"/>
                    <a:pt x="22121" y="0"/>
                  </a:cubicBez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  <a:ln w="38100" cap="rnd">
              <a:solidFill>
                <a:srgbClr val="000000">
                  <a:alpha val="89804"/>
                </a:srgbClr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4700909" cy="26893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170980" y="2111813"/>
            <a:ext cx="13946040" cy="3376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Data to Insight Generation Assistant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732116" y="6332542"/>
            <a:ext cx="3021806" cy="1541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by:</a:t>
            </a:r>
          </a:p>
          <a:p>
            <a:pPr algn="l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 Belton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19619" y="182548"/>
            <a:ext cx="17848763" cy="9921903"/>
            <a:chOff x="0" y="0"/>
            <a:chExt cx="4700909" cy="26131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700909" cy="2613176"/>
            </a:xfrm>
            <a:custGeom>
              <a:avLst/>
              <a:gdLst/>
              <a:ahLst/>
              <a:cxnLst/>
              <a:rect r="r" b="b" t="t" l="l"/>
              <a:pathLst>
                <a:path h="2613176" w="4700909">
                  <a:moveTo>
                    <a:pt x="22121" y="0"/>
                  </a:moveTo>
                  <a:lnTo>
                    <a:pt x="4678788" y="0"/>
                  </a:lnTo>
                  <a:cubicBezTo>
                    <a:pt x="4691005" y="0"/>
                    <a:pt x="4700909" y="9904"/>
                    <a:pt x="4700909" y="22121"/>
                  </a:cubicBezTo>
                  <a:lnTo>
                    <a:pt x="4700909" y="2591055"/>
                  </a:lnTo>
                  <a:cubicBezTo>
                    <a:pt x="4700909" y="2596922"/>
                    <a:pt x="4698578" y="2602549"/>
                    <a:pt x="4694430" y="2606697"/>
                  </a:cubicBezTo>
                  <a:cubicBezTo>
                    <a:pt x="4690281" y="2610845"/>
                    <a:pt x="4684654" y="2613176"/>
                    <a:pt x="4678788" y="2613176"/>
                  </a:cubicBezTo>
                  <a:lnTo>
                    <a:pt x="22121" y="2613176"/>
                  </a:lnTo>
                  <a:cubicBezTo>
                    <a:pt x="9904" y="2613176"/>
                    <a:pt x="0" y="2603272"/>
                    <a:pt x="0" y="2591055"/>
                  </a:cubicBezTo>
                  <a:lnTo>
                    <a:pt x="0" y="22121"/>
                  </a:lnTo>
                  <a:cubicBezTo>
                    <a:pt x="0" y="9904"/>
                    <a:pt x="9904" y="0"/>
                    <a:pt x="22121" y="0"/>
                  </a:cubicBez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  <a:ln w="38100" cap="rnd">
              <a:solidFill>
                <a:srgbClr val="000000">
                  <a:alpha val="89804"/>
                </a:srgbClr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4700909" cy="26893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7002801" y="385445"/>
            <a:ext cx="4282397" cy="1067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Introduction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331672" y="1784634"/>
            <a:ext cx="9624656" cy="604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b="true" sz="3200" i="true">
                <a:solidFill>
                  <a:srgbClr val="000000"/>
                </a:solidFill>
                <a:latin typeface="Times New Roman Bold Italics"/>
                <a:ea typeface="Times New Roman Bold Italics"/>
                <a:cs typeface="Times New Roman Bold Italics"/>
                <a:sym typeface="Times New Roman Bold Italics"/>
              </a:rPr>
              <a:t>Upload and </a:t>
            </a:r>
            <a:r>
              <a:rPr lang="en-US" b="true" sz="3200" i="true">
                <a:solidFill>
                  <a:srgbClr val="000000"/>
                </a:solidFill>
                <a:latin typeface="Times New Roman Bold Italics"/>
                <a:ea typeface="Times New Roman Bold Italics"/>
                <a:cs typeface="Times New Roman Bold Italics"/>
                <a:sym typeface="Times New Roman Bold Italics"/>
              </a:rPr>
              <a:t>Understand the Data — All in One Interface.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137580" y="3128093"/>
            <a:ext cx="14012840" cy="4996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Excel and CSV files in sales, finance, HR, and operations need insights for decision-making.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Manually analyzing tabular data and extracting insights is time-consuming and often inconsistent.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Automates insight generation from Excel/CSV using LLM for faster, accurate decision making.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Incorporated Python, Streamlit, Pandas, LLMs, Seaborn, and Matplotlib for automated data insights.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Fast, accurate insights with professional multi-format report generation.</a:t>
            </a:r>
          </a:p>
          <a:p>
            <a:pPr algn="l">
              <a:lnSpc>
                <a:spcPts val="3919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19619" y="182548"/>
            <a:ext cx="17848763" cy="9921903"/>
            <a:chOff x="0" y="0"/>
            <a:chExt cx="4700909" cy="26131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700909" cy="2613176"/>
            </a:xfrm>
            <a:custGeom>
              <a:avLst/>
              <a:gdLst/>
              <a:ahLst/>
              <a:cxnLst/>
              <a:rect r="r" b="b" t="t" l="l"/>
              <a:pathLst>
                <a:path h="2613176" w="4700909">
                  <a:moveTo>
                    <a:pt x="22121" y="0"/>
                  </a:moveTo>
                  <a:lnTo>
                    <a:pt x="4678788" y="0"/>
                  </a:lnTo>
                  <a:cubicBezTo>
                    <a:pt x="4691005" y="0"/>
                    <a:pt x="4700909" y="9904"/>
                    <a:pt x="4700909" y="22121"/>
                  </a:cubicBezTo>
                  <a:lnTo>
                    <a:pt x="4700909" y="2591055"/>
                  </a:lnTo>
                  <a:cubicBezTo>
                    <a:pt x="4700909" y="2596922"/>
                    <a:pt x="4698578" y="2602549"/>
                    <a:pt x="4694430" y="2606697"/>
                  </a:cubicBezTo>
                  <a:cubicBezTo>
                    <a:pt x="4690281" y="2610845"/>
                    <a:pt x="4684654" y="2613176"/>
                    <a:pt x="4678788" y="2613176"/>
                  </a:cubicBezTo>
                  <a:lnTo>
                    <a:pt x="22121" y="2613176"/>
                  </a:lnTo>
                  <a:cubicBezTo>
                    <a:pt x="9904" y="2613176"/>
                    <a:pt x="0" y="2603272"/>
                    <a:pt x="0" y="2591055"/>
                  </a:cubicBezTo>
                  <a:lnTo>
                    <a:pt x="0" y="22121"/>
                  </a:lnTo>
                  <a:cubicBezTo>
                    <a:pt x="0" y="9904"/>
                    <a:pt x="9904" y="0"/>
                    <a:pt x="22121" y="0"/>
                  </a:cubicBez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  <a:ln w="38100" cap="rnd">
              <a:solidFill>
                <a:srgbClr val="000000">
                  <a:alpha val="89804"/>
                </a:srgbClr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4700909" cy="26893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442286" y="2140738"/>
            <a:ext cx="1654274" cy="1207679"/>
            <a:chOff x="0" y="0"/>
            <a:chExt cx="2205699" cy="161023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27693" cy="1127693"/>
            </a:xfrm>
            <a:custGeom>
              <a:avLst/>
              <a:gdLst/>
              <a:ahLst/>
              <a:cxnLst/>
              <a:rect r="r" b="b" t="t" l="l"/>
              <a:pathLst>
                <a:path h="1127693" w="1127693">
                  <a:moveTo>
                    <a:pt x="0" y="0"/>
                  </a:moveTo>
                  <a:lnTo>
                    <a:pt x="1127693" y="0"/>
                  </a:lnTo>
                  <a:lnTo>
                    <a:pt x="1127693" y="1127693"/>
                  </a:lnTo>
                  <a:lnTo>
                    <a:pt x="0" y="11276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078006" y="0"/>
              <a:ext cx="1127693" cy="1127693"/>
            </a:xfrm>
            <a:custGeom>
              <a:avLst/>
              <a:gdLst/>
              <a:ahLst/>
              <a:cxnLst/>
              <a:rect r="r" b="b" t="t" l="l"/>
              <a:pathLst>
                <a:path h="1127693" w="1127693">
                  <a:moveTo>
                    <a:pt x="0" y="0"/>
                  </a:moveTo>
                  <a:lnTo>
                    <a:pt x="1127693" y="0"/>
                  </a:lnTo>
                  <a:lnTo>
                    <a:pt x="1127693" y="1127693"/>
                  </a:lnTo>
                  <a:lnTo>
                    <a:pt x="0" y="11276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  <a:ln cap="sq">
              <a:noFill/>
              <a:prstDash val="lgDash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 rot="0">
              <a:off x="362438" y="1214984"/>
              <a:ext cx="1431136" cy="3952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99"/>
                </a:lnSpc>
                <a:spcBef>
                  <a:spcPct val="0"/>
                </a:spcBef>
              </a:pPr>
              <a:r>
                <a:rPr lang="en-US" sz="1642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Upload File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4838908" y="2140738"/>
            <a:ext cx="1073352" cy="1207679"/>
            <a:chOff x="0" y="0"/>
            <a:chExt cx="1431136" cy="161023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209292" y="0"/>
              <a:ext cx="1012552" cy="1012552"/>
            </a:xfrm>
            <a:custGeom>
              <a:avLst/>
              <a:gdLst/>
              <a:ahLst/>
              <a:cxnLst/>
              <a:rect r="r" b="b" t="t" l="l"/>
              <a:pathLst>
                <a:path h="1012552" w="1012552">
                  <a:moveTo>
                    <a:pt x="0" y="0"/>
                  </a:moveTo>
                  <a:lnTo>
                    <a:pt x="1012552" y="0"/>
                  </a:lnTo>
                  <a:lnTo>
                    <a:pt x="1012552" y="1012552"/>
                  </a:lnTo>
                  <a:lnTo>
                    <a:pt x="0" y="10125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TextBox 11" id="11"/>
            <p:cNvSpPr txBox="true"/>
            <p:nvPr/>
          </p:nvSpPr>
          <p:spPr>
            <a:xfrm rot="0">
              <a:off x="0" y="1214984"/>
              <a:ext cx="1431136" cy="3952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99"/>
                </a:lnSpc>
                <a:spcBef>
                  <a:spcPct val="0"/>
                </a:spcBef>
              </a:pPr>
              <a:r>
                <a:rPr lang="en-US" sz="1642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Pandas DF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6532385" y="2176825"/>
            <a:ext cx="1623463" cy="1135506"/>
            <a:chOff x="0" y="0"/>
            <a:chExt cx="2164617" cy="1514007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1118752"/>
              <a:ext cx="2164617" cy="3952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99"/>
                </a:lnSpc>
                <a:spcBef>
                  <a:spcPct val="0"/>
                </a:spcBef>
              </a:pPr>
              <a:r>
                <a:rPr lang="en-US" sz="1642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Column Names</a:t>
              </a:r>
            </a:p>
          </p:txBody>
        </p:sp>
        <p:sp>
          <p:nvSpPr>
            <p:cNvPr name="Freeform 14" id="14"/>
            <p:cNvSpPr/>
            <p:nvPr/>
          </p:nvSpPr>
          <p:spPr>
            <a:xfrm flipH="false" flipV="false" rot="0">
              <a:off x="586806" y="0"/>
              <a:ext cx="949924" cy="949924"/>
            </a:xfrm>
            <a:custGeom>
              <a:avLst/>
              <a:gdLst/>
              <a:ahLst/>
              <a:cxnLst/>
              <a:rect r="r" b="b" t="t" l="l"/>
              <a:pathLst>
                <a:path h="949924" w="949924">
                  <a:moveTo>
                    <a:pt x="0" y="0"/>
                  </a:moveTo>
                  <a:lnTo>
                    <a:pt x="949924" y="0"/>
                  </a:lnTo>
                  <a:lnTo>
                    <a:pt x="949924" y="949924"/>
                  </a:lnTo>
                  <a:lnTo>
                    <a:pt x="0" y="9499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2791302" y="3814828"/>
            <a:ext cx="3390746" cy="1489281"/>
            <a:chOff x="0" y="0"/>
            <a:chExt cx="4520994" cy="1985709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2627538" y="0"/>
              <a:ext cx="1377146" cy="1377146"/>
            </a:xfrm>
            <a:custGeom>
              <a:avLst/>
              <a:gdLst/>
              <a:ahLst/>
              <a:cxnLst/>
              <a:rect r="r" b="b" t="t" l="l"/>
              <a:pathLst>
                <a:path h="1377146" w="1377146">
                  <a:moveTo>
                    <a:pt x="0" y="0"/>
                  </a:moveTo>
                  <a:lnTo>
                    <a:pt x="1377146" y="0"/>
                  </a:lnTo>
                  <a:lnTo>
                    <a:pt x="1377146" y="1377146"/>
                  </a:lnTo>
                  <a:lnTo>
                    <a:pt x="0" y="13771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  <p:sp>
          <p:nvSpPr>
            <p:cNvPr name="TextBox 17" id="17"/>
            <p:cNvSpPr txBox="true"/>
            <p:nvPr/>
          </p:nvSpPr>
          <p:spPr>
            <a:xfrm rot="0">
              <a:off x="2264556" y="1576515"/>
              <a:ext cx="2256438" cy="4091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96"/>
                </a:lnSpc>
                <a:spcBef>
                  <a:spcPct val="0"/>
                </a:spcBef>
              </a:pPr>
              <a:r>
                <a:rPr lang="en-US" sz="1711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Charts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1433586"/>
              <a:ext cx="2077987" cy="3821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07"/>
                </a:lnSpc>
                <a:spcBef>
                  <a:spcPct val="0"/>
                </a:spcBef>
              </a:pPr>
              <a:r>
                <a:rPr lang="en-US" sz="1576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Insights</a:t>
              </a:r>
            </a:p>
          </p:txBody>
        </p:sp>
        <p:sp>
          <p:nvSpPr>
            <p:cNvPr name="Freeform 19" id="19"/>
            <p:cNvSpPr/>
            <p:nvPr/>
          </p:nvSpPr>
          <p:spPr>
            <a:xfrm flipH="false" flipV="false" rot="0">
              <a:off x="454166" y="257079"/>
              <a:ext cx="1002042" cy="1002042"/>
            </a:xfrm>
            <a:custGeom>
              <a:avLst/>
              <a:gdLst/>
              <a:ahLst/>
              <a:cxnLst/>
              <a:rect r="r" b="b" t="t" l="l"/>
              <a:pathLst>
                <a:path h="1002042" w="1002042">
                  <a:moveTo>
                    <a:pt x="0" y="0"/>
                  </a:moveTo>
                  <a:lnTo>
                    <a:pt x="1002042" y="0"/>
                  </a:lnTo>
                  <a:lnTo>
                    <a:pt x="1002042" y="1002042"/>
                  </a:lnTo>
                  <a:lnTo>
                    <a:pt x="0" y="10020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  <p:grpSp>
          <p:nvGrpSpPr>
            <p:cNvPr name="Group 20" id="20"/>
            <p:cNvGrpSpPr/>
            <p:nvPr/>
          </p:nvGrpSpPr>
          <p:grpSpPr>
            <a:xfrm rot="0">
              <a:off x="1860374" y="775318"/>
              <a:ext cx="617865" cy="617865"/>
              <a:chOff x="0" y="0"/>
              <a:chExt cx="812800" cy="812800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558800" y="0"/>
                    </a:moveTo>
                    <a:lnTo>
                      <a:pt x="254000" y="0"/>
                    </a:lnTo>
                    <a:lnTo>
                      <a:pt x="254000" y="254000"/>
                    </a:lnTo>
                    <a:lnTo>
                      <a:pt x="0" y="254000"/>
                    </a:lnTo>
                    <a:lnTo>
                      <a:pt x="0" y="558800"/>
                    </a:lnTo>
                    <a:lnTo>
                      <a:pt x="254000" y="558800"/>
                    </a:lnTo>
                    <a:lnTo>
                      <a:pt x="254000" y="812800"/>
                    </a:lnTo>
                    <a:lnTo>
                      <a:pt x="558800" y="812800"/>
                    </a:lnTo>
                    <a:lnTo>
                      <a:pt x="558800" y="558800"/>
                    </a:lnTo>
                    <a:lnTo>
                      <a:pt x="812800" y="558800"/>
                    </a:lnTo>
                    <a:lnTo>
                      <a:pt x="812800" y="254000"/>
                    </a:lnTo>
                    <a:lnTo>
                      <a:pt x="558800" y="254000"/>
                    </a:lnTo>
                    <a:lnTo>
                      <a:pt x="558800" y="0"/>
                    </a:lnTo>
                    <a:close/>
                  </a:path>
                </a:pathLst>
              </a:custGeom>
              <a:solidFill>
                <a:srgbClr val="231F20"/>
              </a:solidFill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190500" y="114300"/>
                <a:ext cx="431800" cy="508000"/>
              </a:xfrm>
              <a:prstGeom prst="rect">
                <a:avLst/>
              </a:prstGeom>
            </p:spPr>
            <p:txBody>
              <a:bodyPr anchor="ctr" rtlCol="false" tIns="48733" lIns="48733" bIns="48733" rIns="48733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23" id="23"/>
          <p:cNvGrpSpPr/>
          <p:nvPr/>
        </p:nvGrpSpPr>
        <p:grpSpPr>
          <a:xfrm rot="0">
            <a:off x="3282221" y="7870941"/>
            <a:ext cx="2408907" cy="910959"/>
            <a:chOff x="0" y="0"/>
            <a:chExt cx="3211876" cy="1214612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1997264" y="0"/>
              <a:ext cx="1214612" cy="1214612"/>
            </a:xfrm>
            <a:custGeom>
              <a:avLst/>
              <a:gdLst/>
              <a:ahLst/>
              <a:cxnLst/>
              <a:rect r="r" b="b" t="t" l="l"/>
              <a:pathLst>
                <a:path h="1214612" w="1214612">
                  <a:moveTo>
                    <a:pt x="0" y="0"/>
                  </a:moveTo>
                  <a:lnTo>
                    <a:pt x="1214612" y="0"/>
                  </a:lnTo>
                  <a:lnTo>
                    <a:pt x="1214612" y="1214612"/>
                  </a:lnTo>
                  <a:lnTo>
                    <a:pt x="0" y="121461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0" r="0" b="0"/>
              </a:stretch>
            </a:blip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0" y="72506"/>
              <a:ext cx="1069601" cy="1069601"/>
            </a:xfrm>
            <a:custGeom>
              <a:avLst/>
              <a:gdLst/>
              <a:ahLst/>
              <a:cxnLst/>
              <a:rect r="r" b="b" t="t" l="l"/>
              <a:pathLst>
                <a:path h="1069601" w="1069601">
                  <a:moveTo>
                    <a:pt x="0" y="0"/>
                  </a:moveTo>
                  <a:lnTo>
                    <a:pt x="1069601" y="0"/>
                  </a:lnTo>
                  <a:lnTo>
                    <a:pt x="1069601" y="1069600"/>
                  </a:lnTo>
                  <a:lnTo>
                    <a:pt x="0" y="1069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0" t="0" r="0" b="0"/>
              </a:stretch>
            </a:blip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1069601" y="72506"/>
              <a:ext cx="1069601" cy="1069601"/>
            </a:xfrm>
            <a:custGeom>
              <a:avLst/>
              <a:gdLst/>
              <a:ahLst/>
              <a:cxnLst/>
              <a:rect r="r" b="b" t="t" l="l"/>
              <a:pathLst>
                <a:path h="1069601" w="1069601">
                  <a:moveTo>
                    <a:pt x="0" y="0"/>
                  </a:moveTo>
                  <a:lnTo>
                    <a:pt x="1069600" y="0"/>
                  </a:lnTo>
                  <a:lnTo>
                    <a:pt x="1069600" y="1069600"/>
                  </a:lnTo>
                  <a:lnTo>
                    <a:pt x="0" y="1069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0" r="0" b="0"/>
              </a:stretch>
            </a:blip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3961760" y="5818459"/>
            <a:ext cx="1049830" cy="1306718"/>
            <a:chOff x="0" y="0"/>
            <a:chExt cx="1399773" cy="1742291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399773" cy="1399773"/>
            </a:xfrm>
            <a:custGeom>
              <a:avLst/>
              <a:gdLst/>
              <a:ahLst/>
              <a:cxnLst/>
              <a:rect r="r" b="b" t="t" l="l"/>
              <a:pathLst>
                <a:path h="1399773" w="1399773">
                  <a:moveTo>
                    <a:pt x="0" y="0"/>
                  </a:moveTo>
                  <a:lnTo>
                    <a:pt x="1399773" y="0"/>
                  </a:lnTo>
                  <a:lnTo>
                    <a:pt x="1399773" y="1399773"/>
                  </a:lnTo>
                  <a:lnTo>
                    <a:pt x="0" y="13997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 l="0" t="0" r="0" b="0"/>
              </a:stretch>
            </a:blipFill>
          </p:spPr>
        </p:sp>
        <p:sp>
          <p:nvSpPr>
            <p:cNvPr name="TextBox 29" id="29"/>
            <p:cNvSpPr txBox="true"/>
            <p:nvPr/>
          </p:nvSpPr>
          <p:spPr>
            <a:xfrm rot="0">
              <a:off x="486226" y="1333098"/>
              <a:ext cx="862923" cy="4091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96"/>
                </a:lnSpc>
                <a:spcBef>
                  <a:spcPct val="0"/>
                </a:spcBef>
              </a:pPr>
              <a:r>
                <a:rPr lang="en-US" sz="1711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Report</a:t>
              </a:r>
            </a:p>
          </p:txBody>
        </p:sp>
      </p:grpSp>
      <p:sp>
        <p:nvSpPr>
          <p:cNvPr name="AutoShape 30" id="30"/>
          <p:cNvSpPr/>
          <p:nvPr/>
        </p:nvSpPr>
        <p:spPr>
          <a:xfrm>
            <a:off x="4486675" y="7125177"/>
            <a:ext cx="0" cy="745763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1" id="31"/>
          <p:cNvSpPr/>
          <p:nvPr/>
        </p:nvSpPr>
        <p:spPr>
          <a:xfrm>
            <a:off x="4096560" y="2744578"/>
            <a:ext cx="742348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2" id="32"/>
          <p:cNvSpPr/>
          <p:nvPr/>
        </p:nvSpPr>
        <p:spPr>
          <a:xfrm>
            <a:off x="5912260" y="2744578"/>
            <a:ext cx="620125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33" id="33"/>
          <p:cNvGrpSpPr/>
          <p:nvPr/>
        </p:nvGrpSpPr>
        <p:grpSpPr>
          <a:xfrm rot="0">
            <a:off x="6748815" y="3912025"/>
            <a:ext cx="1320586" cy="1294887"/>
            <a:chOff x="0" y="0"/>
            <a:chExt cx="1760781" cy="1726516"/>
          </a:xfrm>
        </p:grpSpPr>
        <p:grpSp>
          <p:nvGrpSpPr>
            <p:cNvPr name="Group 34" id="34"/>
            <p:cNvGrpSpPr/>
            <p:nvPr/>
          </p:nvGrpSpPr>
          <p:grpSpPr>
            <a:xfrm rot="0">
              <a:off x="34265" y="0"/>
              <a:ext cx="1726516" cy="1726516"/>
              <a:chOff x="0" y="0"/>
              <a:chExt cx="812800" cy="812800"/>
            </a:xfrm>
          </p:grpSpPr>
          <p:sp>
            <p:nvSpPr>
              <p:cNvPr name="Freeform 35" id="3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574675" y="0"/>
                    </a:moveTo>
                    <a:lnTo>
                      <a:pt x="812800" y="238125"/>
                    </a:lnTo>
                    <a:lnTo>
                      <a:pt x="812800" y="574675"/>
                    </a:lnTo>
                    <a:lnTo>
                      <a:pt x="574675" y="812800"/>
                    </a:lnTo>
                    <a:lnTo>
                      <a:pt x="238125" y="812800"/>
                    </a:lnTo>
                    <a:lnTo>
                      <a:pt x="0" y="574675"/>
                    </a:lnTo>
                    <a:lnTo>
                      <a:pt x="0" y="238125"/>
                    </a:lnTo>
                    <a:lnTo>
                      <a:pt x="238125" y="0"/>
                    </a:lnTo>
                    <a:lnTo>
                      <a:pt x="574675" y="0"/>
                    </a:lnTo>
                    <a:close/>
                  </a:path>
                </a:pathLst>
              </a:custGeom>
              <a:solidFill>
                <a:srgbClr val="FFD58E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36" id="36"/>
              <p:cNvSpPr txBox="true"/>
              <p:nvPr/>
            </p:nvSpPr>
            <p:spPr>
              <a:xfrm>
                <a:off x="63500" y="-12700"/>
                <a:ext cx="685800" cy="762000"/>
              </a:xfrm>
              <a:prstGeom prst="rect">
                <a:avLst/>
              </a:prstGeom>
            </p:spPr>
            <p:txBody>
              <a:bodyPr anchor="ctr" rtlCol="false" tIns="46291" lIns="46291" bIns="46291" rIns="46291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37" id="37"/>
            <p:cNvSpPr txBox="true"/>
            <p:nvPr/>
          </p:nvSpPr>
          <p:spPr>
            <a:xfrm rot="0">
              <a:off x="0" y="509407"/>
              <a:ext cx="1760781" cy="6542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97"/>
                </a:lnSpc>
              </a:pPr>
              <a:r>
                <a:rPr lang="en-US" sz="1426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Chart Code</a:t>
              </a:r>
            </a:p>
            <a:p>
              <a:pPr algn="ctr">
                <a:lnSpc>
                  <a:spcPts val="1997"/>
                </a:lnSpc>
                <a:spcBef>
                  <a:spcPct val="0"/>
                </a:spcBef>
              </a:pPr>
              <a:r>
                <a:rPr lang="en-US" sz="1426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Execution</a:t>
              </a: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14903727" y="3912025"/>
            <a:ext cx="1320586" cy="1294887"/>
            <a:chOff x="0" y="0"/>
            <a:chExt cx="1760781" cy="1726516"/>
          </a:xfrm>
        </p:grpSpPr>
        <p:grpSp>
          <p:nvGrpSpPr>
            <p:cNvPr name="Group 39" id="39"/>
            <p:cNvGrpSpPr/>
            <p:nvPr/>
          </p:nvGrpSpPr>
          <p:grpSpPr>
            <a:xfrm rot="0">
              <a:off x="0" y="0"/>
              <a:ext cx="1726516" cy="1726516"/>
              <a:chOff x="0" y="0"/>
              <a:chExt cx="812800" cy="812800"/>
            </a:xfrm>
          </p:grpSpPr>
          <p:sp>
            <p:nvSpPr>
              <p:cNvPr name="Freeform 40" id="4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574675" y="0"/>
                    </a:moveTo>
                    <a:lnTo>
                      <a:pt x="812800" y="238125"/>
                    </a:lnTo>
                    <a:lnTo>
                      <a:pt x="812800" y="574675"/>
                    </a:lnTo>
                    <a:lnTo>
                      <a:pt x="574675" y="812800"/>
                    </a:lnTo>
                    <a:lnTo>
                      <a:pt x="238125" y="812800"/>
                    </a:lnTo>
                    <a:lnTo>
                      <a:pt x="0" y="574675"/>
                    </a:lnTo>
                    <a:lnTo>
                      <a:pt x="0" y="238125"/>
                    </a:lnTo>
                    <a:lnTo>
                      <a:pt x="238125" y="0"/>
                    </a:lnTo>
                    <a:lnTo>
                      <a:pt x="574675" y="0"/>
                    </a:lnTo>
                    <a:close/>
                  </a:path>
                </a:pathLst>
              </a:custGeom>
              <a:solidFill>
                <a:srgbClr val="FFD58E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41" id="41"/>
              <p:cNvSpPr txBox="true"/>
              <p:nvPr/>
            </p:nvSpPr>
            <p:spPr>
              <a:xfrm>
                <a:off x="63500" y="-12700"/>
                <a:ext cx="685800" cy="762000"/>
              </a:xfrm>
              <a:prstGeom prst="rect">
                <a:avLst/>
              </a:prstGeom>
            </p:spPr>
            <p:txBody>
              <a:bodyPr anchor="ctr" rtlCol="false" tIns="46291" lIns="46291" bIns="46291" rIns="46291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42" id="42"/>
            <p:cNvSpPr txBox="true"/>
            <p:nvPr/>
          </p:nvSpPr>
          <p:spPr>
            <a:xfrm rot="0">
              <a:off x="0" y="637157"/>
              <a:ext cx="1760781" cy="6542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97"/>
                </a:lnSpc>
              </a:pPr>
              <a:r>
                <a:rPr lang="en-US" sz="1426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Metrics Code</a:t>
              </a:r>
            </a:p>
            <a:p>
              <a:pPr algn="ctr">
                <a:lnSpc>
                  <a:spcPts val="1997"/>
                </a:lnSpc>
                <a:spcBef>
                  <a:spcPct val="0"/>
                </a:spcBef>
              </a:pPr>
              <a:r>
                <a:rPr lang="en-US" sz="1426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Execution</a:t>
              </a:r>
            </a:p>
          </p:txBody>
        </p:sp>
      </p:grpSp>
      <p:sp>
        <p:nvSpPr>
          <p:cNvPr name="TextBox 43" id="43"/>
          <p:cNvSpPr txBox="true"/>
          <p:nvPr/>
        </p:nvSpPr>
        <p:spPr>
          <a:xfrm rot="0">
            <a:off x="4397626" y="563577"/>
            <a:ext cx="9492749" cy="1067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Architecture Flow</a:t>
            </a:r>
          </a:p>
        </p:txBody>
      </p:sp>
      <p:grpSp>
        <p:nvGrpSpPr>
          <p:cNvPr name="Group 44" id="44"/>
          <p:cNvGrpSpPr/>
          <p:nvPr/>
        </p:nvGrpSpPr>
        <p:grpSpPr>
          <a:xfrm rot="0">
            <a:off x="9144000" y="2186497"/>
            <a:ext cx="2109041" cy="1161920"/>
            <a:chOff x="0" y="0"/>
            <a:chExt cx="2812054" cy="1549227"/>
          </a:xfrm>
        </p:grpSpPr>
        <p:grpSp>
          <p:nvGrpSpPr>
            <p:cNvPr name="Group 45" id="45"/>
            <p:cNvGrpSpPr/>
            <p:nvPr/>
          </p:nvGrpSpPr>
          <p:grpSpPr>
            <a:xfrm rot="0">
              <a:off x="0" y="0"/>
              <a:ext cx="2812054" cy="1549227"/>
              <a:chOff x="0" y="0"/>
              <a:chExt cx="555468" cy="306020"/>
            </a:xfrm>
          </p:grpSpPr>
          <p:sp>
            <p:nvSpPr>
              <p:cNvPr name="Freeform 46" id="46"/>
              <p:cNvSpPr/>
              <p:nvPr/>
            </p:nvSpPr>
            <p:spPr>
              <a:xfrm flipH="false" flipV="false" rot="0">
                <a:off x="0" y="0"/>
                <a:ext cx="555467" cy="306020"/>
              </a:xfrm>
              <a:custGeom>
                <a:avLst/>
                <a:gdLst/>
                <a:ahLst/>
                <a:cxnLst/>
                <a:rect r="r" b="b" t="t" l="l"/>
                <a:pathLst>
                  <a:path h="306020" w="555467">
                    <a:moveTo>
                      <a:pt x="153010" y="0"/>
                    </a:moveTo>
                    <a:lnTo>
                      <a:pt x="402457" y="0"/>
                    </a:lnTo>
                    <a:cubicBezTo>
                      <a:pt x="486963" y="0"/>
                      <a:pt x="555467" y="68505"/>
                      <a:pt x="555467" y="153010"/>
                    </a:cubicBezTo>
                    <a:lnTo>
                      <a:pt x="555467" y="153010"/>
                    </a:lnTo>
                    <a:cubicBezTo>
                      <a:pt x="555467" y="193591"/>
                      <a:pt x="539347" y="232510"/>
                      <a:pt x="510652" y="261205"/>
                    </a:cubicBezTo>
                    <a:cubicBezTo>
                      <a:pt x="481957" y="289900"/>
                      <a:pt x="443038" y="306020"/>
                      <a:pt x="402457" y="306020"/>
                    </a:cubicBezTo>
                    <a:lnTo>
                      <a:pt x="153010" y="306020"/>
                    </a:lnTo>
                    <a:cubicBezTo>
                      <a:pt x="68505" y="306020"/>
                      <a:pt x="0" y="237515"/>
                      <a:pt x="0" y="153010"/>
                    </a:cubicBezTo>
                    <a:lnTo>
                      <a:pt x="0" y="153010"/>
                    </a:lnTo>
                    <a:cubicBezTo>
                      <a:pt x="0" y="68505"/>
                      <a:pt x="68505" y="0"/>
                      <a:pt x="153010" y="0"/>
                    </a:cubicBezTo>
                    <a:close/>
                  </a:path>
                </a:pathLst>
              </a:custGeom>
              <a:solidFill>
                <a:srgbClr val="E9EDF0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47" id="47"/>
              <p:cNvSpPr txBox="true"/>
              <p:nvPr/>
            </p:nvSpPr>
            <p:spPr>
              <a:xfrm>
                <a:off x="0" y="-76200"/>
                <a:ext cx="555468" cy="38222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48" id="48"/>
            <p:cNvSpPr txBox="true"/>
            <p:nvPr/>
          </p:nvSpPr>
          <p:spPr>
            <a:xfrm rot="0">
              <a:off x="291828" y="360678"/>
              <a:ext cx="2393760" cy="76119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32"/>
                </a:lnSpc>
              </a:pPr>
              <a:r>
                <a:rPr lang="en-US" sz="1594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Prompt 1</a:t>
              </a:r>
            </a:p>
            <a:p>
              <a:pPr algn="ctr">
                <a:lnSpc>
                  <a:spcPts val="2232"/>
                </a:lnSpc>
                <a:spcBef>
                  <a:spcPct val="0"/>
                </a:spcBef>
              </a:pPr>
              <a:r>
                <a:rPr lang="en-US" sz="1594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(column names)</a:t>
              </a:r>
            </a:p>
          </p:txBody>
        </p:sp>
      </p:grpSp>
      <p:grpSp>
        <p:nvGrpSpPr>
          <p:cNvPr name="Group 49" id="49"/>
          <p:cNvGrpSpPr/>
          <p:nvPr/>
        </p:nvGrpSpPr>
        <p:grpSpPr>
          <a:xfrm rot="0">
            <a:off x="11781334" y="2186497"/>
            <a:ext cx="2109041" cy="1161920"/>
            <a:chOff x="0" y="0"/>
            <a:chExt cx="2812054" cy="1549227"/>
          </a:xfrm>
        </p:grpSpPr>
        <p:grpSp>
          <p:nvGrpSpPr>
            <p:cNvPr name="Group 50" id="50"/>
            <p:cNvGrpSpPr/>
            <p:nvPr/>
          </p:nvGrpSpPr>
          <p:grpSpPr>
            <a:xfrm rot="0">
              <a:off x="0" y="0"/>
              <a:ext cx="2812054" cy="1549227"/>
              <a:chOff x="0" y="0"/>
              <a:chExt cx="555468" cy="306020"/>
            </a:xfrm>
          </p:grpSpPr>
          <p:sp>
            <p:nvSpPr>
              <p:cNvPr name="Freeform 51" id="51"/>
              <p:cNvSpPr/>
              <p:nvPr/>
            </p:nvSpPr>
            <p:spPr>
              <a:xfrm flipH="false" flipV="false" rot="0">
                <a:off x="0" y="0"/>
                <a:ext cx="555467" cy="306020"/>
              </a:xfrm>
              <a:custGeom>
                <a:avLst/>
                <a:gdLst/>
                <a:ahLst/>
                <a:cxnLst/>
                <a:rect r="r" b="b" t="t" l="l"/>
                <a:pathLst>
                  <a:path h="306020" w="555467">
                    <a:moveTo>
                      <a:pt x="153010" y="0"/>
                    </a:moveTo>
                    <a:lnTo>
                      <a:pt x="402457" y="0"/>
                    </a:lnTo>
                    <a:cubicBezTo>
                      <a:pt x="486963" y="0"/>
                      <a:pt x="555467" y="68505"/>
                      <a:pt x="555467" y="153010"/>
                    </a:cubicBezTo>
                    <a:lnTo>
                      <a:pt x="555467" y="153010"/>
                    </a:lnTo>
                    <a:cubicBezTo>
                      <a:pt x="555467" y="193591"/>
                      <a:pt x="539347" y="232510"/>
                      <a:pt x="510652" y="261205"/>
                    </a:cubicBezTo>
                    <a:cubicBezTo>
                      <a:pt x="481957" y="289900"/>
                      <a:pt x="443038" y="306020"/>
                      <a:pt x="402457" y="306020"/>
                    </a:cubicBezTo>
                    <a:lnTo>
                      <a:pt x="153010" y="306020"/>
                    </a:lnTo>
                    <a:cubicBezTo>
                      <a:pt x="68505" y="306020"/>
                      <a:pt x="0" y="237515"/>
                      <a:pt x="0" y="153010"/>
                    </a:cubicBezTo>
                    <a:lnTo>
                      <a:pt x="0" y="153010"/>
                    </a:lnTo>
                    <a:cubicBezTo>
                      <a:pt x="0" y="68505"/>
                      <a:pt x="68505" y="0"/>
                      <a:pt x="153010" y="0"/>
                    </a:cubicBezTo>
                    <a:close/>
                  </a:path>
                </a:pathLst>
              </a:custGeom>
              <a:solidFill>
                <a:srgbClr val="E9EDF0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52" id="52"/>
              <p:cNvSpPr txBox="true"/>
              <p:nvPr/>
            </p:nvSpPr>
            <p:spPr>
              <a:xfrm>
                <a:off x="0" y="-76200"/>
                <a:ext cx="555468" cy="38222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53" id="53"/>
            <p:cNvSpPr txBox="true"/>
            <p:nvPr/>
          </p:nvSpPr>
          <p:spPr>
            <a:xfrm rot="0">
              <a:off x="190529" y="360678"/>
              <a:ext cx="2393760" cy="76119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32"/>
                </a:lnSpc>
              </a:pPr>
              <a:r>
                <a:rPr lang="en-US" sz="1594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Prompt 2</a:t>
              </a:r>
            </a:p>
            <a:p>
              <a:pPr algn="ctr">
                <a:lnSpc>
                  <a:spcPts val="2232"/>
                </a:lnSpc>
                <a:spcBef>
                  <a:spcPct val="0"/>
                </a:spcBef>
              </a:pPr>
              <a:r>
                <a:rPr lang="en-US" sz="1594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(Insights )</a:t>
              </a:r>
            </a:p>
          </p:txBody>
        </p:sp>
      </p:grpSp>
      <p:grpSp>
        <p:nvGrpSpPr>
          <p:cNvPr name="Group 54" id="54"/>
          <p:cNvGrpSpPr/>
          <p:nvPr/>
        </p:nvGrpSpPr>
        <p:grpSpPr>
          <a:xfrm rot="0">
            <a:off x="14509499" y="2046150"/>
            <a:ext cx="2109041" cy="1442615"/>
            <a:chOff x="0" y="0"/>
            <a:chExt cx="2812054" cy="1923487"/>
          </a:xfrm>
        </p:grpSpPr>
        <p:grpSp>
          <p:nvGrpSpPr>
            <p:cNvPr name="Group 55" id="55"/>
            <p:cNvGrpSpPr/>
            <p:nvPr/>
          </p:nvGrpSpPr>
          <p:grpSpPr>
            <a:xfrm rot="0">
              <a:off x="0" y="0"/>
              <a:ext cx="2812054" cy="1923487"/>
              <a:chOff x="0" y="0"/>
              <a:chExt cx="555468" cy="379948"/>
            </a:xfrm>
          </p:grpSpPr>
          <p:sp>
            <p:nvSpPr>
              <p:cNvPr name="Freeform 56" id="56"/>
              <p:cNvSpPr/>
              <p:nvPr/>
            </p:nvSpPr>
            <p:spPr>
              <a:xfrm flipH="false" flipV="false" rot="0">
                <a:off x="0" y="0"/>
                <a:ext cx="555467" cy="379948"/>
              </a:xfrm>
              <a:custGeom>
                <a:avLst/>
                <a:gdLst/>
                <a:ahLst/>
                <a:cxnLst/>
                <a:rect r="r" b="b" t="t" l="l"/>
                <a:pathLst>
                  <a:path h="379948" w="555467">
                    <a:moveTo>
                      <a:pt x="189974" y="0"/>
                    </a:moveTo>
                    <a:lnTo>
                      <a:pt x="365494" y="0"/>
                    </a:lnTo>
                    <a:cubicBezTo>
                      <a:pt x="470413" y="0"/>
                      <a:pt x="555467" y="85054"/>
                      <a:pt x="555467" y="189974"/>
                    </a:cubicBezTo>
                    <a:lnTo>
                      <a:pt x="555467" y="189974"/>
                    </a:lnTo>
                    <a:cubicBezTo>
                      <a:pt x="555467" y="240358"/>
                      <a:pt x="535452" y="288679"/>
                      <a:pt x="499825" y="324306"/>
                    </a:cubicBezTo>
                    <a:cubicBezTo>
                      <a:pt x="464198" y="359933"/>
                      <a:pt x="415878" y="379948"/>
                      <a:pt x="365494" y="379948"/>
                    </a:cubicBezTo>
                    <a:lnTo>
                      <a:pt x="189974" y="379948"/>
                    </a:lnTo>
                    <a:cubicBezTo>
                      <a:pt x="85054" y="379948"/>
                      <a:pt x="0" y="294894"/>
                      <a:pt x="0" y="189974"/>
                    </a:cubicBezTo>
                    <a:lnTo>
                      <a:pt x="0" y="189974"/>
                    </a:lnTo>
                    <a:cubicBezTo>
                      <a:pt x="0" y="85054"/>
                      <a:pt x="85054" y="0"/>
                      <a:pt x="189974" y="0"/>
                    </a:cubicBezTo>
                    <a:close/>
                  </a:path>
                </a:pathLst>
              </a:custGeom>
              <a:solidFill>
                <a:srgbClr val="E9EDF0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57" id="57"/>
              <p:cNvSpPr txBox="true"/>
              <p:nvPr/>
            </p:nvSpPr>
            <p:spPr>
              <a:xfrm>
                <a:off x="0" y="-76200"/>
                <a:ext cx="555468" cy="45614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58" id="58"/>
            <p:cNvSpPr txBox="true"/>
            <p:nvPr/>
          </p:nvSpPr>
          <p:spPr>
            <a:xfrm rot="0">
              <a:off x="209147" y="360678"/>
              <a:ext cx="2393760" cy="11354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32"/>
                </a:lnSpc>
              </a:pPr>
              <a:r>
                <a:rPr lang="en-US" sz="1594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Prompt 3</a:t>
              </a:r>
            </a:p>
            <a:p>
              <a:pPr algn="ctr">
                <a:lnSpc>
                  <a:spcPts val="2232"/>
                </a:lnSpc>
              </a:pPr>
              <a:r>
                <a:rPr lang="en-US" sz="1594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(Metrics List,</a:t>
              </a:r>
            </a:p>
            <a:p>
              <a:pPr algn="ctr">
                <a:lnSpc>
                  <a:spcPts val="2232"/>
                </a:lnSpc>
                <a:spcBef>
                  <a:spcPct val="0"/>
                </a:spcBef>
              </a:pPr>
              <a:r>
                <a:rPr lang="en-US" sz="1594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Column names)</a:t>
              </a:r>
            </a:p>
          </p:txBody>
        </p:sp>
      </p:grpSp>
      <p:grpSp>
        <p:nvGrpSpPr>
          <p:cNvPr name="Group 59" id="59"/>
          <p:cNvGrpSpPr/>
          <p:nvPr/>
        </p:nvGrpSpPr>
        <p:grpSpPr>
          <a:xfrm rot="0">
            <a:off x="11375263" y="3951531"/>
            <a:ext cx="2921181" cy="1215874"/>
            <a:chOff x="0" y="0"/>
            <a:chExt cx="3894908" cy="1621165"/>
          </a:xfrm>
        </p:grpSpPr>
        <p:grpSp>
          <p:nvGrpSpPr>
            <p:cNvPr name="Group 60" id="60"/>
            <p:cNvGrpSpPr/>
            <p:nvPr/>
          </p:nvGrpSpPr>
          <p:grpSpPr>
            <a:xfrm rot="0">
              <a:off x="0" y="0"/>
              <a:ext cx="3894908" cy="1621165"/>
              <a:chOff x="0" y="0"/>
              <a:chExt cx="769365" cy="320230"/>
            </a:xfrm>
          </p:grpSpPr>
          <p:sp>
            <p:nvSpPr>
              <p:cNvPr name="Freeform 61" id="61"/>
              <p:cNvSpPr/>
              <p:nvPr/>
            </p:nvSpPr>
            <p:spPr>
              <a:xfrm flipH="false" flipV="false" rot="0">
                <a:off x="0" y="0"/>
                <a:ext cx="769365" cy="320230"/>
              </a:xfrm>
              <a:custGeom>
                <a:avLst/>
                <a:gdLst/>
                <a:ahLst/>
                <a:cxnLst/>
                <a:rect r="r" b="b" t="t" l="l"/>
                <a:pathLst>
                  <a:path h="320230" w="769365">
                    <a:moveTo>
                      <a:pt x="160115" y="0"/>
                    </a:moveTo>
                    <a:lnTo>
                      <a:pt x="609249" y="0"/>
                    </a:lnTo>
                    <a:cubicBezTo>
                      <a:pt x="651715" y="0"/>
                      <a:pt x="692440" y="16869"/>
                      <a:pt x="722468" y="46897"/>
                    </a:cubicBezTo>
                    <a:cubicBezTo>
                      <a:pt x="752495" y="76924"/>
                      <a:pt x="769365" y="117650"/>
                      <a:pt x="769365" y="160115"/>
                    </a:cubicBezTo>
                    <a:lnTo>
                      <a:pt x="769365" y="160115"/>
                    </a:lnTo>
                    <a:cubicBezTo>
                      <a:pt x="769365" y="202580"/>
                      <a:pt x="752495" y="243306"/>
                      <a:pt x="722468" y="273334"/>
                    </a:cubicBezTo>
                    <a:cubicBezTo>
                      <a:pt x="692440" y="303361"/>
                      <a:pt x="651715" y="320230"/>
                      <a:pt x="609249" y="320230"/>
                    </a:cubicBezTo>
                    <a:lnTo>
                      <a:pt x="160115" y="320230"/>
                    </a:lnTo>
                    <a:cubicBezTo>
                      <a:pt x="117650" y="320230"/>
                      <a:pt x="76924" y="303361"/>
                      <a:pt x="46897" y="273334"/>
                    </a:cubicBezTo>
                    <a:cubicBezTo>
                      <a:pt x="16869" y="243306"/>
                      <a:pt x="0" y="202580"/>
                      <a:pt x="0" y="160115"/>
                    </a:cubicBezTo>
                    <a:lnTo>
                      <a:pt x="0" y="160115"/>
                    </a:lnTo>
                    <a:cubicBezTo>
                      <a:pt x="0" y="117650"/>
                      <a:pt x="16869" y="76924"/>
                      <a:pt x="46897" y="46897"/>
                    </a:cubicBezTo>
                    <a:cubicBezTo>
                      <a:pt x="76924" y="16869"/>
                      <a:pt x="117650" y="0"/>
                      <a:pt x="160115" y="0"/>
                    </a:cubicBezTo>
                    <a:close/>
                  </a:path>
                </a:pathLst>
              </a:custGeom>
              <a:solidFill>
                <a:srgbClr val="E9EDF0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62" id="62"/>
              <p:cNvSpPr txBox="true"/>
              <p:nvPr/>
            </p:nvSpPr>
            <p:spPr>
              <a:xfrm>
                <a:off x="0" y="-76200"/>
                <a:ext cx="769365" cy="39643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63" id="63"/>
            <p:cNvSpPr txBox="true"/>
            <p:nvPr/>
          </p:nvSpPr>
          <p:spPr>
            <a:xfrm rot="0">
              <a:off x="249083" y="218940"/>
              <a:ext cx="3645825" cy="11354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32"/>
                </a:lnSpc>
              </a:pPr>
              <a:r>
                <a:rPr lang="en-US" sz="1594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Prompt 4</a:t>
              </a:r>
            </a:p>
            <a:p>
              <a:pPr algn="ctr">
                <a:lnSpc>
                  <a:spcPts val="2232"/>
                </a:lnSpc>
              </a:pPr>
              <a:r>
                <a:rPr lang="en-US" sz="1594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(Insights ,column names,</a:t>
              </a:r>
            </a:p>
            <a:p>
              <a:pPr algn="ctr">
                <a:lnSpc>
                  <a:spcPts val="2232"/>
                </a:lnSpc>
                <a:spcBef>
                  <a:spcPct val="0"/>
                </a:spcBef>
              </a:pPr>
              <a:r>
                <a:rPr lang="en-US" sz="1594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metrics)</a:t>
              </a:r>
            </a:p>
          </p:txBody>
        </p:sp>
      </p:grpSp>
      <p:grpSp>
        <p:nvGrpSpPr>
          <p:cNvPr name="Group 64" id="64"/>
          <p:cNvGrpSpPr/>
          <p:nvPr/>
        </p:nvGrpSpPr>
        <p:grpSpPr>
          <a:xfrm rot="0">
            <a:off x="8821919" y="3978508"/>
            <a:ext cx="2109041" cy="1161920"/>
            <a:chOff x="0" y="0"/>
            <a:chExt cx="2812054" cy="1549227"/>
          </a:xfrm>
        </p:grpSpPr>
        <p:grpSp>
          <p:nvGrpSpPr>
            <p:cNvPr name="Group 65" id="65"/>
            <p:cNvGrpSpPr/>
            <p:nvPr/>
          </p:nvGrpSpPr>
          <p:grpSpPr>
            <a:xfrm rot="0">
              <a:off x="0" y="0"/>
              <a:ext cx="2812054" cy="1549227"/>
              <a:chOff x="0" y="0"/>
              <a:chExt cx="555468" cy="306020"/>
            </a:xfrm>
          </p:grpSpPr>
          <p:sp>
            <p:nvSpPr>
              <p:cNvPr name="Freeform 66" id="66"/>
              <p:cNvSpPr/>
              <p:nvPr/>
            </p:nvSpPr>
            <p:spPr>
              <a:xfrm flipH="false" flipV="false" rot="0">
                <a:off x="0" y="0"/>
                <a:ext cx="555467" cy="306020"/>
              </a:xfrm>
              <a:custGeom>
                <a:avLst/>
                <a:gdLst/>
                <a:ahLst/>
                <a:cxnLst/>
                <a:rect r="r" b="b" t="t" l="l"/>
                <a:pathLst>
                  <a:path h="306020" w="555467">
                    <a:moveTo>
                      <a:pt x="153010" y="0"/>
                    </a:moveTo>
                    <a:lnTo>
                      <a:pt x="402457" y="0"/>
                    </a:lnTo>
                    <a:cubicBezTo>
                      <a:pt x="486963" y="0"/>
                      <a:pt x="555467" y="68505"/>
                      <a:pt x="555467" y="153010"/>
                    </a:cubicBezTo>
                    <a:lnTo>
                      <a:pt x="555467" y="153010"/>
                    </a:lnTo>
                    <a:cubicBezTo>
                      <a:pt x="555467" y="193591"/>
                      <a:pt x="539347" y="232510"/>
                      <a:pt x="510652" y="261205"/>
                    </a:cubicBezTo>
                    <a:cubicBezTo>
                      <a:pt x="481957" y="289900"/>
                      <a:pt x="443038" y="306020"/>
                      <a:pt x="402457" y="306020"/>
                    </a:cubicBezTo>
                    <a:lnTo>
                      <a:pt x="153010" y="306020"/>
                    </a:lnTo>
                    <a:cubicBezTo>
                      <a:pt x="68505" y="306020"/>
                      <a:pt x="0" y="237515"/>
                      <a:pt x="0" y="153010"/>
                    </a:cubicBezTo>
                    <a:lnTo>
                      <a:pt x="0" y="153010"/>
                    </a:lnTo>
                    <a:cubicBezTo>
                      <a:pt x="0" y="68505"/>
                      <a:pt x="68505" y="0"/>
                      <a:pt x="153010" y="0"/>
                    </a:cubicBezTo>
                    <a:close/>
                  </a:path>
                </a:pathLst>
              </a:custGeom>
              <a:solidFill>
                <a:srgbClr val="E9EDF0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67" id="67"/>
              <p:cNvSpPr txBox="true"/>
              <p:nvPr/>
            </p:nvSpPr>
            <p:spPr>
              <a:xfrm>
                <a:off x="0" y="-76200"/>
                <a:ext cx="555468" cy="38222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68" id="68"/>
            <p:cNvSpPr txBox="true"/>
            <p:nvPr/>
          </p:nvSpPr>
          <p:spPr>
            <a:xfrm rot="0">
              <a:off x="291828" y="360678"/>
              <a:ext cx="2393760" cy="76119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32"/>
                </a:lnSpc>
              </a:pPr>
              <a:r>
                <a:rPr lang="en-US" sz="1594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Prompt 5</a:t>
              </a:r>
            </a:p>
            <a:p>
              <a:pPr algn="ctr">
                <a:lnSpc>
                  <a:spcPts val="2232"/>
                </a:lnSpc>
                <a:spcBef>
                  <a:spcPct val="0"/>
                </a:spcBef>
              </a:pPr>
              <a:r>
                <a:rPr lang="en-US" sz="1594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(column names)</a:t>
              </a:r>
            </a:p>
          </p:txBody>
        </p:sp>
      </p:grpSp>
      <p:sp>
        <p:nvSpPr>
          <p:cNvPr name="AutoShape 69" id="69"/>
          <p:cNvSpPr/>
          <p:nvPr/>
        </p:nvSpPr>
        <p:spPr>
          <a:xfrm>
            <a:off x="8155848" y="2744578"/>
            <a:ext cx="988152" cy="2288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70" id="70"/>
          <p:cNvSpPr/>
          <p:nvPr/>
        </p:nvSpPr>
        <p:spPr>
          <a:xfrm>
            <a:off x="11253041" y="2767457"/>
            <a:ext cx="528293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71" id="71"/>
          <p:cNvSpPr/>
          <p:nvPr/>
        </p:nvSpPr>
        <p:spPr>
          <a:xfrm>
            <a:off x="13890374" y="2767457"/>
            <a:ext cx="619125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72" id="72"/>
          <p:cNvSpPr/>
          <p:nvPr/>
        </p:nvSpPr>
        <p:spPr>
          <a:xfrm>
            <a:off x="15564020" y="3488765"/>
            <a:ext cx="0" cy="42326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73" id="73"/>
          <p:cNvSpPr/>
          <p:nvPr/>
        </p:nvSpPr>
        <p:spPr>
          <a:xfrm flipH="true" flipV="true">
            <a:off x="14296444" y="4559468"/>
            <a:ext cx="607282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74" id="74"/>
          <p:cNvSpPr/>
          <p:nvPr/>
        </p:nvSpPr>
        <p:spPr>
          <a:xfrm flipH="true">
            <a:off x="10930960" y="4559468"/>
            <a:ext cx="444304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75" id="75"/>
          <p:cNvSpPr/>
          <p:nvPr/>
        </p:nvSpPr>
        <p:spPr>
          <a:xfrm flipH="true">
            <a:off x="8069401" y="4559468"/>
            <a:ext cx="752518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76" id="76"/>
          <p:cNvSpPr/>
          <p:nvPr/>
        </p:nvSpPr>
        <p:spPr>
          <a:xfrm flipH="true">
            <a:off x="6182047" y="4559468"/>
            <a:ext cx="566768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77" id="77"/>
          <p:cNvSpPr/>
          <p:nvPr/>
        </p:nvSpPr>
        <p:spPr>
          <a:xfrm>
            <a:off x="4486675" y="5304109"/>
            <a:ext cx="0" cy="51435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19619" y="182548"/>
            <a:ext cx="17848763" cy="9921903"/>
            <a:chOff x="0" y="0"/>
            <a:chExt cx="4700909" cy="26131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700909" cy="2613176"/>
            </a:xfrm>
            <a:custGeom>
              <a:avLst/>
              <a:gdLst/>
              <a:ahLst/>
              <a:cxnLst/>
              <a:rect r="r" b="b" t="t" l="l"/>
              <a:pathLst>
                <a:path h="2613176" w="4700909">
                  <a:moveTo>
                    <a:pt x="22121" y="0"/>
                  </a:moveTo>
                  <a:lnTo>
                    <a:pt x="4678788" y="0"/>
                  </a:lnTo>
                  <a:cubicBezTo>
                    <a:pt x="4691005" y="0"/>
                    <a:pt x="4700909" y="9904"/>
                    <a:pt x="4700909" y="22121"/>
                  </a:cubicBezTo>
                  <a:lnTo>
                    <a:pt x="4700909" y="2591055"/>
                  </a:lnTo>
                  <a:cubicBezTo>
                    <a:pt x="4700909" y="2596922"/>
                    <a:pt x="4698578" y="2602549"/>
                    <a:pt x="4694430" y="2606697"/>
                  </a:cubicBezTo>
                  <a:cubicBezTo>
                    <a:pt x="4690281" y="2610845"/>
                    <a:pt x="4684654" y="2613176"/>
                    <a:pt x="4678788" y="2613176"/>
                  </a:cubicBezTo>
                  <a:lnTo>
                    <a:pt x="22121" y="2613176"/>
                  </a:lnTo>
                  <a:cubicBezTo>
                    <a:pt x="9904" y="2613176"/>
                    <a:pt x="0" y="2603272"/>
                    <a:pt x="0" y="2591055"/>
                  </a:cubicBezTo>
                  <a:lnTo>
                    <a:pt x="0" y="22121"/>
                  </a:lnTo>
                  <a:cubicBezTo>
                    <a:pt x="0" y="9904"/>
                    <a:pt x="9904" y="0"/>
                    <a:pt x="22121" y="0"/>
                  </a:cubicBez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  <a:ln w="38100" cap="rnd">
              <a:solidFill>
                <a:srgbClr val="000000">
                  <a:alpha val="89804"/>
                </a:srgbClr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4700909" cy="26893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302903" y="1968355"/>
            <a:ext cx="2226562" cy="2226562"/>
          </a:xfrm>
          <a:custGeom>
            <a:avLst/>
            <a:gdLst/>
            <a:ahLst/>
            <a:cxnLst/>
            <a:rect r="r" b="b" t="t" l="l"/>
            <a:pathLst>
              <a:path h="2226562" w="2226562">
                <a:moveTo>
                  <a:pt x="0" y="0"/>
                </a:moveTo>
                <a:lnTo>
                  <a:pt x="2226562" y="0"/>
                </a:lnTo>
                <a:lnTo>
                  <a:pt x="2226562" y="2226562"/>
                </a:lnTo>
                <a:lnTo>
                  <a:pt x="0" y="22265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555925" y="3437899"/>
            <a:ext cx="2515308" cy="2515308"/>
          </a:xfrm>
          <a:custGeom>
            <a:avLst/>
            <a:gdLst/>
            <a:ahLst/>
            <a:cxnLst/>
            <a:rect r="r" b="b" t="t" l="l"/>
            <a:pathLst>
              <a:path h="2515308" w="2515308">
                <a:moveTo>
                  <a:pt x="0" y="0"/>
                </a:moveTo>
                <a:lnTo>
                  <a:pt x="2515308" y="0"/>
                </a:lnTo>
                <a:lnTo>
                  <a:pt x="2515308" y="2515308"/>
                </a:lnTo>
                <a:lnTo>
                  <a:pt x="0" y="25153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2638231"/>
            <a:ext cx="10494739" cy="5491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</a:t>
            </a: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omatically derives meaningful insights from tabular data using large language models.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Creates Visual Insights(charts) using Seaborn and Matplotlib without manual coding.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Generates well-structured reports with detailed insights and charts.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Saves time by exporting full reports to PDF, Word or PowerPoint instantly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Eliminates manual analysis — users upload data, insights are generated automatically</a:t>
            </a:r>
          </a:p>
          <a:p>
            <a:pPr algn="l">
              <a:lnSpc>
                <a:spcPts val="3919"/>
              </a:lnSpc>
            </a:pPr>
          </a:p>
        </p:txBody>
      </p:sp>
      <p:grpSp>
        <p:nvGrpSpPr>
          <p:cNvPr name="Group 8" id="8"/>
          <p:cNvGrpSpPr/>
          <p:nvPr/>
        </p:nvGrpSpPr>
        <p:grpSpPr>
          <a:xfrm rot="0">
            <a:off x="12883165" y="7053943"/>
            <a:ext cx="4376135" cy="1324771"/>
            <a:chOff x="0" y="0"/>
            <a:chExt cx="5834846" cy="176636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47597"/>
              <a:ext cx="1555476" cy="1555476"/>
            </a:xfrm>
            <a:custGeom>
              <a:avLst/>
              <a:gdLst/>
              <a:ahLst/>
              <a:cxnLst/>
              <a:rect r="r" b="b" t="t" l="l"/>
              <a:pathLst>
                <a:path h="1555476" w="1555476">
                  <a:moveTo>
                    <a:pt x="0" y="0"/>
                  </a:moveTo>
                  <a:lnTo>
                    <a:pt x="1555476" y="0"/>
                  </a:lnTo>
                  <a:lnTo>
                    <a:pt x="1555476" y="1555476"/>
                  </a:lnTo>
                  <a:lnTo>
                    <a:pt x="0" y="15554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2032222" y="47597"/>
              <a:ext cx="1555476" cy="1555476"/>
            </a:xfrm>
            <a:custGeom>
              <a:avLst/>
              <a:gdLst/>
              <a:ahLst/>
              <a:cxnLst/>
              <a:rect r="r" b="b" t="t" l="l"/>
              <a:pathLst>
                <a:path h="1555476" w="1555476">
                  <a:moveTo>
                    <a:pt x="0" y="0"/>
                  </a:moveTo>
                  <a:lnTo>
                    <a:pt x="1555476" y="0"/>
                  </a:lnTo>
                  <a:lnTo>
                    <a:pt x="1555476" y="1555476"/>
                  </a:lnTo>
                  <a:lnTo>
                    <a:pt x="0" y="15554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4068485" y="0"/>
              <a:ext cx="1766361" cy="1766361"/>
            </a:xfrm>
            <a:custGeom>
              <a:avLst/>
              <a:gdLst/>
              <a:ahLst/>
              <a:cxnLst/>
              <a:rect r="r" b="b" t="t" l="l"/>
              <a:pathLst>
                <a:path h="1766361" w="1766361">
                  <a:moveTo>
                    <a:pt x="0" y="0"/>
                  </a:moveTo>
                  <a:lnTo>
                    <a:pt x="1766361" y="0"/>
                  </a:lnTo>
                  <a:lnTo>
                    <a:pt x="1766361" y="1766361"/>
                  </a:lnTo>
                  <a:lnTo>
                    <a:pt x="0" y="17663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4397626" y="563577"/>
            <a:ext cx="9492749" cy="1067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Key Features &amp; Capabilities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19619" y="182548"/>
            <a:ext cx="17848763" cy="9921903"/>
            <a:chOff x="0" y="0"/>
            <a:chExt cx="4700909" cy="26131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700909" cy="2613176"/>
            </a:xfrm>
            <a:custGeom>
              <a:avLst/>
              <a:gdLst/>
              <a:ahLst/>
              <a:cxnLst/>
              <a:rect r="r" b="b" t="t" l="l"/>
              <a:pathLst>
                <a:path h="2613176" w="4700909">
                  <a:moveTo>
                    <a:pt x="22121" y="0"/>
                  </a:moveTo>
                  <a:lnTo>
                    <a:pt x="4678788" y="0"/>
                  </a:lnTo>
                  <a:cubicBezTo>
                    <a:pt x="4691005" y="0"/>
                    <a:pt x="4700909" y="9904"/>
                    <a:pt x="4700909" y="22121"/>
                  </a:cubicBezTo>
                  <a:lnTo>
                    <a:pt x="4700909" y="2591055"/>
                  </a:lnTo>
                  <a:cubicBezTo>
                    <a:pt x="4700909" y="2596922"/>
                    <a:pt x="4698578" y="2602549"/>
                    <a:pt x="4694430" y="2606697"/>
                  </a:cubicBezTo>
                  <a:cubicBezTo>
                    <a:pt x="4690281" y="2610845"/>
                    <a:pt x="4684654" y="2613176"/>
                    <a:pt x="4678788" y="2613176"/>
                  </a:cubicBezTo>
                  <a:lnTo>
                    <a:pt x="22121" y="2613176"/>
                  </a:lnTo>
                  <a:cubicBezTo>
                    <a:pt x="9904" y="2613176"/>
                    <a:pt x="0" y="2603272"/>
                    <a:pt x="0" y="2591055"/>
                  </a:cubicBezTo>
                  <a:lnTo>
                    <a:pt x="0" y="22121"/>
                  </a:lnTo>
                  <a:cubicBezTo>
                    <a:pt x="0" y="9904"/>
                    <a:pt x="9904" y="0"/>
                    <a:pt x="22121" y="0"/>
                  </a:cubicBez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  <a:ln w="38100" cap="rnd">
              <a:solidFill>
                <a:srgbClr val="000000">
                  <a:alpha val="89804"/>
                </a:srgbClr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4700909" cy="26893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397626" y="563577"/>
            <a:ext cx="9492749" cy="1067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910675" y="3193858"/>
            <a:ext cx="14466650" cy="3699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07"/>
              </a:lnSpc>
            </a:pPr>
          </a:p>
          <a:p>
            <a:pPr algn="l">
              <a:lnSpc>
                <a:spcPts val="6807"/>
              </a:lnSpc>
            </a:pPr>
          </a:p>
          <a:p>
            <a:pPr algn="l">
              <a:lnSpc>
                <a:spcPts val="8266"/>
              </a:lnSpc>
            </a:pPr>
            <a:r>
              <a:rPr lang="en-US" sz="5904" i="true">
                <a:solidFill>
                  <a:srgbClr val="000000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Quick demo of how everything works together</a:t>
            </a:r>
          </a:p>
          <a:p>
            <a:pPr algn="l">
              <a:lnSpc>
                <a:spcPts val="6807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19619" y="182548"/>
            <a:ext cx="17848763" cy="9921903"/>
            <a:chOff x="0" y="0"/>
            <a:chExt cx="4700909" cy="26131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700909" cy="2613176"/>
            </a:xfrm>
            <a:custGeom>
              <a:avLst/>
              <a:gdLst/>
              <a:ahLst/>
              <a:cxnLst/>
              <a:rect r="r" b="b" t="t" l="l"/>
              <a:pathLst>
                <a:path h="2613176" w="4700909">
                  <a:moveTo>
                    <a:pt x="22121" y="0"/>
                  </a:moveTo>
                  <a:lnTo>
                    <a:pt x="4678788" y="0"/>
                  </a:lnTo>
                  <a:cubicBezTo>
                    <a:pt x="4691005" y="0"/>
                    <a:pt x="4700909" y="9904"/>
                    <a:pt x="4700909" y="22121"/>
                  </a:cubicBezTo>
                  <a:lnTo>
                    <a:pt x="4700909" y="2591055"/>
                  </a:lnTo>
                  <a:cubicBezTo>
                    <a:pt x="4700909" y="2596922"/>
                    <a:pt x="4698578" y="2602549"/>
                    <a:pt x="4694430" y="2606697"/>
                  </a:cubicBezTo>
                  <a:cubicBezTo>
                    <a:pt x="4690281" y="2610845"/>
                    <a:pt x="4684654" y="2613176"/>
                    <a:pt x="4678788" y="2613176"/>
                  </a:cubicBezTo>
                  <a:lnTo>
                    <a:pt x="22121" y="2613176"/>
                  </a:lnTo>
                  <a:cubicBezTo>
                    <a:pt x="9904" y="2613176"/>
                    <a:pt x="0" y="2603272"/>
                    <a:pt x="0" y="2591055"/>
                  </a:cubicBezTo>
                  <a:lnTo>
                    <a:pt x="0" y="22121"/>
                  </a:lnTo>
                  <a:cubicBezTo>
                    <a:pt x="0" y="9904"/>
                    <a:pt x="9904" y="0"/>
                    <a:pt x="22121" y="0"/>
                  </a:cubicBez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  <a:ln w="38100" cap="rnd">
              <a:solidFill>
                <a:srgbClr val="000000">
                  <a:alpha val="89804"/>
                </a:srgbClr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4700909" cy="26893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916259" y="2543936"/>
            <a:ext cx="2137496" cy="2137496"/>
          </a:xfrm>
          <a:custGeom>
            <a:avLst/>
            <a:gdLst/>
            <a:ahLst/>
            <a:cxnLst/>
            <a:rect r="r" b="b" t="t" l="l"/>
            <a:pathLst>
              <a:path h="2137496" w="2137496">
                <a:moveTo>
                  <a:pt x="0" y="0"/>
                </a:moveTo>
                <a:lnTo>
                  <a:pt x="2137496" y="0"/>
                </a:lnTo>
                <a:lnTo>
                  <a:pt x="2137496" y="2137497"/>
                </a:lnTo>
                <a:lnTo>
                  <a:pt x="0" y="21374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187471" y="5945093"/>
            <a:ext cx="1732567" cy="1732567"/>
          </a:xfrm>
          <a:custGeom>
            <a:avLst/>
            <a:gdLst/>
            <a:ahLst/>
            <a:cxnLst/>
            <a:rect r="r" b="b" t="t" l="l"/>
            <a:pathLst>
              <a:path h="1732567" w="1732567">
                <a:moveTo>
                  <a:pt x="0" y="0"/>
                </a:moveTo>
                <a:lnTo>
                  <a:pt x="1732567" y="0"/>
                </a:lnTo>
                <a:lnTo>
                  <a:pt x="1732567" y="1732567"/>
                </a:lnTo>
                <a:lnTo>
                  <a:pt x="0" y="17325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968027" y="7310069"/>
            <a:ext cx="1948231" cy="1948231"/>
          </a:xfrm>
          <a:custGeom>
            <a:avLst/>
            <a:gdLst/>
            <a:ahLst/>
            <a:cxnLst/>
            <a:rect r="r" b="b" t="t" l="l"/>
            <a:pathLst>
              <a:path h="1948231" w="1948231">
                <a:moveTo>
                  <a:pt x="0" y="0"/>
                </a:moveTo>
                <a:lnTo>
                  <a:pt x="1948232" y="0"/>
                </a:lnTo>
                <a:lnTo>
                  <a:pt x="1948232" y="1948231"/>
                </a:lnTo>
                <a:lnTo>
                  <a:pt x="0" y="194823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397626" y="563577"/>
            <a:ext cx="9492749" cy="1067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Future Enhancements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2638231"/>
            <a:ext cx="10784203" cy="4500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</a:t>
            </a: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able interactive data exploration</a:t>
            </a: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through natural language qu</a:t>
            </a: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estions and responses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Allow users to select bar, pie, or line chart types before report generation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LLMs to rank insights by business impact and highlight significant anomalies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Customize insights by incorporating user-provided business context and objectives</a:t>
            </a:r>
          </a:p>
          <a:p>
            <a:pPr algn="l">
              <a:lnSpc>
                <a:spcPts val="3919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19619" y="182548"/>
            <a:ext cx="17848763" cy="9921903"/>
            <a:chOff x="0" y="0"/>
            <a:chExt cx="4700909" cy="26131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700909" cy="2613176"/>
            </a:xfrm>
            <a:custGeom>
              <a:avLst/>
              <a:gdLst/>
              <a:ahLst/>
              <a:cxnLst/>
              <a:rect r="r" b="b" t="t" l="l"/>
              <a:pathLst>
                <a:path h="2613176" w="4700909">
                  <a:moveTo>
                    <a:pt x="22121" y="0"/>
                  </a:moveTo>
                  <a:lnTo>
                    <a:pt x="4678788" y="0"/>
                  </a:lnTo>
                  <a:cubicBezTo>
                    <a:pt x="4691005" y="0"/>
                    <a:pt x="4700909" y="9904"/>
                    <a:pt x="4700909" y="22121"/>
                  </a:cubicBezTo>
                  <a:lnTo>
                    <a:pt x="4700909" y="2591055"/>
                  </a:lnTo>
                  <a:cubicBezTo>
                    <a:pt x="4700909" y="2596922"/>
                    <a:pt x="4698578" y="2602549"/>
                    <a:pt x="4694430" y="2606697"/>
                  </a:cubicBezTo>
                  <a:cubicBezTo>
                    <a:pt x="4690281" y="2610845"/>
                    <a:pt x="4684654" y="2613176"/>
                    <a:pt x="4678788" y="2613176"/>
                  </a:cubicBezTo>
                  <a:lnTo>
                    <a:pt x="22121" y="2613176"/>
                  </a:lnTo>
                  <a:cubicBezTo>
                    <a:pt x="9904" y="2613176"/>
                    <a:pt x="0" y="2603272"/>
                    <a:pt x="0" y="2591055"/>
                  </a:cubicBezTo>
                  <a:lnTo>
                    <a:pt x="0" y="22121"/>
                  </a:lnTo>
                  <a:cubicBezTo>
                    <a:pt x="0" y="9904"/>
                    <a:pt x="9904" y="0"/>
                    <a:pt x="22121" y="0"/>
                  </a:cubicBez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  <a:ln w="38100" cap="rnd">
              <a:solidFill>
                <a:srgbClr val="000000">
                  <a:alpha val="89804"/>
                </a:srgbClr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4700909" cy="26893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397626" y="563577"/>
            <a:ext cx="9492749" cy="1067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Conclusion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549510" y="2835910"/>
            <a:ext cx="12699119" cy="4500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</a:t>
            </a: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ated insight extraction</a:t>
            </a: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from Excel/CSV using LLMs seaml</a:t>
            </a: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essly and reliably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Generates visual reports with multi-format export options with customizable layouts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Reduces manual effort, speeds up decision-making and improves team productivity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updates: interactive querying and contextual insights with user feedback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Helps to easily understand and use their data to make better decisions across departments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19619" y="182548"/>
            <a:ext cx="17848763" cy="9921903"/>
            <a:chOff x="0" y="0"/>
            <a:chExt cx="4700909" cy="26131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700909" cy="2613176"/>
            </a:xfrm>
            <a:custGeom>
              <a:avLst/>
              <a:gdLst/>
              <a:ahLst/>
              <a:cxnLst/>
              <a:rect r="r" b="b" t="t" l="l"/>
              <a:pathLst>
                <a:path h="2613176" w="4700909">
                  <a:moveTo>
                    <a:pt x="22121" y="0"/>
                  </a:moveTo>
                  <a:lnTo>
                    <a:pt x="4678788" y="0"/>
                  </a:lnTo>
                  <a:cubicBezTo>
                    <a:pt x="4691005" y="0"/>
                    <a:pt x="4700909" y="9904"/>
                    <a:pt x="4700909" y="22121"/>
                  </a:cubicBezTo>
                  <a:lnTo>
                    <a:pt x="4700909" y="2591055"/>
                  </a:lnTo>
                  <a:cubicBezTo>
                    <a:pt x="4700909" y="2596922"/>
                    <a:pt x="4698578" y="2602549"/>
                    <a:pt x="4694430" y="2606697"/>
                  </a:cubicBezTo>
                  <a:cubicBezTo>
                    <a:pt x="4690281" y="2610845"/>
                    <a:pt x="4684654" y="2613176"/>
                    <a:pt x="4678788" y="2613176"/>
                  </a:cubicBezTo>
                  <a:lnTo>
                    <a:pt x="22121" y="2613176"/>
                  </a:lnTo>
                  <a:cubicBezTo>
                    <a:pt x="9904" y="2613176"/>
                    <a:pt x="0" y="2603272"/>
                    <a:pt x="0" y="2591055"/>
                  </a:cubicBezTo>
                  <a:lnTo>
                    <a:pt x="0" y="22121"/>
                  </a:lnTo>
                  <a:cubicBezTo>
                    <a:pt x="0" y="9904"/>
                    <a:pt x="9904" y="0"/>
                    <a:pt x="22121" y="0"/>
                  </a:cubicBez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  <a:ln w="38100" cap="rnd">
              <a:solidFill>
                <a:srgbClr val="000000">
                  <a:alpha val="89804"/>
                </a:srgbClr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4700909" cy="26893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041362" y="3951605"/>
            <a:ext cx="9492749" cy="19837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60"/>
              </a:lnSpc>
            </a:pPr>
            <a:r>
              <a:rPr lang="en-US" sz="1040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DAGt_q2drVU</dc:identifier>
  <dcterms:modified xsi:type="dcterms:W3CDTF">2011-08-01T06:04:30Z</dcterms:modified>
  <cp:revision>1</cp:revision>
  <dc:title>Automated</dc:title>
</cp:coreProperties>
</file>