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nva Sans Bold" charset="1" panose="020B0803030501040103"/>
      <p:regular r:id="rId12"/>
    </p:embeddedFont>
    <p:embeddedFont>
      <p:font typeface="Canva Sans" charset="1" panose="020B0503030501040103"/>
      <p:regular r:id="rId13"/>
    </p:embeddedFont>
    <p:embeddedFont>
      <p:font typeface="Bricolage Grotesque Bold" charset="1" panose="020B060504040200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3158" y="318093"/>
            <a:ext cx="17921684" cy="9650813"/>
            <a:chOff x="0" y="0"/>
            <a:chExt cx="4720114" cy="25417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20114" cy="2541778"/>
            </a:xfrm>
            <a:custGeom>
              <a:avLst/>
              <a:gdLst/>
              <a:ahLst/>
              <a:cxnLst/>
              <a:rect r="r" b="b" t="t" l="l"/>
              <a:pathLst>
                <a:path h="2541778" w="4720114">
                  <a:moveTo>
                    <a:pt x="22031" y="0"/>
                  </a:moveTo>
                  <a:lnTo>
                    <a:pt x="4698083" y="0"/>
                  </a:lnTo>
                  <a:cubicBezTo>
                    <a:pt x="4710250" y="0"/>
                    <a:pt x="4720114" y="9864"/>
                    <a:pt x="4720114" y="22031"/>
                  </a:cubicBezTo>
                  <a:lnTo>
                    <a:pt x="4720114" y="2519747"/>
                  </a:lnTo>
                  <a:cubicBezTo>
                    <a:pt x="4720114" y="2531914"/>
                    <a:pt x="4710250" y="2541778"/>
                    <a:pt x="4698083" y="2541778"/>
                  </a:cubicBezTo>
                  <a:lnTo>
                    <a:pt x="22031" y="2541778"/>
                  </a:lnTo>
                  <a:cubicBezTo>
                    <a:pt x="9864" y="2541778"/>
                    <a:pt x="0" y="2531914"/>
                    <a:pt x="0" y="2519747"/>
                  </a:cubicBezTo>
                  <a:lnTo>
                    <a:pt x="0" y="22031"/>
                  </a:lnTo>
                  <a:cubicBezTo>
                    <a:pt x="0" y="9864"/>
                    <a:pt x="9864" y="0"/>
                    <a:pt x="22031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20114" cy="2579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33872" y="1804408"/>
            <a:ext cx="1062025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Automated Insight &amp; Chart Generator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35251" y="3716380"/>
            <a:ext cx="11417498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Upl</a:t>
            </a: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oad CSV/Excel to auto-generate data insights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LLMs extract patterns and compute metrics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Generate visual reports with custom charts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Export results as PDF, Word, or PPT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Simple Streamlit interface for end-to-end flow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578" y="318093"/>
            <a:ext cx="17921684" cy="9650813"/>
            <a:chOff x="0" y="0"/>
            <a:chExt cx="4720114" cy="25417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20114" cy="2541778"/>
            </a:xfrm>
            <a:custGeom>
              <a:avLst/>
              <a:gdLst/>
              <a:ahLst/>
              <a:cxnLst/>
              <a:rect r="r" b="b" t="t" l="l"/>
              <a:pathLst>
                <a:path h="2541778" w="4720114">
                  <a:moveTo>
                    <a:pt x="22031" y="0"/>
                  </a:moveTo>
                  <a:lnTo>
                    <a:pt x="4698083" y="0"/>
                  </a:lnTo>
                  <a:cubicBezTo>
                    <a:pt x="4710250" y="0"/>
                    <a:pt x="4720114" y="9864"/>
                    <a:pt x="4720114" y="22031"/>
                  </a:cubicBezTo>
                  <a:lnTo>
                    <a:pt x="4720114" y="2519747"/>
                  </a:lnTo>
                  <a:cubicBezTo>
                    <a:pt x="4720114" y="2531914"/>
                    <a:pt x="4710250" y="2541778"/>
                    <a:pt x="4698083" y="2541778"/>
                  </a:cubicBezTo>
                  <a:lnTo>
                    <a:pt x="22031" y="2541778"/>
                  </a:lnTo>
                  <a:cubicBezTo>
                    <a:pt x="9864" y="2541778"/>
                    <a:pt x="0" y="2531914"/>
                    <a:pt x="0" y="2519747"/>
                  </a:cubicBezTo>
                  <a:lnTo>
                    <a:pt x="0" y="22031"/>
                  </a:lnTo>
                  <a:cubicBezTo>
                    <a:pt x="0" y="9864"/>
                    <a:pt x="9864" y="0"/>
                    <a:pt x="22031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20114" cy="2579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9155" y="9878941"/>
            <a:ext cx="1752252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982389" y="2901289"/>
            <a:ext cx="2211773" cy="1212562"/>
            <a:chOff x="0" y="0"/>
            <a:chExt cx="2949030" cy="161675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949030" cy="1616750"/>
              <a:chOff x="0" y="0"/>
              <a:chExt cx="812800" cy="44560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445602"/>
              </a:xfrm>
              <a:custGeom>
                <a:avLst/>
                <a:gdLst/>
                <a:ahLst/>
                <a:cxnLst/>
                <a:rect r="r" b="b" t="t" l="l"/>
                <a:pathLst>
                  <a:path h="445602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317661"/>
                    </a:lnTo>
                    <a:cubicBezTo>
                      <a:pt x="812800" y="351593"/>
                      <a:pt x="799321" y="384136"/>
                      <a:pt x="775327" y="408129"/>
                    </a:cubicBezTo>
                    <a:cubicBezTo>
                      <a:pt x="751333" y="432123"/>
                      <a:pt x="718791" y="445602"/>
                      <a:pt x="684859" y="445602"/>
                    </a:cubicBezTo>
                    <a:lnTo>
                      <a:pt x="127941" y="445602"/>
                    </a:lnTo>
                    <a:cubicBezTo>
                      <a:pt x="94009" y="445602"/>
                      <a:pt x="61467" y="432123"/>
                      <a:pt x="37473" y="408129"/>
                    </a:cubicBezTo>
                    <a:cubicBezTo>
                      <a:pt x="13479" y="384136"/>
                      <a:pt x="0" y="351593"/>
                      <a:pt x="0" y="317661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812800" cy="4837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49985" y="321429"/>
              <a:ext cx="2649060" cy="9262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</a:t>
              </a: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 Uploads File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499087" y="2546313"/>
            <a:ext cx="2211773" cy="1922514"/>
            <a:chOff x="0" y="0"/>
            <a:chExt cx="2949030" cy="256335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949030" cy="2563352"/>
              <a:chOff x="0" y="0"/>
              <a:chExt cx="812800" cy="70650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706501"/>
              </a:xfrm>
              <a:custGeom>
                <a:avLst/>
                <a:gdLst/>
                <a:ahLst/>
                <a:cxnLst/>
                <a:rect r="r" b="b" t="t" l="l"/>
                <a:pathLst>
                  <a:path h="706501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578560"/>
                    </a:lnTo>
                    <a:cubicBezTo>
                      <a:pt x="812800" y="612492"/>
                      <a:pt x="799321" y="645034"/>
                      <a:pt x="775327" y="669028"/>
                    </a:cubicBezTo>
                    <a:cubicBezTo>
                      <a:pt x="751333" y="693021"/>
                      <a:pt x="718791" y="706501"/>
                      <a:pt x="684859" y="706501"/>
                    </a:cubicBezTo>
                    <a:lnTo>
                      <a:pt x="127941" y="706501"/>
                    </a:lnTo>
                    <a:cubicBezTo>
                      <a:pt x="94009" y="706501"/>
                      <a:pt x="61467" y="693021"/>
                      <a:pt x="37473" y="669028"/>
                    </a:cubicBezTo>
                    <a:cubicBezTo>
                      <a:pt x="13479" y="645034"/>
                      <a:pt x="0" y="612492"/>
                      <a:pt x="0" y="578560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812800" cy="7446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149985" y="321429"/>
              <a:ext cx="2649060" cy="1872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Backend Pa</a:t>
              </a: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rses file into a Pandas DataFrame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188712" y="2546313"/>
            <a:ext cx="2211773" cy="1922514"/>
            <a:chOff x="0" y="0"/>
            <a:chExt cx="2949030" cy="2563352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949030" cy="2563352"/>
              <a:chOff x="0" y="0"/>
              <a:chExt cx="812800" cy="706501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706501"/>
              </a:xfrm>
              <a:custGeom>
                <a:avLst/>
                <a:gdLst/>
                <a:ahLst/>
                <a:cxnLst/>
                <a:rect r="r" b="b" t="t" l="l"/>
                <a:pathLst>
                  <a:path h="706501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578560"/>
                    </a:lnTo>
                    <a:cubicBezTo>
                      <a:pt x="812800" y="612492"/>
                      <a:pt x="799321" y="645034"/>
                      <a:pt x="775327" y="669028"/>
                    </a:cubicBezTo>
                    <a:cubicBezTo>
                      <a:pt x="751333" y="693021"/>
                      <a:pt x="718791" y="706501"/>
                      <a:pt x="684859" y="706501"/>
                    </a:cubicBezTo>
                    <a:lnTo>
                      <a:pt x="127941" y="706501"/>
                    </a:lnTo>
                    <a:cubicBezTo>
                      <a:pt x="94009" y="706501"/>
                      <a:pt x="61467" y="693021"/>
                      <a:pt x="37473" y="669028"/>
                    </a:cubicBezTo>
                    <a:cubicBezTo>
                      <a:pt x="13479" y="645034"/>
                      <a:pt x="0" y="612492"/>
                      <a:pt x="0" y="578560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812800" cy="7446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149985" y="321429"/>
              <a:ext cx="2649060" cy="1872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LLM Gene</a:t>
              </a: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rates Insights based on dataset columns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707326" y="2546313"/>
            <a:ext cx="2211773" cy="1922514"/>
            <a:chOff x="0" y="0"/>
            <a:chExt cx="2949030" cy="2563352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949030" cy="2563352"/>
              <a:chOff x="0" y="0"/>
              <a:chExt cx="812800" cy="706501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706501"/>
              </a:xfrm>
              <a:custGeom>
                <a:avLst/>
                <a:gdLst/>
                <a:ahLst/>
                <a:cxnLst/>
                <a:rect r="r" b="b" t="t" l="l"/>
                <a:pathLst>
                  <a:path h="706501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578560"/>
                    </a:lnTo>
                    <a:cubicBezTo>
                      <a:pt x="812800" y="612492"/>
                      <a:pt x="799321" y="645034"/>
                      <a:pt x="775327" y="669028"/>
                    </a:cubicBezTo>
                    <a:cubicBezTo>
                      <a:pt x="751333" y="693021"/>
                      <a:pt x="718791" y="706501"/>
                      <a:pt x="684859" y="706501"/>
                    </a:cubicBezTo>
                    <a:lnTo>
                      <a:pt x="127941" y="706501"/>
                    </a:lnTo>
                    <a:cubicBezTo>
                      <a:pt x="94009" y="706501"/>
                      <a:pt x="61467" y="693021"/>
                      <a:pt x="37473" y="669028"/>
                    </a:cubicBezTo>
                    <a:cubicBezTo>
                      <a:pt x="13479" y="645034"/>
                      <a:pt x="0" y="612492"/>
                      <a:pt x="0" y="578560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812800" cy="7446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149985" y="84779"/>
              <a:ext cx="2649060" cy="23461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LLM Sugges</a:t>
              </a: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ts Metrics required to compute insights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225939" y="2546313"/>
            <a:ext cx="2211773" cy="1922514"/>
            <a:chOff x="0" y="0"/>
            <a:chExt cx="2949030" cy="2563352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2949030" cy="2563352"/>
              <a:chOff x="0" y="0"/>
              <a:chExt cx="812800" cy="706501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706501"/>
              </a:xfrm>
              <a:custGeom>
                <a:avLst/>
                <a:gdLst/>
                <a:ahLst/>
                <a:cxnLst/>
                <a:rect r="r" b="b" t="t" l="l"/>
                <a:pathLst>
                  <a:path h="706501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578560"/>
                    </a:lnTo>
                    <a:cubicBezTo>
                      <a:pt x="812800" y="612492"/>
                      <a:pt x="799321" y="645034"/>
                      <a:pt x="775327" y="669028"/>
                    </a:cubicBezTo>
                    <a:cubicBezTo>
                      <a:pt x="751333" y="693021"/>
                      <a:pt x="718791" y="706501"/>
                      <a:pt x="684859" y="706501"/>
                    </a:cubicBezTo>
                    <a:lnTo>
                      <a:pt x="127941" y="706501"/>
                    </a:lnTo>
                    <a:cubicBezTo>
                      <a:pt x="94009" y="706501"/>
                      <a:pt x="61467" y="693021"/>
                      <a:pt x="37473" y="669028"/>
                    </a:cubicBezTo>
                    <a:cubicBezTo>
                      <a:pt x="13479" y="645034"/>
                      <a:pt x="0" y="612492"/>
                      <a:pt x="0" y="578560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812800" cy="7446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149985" y="321429"/>
              <a:ext cx="2649060" cy="1872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LLM Genera</a:t>
              </a: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tes Python Code to calculate metrics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093838" y="4887605"/>
            <a:ext cx="2211773" cy="1922514"/>
            <a:chOff x="0" y="0"/>
            <a:chExt cx="2949030" cy="2563352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2949030" cy="2563352"/>
              <a:chOff x="0" y="0"/>
              <a:chExt cx="812800" cy="706501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706501"/>
              </a:xfrm>
              <a:custGeom>
                <a:avLst/>
                <a:gdLst/>
                <a:ahLst/>
                <a:cxnLst/>
                <a:rect r="r" b="b" t="t" l="l"/>
                <a:pathLst>
                  <a:path h="706501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578560"/>
                    </a:lnTo>
                    <a:cubicBezTo>
                      <a:pt x="812800" y="612492"/>
                      <a:pt x="799321" y="645034"/>
                      <a:pt x="775327" y="669028"/>
                    </a:cubicBezTo>
                    <a:cubicBezTo>
                      <a:pt x="751333" y="693021"/>
                      <a:pt x="718791" y="706501"/>
                      <a:pt x="684859" y="706501"/>
                    </a:cubicBezTo>
                    <a:lnTo>
                      <a:pt x="127941" y="706501"/>
                    </a:lnTo>
                    <a:cubicBezTo>
                      <a:pt x="94009" y="706501"/>
                      <a:pt x="61467" y="693021"/>
                      <a:pt x="37473" y="669028"/>
                    </a:cubicBezTo>
                    <a:cubicBezTo>
                      <a:pt x="13479" y="645034"/>
                      <a:pt x="0" y="612492"/>
                      <a:pt x="0" y="578560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812800" cy="7446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149985" y="84779"/>
              <a:ext cx="2649060" cy="23461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Backend Execu</a:t>
              </a: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tes Code to extract actual metric values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1488990" y="4887605"/>
            <a:ext cx="2211773" cy="1922514"/>
            <a:chOff x="0" y="0"/>
            <a:chExt cx="2949030" cy="2563352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2949030" cy="2563352"/>
              <a:chOff x="0" y="0"/>
              <a:chExt cx="812800" cy="706501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706501"/>
              </a:xfrm>
              <a:custGeom>
                <a:avLst/>
                <a:gdLst/>
                <a:ahLst/>
                <a:cxnLst/>
                <a:rect r="r" b="b" t="t" l="l"/>
                <a:pathLst>
                  <a:path h="706501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578560"/>
                    </a:lnTo>
                    <a:cubicBezTo>
                      <a:pt x="812800" y="612492"/>
                      <a:pt x="799321" y="645034"/>
                      <a:pt x="775327" y="669028"/>
                    </a:cubicBezTo>
                    <a:cubicBezTo>
                      <a:pt x="751333" y="693021"/>
                      <a:pt x="718791" y="706501"/>
                      <a:pt x="684859" y="706501"/>
                    </a:cubicBezTo>
                    <a:lnTo>
                      <a:pt x="127941" y="706501"/>
                    </a:lnTo>
                    <a:cubicBezTo>
                      <a:pt x="94009" y="706501"/>
                      <a:pt x="61467" y="693021"/>
                      <a:pt x="37473" y="669028"/>
                    </a:cubicBezTo>
                    <a:cubicBezTo>
                      <a:pt x="13479" y="645034"/>
                      <a:pt x="0" y="612492"/>
                      <a:pt x="0" y="578560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38100"/>
                <a:ext cx="812800" cy="7446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0" id="40"/>
            <p:cNvSpPr txBox="true"/>
            <p:nvPr/>
          </p:nvSpPr>
          <p:spPr>
            <a:xfrm rot="0">
              <a:off x="149985" y="84779"/>
              <a:ext cx="2649060" cy="23461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LLM Genera</a:t>
              </a: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tes Business Report with chart placeholders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8601439" y="5065093"/>
            <a:ext cx="2211773" cy="1567538"/>
            <a:chOff x="0" y="0"/>
            <a:chExt cx="2949030" cy="2090051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2949030" cy="2090051"/>
              <a:chOff x="0" y="0"/>
              <a:chExt cx="812800" cy="576051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576051"/>
              </a:xfrm>
              <a:custGeom>
                <a:avLst/>
                <a:gdLst/>
                <a:ahLst/>
                <a:cxnLst/>
                <a:rect r="r" b="b" t="t" l="l"/>
                <a:pathLst>
                  <a:path h="576051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448111"/>
                    </a:lnTo>
                    <a:cubicBezTo>
                      <a:pt x="812800" y="482043"/>
                      <a:pt x="799321" y="514585"/>
                      <a:pt x="775327" y="538578"/>
                    </a:cubicBezTo>
                    <a:cubicBezTo>
                      <a:pt x="751333" y="562572"/>
                      <a:pt x="718791" y="576051"/>
                      <a:pt x="684859" y="576051"/>
                    </a:cubicBezTo>
                    <a:lnTo>
                      <a:pt x="127941" y="576051"/>
                    </a:lnTo>
                    <a:cubicBezTo>
                      <a:pt x="94009" y="576051"/>
                      <a:pt x="61467" y="562572"/>
                      <a:pt x="37473" y="538578"/>
                    </a:cubicBezTo>
                    <a:cubicBezTo>
                      <a:pt x="13479" y="514585"/>
                      <a:pt x="0" y="482043"/>
                      <a:pt x="0" y="448111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38100"/>
                <a:ext cx="812800" cy="6141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5" id="45"/>
            <p:cNvSpPr txBox="true"/>
            <p:nvPr/>
          </p:nvSpPr>
          <p:spPr>
            <a:xfrm rot="0">
              <a:off x="149985" y="84779"/>
              <a:ext cx="2649060" cy="1872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LLM Genera</a:t>
              </a: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tes Python Chart Code using placeholders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5714489" y="4903181"/>
            <a:ext cx="2211773" cy="1922514"/>
            <a:chOff x="0" y="0"/>
            <a:chExt cx="2949030" cy="2563352"/>
          </a:xfrm>
        </p:grpSpPr>
        <p:grpSp>
          <p:nvGrpSpPr>
            <p:cNvPr name="Group 47" id="47"/>
            <p:cNvGrpSpPr/>
            <p:nvPr/>
          </p:nvGrpSpPr>
          <p:grpSpPr>
            <a:xfrm rot="0">
              <a:off x="0" y="0"/>
              <a:ext cx="2949030" cy="2563352"/>
              <a:chOff x="0" y="0"/>
              <a:chExt cx="812800" cy="706501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812800" cy="706501"/>
              </a:xfrm>
              <a:custGeom>
                <a:avLst/>
                <a:gdLst/>
                <a:ahLst/>
                <a:cxnLst/>
                <a:rect r="r" b="b" t="t" l="l"/>
                <a:pathLst>
                  <a:path h="706501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578560"/>
                    </a:lnTo>
                    <a:cubicBezTo>
                      <a:pt x="812800" y="612492"/>
                      <a:pt x="799321" y="645034"/>
                      <a:pt x="775327" y="669028"/>
                    </a:cubicBezTo>
                    <a:cubicBezTo>
                      <a:pt x="751333" y="693021"/>
                      <a:pt x="718791" y="706501"/>
                      <a:pt x="684859" y="706501"/>
                    </a:cubicBezTo>
                    <a:lnTo>
                      <a:pt x="127941" y="706501"/>
                    </a:lnTo>
                    <a:cubicBezTo>
                      <a:pt x="94009" y="706501"/>
                      <a:pt x="61467" y="693021"/>
                      <a:pt x="37473" y="669028"/>
                    </a:cubicBezTo>
                    <a:cubicBezTo>
                      <a:pt x="13479" y="645034"/>
                      <a:pt x="0" y="612492"/>
                      <a:pt x="0" y="578560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38100"/>
                <a:ext cx="812800" cy="7446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50" id="50"/>
            <p:cNvSpPr txBox="true"/>
            <p:nvPr/>
          </p:nvSpPr>
          <p:spPr>
            <a:xfrm rot="0">
              <a:off x="149985" y="84779"/>
              <a:ext cx="2649060" cy="23461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Backend Execu</a:t>
              </a: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tes Chart Code and creates visualizations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2657262" y="5244602"/>
            <a:ext cx="2204398" cy="1208519"/>
            <a:chOff x="0" y="0"/>
            <a:chExt cx="2939197" cy="1611359"/>
          </a:xfrm>
        </p:grpSpPr>
        <p:grpSp>
          <p:nvGrpSpPr>
            <p:cNvPr name="Group 52" id="52"/>
            <p:cNvGrpSpPr/>
            <p:nvPr/>
          </p:nvGrpSpPr>
          <p:grpSpPr>
            <a:xfrm rot="0">
              <a:off x="0" y="0"/>
              <a:ext cx="2939197" cy="1611359"/>
              <a:chOff x="0" y="0"/>
              <a:chExt cx="812800" cy="445602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812800" cy="445602"/>
              </a:xfrm>
              <a:custGeom>
                <a:avLst/>
                <a:gdLst/>
                <a:ahLst/>
                <a:cxnLst/>
                <a:rect r="r" b="b" t="t" l="l"/>
                <a:pathLst>
                  <a:path h="445602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317661"/>
                    </a:lnTo>
                    <a:cubicBezTo>
                      <a:pt x="812800" y="351593"/>
                      <a:pt x="799321" y="384136"/>
                      <a:pt x="775327" y="408129"/>
                    </a:cubicBezTo>
                    <a:cubicBezTo>
                      <a:pt x="751333" y="432123"/>
                      <a:pt x="718791" y="445602"/>
                      <a:pt x="684859" y="445602"/>
                    </a:cubicBezTo>
                    <a:lnTo>
                      <a:pt x="127941" y="445602"/>
                    </a:lnTo>
                    <a:cubicBezTo>
                      <a:pt x="94009" y="445602"/>
                      <a:pt x="61467" y="432123"/>
                      <a:pt x="37473" y="408129"/>
                    </a:cubicBezTo>
                    <a:cubicBezTo>
                      <a:pt x="13479" y="384136"/>
                      <a:pt x="0" y="351593"/>
                      <a:pt x="0" y="317661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0" y="-38100"/>
                <a:ext cx="812800" cy="4837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55" id="55"/>
            <p:cNvSpPr txBox="true"/>
            <p:nvPr/>
          </p:nvSpPr>
          <p:spPr>
            <a:xfrm rot="0">
              <a:off x="149485" y="84337"/>
              <a:ext cx="2640227" cy="1395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Sec</a:t>
              </a:r>
              <a:r>
                <a:rPr lang="en-US" sz="20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tions Finalized with insights + charts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6824063" y="7342196"/>
            <a:ext cx="2204398" cy="1916104"/>
            <a:chOff x="0" y="0"/>
            <a:chExt cx="2939197" cy="2554805"/>
          </a:xfrm>
        </p:grpSpPr>
        <p:grpSp>
          <p:nvGrpSpPr>
            <p:cNvPr name="Group 57" id="57"/>
            <p:cNvGrpSpPr/>
            <p:nvPr/>
          </p:nvGrpSpPr>
          <p:grpSpPr>
            <a:xfrm rot="0">
              <a:off x="0" y="0"/>
              <a:ext cx="2939197" cy="2554805"/>
              <a:chOff x="0" y="0"/>
              <a:chExt cx="812800" cy="706501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812800" cy="706501"/>
              </a:xfrm>
              <a:custGeom>
                <a:avLst/>
                <a:gdLst/>
                <a:ahLst/>
                <a:cxnLst/>
                <a:rect r="r" b="b" t="t" l="l"/>
                <a:pathLst>
                  <a:path h="706501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578560"/>
                    </a:lnTo>
                    <a:cubicBezTo>
                      <a:pt x="812800" y="612492"/>
                      <a:pt x="799321" y="645034"/>
                      <a:pt x="775327" y="669028"/>
                    </a:cubicBezTo>
                    <a:cubicBezTo>
                      <a:pt x="751333" y="693021"/>
                      <a:pt x="718791" y="706501"/>
                      <a:pt x="684859" y="706501"/>
                    </a:cubicBezTo>
                    <a:lnTo>
                      <a:pt x="127941" y="706501"/>
                    </a:lnTo>
                    <a:cubicBezTo>
                      <a:pt x="94009" y="706501"/>
                      <a:pt x="61467" y="693021"/>
                      <a:pt x="37473" y="669028"/>
                    </a:cubicBezTo>
                    <a:cubicBezTo>
                      <a:pt x="13479" y="645034"/>
                      <a:pt x="0" y="612492"/>
                      <a:pt x="0" y="578560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0" y="-38100"/>
                <a:ext cx="812800" cy="7446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60" id="60"/>
            <p:cNvSpPr txBox="true"/>
            <p:nvPr/>
          </p:nvSpPr>
          <p:spPr>
            <a:xfrm rot="0">
              <a:off x="149485" y="84337"/>
              <a:ext cx="2640227" cy="2338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</a:t>
              </a:r>
              <a:r>
                <a:rPr lang="en-US" sz="20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ser Downloads Report as PDF, Word, or PowerPoint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2657262" y="7511897"/>
            <a:ext cx="2211773" cy="1567538"/>
            <a:chOff x="0" y="0"/>
            <a:chExt cx="2949030" cy="2090051"/>
          </a:xfrm>
        </p:grpSpPr>
        <p:grpSp>
          <p:nvGrpSpPr>
            <p:cNvPr name="Group 62" id="62"/>
            <p:cNvGrpSpPr/>
            <p:nvPr/>
          </p:nvGrpSpPr>
          <p:grpSpPr>
            <a:xfrm rot="0">
              <a:off x="0" y="0"/>
              <a:ext cx="2949030" cy="2090051"/>
              <a:chOff x="0" y="0"/>
              <a:chExt cx="812800" cy="576051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812800" cy="576051"/>
              </a:xfrm>
              <a:custGeom>
                <a:avLst/>
                <a:gdLst/>
                <a:ahLst/>
                <a:cxnLst/>
                <a:rect r="r" b="b" t="t" l="l"/>
                <a:pathLst>
                  <a:path h="576051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448111"/>
                    </a:lnTo>
                    <a:cubicBezTo>
                      <a:pt x="812800" y="482043"/>
                      <a:pt x="799321" y="514585"/>
                      <a:pt x="775327" y="538578"/>
                    </a:cubicBezTo>
                    <a:cubicBezTo>
                      <a:pt x="751333" y="562572"/>
                      <a:pt x="718791" y="576051"/>
                      <a:pt x="684859" y="576051"/>
                    </a:cubicBezTo>
                    <a:lnTo>
                      <a:pt x="127941" y="576051"/>
                    </a:lnTo>
                    <a:cubicBezTo>
                      <a:pt x="94009" y="576051"/>
                      <a:pt x="61467" y="562572"/>
                      <a:pt x="37473" y="538578"/>
                    </a:cubicBezTo>
                    <a:cubicBezTo>
                      <a:pt x="13479" y="514585"/>
                      <a:pt x="0" y="482043"/>
                      <a:pt x="0" y="448111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0" y="-38100"/>
                <a:ext cx="812800" cy="6141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5" id="65"/>
            <p:cNvSpPr txBox="true"/>
            <p:nvPr/>
          </p:nvSpPr>
          <p:spPr>
            <a:xfrm rot="0">
              <a:off x="149985" y="84779"/>
              <a:ext cx="2649060" cy="1872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Streamlit Frontend Rend</a:t>
              </a: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ers Report</a:t>
              </a:r>
            </a:p>
            <a:p>
              <a:pPr algn="ctr">
                <a:lnSpc>
                  <a:spcPts val="280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66" id="66"/>
          <p:cNvSpPr/>
          <p:nvPr/>
        </p:nvSpPr>
        <p:spPr>
          <a:xfrm>
            <a:off x="4194162" y="3507570"/>
            <a:ext cx="30492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7" id="67"/>
          <p:cNvSpPr/>
          <p:nvPr/>
        </p:nvSpPr>
        <p:spPr>
          <a:xfrm flipV="true">
            <a:off x="6710860" y="3507570"/>
            <a:ext cx="47785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8" id="68"/>
          <p:cNvSpPr/>
          <p:nvPr/>
        </p:nvSpPr>
        <p:spPr>
          <a:xfrm>
            <a:off x="9400485" y="3507570"/>
            <a:ext cx="30684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9" id="69"/>
          <p:cNvSpPr/>
          <p:nvPr/>
        </p:nvSpPr>
        <p:spPr>
          <a:xfrm>
            <a:off x="11919099" y="3507570"/>
            <a:ext cx="30684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0" id="70"/>
          <p:cNvSpPr/>
          <p:nvPr/>
        </p:nvSpPr>
        <p:spPr>
          <a:xfrm>
            <a:off x="14437712" y="3507570"/>
            <a:ext cx="762012" cy="138003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1" id="71"/>
          <p:cNvSpPr/>
          <p:nvPr/>
        </p:nvSpPr>
        <p:spPr>
          <a:xfrm flipH="true">
            <a:off x="13700763" y="5848862"/>
            <a:ext cx="3930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2" id="72"/>
          <p:cNvSpPr/>
          <p:nvPr/>
        </p:nvSpPr>
        <p:spPr>
          <a:xfrm flipH="true" flipV="true">
            <a:off x="10813212" y="5848862"/>
            <a:ext cx="6757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3" id="73"/>
          <p:cNvSpPr/>
          <p:nvPr/>
        </p:nvSpPr>
        <p:spPr>
          <a:xfrm flipH="true">
            <a:off x="7926261" y="5848862"/>
            <a:ext cx="675178" cy="1557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4" id="74"/>
          <p:cNvSpPr/>
          <p:nvPr/>
        </p:nvSpPr>
        <p:spPr>
          <a:xfrm flipH="true" flipV="true">
            <a:off x="4861660" y="5848862"/>
            <a:ext cx="852828" cy="1557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5" id="75"/>
          <p:cNvSpPr/>
          <p:nvPr/>
        </p:nvSpPr>
        <p:spPr>
          <a:xfrm>
            <a:off x="3759461" y="6453121"/>
            <a:ext cx="3687" cy="10587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6" id="76"/>
          <p:cNvSpPr/>
          <p:nvPr/>
        </p:nvSpPr>
        <p:spPr>
          <a:xfrm>
            <a:off x="4869035" y="8295666"/>
            <a:ext cx="1955027" cy="45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7" id="77"/>
          <p:cNvSpPr txBox="true"/>
          <p:nvPr/>
        </p:nvSpPr>
        <p:spPr>
          <a:xfrm rot="0">
            <a:off x="5176071" y="933450"/>
            <a:ext cx="688883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Architecture Diagram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3158" y="318093"/>
            <a:ext cx="17921684" cy="9650813"/>
            <a:chOff x="0" y="0"/>
            <a:chExt cx="4720114" cy="25417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20114" cy="2541778"/>
            </a:xfrm>
            <a:custGeom>
              <a:avLst/>
              <a:gdLst/>
              <a:ahLst/>
              <a:cxnLst/>
              <a:rect r="r" b="b" t="t" l="l"/>
              <a:pathLst>
                <a:path h="2541778" w="4720114">
                  <a:moveTo>
                    <a:pt x="22031" y="0"/>
                  </a:moveTo>
                  <a:lnTo>
                    <a:pt x="4698083" y="0"/>
                  </a:lnTo>
                  <a:cubicBezTo>
                    <a:pt x="4710250" y="0"/>
                    <a:pt x="4720114" y="9864"/>
                    <a:pt x="4720114" y="22031"/>
                  </a:cubicBezTo>
                  <a:lnTo>
                    <a:pt x="4720114" y="2519747"/>
                  </a:lnTo>
                  <a:cubicBezTo>
                    <a:pt x="4720114" y="2531914"/>
                    <a:pt x="4710250" y="2541778"/>
                    <a:pt x="4698083" y="2541778"/>
                  </a:cubicBezTo>
                  <a:lnTo>
                    <a:pt x="22031" y="2541778"/>
                  </a:lnTo>
                  <a:cubicBezTo>
                    <a:pt x="9864" y="2541778"/>
                    <a:pt x="0" y="2531914"/>
                    <a:pt x="0" y="2519747"/>
                  </a:cubicBezTo>
                  <a:lnTo>
                    <a:pt x="0" y="22031"/>
                  </a:lnTo>
                  <a:cubicBezTo>
                    <a:pt x="0" y="9864"/>
                    <a:pt x="9864" y="0"/>
                    <a:pt x="22031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20114" cy="2579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74536" y="2646996"/>
            <a:ext cx="15138928" cy="699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Ext</a:t>
            </a: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racts deep business insights from your dataset in seconds using LLMs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Converts complex metrics into clear visualizations with minimal user effort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Builds client-ready reports with chart-ready structure for storytelling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Saves time by exporting full reports to PDF, Word, or PowerPoint instantly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Eliminates manual analysis — users just upload data, insights are auto-generated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363885" y="1368364"/>
            <a:ext cx="7560231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</a:t>
            </a:r>
            <a:r>
              <a:rPr lang="en-US" b="true" sz="4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ey Features &amp; Capabilities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3158" y="318093"/>
            <a:ext cx="17921684" cy="9650813"/>
            <a:chOff x="0" y="0"/>
            <a:chExt cx="4720114" cy="25417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20114" cy="2541778"/>
            </a:xfrm>
            <a:custGeom>
              <a:avLst/>
              <a:gdLst/>
              <a:ahLst/>
              <a:cxnLst/>
              <a:rect r="r" b="b" t="t" l="l"/>
              <a:pathLst>
                <a:path h="2541778" w="4720114">
                  <a:moveTo>
                    <a:pt x="22031" y="0"/>
                  </a:moveTo>
                  <a:lnTo>
                    <a:pt x="4698083" y="0"/>
                  </a:lnTo>
                  <a:cubicBezTo>
                    <a:pt x="4710250" y="0"/>
                    <a:pt x="4720114" y="9864"/>
                    <a:pt x="4720114" y="22031"/>
                  </a:cubicBezTo>
                  <a:lnTo>
                    <a:pt x="4720114" y="2519747"/>
                  </a:lnTo>
                  <a:cubicBezTo>
                    <a:pt x="4720114" y="2531914"/>
                    <a:pt x="4710250" y="2541778"/>
                    <a:pt x="4698083" y="2541778"/>
                  </a:cubicBezTo>
                  <a:lnTo>
                    <a:pt x="22031" y="2541778"/>
                  </a:lnTo>
                  <a:cubicBezTo>
                    <a:pt x="9864" y="2541778"/>
                    <a:pt x="0" y="2531914"/>
                    <a:pt x="0" y="2519747"/>
                  </a:cubicBezTo>
                  <a:lnTo>
                    <a:pt x="0" y="22031"/>
                  </a:lnTo>
                  <a:cubicBezTo>
                    <a:pt x="0" y="9864"/>
                    <a:pt x="9864" y="0"/>
                    <a:pt x="22031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20114" cy="2579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51806" y="2973747"/>
            <a:ext cx="15907494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dd natural language querying for interactive data exploration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 SQL database connectors for direct data pipeline integration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Enable customizable report styling options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Introduce user feedback loop to improve LLM insight accuracy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363885" y="1368364"/>
            <a:ext cx="6134219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Enhancements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3158" y="318093"/>
            <a:ext cx="17921684" cy="9650813"/>
            <a:chOff x="0" y="0"/>
            <a:chExt cx="4720114" cy="25417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20114" cy="2541778"/>
            </a:xfrm>
            <a:custGeom>
              <a:avLst/>
              <a:gdLst/>
              <a:ahLst/>
              <a:cxnLst/>
              <a:rect r="r" b="b" t="t" l="l"/>
              <a:pathLst>
                <a:path h="2541778" w="4720114">
                  <a:moveTo>
                    <a:pt x="22031" y="0"/>
                  </a:moveTo>
                  <a:lnTo>
                    <a:pt x="4698083" y="0"/>
                  </a:lnTo>
                  <a:cubicBezTo>
                    <a:pt x="4710250" y="0"/>
                    <a:pt x="4720114" y="9864"/>
                    <a:pt x="4720114" y="22031"/>
                  </a:cubicBezTo>
                  <a:lnTo>
                    <a:pt x="4720114" y="2519747"/>
                  </a:lnTo>
                  <a:cubicBezTo>
                    <a:pt x="4720114" y="2531914"/>
                    <a:pt x="4710250" y="2541778"/>
                    <a:pt x="4698083" y="2541778"/>
                  </a:cubicBezTo>
                  <a:lnTo>
                    <a:pt x="22031" y="2541778"/>
                  </a:lnTo>
                  <a:cubicBezTo>
                    <a:pt x="9864" y="2541778"/>
                    <a:pt x="0" y="2531914"/>
                    <a:pt x="0" y="2519747"/>
                  </a:cubicBezTo>
                  <a:lnTo>
                    <a:pt x="0" y="22031"/>
                  </a:lnTo>
                  <a:cubicBezTo>
                    <a:pt x="0" y="9864"/>
                    <a:pt x="9864" y="0"/>
                    <a:pt x="22031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20114" cy="2579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51806" y="2973747"/>
            <a:ext cx="15907494" cy="571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Built a</a:t>
            </a: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no-code tool to turn raw data into business insights &amp; reports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Leveraged LLMs to automate metric generation, analysis, and chart creation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Enabled one-click export to PDF, Word, and PPT 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Added enhancements like chart type control, filters, and anomaly detection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Future-ready with plans for natural language querying, SQL pipelines, and feedback learning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575887" y="1249546"/>
            <a:ext cx="3136225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3158" y="318093"/>
            <a:ext cx="17921684" cy="9650813"/>
            <a:chOff x="0" y="0"/>
            <a:chExt cx="4720114" cy="25417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20114" cy="2541778"/>
            </a:xfrm>
            <a:custGeom>
              <a:avLst/>
              <a:gdLst/>
              <a:ahLst/>
              <a:cxnLst/>
              <a:rect r="r" b="b" t="t" l="l"/>
              <a:pathLst>
                <a:path h="2541778" w="4720114">
                  <a:moveTo>
                    <a:pt x="22031" y="0"/>
                  </a:moveTo>
                  <a:lnTo>
                    <a:pt x="4698083" y="0"/>
                  </a:lnTo>
                  <a:cubicBezTo>
                    <a:pt x="4710250" y="0"/>
                    <a:pt x="4720114" y="9864"/>
                    <a:pt x="4720114" y="22031"/>
                  </a:cubicBezTo>
                  <a:lnTo>
                    <a:pt x="4720114" y="2519747"/>
                  </a:lnTo>
                  <a:cubicBezTo>
                    <a:pt x="4720114" y="2531914"/>
                    <a:pt x="4710250" y="2541778"/>
                    <a:pt x="4698083" y="2541778"/>
                  </a:cubicBezTo>
                  <a:lnTo>
                    <a:pt x="22031" y="2541778"/>
                  </a:lnTo>
                  <a:cubicBezTo>
                    <a:pt x="9864" y="2541778"/>
                    <a:pt x="0" y="2531914"/>
                    <a:pt x="0" y="2519747"/>
                  </a:cubicBezTo>
                  <a:lnTo>
                    <a:pt x="0" y="22031"/>
                  </a:lnTo>
                  <a:cubicBezTo>
                    <a:pt x="0" y="9864"/>
                    <a:pt x="9864" y="0"/>
                    <a:pt x="22031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20114" cy="2579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93972" y="3825240"/>
            <a:ext cx="14500056" cy="250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Automated Insight &amp; Chart Generator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65850" y="6816597"/>
            <a:ext cx="2826155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J Belton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DAGt9ypPkQI</dc:identifier>
  <dcterms:modified xsi:type="dcterms:W3CDTF">2011-08-01T06:04:30Z</dcterms:modified>
  <cp:revision>1</cp:revision>
  <dc:title>Your paragraph text</dc:title>
</cp:coreProperties>
</file>