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8288000" cy="10287000"/>
  <p:notesSz cx="6858000" cy="9144000"/>
  <p:embeddedFontLst>
    <p:embeddedFont>
      <p:font typeface="Bricolage Grotesque Bold" panose="020B0604020202020204" charset="0"/>
      <p:regular r:id="rId8"/>
    </p:embeddedFont>
    <p:embeddedFont>
      <p:font typeface="Canva Sans" panose="020B0604020202020204" charset="0"/>
      <p:regular r:id="rId9"/>
    </p:embeddedFont>
    <p:embeddedFont>
      <p:font typeface="Canva Sans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158" y="318093"/>
            <a:ext cx="17921684" cy="9650813"/>
            <a:chOff x="0" y="0"/>
            <a:chExt cx="4720114" cy="25417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20114" cy="2541778"/>
            </a:xfrm>
            <a:custGeom>
              <a:avLst/>
              <a:gdLst/>
              <a:ahLst/>
              <a:cxnLst/>
              <a:rect l="l" t="t" r="r" b="b"/>
              <a:pathLst>
                <a:path w="4720114" h="2541778">
                  <a:moveTo>
                    <a:pt x="22031" y="0"/>
                  </a:moveTo>
                  <a:lnTo>
                    <a:pt x="4698083" y="0"/>
                  </a:lnTo>
                  <a:cubicBezTo>
                    <a:pt x="4710250" y="0"/>
                    <a:pt x="4720114" y="9864"/>
                    <a:pt x="4720114" y="22031"/>
                  </a:cubicBezTo>
                  <a:lnTo>
                    <a:pt x="4720114" y="2519747"/>
                  </a:lnTo>
                  <a:cubicBezTo>
                    <a:pt x="4720114" y="2531914"/>
                    <a:pt x="4710250" y="2541778"/>
                    <a:pt x="4698083" y="2541778"/>
                  </a:cubicBezTo>
                  <a:lnTo>
                    <a:pt x="22031" y="2541778"/>
                  </a:lnTo>
                  <a:cubicBezTo>
                    <a:pt x="9864" y="2541778"/>
                    <a:pt x="0" y="2531914"/>
                    <a:pt x="0" y="2519747"/>
                  </a:cubicBezTo>
                  <a:lnTo>
                    <a:pt x="0" y="22031"/>
                  </a:lnTo>
                  <a:cubicBezTo>
                    <a:pt x="0" y="9864"/>
                    <a:pt x="9864" y="0"/>
                    <a:pt x="2203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20114" cy="2579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93972" y="3825240"/>
            <a:ext cx="14500056" cy="250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Insight &amp; Chart Generator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65850" y="6816597"/>
            <a:ext cx="2826155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J Belton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158" y="318093"/>
            <a:ext cx="17921684" cy="9650813"/>
            <a:chOff x="0" y="0"/>
            <a:chExt cx="4720114" cy="25417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20114" cy="2541778"/>
            </a:xfrm>
            <a:custGeom>
              <a:avLst/>
              <a:gdLst/>
              <a:ahLst/>
              <a:cxnLst/>
              <a:rect l="l" t="t" r="r" b="b"/>
              <a:pathLst>
                <a:path w="4720114" h="2541778">
                  <a:moveTo>
                    <a:pt x="22031" y="0"/>
                  </a:moveTo>
                  <a:lnTo>
                    <a:pt x="4698083" y="0"/>
                  </a:lnTo>
                  <a:cubicBezTo>
                    <a:pt x="4710250" y="0"/>
                    <a:pt x="4720114" y="9864"/>
                    <a:pt x="4720114" y="22031"/>
                  </a:cubicBezTo>
                  <a:lnTo>
                    <a:pt x="4720114" y="2519747"/>
                  </a:lnTo>
                  <a:cubicBezTo>
                    <a:pt x="4720114" y="2531914"/>
                    <a:pt x="4710250" y="2541778"/>
                    <a:pt x="4698083" y="2541778"/>
                  </a:cubicBezTo>
                  <a:lnTo>
                    <a:pt x="22031" y="2541778"/>
                  </a:lnTo>
                  <a:cubicBezTo>
                    <a:pt x="9864" y="2541778"/>
                    <a:pt x="0" y="2531914"/>
                    <a:pt x="0" y="2519747"/>
                  </a:cubicBezTo>
                  <a:lnTo>
                    <a:pt x="0" y="22031"/>
                  </a:lnTo>
                  <a:cubicBezTo>
                    <a:pt x="0" y="9864"/>
                    <a:pt x="9864" y="0"/>
                    <a:pt x="2203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20114" cy="2579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33872" y="1804408"/>
            <a:ext cx="11177528" cy="778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39"/>
              </a:lnSpc>
              <a:spcBef>
                <a:spcPct val="0"/>
              </a:spcBef>
            </a:pPr>
            <a:r>
              <a:rPr lang="en-US" sz="45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Insight &amp; Chart Generator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35251" y="3716380"/>
            <a:ext cx="11417498" cy="3804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Upload CSV/Excel to auto-generate data insights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LLMs extract patterns and compute metrics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Generate visual reports with custom charts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Export results as PDF, Word, or PPT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Simple Streamlit interface for end-to-end flow</a:t>
            </a:r>
          </a:p>
          <a:p>
            <a:pPr algn="l">
              <a:lnSpc>
                <a:spcPts val="5040"/>
              </a:lnSpc>
            </a:pPr>
            <a:endParaRPr lang="en-US" sz="36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9578" y="318093"/>
            <a:ext cx="17921684" cy="9650813"/>
            <a:chOff x="0" y="0"/>
            <a:chExt cx="4720114" cy="25417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20114" cy="2541778"/>
            </a:xfrm>
            <a:custGeom>
              <a:avLst/>
              <a:gdLst/>
              <a:ahLst/>
              <a:cxnLst/>
              <a:rect l="l" t="t" r="r" b="b"/>
              <a:pathLst>
                <a:path w="4720114" h="2541778">
                  <a:moveTo>
                    <a:pt x="22031" y="0"/>
                  </a:moveTo>
                  <a:lnTo>
                    <a:pt x="4698083" y="0"/>
                  </a:lnTo>
                  <a:cubicBezTo>
                    <a:pt x="4710250" y="0"/>
                    <a:pt x="4720114" y="9864"/>
                    <a:pt x="4720114" y="22031"/>
                  </a:cubicBezTo>
                  <a:lnTo>
                    <a:pt x="4720114" y="2519747"/>
                  </a:lnTo>
                  <a:cubicBezTo>
                    <a:pt x="4720114" y="2531914"/>
                    <a:pt x="4710250" y="2541778"/>
                    <a:pt x="4698083" y="2541778"/>
                  </a:cubicBezTo>
                  <a:lnTo>
                    <a:pt x="22031" y="2541778"/>
                  </a:lnTo>
                  <a:cubicBezTo>
                    <a:pt x="9864" y="2541778"/>
                    <a:pt x="0" y="2531914"/>
                    <a:pt x="0" y="2519747"/>
                  </a:cubicBezTo>
                  <a:lnTo>
                    <a:pt x="0" y="22031"/>
                  </a:lnTo>
                  <a:cubicBezTo>
                    <a:pt x="0" y="9864"/>
                    <a:pt x="9864" y="0"/>
                    <a:pt x="2203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20114" cy="2579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99155" y="9878941"/>
            <a:ext cx="1752252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6" name="Group 6"/>
          <p:cNvGrpSpPr/>
          <p:nvPr/>
        </p:nvGrpSpPr>
        <p:grpSpPr>
          <a:xfrm>
            <a:off x="1982389" y="2901289"/>
            <a:ext cx="2211773" cy="1212562"/>
            <a:chOff x="0" y="0"/>
            <a:chExt cx="2949030" cy="161675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949030" cy="1616750"/>
              <a:chOff x="0" y="0"/>
              <a:chExt cx="812800" cy="44560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4456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45602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317661"/>
                    </a:lnTo>
                    <a:cubicBezTo>
                      <a:pt x="812800" y="351593"/>
                      <a:pt x="799321" y="384136"/>
                      <a:pt x="775327" y="408129"/>
                    </a:cubicBezTo>
                    <a:cubicBezTo>
                      <a:pt x="751333" y="432123"/>
                      <a:pt x="718791" y="445602"/>
                      <a:pt x="684859" y="445602"/>
                    </a:cubicBezTo>
                    <a:lnTo>
                      <a:pt x="127941" y="445602"/>
                    </a:lnTo>
                    <a:cubicBezTo>
                      <a:pt x="94009" y="445602"/>
                      <a:pt x="61467" y="432123"/>
                      <a:pt x="37473" y="408129"/>
                    </a:cubicBezTo>
                    <a:cubicBezTo>
                      <a:pt x="13479" y="384136"/>
                      <a:pt x="0" y="351593"/>
                      <a:pt x="0" y="317661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483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149985" y="321429"/>
              <a:ext cx="2649060" cy="926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 Uploads File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499087" y="2546313"/>
            <a:ext cx="2211773" cy="1922514"/>
            <a:chOff x="0" y="0"/>
            <a:chExt cx="2949030" cy="2563352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70650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6501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149985" y="321429"/>
              <a:ext cx="2649060" cy="1872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Backend Parses file into a Pandas DataFrame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188712" y="2546313"/>
            <a:ext cx="2211773" cy="1922514"/>
            <a:chOff x="0" y="0"/>
            <a:chExt cx="2949030" cy="2563352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70650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6501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149985" y="321429"/>
              <a:ext cx="2649060" cy="1872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 Generates Insights based on dataset columns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707326" y="2546313"/>
            <a:ext cx="2211773" cy="1922514"/>
            <a:chOff x="0" y="0"/>
            <a:chExt cx="2949030" cy="2563352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70650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6501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49985" y="84779"/>
              <a:ext cx="2649060" cy="2346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 Suggests Metrics required to compute insights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225939" y="2546313"/>
            <a:ext cx="2211773" cy="1922514"/>
            <a:chOff x="0" y="0"/>
            <a:chExt cx="2949030" cy="2563352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70650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6501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49985" y="321429"/>
              <a:ext cx="2649060" cy="1872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 Generates Python Code to calculate metrics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4093838" y="4887605"/>
            <a:ext cx="2211773" cy="1922514"/>
            <a:chOff x="0" y="0"/>
            <a:chExt cx="2949030" cy="2563352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70650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6501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49985" y="84779"/>
              <a:ext cx="2649060" cy="2346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Backend Executes Code to extract actual metric values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1488990" y="4887605"/>
            <a:ext cx="2211773" cy="1922514"/>
            <a:chOff x="0" y="0"/>
            <a:chExt cx="2949030" cy="2563352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70650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6501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149985" y="84779"/>
              <a:ext cx="2649060" cy="2346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 Generates Business Report with chart placeholders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601439" y="5065093"/>
            <a:ext cx="2211773" cy="1567538"/>
            <a:chOff x="0" y="0"/>
            <a:chExt cx="2949030" cy="2090051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2949030" cy="2090051"/>
              <a:chOff x="0" y="0"/>
              <a:chExt cx="812800" cy="576051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12800" cy="57605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576051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448111"/>
                    </a:lnTo>
                    <a:cubicBezTo>
                      <a:pt x="812800" y="482043"/>
                      <a:pt x="799321" y="514585"/>
                      <a:pt x="775327" y="538578"/>
                    </a:cubicBezTo>
                    <a:cubicBezTo>
                      <a:pt x="751333" y="562572"/>
                      <a:pt x="718791" y="576051"/>
                      <a:pt x="684859" y="576051"/>
                    </a:cubicBezTo>
                    <a:lnTo>
                      <a:pt x="127941" y="576051"/>
                    </a:lnTo>
                    <a:cubicBezTo>
                      <a:pt x="94009" y="576051"/>
                      <a:pt x="61467" y="562572"/>
                      <a:pt x="37473" y="538578"/>
                    </a:cubicBezTo>
                    <a:cubicBezTo>
                      <a:pt x="13479" y="514585"/>
                      <a:pt x="0" y="482043"/>
                      <a:pt x="0" y="448111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0" y="-38100"/>
                <a:ext cx="812800" cy="6141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149985" y="84779"/>
              <a:ext cx="2649060" cy="1872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LLM Generates Python Chart Code using placeholders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5714489" y="4903181"/>
            <a:ext cx="2211773" cy="1922514"/>
            <a:chOff x="0" y="0"/>
            <a:chExt cx="2949030" cy="2563352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2949030" cy="2563352"/>
              <a:chOff x="0" y="0"/>
              <a:chExt cx="812800" cy="706501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70650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6501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149985" y="84779"/>
              <a:ext cx="2649060" cy="2346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Backend Executes Chart Code and creates visualizations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2657262" y="5244602"/>
            <a:ext cx="2204398" cy="1565517"/>
            <a:chOff x="0" y="0"/>
            <a:chExt cx="2939197" cy="1611359"/>
          </a:xfrm>
        </p:grpSpPr>
        <p:grpSp>
          <p:nvGrpSpPr>
            <p:cNvPr id="52" name="Group 52"/>
            <p:cNvGrpSpPr/>
            <p:nvPr/>
          </p:nvGrpSpPr>
          <p:grpSpPr>
            <a:xfrm>
              <a:off x="0" y="0"/>
              <a:ext cx="2939197" cy="1611359"/>
              <a:chOff x="0" y="0"/>
              <a:chExt cx="812800" cy="445602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812800" cy="4456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45602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317661"/>
                    </a:lnTo>
                    <a:cubicBezTo>
                      <a:pt x="812800" y="351593"/>
                      <a:pt x="799321" y="384136"/>
                      <a:pt x="775327" y="408129"/>
                    </a:cubicBezTo>
                    <a:cubicBezTo>
                      <a:pt x="751333" y="432123"/>
                      <a:pt x="718791" y="445602"/>
                      <a:pt x="684859" y="445602"/>
                    </a:cubicBezTo>
                    <a:lnTo>
                      <a:pt x="127941" y="445602"/>
                    </a:lnTo>
                    <a:cubicBezTo>
                      <a:pt x="94009" y="445602"/>
                      <a:pt x="61467" y="432123"/>
                      <a:pt x="37473" y="408129"/>
                    </a:cubicBezTo>
                    <a:cubicBezTo>
                      <a:pt x="13479" y="384136"/>
                      <a:pt x="0" y="351593"/>
                      <a:pt x="0" y="317661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38100"/>
                <a:ext cx="812800" cy="483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55" name="TextBox 55"/>
            <p:cNvSpPr txBox="1"/>
            <p:nvPr/>
          </p:nvSpPr>
          <p:spPr>
            <a:xfrm>
              <a:off x="149485" y="84337"/>
              <a:ext cx="2640227" cy="13950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Sections Finalized with insights + charts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824063" y="7342196"/>
            <a:ext cx="2204398" cy="1916104"/>
            <a:chOff x="0" y="0"/>
            <a:chExt cx="2939197" cy="2554805"/>
          </a:xfrm>
        </p:grpSpPr>
        <p:grpSp>
          <p:nvGrpSpPr>
            <p:cNvPr id="57" name="Group 57"/>
            <p:cNvGrpSpPr/>
            <p:nvPr/>
          </p:nvGrpSpPr>
          <p:grpSpPr>
            <a:xfrm>
              <a:off x="0" y="0"/>
              <a:ext cx="2939197" cy="2554805"/>
              <a:chOff x="0" y="0"/>
              <a:chExt cx="812800" cy="706501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812800" cy="70650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6501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578560"/>
                    </a:lnTo>
                    <a:cubicBezTo>
                      <a:pt x="812800" y="612492"/>
                      <a:pt x="799321" y="645034"/>
                      <a:pt x="775327" y="669028"/>
                    </a:cubicBezTo>
                    <a:cubicBezTo>
                      <a:pt x="751333" y="693021"/>
                      <a:pt x="718791" y="706501"/>
                      <a:pt x="684859" y="706501"/>
                    </a:cubicBezTo>
                    <a:lnTo>
                      <a:pt x="127941" y="706501"/>
                    </a:lnTo>
                    <a:cubicBezTo>
                      <a:pt x="94009" y="706501"/>
                      <a:pt x="61467" y="693021"/>
                      <a:pt x="37473" y="669028"/>
                    </a:cubicBezTo>
                    <a:cubicBezTo>
                      <a:pt x="13479" y="645034"/>
                      <a:pt x="0" y="612492"/>
                      <a:pt x="0" y="578560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9" name="TextBox 59"/>
              <p:cNvSpPr txBox="1"/>
              <p:nvPr/>
            </p:nvSpPr>
            <p:spPr>
              <a:xfrm>
                <a:off x="0" y="-38100"/>
                <a:ext cx="812800" cy="74460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60" name="TextBox 60"/>
            <p:cNvSpPr txBox="1"/>
            <p:nvPr/>
          </p:nvSpPr>
          <p:spPr>
            <a:xfrm>
              <a:off x="149485" y="84337"/>
              <a:ext cx="2640227" cy="2338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User Downloads Report as PDF, Word, or PowerPoint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2657262" y="7511897"/>
            <a:ext cx="2211773" cy="1567538"/>
            <a:chOff x="0" y="0"/>
            <a:chExt cx="2949030" cy="2090051"/>
          </a:xfrm>
        </p:grpSpPr>
        <p:grpSp>
          <p:nvGrpSpPr>
            <p:cNvPr id="62" name="Group 62"/>
            <p:cNvGrpSpPr/>
            <p:nvPr/>
          </p:nvGrpSpPr>
          <p:grpSpPr>
            <a:xfrm>
              <a:off x="0" y="0"/>
              <a:ext cx="2949030" cy="2090051"/>
              <a:chOff x="0" y="0"/>
              <a:chExt cx="812800" cy="576051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812800" cy="57605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576051">
                    <a:moveTo>
                      <a:pt x="127941" y="0"/>
                    </a:moveTo>
                    <a:lnTo>
                      <a:pt x="684859" y="0"/>
                    </a:lnTo>
                    <a:cubicBezTo>
                      <a:pt x="718791" y="0"/>
                      <a:pt x="751333" y="13479"/>
                      <a:pt x="775327" y="37473"/>
                    </a:cubicBezTo>
                    <a:cubicBezTo>
                      <a:pt x="799321" y="61467"/>
                      <a:pt x="812800" y="94009"/>
                      <a:pt x="812800" y="127941"/>
                    </a:cubicBezTo>
                    <a:lnTo>
                      <a:pt x="812800" y="448111"/>
                    </a:lnTo>
                    <a:cubicBezTo>
                      <a:pt x="812800" y="482043"/>
                      <a:pt x="799321" y="514585"/>
                      <a:pt x="775327" y="538578"/>
                    </a:cubicBezTo>
                    <a:cubicBezTo>
                      <a:pt x="751333" y="562572"/>
                      <a:pt x="718791" y="576051"/>
                      <a:pt x="684859" y="576051"/>
                    </a:cubicBezTo>
                    <a:lnTo>
                      <a:pt x="127941" y="576051"/>
                    </a:lnTo>
                    <a:cubicBezTo>
                      <a:pt x="94009" y="576051"/>
                      <a:pt x="61467" y="562572"/>
                      <a:pt x="37473" y="538578"/>
                    </a:cubicBezTo>
                    <a:cubicBezTo>
                      <a:pt x="13479" y="514585"/>
                      <a:pt x="0" y="482043"/>
                      <a:pt x="0" y="448111"/>
                    </a:cubicBezTo>
                    <a:lnTo>
                      <a:pt x="0" y="127941"/>
                    </a:lnTo>
                    <a:cubicBezTo>
                      <a:pt x="0" y="94009"/>
                      <a:pt x="13479" y="61467"/>
                      <a:pt x="37473" y="37473"/>
                    </a:cubicBezTo>
                    <a:cubicBezTo>
                      <a:pt x="61467" y="13479"/>
                      <a:pt x="94009" y="0"/>
                      <a:pt x="1279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64" name="TextBox 64"/>
              <p:cNvSpPr txBox="1"/>
              <p:nvPr/>
            </p:nvSpPr>
            <p:spPr>
              <a:xfrm>
                <a:off x="0" y="-38100"/>
                <a:ext cx="812800" cy="6141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5" name="TextBox 65"/>
            <p:cNvSpPr txBox="1"/>
            <p:nvPr/>
          </p:nvSpPr>
          <p:spPr>
            <a:xfrm>
              <a:off x="149985" y="84779"/>
              <a:ext cx="2649060" cy="18728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r>
                <a:rPr lang="en-US" sz="200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Streamlit Frontend Renders Report</a:t>
              </a:r>
            </a:p>
            <a:p>
              <a:pPr algn="ctr">
                <a:lnSpc>
                  <a:spcPts val="2809"/>
                </a:lnSpc>
                <a:spcBef>
                  <a:spcPct val="0"/>
                </a:spcBef>
              </a:pPr>
              <a:endParaRPr lang="en-US" sz="200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sp>
        <p:nvSpPr>
          <p:cNvPr id="66" name="AutoShape 66"/>
          <p:cNvSpPr/>
          <p:nvPr/>
        </p:nvSpPr>
        <p:spPr>
          <a:xfrm>
            <a:off x="4194162" y="3507570"/>
            <a:ext cx="30492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7" name="AutoShape 67"/>
          <p:cNvSpPr/>
          <p:nvPr/>
        </p:nvSpPr>
        <p:spPr>
          <a:xfrm flipV="1">
            <a:off x="6710860" y="3507570"/>
            <a:ext cx="47785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8" name="AutoShape 68"/>
          <p:cNvSpPr/>
          <p:nvPr/>
        </p:nvSpPr>
        <p:spPr>
          <a:xfrm>
            <a:off x="9400485" y="3507570"/>
            <a:ext cx="30684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9" name="AutoShape 69"/>
          <p:cNvSpPr/>
          <p:nvPr/>
        </p:nvSpPr>
        <p:spPr>
          <a:xfrm>
            <a:off x="11919099" y="3507570"/>
            <a:ext cx="30684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0" name="AutoShape 70"/>
          <p:cNvSpPr/>
          <p:nvPr/>
        </p:nvSpPr>
        <p:spPr>
          <a:xfrm>
            <a:off x="14437712" y="3507570"/>
            <a:ext cx="762012" cy="138003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1" name="AutoShape 71"/>
          <p:cNvSpPr/>
          <p:nvPr/>
        </p:nvSpPr>
        <p:spPr>
          <a:xfrm flipH="1">
            <a:off x="13700763" y="5848862"/>
            <a:ext cx="393075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2" name="AutoShape 72"/>
          <p:cNvSpPr/>
          <p:nvPr/>
        </p:nvSpPr>
        <p:spPr>
          <a:xfrm flipH="1" flipV="1">
            <a:off x="10813212" y="5848862"/>
            <a:ext cx="67577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3" name="AutoShape 73"/>
          <p:cNvSpPr/>
          <p:nvPr/>
        </p:nvSpPr>
        <p:spPr>
          <a:xfrm flipH="1">
            <a:off x="7926261" y="5848862"/>
            <a:ext cx="675178" cy="1557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4" name="AutoShape 74"/>
          <p:cNvSpPr/>
          <p:nvPr/>
        </p:nvSpPr>
        <p:spPr>
          <a:xfrm flipH="1" flipV="1">
            <a:off x="4861660" y="5848862"/>
            <a:ext cx="852828" cy="1557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5" name="AutoShape 75"/>
          <p:cNvSpPr/>
          <p:nvPr/>
        </p:nvSpPr>
        <p:spPr>
          <a:xfrm>
            <a:off x="3733800" y="6873703"/>
            <a:ext cx="29348" cy="63819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6" name="AutoShape 76"/>
          <p:cNvSpPr/>
          <p:nvPr/>
        </p:nvSpPr>
        <p:spPr>
          <a:xfrm>
            <a:off x="4869035" y="8295666"/>
            <a:ext cx="1955027" cy="45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7" name="TextBox 77"/>
          <p:cNvSpPr txBox="1"/>
          <p:nvPr/>
        </p:nvSpPr>
        <p:spPr>
          <a:xfrm>
            <a:off x="5176071" y="933450"/>
            <a:ext cx="770172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158" y="318093"/>
            <a:ext cx="17921684" cy="9650813"/>
            <a:chOff x="0" y="0"/>
            <a:chExt cx="4720114" cy="25417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20114" cy="2541778"/>
            </a:xfrm>
            <a:custGeom>
              <a:avLst/>
              <a:gdLst/>
              <a:ahLst/>
              <a:cxnLst/>
              <a:rect l="l" t="t" r="r" b="b"/>
              <a:pathLst>
                <a:path w="4720114" h="2541778">
                  <a:moveTo>
                    <a:pt x="22031" y="0"/>
                  </a:moveTo>
                  <a:lnTo>
                    <a:pt x="4698083" y="0"/>
                  </a:lnTo>
                  <a:cubicBezTo>
                    <a:pt x="4710250" y="0"/>
                    <a:pt x="4720114" y="9864"/>
                    <a:pt x="4720114" y="22031"/>
                  </a:cubicBezTo>
                  <a:lnTo>
                    <a:pt x="4720114" y="2519747"/>
                  </a:lnTo>
                  <a:cubicBezTo>
                    <a:pt x="4720114" y="2531914"/>
                    <a:pt x="4710250" y="2541778"/>
                    <a:pt x="4698083" y="2541778"/>
                  </a:cubicBezTo>
                  <a:lnTo>
                    <a:pt x="22031" y="2541778"/>
                  </a:lnTo>
                  <a:cubicBezTo>
                    <a:pt x="9864" y="2541778"/>
                    <a:pt x="0" y="2531914"/>
                    <a:pt x="0" y="2519747"/>
                  </a:cubicBezTo>
                  <a:lnTo>
                    <a:pt x="0" y="22031"/>
                  </a:lnTo>
                  <a:cubicBezTo>
                    <a:pt x="0" y="9864"/>
                    <a:pt x="9864" y="0"/>
                    <a:pt x="2203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20114" cy="2579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74536" y="2646996"/>
            <a:ext cx="15138928" cy="699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Extracts deep business insights from your dataset in seconds using LLMs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Converts complex metrics into clear visualizations with minimal user effort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Builds client-ready reports with chart-ready structure for storytelling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Saves time by exporting full reports to PDF, Word, or PowerPoint instantly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Eliminates manual analysis — users just upload data, insights are auto-generated</a:t>
            </a:r>
          </a:p>
          <a:p>
            <a:pPr algn="l">
              <a:lnSpc>
                <a:spcPts val="5040"/>
              </a:lnSpc>
            </a:pPr>
            <a:endParaRPr lang="en-US" sz="36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63885" y="1368364"/>
            <a:ext cx="8352115" cy="752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 &amp; Capabilities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158" y="318093"/>
            <a:ext cx="17921684" cy="9650813"/>
            <a:chOff x="0" y="0"/>
            <a:chExt cx="4720114" cy="25417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20114" cy="2541778"/>
            </a:xfrm>
            <a:custGeom>
              <a:avLst/>
              <a:gdLst/>
              <a:ahLst/>
              <a:cxnLst/>
              <a:rect l="l" t="t" r="r" b="b"/>
              <a:pathLst>
                <a:path w="4720114" h="2541778">
                  <a:moveTo>
                    <a:pt x="22031" y="0"/>
                  </a:moveTo>
                  <a:lnTo>
                    <a:pt x="4698083" y="0"/>
                  </a:lnTo>
                  <a:cubicBezTo>
                    <a:pt x="4710250" y="0"/>
                    <a:pt x="4720114" y="9864"/>
                    <a:pt x="4720114" y="22031"/>
                  </a:cubicBezTo>
                  <a:lnTo>
                    <a:pt x="4720114" y="2519747"/>
                  </a:lnTo>
                  <a:cubicBezTo>
                    <a:pt x="4720114" y="2531914"/>
                    <a:pt x="4710250" y="2541778"/>
                    <a:pt x="4698083" y="2541778"/>
                  </a:cubicBezTo>
                  <a:lnTo>
                    <a:pt x="22031" y="2541778"/>
                  </a:lnTo>
                  <a:cubicBezTo>
                    <a:pt x="9864" y="2541778"/>
                    <a:pt x="0" y="2531914"/>
                    <a:pt x="0" y="2519747"/>
                  </a:cubicBezTo>
                  <a:lnTo>
                    <a:pt x="0" y="22031"/>
                  </a:lnTo>
                  <a:cubicBezTo>
                    <a:pt x="0" y="9864"/>
                    <a:pt x="9864" y="0"/>
                    <a:pt x="2203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20114" cy="2579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51806" y="2973747"/>
            <a:ext cx="15907494" cy="3804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natural language querying for interactive data exploration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SQL database connectors for direct data pipeline integration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Enable customizable report styling options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Introduce user feedback loop to improve LLM insight accuracy</a:t>
            </a:r>
          </a:p>
          <a:p>
            <a:pPr algn="l">
              <a:lnSpc>
                <a:spcPts val="5040"/>
              </a:lnSpc>
            </a:pPr>
            <a:endParaRPr lang="en-US" sz="36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63885" y="1368364"/>
            <a:ext cx="6599515" cy="752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Enhancements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3158" y="318093"/>
            <a:ext cx="17921684" cy="9650813"/>
            <a:chOff x="0" y="0"/>
            <a:chExt cx="4720114" cy="25417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20114" cy="2541778"/>
            </a:xfrm>
            <a:custGeom>
              <a:avLst/>
              <a:gdLst/>
              <a:ahLst/>
              <a:cxnLst/>
              <a:rect l="l" t="t" r="r" b="b"/>
              <a:pathLst>
                <a:path w="4720114" h="2541778">
                  <a:moveTo>
                    <a:pt x="22031" y="0"/>
                  </a:moveTo>
                  <a:lnTo>
                    <a:pt x="4698083" y="0"/>
                  </a:lnTo>
                  <a:cubicBezTo>
                    <a:pt x="4710250" y="0"/>
                    <a:pt x="4720114" y="9864"/>
                    <a:pt x="4720114" y="22031"/>
                  </a:cubicBezTo>
                  <a:lnTo>
                    <a:pt x="4720114" y="2519747"/>
                  </a:lnTo>
                  <a:cubicBezTo>
                    <a:pt x="4720114" y="2531914"/>
                    <a:pt x="4710250" y="2541778"/>
                    <a:pt x="4698083" y="2541778"/>
                  </a:cubicBezTo>
                  <a:lnTo>
                    <a:pt x="22031" y="2541778"/>
                  </a:lnTo>
                  <a:cubicBezTo>
                    <a:pt x="9864" y="2541778"/>
                    <a:pt x="0" y="2531914"/>
                    <a:pt x="0" y="2519747"/>
                  </a:cubicBezTo>
                  <a:lnTo>
                    <a:pt x="0" y="22031"/>
                  </a:lnTo>
                  <a:cubicBezTo>
                    <a:pt x="0" y="9864"/>
                    <a:pt x="9864" y="0"/>
                    <a:pt x="22031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20114" cy="25798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51806" y="2973747"/>
            <a:ext cx="15907494" cy="571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a no-code tool to turn raw data into business insights &amp; reports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Leveraged LLMs to automate metric generation, analysis, and chart creation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Enabled one-click export to PDF, Word, and PPT 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Added enhancements like chart type control, filters, and anomaly detection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Future-ready with plans for natural language querying, SQL pipelines, and feedback learning</a:t>
            </a:r>
          </a:p>
          <a:p>
            <a:pPr algn="l">
              <a:lnSpc>
                <a:spcPts val="5040"/>
              </a:lnSpc>
            </a:pPr>
            <a:endParaRPr lang="en-US" sz="36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575887" y="1249546"/>
            <a:ext cx="3136225" cy="7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284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Bricolage Grotesque Bold</vt:lpstr>
      <vt:lpstr>Calibri</vt:lpstr>
      <vt:lpstr>Canva Sans Bold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dc:creator>Belton J</dc:creator>
  <cp:lastModifiedBy>Belton J</cp:lastModifiedBy>
  <cp:revision>2</cp:revision>
  <dcterms:created xsi:type="dcterms:W3CDTF">2006-08-16T00:00:00Z</dcterms:created>
  <dcterms:modified xsi:type="dcterms:W3CDTF">2025-07-23T12:34:46Z</dcterms:modified>
  <dc:identifier>DAGt9ypPkQI</dc:identifier>
</cp:coreProperties>
</file>