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C7B018BB-80A7-4F77-B60F-C8B233D01FF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EEE7283C-3CF3-47DC-8721-378D4A62B228}"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CF821DB8-F4EB-4A41-A1BA-3FCAFE7338EE}" styleName="">
    <a:tblBg/>
    <a:wholeTbl>
      <a:tcTxStyle b="off" i="off">
        <a:font>
          <a:latin typeface="DIN Condensed"/>
          <a:ea typeface="DIN Condensed"/>
          <a:cs typeface="DIN Condense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a:ea typeface="DIN Condensed"/>
          <a:cs typeface="DIN Condense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a:ea typeface="DIN Condensed"/>
          <a:cs typeface="DIN Condense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DIN Condensed"/>
          <a:ea typeface="DIN Condensed"/>
          <a:cs typeface="DIN Condense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 styleId="{2708684C-4D16-4618-839F-0558EEFCDFE6}" styleName="">
    <a:tblBg/>
    <a:wholeTbl>
      <a:tcTxStyle b="off"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wholeTbl>
    <a:band2H>
      <a:tcTxStyle b="def" i="def"/>
      <a:tcStyle>
        <a:tcBdr/>
        <a:fill>
          <a:solidFill>
            <a:srgbClr val="FFFFFF"/>
          </a:solidFill>
        </a:fill>
      </a:tcStyle>
    </a:band2H>
    <a:firstCol>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838787">
              <a:alpha val="20000"/>
            </a:srgbClr>
          </a:solidFill>
        </a:fill>
      </a:tcStyle>
    </a:firstCol>
    <a:la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508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lastRow>
    <a:firstRow>
      <a:tcTxStyle b="on" i="off">
        <a:font>
          <a:latin typeface="DIN Condensed"/>
          <a:ea typeface="DIN Condensed"/>
          <a:cs typeface="DIN Condense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254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7" name="Shape 187"/>
          <p:cNvSpPr/>
          <p:nvPr>
            <p:ph type="sldImg"/>
          </p:nvPr>
        </p:nvSpPr>
        <p:spPr>
          <a:xfrm>
            <a:off x="1143000" y="685800"/>
            <a:ext cx="4572000" cy="3429000"/>
          </a:xfrm>
          <a:prstGeom prst="rect">
            <a:avLst/>
          </a:prstGeom>
        </p:spPr>
        <p:txBody>
          <a:bodyPr/>
          <a:lstStyle/>
          <a:p>
            <a:pPr/>
          </a:p>
        </p:txBody>
      </p:sp>
      <p:sp>
        <p:nvSpPr>
          <p:cNvPr id="188" name="Shape 18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olo e sottotitolo">
    <p:spTree>
      <p:nvGrpSpPr>
        <p:cNvPr id="1" name=""/>
        <p:cNvGrpSpPr/>
        <p:nvPr/>
      </p:nvGrpSpPr>
      <p:grpSpPr>
        <a:xfrm>
          <a:off x="0" y="0"/>
          <a:ext cx="0" cy="0"/>
          <a:chOff x="0" y="0"/>
          <a:chExt cx="0" cy="0"/>
        </a:xfrm>
      </p:grpSpPr>
      <p:sp>
        <p:nvSpPr>
          <p:cNvPr id="12" name="Titolo Testo"/>
          <p:cNvSpPr txBox="1"/>
          <p:nvPr>
            <p:ph type="title"/>
          </p:nvPr>
        </p:nvSpPr>
        <p:spPr>
          <a:prstGeom prst="rect">
            <a:avLst/>
          </a:prstGeom>
        </p:spPr>
        <p:txBody>
          <a:bodyPr/>
          <a:lstStyle/>
          <a:p>
            <a:pPr/>
            <a:r>
              <a:t>Titolo Testo</a:t>
            </a:r>
          </a:p>
        </p:txBody>
      </p:sp>
      <p:sp>
        <p:nvSpPr>
          <p:cNvPr id="13" name="Corpo livello uno…"/>
          <p:cNvSpPr txBox="1"/>
          <p:nvPr>
            <p:ph type="body" sz="quarter"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14"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unti elenco">
    <p:spTree>
      <p:nvGrpSpPr>
        <p:cNvPr id="1" name=""/>
        <p:cNvGrpSpPr/>
        <p:nvPr/>
      </p:nvGrpSpPr>
      <p:grpSpPr>
        <a:xfrm>
          <a:off x="0" y="0"/>
          <a:ext cx="0" cy="0"/>
          <a:chOff x="0" y="0"/>
          <a:chExt cx="0" cy="0"/>
        </a:xfrm>
      </p:grpSpPr>
      <p:sp>
        <p:nvSpPr>
          <p:cNvPr id="104"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5"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06" name="Corpo livello uno…"/>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107"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3 per pagina">
    <p:spTree>
      <p:nvGrpSpPr>
        <p:cNvPr id="1" name=""/>
        <p:cNvGrpSpPr/>
        <p:nvPr/>
      </p:nvGrpSpPr>
      <p:grpSpPr>
        <a:xfrm>
          <a:off x="0" y="0"/>
          <a:ext cx="0" cy="0"/>
          <a:chOff x="0" y="0"/>
          <a:chExt cx="0" cy="0"/>
        </a:xfrm>
      </p:grpSpPr>
      <p:sp>
        <p:nvSpPr>
          <p:cNvPr id="114" name="Immagine"/>
          <p:cNvSpPr/>
          <p:nvPr>
            <p:ph type="pic" sz="half" idx="13"/>
          </p:nvPr>
        </p:nvSpPr>
        <p:spPr>
          <a:xfrm>
            <a:off x="5463161" y="-90806"/>
            <a:ext cx="8585201" cy="5043806"/>
          </a:xfrm>
          <a:prstGeom prst="rect">
            <a:avLst/>
          </a:prstGeom>
        </p:spPr>
        <p:txBody>
          <a:bodyPr lIns="91439" tIns="45719" rIns="91439" bIns="45719" anchor="t">
            <a:noAutofit/>
          </a:bodyPr>
          <a:lstStyle/>
          <a:p>
            <a:pPr/>
          </a:p>
        </p:txBody>
      </p:sp>
      <p:sp>
        <p:nvSpPr>
          <p:cNvPr id="115" name="Immagine"/>
          <p:cNvSpPr/>
          <p:nvPr>
            <p:ph type="pic" sz="half" idx="14"/>
          </p:nvPr>
        </p:nvSpPr>
        <p:spPr>
          <a:xfrm>
            <a:off x="5918717" y="4660900"/>
            <a:ext cx="7669766" cy="5219700"/>
          </a:xfrm>
          <a:prstGeom prst="rect">
            <a:avLst/>
          </a:prstGeom>
        </p:spPr>
        <p:txBody>
          <a:bodyPr lIns="91439" tIns="45719" rIns="91439" bIns="45719" anchor="t">
            <a:noAutofit/>
          </a:bodyPr>
          <a:lstStyle/>
          <a:p>
            <a:pPr/>
          </a:p>
        </p:txBody>
      </p:sp>
      <p:sp>
        <p:nvSpPr>
          <p:cNvPr id="116" name="Immagine"/>
          <p:cNvSpPr/>
          <p:nvPr>
            <p:ph type="pic" idx="15"/>
          </p:nvPr>
        </p:nvSpPr>
        <p:spPr>
          <a:xfrm>
            <a:off x="-1016000" y="-12700"/>
            <a:ext cx="8860898" cy="9779000"/>
          </a:xfrm>
          <a:prstGeom prst="rect">
            <a:avLst/>
          </a:prstGeom>
        </p:spPr>
        <p:txBody>
          <a:bodyPr lIns="91439" tIns="45719" rIns="91439" bIns="45719" anchor="t">
            <a:noAutofit/>
          </a:bodyPr>
          <a:lstStyle/>
          <a:p>
            <a:pPr/>
          </a:p>
        </p:txBody>
      </p:sp>
      <p:sp>
        <p:nvSpPr>
          <p:cNvPr id="117"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zione">
    <p:spTree>
      <p:nvGrpSpPr>
        <p:cNvPr id="1" name=""/>
        <p:cNvGrpSpPr/>
        <p:nvPr/>
      </p:nvGrpSpPr>
      <p:grpSpPr>
        <a:xfrm>
          <a:off x="0" y="0"/>
          <a:ext cx="0" cy="0"/>
          <a:chOff x="0" y="0"/>
          <a:chExt cx="0" cy="0"/>
        </a:xfrm>
      </p:grpSpPr>
      <p:sp>
        <p:nvSpPr>
          <p:cNvPr id="124"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5" name="Didascalia"/>
          <p:cNvSpPr/>
          <p:nvPr/>
        </p:nvSpPr>
        <p:spPr>
          <a:xfrm>
            <a:off x="469900" y="2362200"/>
            <a:ext cx="12065001"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defRPr>
            </a:pPr>
          </a:p>
        </p:txBody>
      </p:sp>
      <p:sp>
        <p:nvSpPr>
          <p:cNvPr id="126" name="Corpo livello uno…"/>
          <p:cNvSpPr txBox="1"/>
          <p:nvPr>
            <p:ph type="body" sz="quarter" idx="1"/>
          </p:nvPr>
        </p:nvSpPr>
        <p:spPr>
          <a:xfrm>
            <a:off x="889000" y="2908300"/>
            <a:ext cx="11226800" cy="1297945"/>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27" name="Giovanni Mela"/>
          <p:cNvSpPr txBox="1"/>
          <p:nvPr>
            <p:ph type="body" sz="quarter" idx="13"/>
          </p:nvPr>
        </p:nvSpPr>
        <p:spPr>
          <a:xfrm>
            <a:off x="406400" y="7789333"/>
            <a:ext cx="12192000" cy="863605"/>
          </a:xfrm>
          <a:prstGeom prst="rect">
            <a:avLst/>
          </a:prstGeom>
        </p:spPr>
        <p:txBody>
          <a:bodyPr anchor="t"/>
          <a:lstStyle/>
          <a:p>
            <a:pPr algn="r">
              <a:spcBef>
                <a:spcPts val="0"/>
              </a:spcBef>
              <a:defRPr cap="none" sz="6000">
                <a:solidFill>
                  <a:srgbClr val="838787"/>
                </a:solidFill>
                <a:latin typeface="DIN Condensed"/>
                <a:ea typeface="DIN Condensed"/>
                <a:cs typeface="DIN Condensed"/>
                <a:sym typeface="DIN Condensed"/>
              </a:defRPr>
            </a:pPr>
          </a:p>
        </p:txBody>
      </p:sp>
      <p:sp>
        <p:nvSpPr>
          <p:cNvPr id="128" name="Testo"/>
          <p:cNvSpPr txBox="1"/>
          <p:nvPr>
            <p:ph type="body" sz="quarter" idx="14"/>
          </p:nvPr>
        </p:nvSpPr>
        <p:spPr>
          <a:xfrm>
            <a:off x="406400" y="457200"/>
            <a:ext cx="11176000" cy="457200"/>
          </a:xfrm>
          <a:prstGeom prst="rect">
            <a:avLst/>
          </a:prstGeom>
        </p:spPr>
        <p:txBody>
          <a:bodyPr/>
          <a:lstStyle/>
          <a:p>
            <a:pPr defTabSz="457200">
              <a:spcBef>
                <a:spcPts val="0"/>
              </a:spcBef>
              <a:defRPr spc="100" sz="2400">
                <a:solidFill>
                  <a:srgbClr val="838787"/>
                </a:solidFill>
              </a:defRPr>
            </a:pPr>
          </a:p>
        </p:txBody>
      </p:sp>
      <p:sp>
        <p:nvSpPr>
          <p:cNvPr id="129"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zione alt">
    <p:bg>
      <p:bgPr>
        <a:solidFill>
          <a:schemeClr val="accent1"/>
        </a:solidFill>
      </p:bgPr>
    </p:bg>
    <p:spTree>
      <p:nvGrpSpPr>
        <p:cNvPr id="1" name=""/>
        <p:cNvGrpSpPr/>
        <p:nvPr/>
      </p:nvGrpSpPr>
      <p:grpSpPr>
        <a:xfrm>
          <a:off x="0" y="0"/>
          <a:ext cx="0" cy="0"/>
          <a:chOff x="0" y="0"/>
          <a:chExt cx="0" cy="0"/>
        </a:xfrm>
      </p:grpSpPr>
      <p:sp>
        <p:nvSpPr>
          <p:cNvPr id="136" name="Corpo livello uno…"/>
          <p:cNvSpPr txBox="1"/>
          <p:nvPr>
            <p:ph type="body" sz="quarter" idx="1"/>
          </p:nvPr>
        </p:nvSpPr>
        <p:spPr>
          <a:xfrm>
            <a:off x="5892800" y="2641600"/>
            <a:ext cx="6705600" cy="2501900"/>
          </a:xfrm>
          <a:prstGeom prst="rect">
            <a:avLst/>
          </a:prstGeom>
        </p:spPr>
        <p:txBody>
          <a:bodyPr anchor="t"/>
          <a:lstStyle>
            <a:lvl1pPr>
              <a:spcBef>
                <a:spcPts val="0"/>
              </a:spcBef>
              <a:defRPr sz="9400">
                <a:solidFill>
                  <a:srgbClr val="FFFFFF"/>
                </a:solidFill>
                <a:latin typeface="DIN Condensed"/>
                <a:ea typeface="DIN Condensed"/>
                <a:cs typeface="DIN Condensed"/>
                <a:sym typeface="DIN Condensed"/>
              </a:defRPr>
            </a:lvl1pPr>
            <a:lvl2pPr marL="1673411" indent="-1228911">
              <a:spcBef>
                <a:spcPts val="0"/>
              </a:spcBef>
              <a:buSzPct val="104999"/>
              <a:buChar char="‣"/>
              <a:defRPr sz="9400">
                <a:solidFill>
                  <a:srgbClr val="FFFFFF"/>
                </a:solidFill>
                <a:latin typeface="DIN Condensed"/>
                <a:ea typeface="DIN Condensed"/>
                <a:cs typeface="DIN Condensed"/>
                <a:sym typeface="DIN Condensed"/>
              </a:defRPr>
            </a:lvl2pPr>
            <a:lvl3pPr marL="2117911" indent="-1228911">
              <a:spcBef>
                <a:spcPts val="0"/>
              </a:spcBef>
              <a:buSzPct val="104999"/>
              <a:buChar char="‣"/>
              <a:defRPr sz="9400">
                <a:solidFill>
                  <a:srgbClr val="FFFFFF"/>
                </a:solidFill>
                <a:latin typeface="DIN Condensed"/>
                <a:ea typeface="DIN Condensed"/>
                <a:cs typeface="DIN Condensed"/>
                <a:sym typeface="DIN Condensed"/>
              </a:defRPr>
            </a:lvl3pPr>
            <a:lvl4pPr marL="2562411" indent="-1228911">
              <a:spcBef>
                <a:spcPts val="0"/>
              </a:spcBef>
              <a:buSzPct val="104999"/>
              <a:buChar char="‣"/>
              <a:defRPr sz="9400">
                <a:solidFill>
                  <a:srgbClr val="FFFFFF"/>
                </a:solidFill>
                <a:latin typeface="DIN Condensed"/>
                <a:ea typeface="DIN Condensed"/>
                <a:cs typeface="DIN Condensed"/>
                <a:sym typeface="DIN Condensed"/>
              </a:defRPr>
            </a:lvl4pPr>
            <a:lvl5pPr marL="3006911" indent="-1228911">
              <a:spcBef>
                <a:spcPts val="0"/>
              </a:spcBef>
              <a:buSzPct val="104999"/>
              <a:buChar char="‣"/>
              <a:defRPr sz="9400">
                <a:solidFill>
                  <a:srgbClr val="FFFFFF"/>
                </a:solidFill>
                <a:latin typeface="DIN Condensed"/>
                <a:ea typeface="DIN Condensed"/>
                <a:cs typeface="DIN Condensed"/>
                <a:sym typeface="DIN Condensed"/>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37" name="Immagine"/>
          <p:cNvSpPr/>
          <p:nvPr>
            <p:ph type="pic" idx="13"/>
          </p:nvPr>
        </p:nvSpPr>
        <p:spPr>
          <a:xfrm>
            <a:off x="-1016000" y="-12700"/>
            <a:ext cx="8860898" cy="9779000"/>
          </a:xfrm>
          <a:prstGeom prst="rect">
            <a:avLst/>
          </a:prstGeom>
        </p:spPr>
        <p:txBody>
          <a:bodyPr lIns="91439" tIns="45719" rIns="91439" bIns="45719" anchor="t">
            <a:noAutofit/>
          </a:bodyPr>
          <a:lstStyle/>
          <a:p>
            <a:pPr/>
          </a:p>
        </p:txBody>
      </p:sp>
      <p:sp>
        <p:nvSpPr>
          <p:cNvPr id="138" name="Giovanni Mela"/>
          <p:cNvSpPr txBox="1"/>
          <p:nvPr>
            <p:ph type="body" sz="quarter" idx="14"/>
          </p:nvPr>
        </p:nvSpPr>
        <p:spPr>
          <a:xfrm>
            <a:off x="5892800" y="7789333"/>
            <a:ext cx="6705600" cy="863605"/>
          </a:xfrm>
          <a:prstGeom prst="rect">
            <a:avLst/>
          </a:prstGeom>
        </p:spPr>
        <p:txBody>
          <a:bodyPr anchor="ctr"/>
          <a:lstStyle/>
          <a:p>
            <a:pPr defTabSz="457200">
              <a:lnSpc>
                <a:spcPct val="100000"/>
              </a:lnSpc>
              <a:spcBef>
                <a:spcPts val="0"/>
              </a:spcBef>
              <a:defRPr cap="none" sz="6000">
                <a:solidFill>
                  <a:srgbClr val="232323"/>
                </a:solidFill>
                <a:latin typeface="DIN Condensed"/>
                <a:ea typeface="DIN Condensed"/>
                <a:cs typeface="DIN Condensed"/>
                <a:sym typeface="DIN Condensed"/>
              </a:defRPr>
            </a:pPr>
          </a:p>
        </p:txBody>
      </p:sp>
      <p:sp>
        <p:nvSpPr>
          <p:cNvPr id="139"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p:spTree>
      <p:nvGrpSpPr>
        <p:cNvPr id="1" name=""/>
        <p:cNvGrpSpPr/>
        <p:nvPr/>
      </p:nvGrpSpPr>
      <p:grpSpPr>
        <a:xfrm>
          <a:off x="0" y="0"/>
          <a:ext cx="0" cy="0"/>
          <a:chOff x="0" y="0"/>
          <a:chExt cx="0" cy="0"/>
        </a:xfrm>
      </p:grpSpPr>
      <p:sp>
        <p:nvSpPr>
          <p:cNvPr id="146" name="Immagine"/>
          <p:cNvSpPr/>
          <p:nvPr>
            <p:ph type="pic" idx="13"/>
          </p:nvPr>
        </p:nvSpPr>
        <p:spPr>
          <a:xfrm>
            <a:off x="-914400" y="-12700"/>
            <a:ext cx="14814645" cy="9779000"/>
          </a:xfrm>
          <a:prstGeom prst="rect">
            <a:avLst/>
          </a:prstGeom>
        </p:spPr>
        <p:txBody>
          <a:bodyPr lIns="91439" tIns="45719" rIns="91439" bIns="45719" anchor="t">
            <a:noAutofit/>
          </a:bodyPr>
          <a:lstStyle/>
          <a:p>
            <a:pPr/>
          </a:p>
        </p:txBody>
      </p:sp>
      <p:sp>
        <p:nvSpPr>
          <p:cNvPr id="147"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uoto">
    <p:spTree>
      <p:nvGrpSpPr>
        <p:cNvPr id="1" name=""/>
        <p:cNvGrpSpPr/>
        <p:nvPr/>
      </p:nvGrpSpPr>
      <p:grpSpPr>
        <a:xfrm>
          <a:off x="0" y="0"/>
          <a:ext cx="0" cy="0"/>
          <a:chOff x="0" y="0"/>
          <a:chExt cx="0" cy="0"/>
        </a:xfrm>
      </p:grpSpPr>
      <p:sp>
        <p:nvSpPr>
          <p:cNvPr id="154"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uoto alternativo">
    <p:bg>
      <p:bgPr>
        <a:solidFill>
          <a:srgbClr val="FFFFFF"/>
        </a:solidFill>
      </p:bgPr>
    </p:bg>
    <p:spTree>
      <p:nvGrpSpPr>
        <p:cNvPr id="1" name=""/>
        <p:cNvGrpSpPr/>
        <p:nvPr/>
      </p:nvGrpSpPr>
      <p:grpSpPr>
        <a:xfrm>
          <a:off x="0" y="0"/>
          <a:ext cx="0" cy="0"/>
          <a:chOff x="0" y="0"/>
          <a:chExt cx="0" cy="0"/>
        </a:xfrm>
      </p:grpSpPr>
      <p:sp>
        <p:nvSpPr>
          <p:cNvPr id="161"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sottotitolo">
    <p:spTree>
      <p:nvGrpSpPr>
        <p:cNvPr id="1" name=""/>
        <p:cNvGrpSpPr/>
        <p:nvPr/>
      </p:nvGrpSpPr>
      <p:grpSpPr>
        <a:xfrm>
          <a:off x="0" y="0"/>
          <a:ext cx="0" cy="0"/>
          <a:chOff x="0" y="0"/>
          <a:chExt cx="0" cy="0"/>
        </a:xfrm>
      </p:grpSpPr>
      <p:sp>
        <p:nvSpPr>
          <p:cNvPr id="168" name="Titolo Testo"/>
          <p:cNvSpPr txBox="1"/>
          <p:nvPr>
            <p:ph type="title"/>
          </p:nvPr>
        </p:nvSpPr>
        <p:spPr>
          <a:prstGeom prst="rect">
            <a:avLst/>
          </a:prstGeom>
        </p:spPr>
        <p:txBody>
          <a:bodyPr/>
          <a:lstStyle/>
          <a:p>
            <a:pPr/>
            <a:r>
              <a:t>Titolo Testo</a:t>
            </a:r>
          </a:p>
        </p:txBody>
      </p:sp>
      <p:sp>
        <p:nvSpPr>
          <p:cNvPr id="169" name="Corpo livello uno…"/>
          <p:cNvSpPr txBox="1"/>
          <p:nvPr>
            <p:ph type="body" sz="quarter"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170"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punti elenco">
    <p:spTree>
      <p:nvGrpSpPr>
        <p:cNvPr id="1" name=""/>
        <p:cNvGrpSpPr/>
        <p:nvPr/>
      </p:nvGrpSpPr>
      <p:grpSpPr>
        <a:xfrm>
          <a:off x="0" y="0"/>
          <a:ext cx="0" cy="0"/>
          <a:chOff x="0" y="0"/>
          <a:chExt cx="0" cy="0"/>
        </a:xfrm>
      </p:grpSpPr>
      <p:sp>
        <p:nvSpPr>
          <p:cNvPr id="177" name="Linea"/>
          <p:cNvSpPr/>
          <p:nvPr/>
        </p:nvSpPr>
        <p:spPr>
          <a:xfrm flipV="1">
            <a:off x="406400" y="993159"/>
            <a:ext cx="12192000" cy="265"/>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78"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3" indent="-313763" defTabSz="457200">
              <a:spcBef>
                <a:spcPts val="0"/>
              </a:spcBef>
              <a:buSzPct val="104999"/>
              <a:buChar char="‣"/>
              <a:defRPr spc="120" sz="2400">
                <a:solidFill>
                  <a:srgbClr val="838787"/>
                </a:solidFill>
              </a:defRPr>
            </a:lvl2pPr>
            <a:lvl3pPr marL="1202763" indent="-313763" defTabSz="457200">
              <a:spcBef>
                <a:spcPts val="0"/>
              </a:spcBef>
              <a:buSzPct val="104999"/>
              <a:buChar char="‣"/>
              <a:defRPr spc="120" sz="2400">
                <a:solidFill>
                  <a:srgbClr val="838787"/>
                </a:solidFill>
              </a:defRPr>
            </a:lvl3pPr>
            <a:lvl4pPr marL="1647263" indent="-313763" defTabSz="457200">
              <a:spcBef>
                <a:spcPts val="0"/>
              </a:spcBef>
              <a:buSzPct val="104999"/>
              <a:buChar char="‣"/>
              <a:defRPr spc="120" sz="2400">
                <a:solidFill>
                  <a:srgbClr val="838787"/>
                </a:solidFill>
              </a:defRPr>
            </a:lvl4pPr>
            <a:lvl5pPr marL="2091763" indent="-313763"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179"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180" name="Corpo livello uno…"/>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181"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Orizzontale">
    <p:spTree>
      <p:nvGrpSpPr>
        <p:cNvPr id="1" name=""/>
        <p:cNvGrpSpPr/>
        <p:nvPr/>
      </p:nvGrpSpPr>
      <p:grpSpPr>
        <a:xfrm>
          <a:off x="0" y="0"/>
          <a:ext cx="0" cy="0"/>
          <a:chOff x="0" y="0"/>
          <a:chExt cx="0" cy="0"/>
        </a:xfrm>
      </p:grpSpPr>
      <p:sp>
        <p:nvSpPr>
          <p:cNvPr id="21" name="Immagine"/>
          <p:cNvSpPr/>
          <p:nvPr>
            <p:ph type="pic" idx="13"/>
          </p:nvPr>
        </p:nvSpPr>
        <p:spPr>
          <a:xfrm>
            <a:off x="-914400" y="-12700"/>
            <a:ext cx="14814645" cy="9779000"/>
          </a:xfrm>
          <a:prstGeom prst="rect">
            <a:avLst/>
          </a:prstGeom>
        </p:spPr>
        <p:txBody>
          <a:bodyPr lIns="91439" tIns="45719" rIns="91439" bIns="45719" anchor="t">
            <a:noAutofit/>
          </a:bodyPr>
          <a:lstStyle/>
          <a:p>
            <a:pPr/>
          </a:p>
        </p:txBody>
      </p:sp>
      <p:sp>
        <p:nvSpPr>
          <p:cNvPr id="22" name="Corpo livello uno…"/>
          <p:cNvSpPr txBox="1"/>
          <p:nvPr>
            <p:ph type="body" sz="quarter" idx="1"/>
          </p:nvPr>
        </p:nvSpPr>
        <p:spPr>
          <a:xfrm>
            <a:off x="406400" y="6140894"/>
            <a:ext cx="12192000" cy="264"/>
          </a:xfrm>
          <a:prstGeom prst="rect">
            <a:avLst/>
          </a:prstGeom>
          <a:ln w="38100">
            <a:solidFill>
              <a:srgbClr val="A6AAA9"/>
            </a:solidFill>
          </a:ln>
        </p:spPr>
        <p:txBody>
          <a:bodyPr anchor="ctr"/>
          <a:lstStyle>
            <a:lvl1pPr marL="444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1pPr>
            <a:lvl2pPr marL="889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2pPr>
            <a:lvl3pPr marL="1333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3pPr>
            <a:lvl4pPr marL="17780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4pPr>
            <a:lvl5pPr marL="2222500" indent="-444500">
              <a:lnSpc>
                <a:spcPct val="100000"/>
              </a:lnSpc>
              <a:spcBef>
                <a:spcPts val="2800"/>
              </a:spcBef>
              <a:buClr>
                <a:srgbClr val="39A3D5"/>
              </a:buClr>
              <a:buSzPct val="104999"/>
              <a:buFont typeface="Avenir Next"/>
              <a:buChar char="‣"/>
              <a:defRPr cap="none" sz="3400">
                <a:solidFill>
                  <a:srgbClr val="838787"/>
                </a:solidFill>
                <a:latin typeface="Avenir Next Medium"/>
                <a:ea typeface="Avenir Next Medium"/>
                <a:cs typeface="Avenir Next Medium"/>
                <a:sym typeface="Avenir Next Medium"/>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23" name="Titolo Testo"/>
          <p:cNvSpPr txBox="1"/>
          <p:nvPr>
            <p:ph type="title"/>
          </p:nvPr>
        </p:nvSpPr>
        <p:spPr>
          <a:prstGeom prst="rect">
            <a:avLst/>
          </a:prstGeom>
        </p:spPr>
        <p:txBody>
          <a:bodyPr/>
          <a:lstStyle/>
          <a:p>
            <a:pPr/>
            <a:r>
              <a:t>Titolo Testo</a:t>
            </a:r>
          </a:p>
        </p:txBody>
      </p:sp>
      <p:sp>
        <p:nvSpPr>
          <p:cNvPr id="24" name="Corpo livello uno…"/>
          <p:cNvSpPr txBox="1"/>
          <p:nvPr>
            <p:ph type="body" sz="quarter" idx="14"/>
          </p:nvPr>
        </p:nvSpPr>
        <p:spPr>
          <a:prstGeom prst="rect">
            <a:avLst/>
          </a:prstGeom>
        </p:spPr>
        <p:txBody>
          <a:bodyPr/>
          <a:lstStyle/>
          <a:p>
            <a:pPr/>
          </a:p>
        </p:txBody>
      </p:sp>
      <p:sp>
        <p:nvSpPr>
          <p:cNvPr id="25"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 sottotitolo alt">
    <p:bg>
      <p:bgPr>
        <a:solidFill>
          <a:srgbClr val="FFFFFF"/>
        </a:solidFill>
      </p:bgPr>
    </p:bg>
    <p:spTree>
      <p:nvGrpSpPr>
        <p:cNvPr id="1" name=""/>
        <p:cNvGrpSpPr/>
        <p:nvPr/>
      </p:nvGrpSpPr>
      <p:grpSpPr>
        <a:xfrm>
          <a:off x="0" y="0"/>
          <a:ext cx="0" cy="0"/>
          <a:chOff x="0" y="0"/>
          <a:chExt cx="0" cy="0"/>
        </a:xfrm>
      </p:grpSpPr>
      <p:sp>
        <p:nvSpPr>
          <p:cNvPr id="32" name="Titolo Testo"/>
          <p:cNvSpPr txBox="1"/>
          <p:nvPr>
            <p:ph type="title"/>
          </p:nvPr>
        </p:nvSpPr>
        <p:spPr>
          <a:prstGeom prst="rect">
            <a:avLst/>
          </a:prstGeom>
        </p:spPr>
        <p:txBody>
          <a:bodyPr/>
          <a:lstStyle/>
          <a:p>
            <a:pPr/>
            <a:r>
              <a:t>Titolo Testo</a:t>
            </a:r>
          </a:p>
        </p:txBody>
      </p:sp>
      <p:sp>
        <p:nvSpPr>
          <p:cNvPr id="33" name="Corpo livello uno…"/>
          <p:cNvSpPr txBox="1"/>
          <p:nvPr>
            <p:ph type="body" sz="quarter" idx="1"/>
          </p:nvPr>
        </p:nvSpPr>
        <p:spPr>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34" name="Numero diapositiva"/>
          <p:cNvSpPr txBox="1"/>
          <p:nvPr>
            <p:ph type="sldNum" sz="quarter" idx="2"/>
          </p:nvPr>
        </p:nvSpPr>
        <p:spPr>
          <a:xfrm>
            <a:off x="12161860" y="4191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 Centrato">
    <p:spTree>
      <p:nvGrpSpPr>
        <p:cNvPr id="1" name=""/>
        <p:cNvGrpSpPr/>
        <p:nvPr/>
      </p:nvGrpSpPr>
      <p:grpSpPr>
        <a:xfrm>
          <a:off x="0" y="0"/>
          <a:ext cx="0" cy="0"/>
          <a:chOff x="0" y="0"/>
          <a:chExt cx="0" cy="0"/>
        </a:xfrm>
      </p:grpSpPr>
      <p:sp>
        <p:nvSpPr>
          <p:cNvPr id="41" name="Titolo Testo"/>
          <p:cNvSpPr txBox="1"/>
          <p:nvPr>
            <p:ph type="title"/>
          </p:nvPr>
        </p:nvSpPr>
        <p:spPr>
          <a:xfrm>
            <a:off x="406400" y="4038600"/>
            <a:ext cx="12192000" cy="4521200"/>
          </a:xfrm>
          <a:prstGeom prst="rect">
            <a:avLst/>
          </a:prstGeom>
        </p:spPr>
        <p:txBody>
          <a:bodyPr/>
          <a:lstStyle/>
          <a:p>
            <a:pPr/>
            <a:r>
              <a:t>Titolo Testo</a:t>
            </a:r>
          </a:p>
        </p:txBody>
      </p:sp>
      <p:sp>
        <p:nvSpPr>
          <p:cNvPr id="42"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Verticale">
    <p:spTree>
      <p:nvGrpSpPr>
        <p:cNvPr id="1" name=""/>
        <p:cNvGrpSpPr/>
        <p:nvPr/>
      </p:nvGrpSpPr>
      <p:grpSpPr>
        <a:xfrm>
          <a:off x="0" y="0"/>
          <a:ext cx="0" cy="0"/>
          <a:chOff x="0" y="0"/>
          <a:chExt cx="0" cy="0"/>
        </a:xfrm>
      </p:grpSpPr>
      <p:sp>
        <p:nvSpPr>
          <p:cNvPr id="49" name="Linea"/>
          <p:cNvSpPr/>
          <p:nvPr/>
        </p:nvSpPr>
        <p:spPr>
          <a:xfrm flipV="1">
            <a:off x="5892800" y="6141011"/>
            <a:ext cx="6705600" cy="146"/>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50" name="Immagine"/>
          <p:cNvSpPr/>
          <p:nvPr>
            <p:ph type="pic" idx="13"/>
          </p:nvPr>
        </p:nvSpPr>
        <p:spPr>
          <a:xfrm>
            <a:off x="-1016000" y="-12700"/>
            <a:ext cx="8860898" cy="9779000"/>
          </a:xfrm>
          <a:prstGeom prst="rect">
            <a:avLst/>
          </a:prstGeom>
        </p:spPr>
        <p:txBody>
          <a:bodyPr lIns="91439" tIns="45719" rIns="91439" bIns="45719" anchor="t">
            <a:noAutofit/>
          </a:bodyPr>
          <a:lstStyle/>
          <a:p>
            <a:pPr/>
          </a:p>
        </p:txBody>
      </p:sp>
      <p:sp>
        <p:nvSpPr>
          <p:cNvPr id="51" name="Titolo Testo"/>
          <p:cNvSpPr txBox="1"/>
          <p:nvPr>
            <p:ph type="title"/>
          </p:nvPr>
        </p:nvSpPr>
        <p:spPr>
          <a:xfrm>
            <a:off x="5892800" y="6426200"/>
            <a:ext cx="6705600" cy="2705100"/>
          </a:xfrm>
          <a:prstGeom prst="rect">
            <a:avLst/>
          </a:prstGeom>
        </p:spPr>
        <p:txBody>
          <a:bodyPr/>
          <a:lstStyle/>
          <a:p>
            <a:pPr/>
            <a:r>
              <a:t>Titolo Testo</a:t>
            </a:r>
          </a:p>
        </p:txBody>
      </p:sp>
      <p:sp>
        <p:nvSpPr>
          <p:cNvPr id="52" name="Corpo livello uno…"/>
          <p:cNvSpPr txBox="1"/>
          <p:nvPr>
            <p:ph type="body" sz="quarter" idx="1"/>
          </p:nvPr>
        </p:nvSpPr>
        <p:spPr>
          <a:xfrm>
            <a:off x="5892800" y="4267200"/>
            <a:ext cx="6705600" cy="1803400"/>
          </a:xfrm>
          <a:prstGeom prst="rect">
            <a:avLst/>
          </a:prstGeom>
        </p:spPr>
        <p:txBody>
          <a:bodyPr/>
          <a:lstStyle/>
          <a:p>
            <a:pPr/>
            <a:r>
              <a:t>Corpo livello uno</a:t>
            </a:r>
          </a:p>
          <a:p>
            <a:pPr lvl="1"/>
            <a:r>
              <a:t>Corpo livello due</a:t>
            </a:r>
          </a:p>
          <a:p>
            <a:pPr lvl="2"/>
            <a:r>
              <a:t>Corpo livello tre</a:t>
            </a:r>
          </a:p>
          <a:p>
            <a:pPr lvl="3"/>
            <a:r>
              <a:t>Corpo livello quattro</a:t>
            </a:r>
          </a:p>
          <a:p>
            <a:pPr lvl="4"/>
            <a:r>
              <a:t>Corpo livello cinque</a:t>
            </a:r>
          </a:p>
        </p:txBody>
      </p:sp>
      <p:sp>
        <p:nvSpPr>
          <p:cNvPr id="53"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 In alto">
    <p:bg>
      <p:bgPr>
        <a:solidFill>
          <a:srgbClr val="FFFFFF"/>
        </a:solidFill>
      </p:bgPr>
    </p:bg>
    <p:spTree>
      <p:nvGrpSpPr>
        <p:cNvPr id="1" name=""/>
        <p:cNvGrpSpPr/>
        <p:nvPr/>
      </p:nvGrpSpPr>
      <p:grpSpPr>
        <a:xfrm>
          <a:off x="0" y="0"/>
          <a:ext cx="0" cy="0"/>
          <a:chOff x="0" y="0"/>
          <a:chExt cx="0" cy="0"/>
        </a:xfrm>
      </p:grpSpPr>
      <p:sp>
        <p:nvSpPr>
          <p:cNvPr id="60"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1"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62"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63"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punti elenco">
    <p:spTree>
      <p:nvGrpSpPr>
        <p:cNvPr id="1" name=""/>
        <p:cNvGrpSpPr/>
        <p:nvPr/>
      </p:nvGrpSpPr>
      <p:grpSpPr>
        <a:xfrm>
          <a:off x="0" y="0"/>
          <a:ext cx="0" cy="0"/>
          <a:chOff x="0" y="0"/>
          <a:chExt cx="0" cy="0"/>
        </a:xfrm>
      </p:grpSpPr>
      <p:sp>
        <p:nvSpPr>
          <p:cNvPr id="70"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1"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72"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73" name="Corpo livello uno…"/>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74"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punti elenco alternativi">
    <p:bg>
      <p:bgPr>
        <a:solidFill>
          <a:srgbClr val="FFFFFF"/>
        </a:solidFill>
      </p:bgPr>
    </p:bg>
    <p:spTree>
      <p:nvGrpSpPr>
        <p:cNvPr id="1" name=""/>
        <p:cNvGrpSpPr/>
        <p:nvPr/>
      </p:nvGrpSpPr>
      <p:grpSpPr>
        <a:xfrm>
          <a:off x="0" y="0"/>
          <a:ext cx="0" cy="0"/>
          <a:chOff x="0" y="0"/>
          <a:chExt cx="0" cy="0"/>
        </a:xfrm>
      </p:grpSpPr>
      <p:sp>
        <p:nvSpPr>
          <p:cNvPr id="81"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2"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83" name="Titolo Testo"/>
          <p:cNvSpPr txBox="1"/>
          <p:nvPr>
            <p:ph type="title"/>
          </p:nvPr>
        </p:nvSpPr>
        <p:spPr>
          <a:xfrm>
            <a:off x="406400" y="1536700"/>
            <a:ext cx="12192000" cy="723900"/>
          </a:xfrm>
          <a:prstGeom prst="rect">
            <a:avLst/>
          </a:prstGeom>
        </p:spPr>
        <p:txBody>
          <a:bodyPr/>
          <a:lstStyle>
            <a:lvl1pPr>
              <a:spcBef>
                <a:spcPts val="2800"/>
              </a:spcBef>
              <a:defRPr sz="6000"/>
            </a:lvl1pPr>
          </a:lstStyle>
          <a:p>
            <a:pPr/>
            <a:r>
              <a:t>Titolo Testo</a:t>
            </a:r>
          </a:p>
        </p:txBody>
      </p:sp>
      <p:sp>
        <p:nvSpPr>
          <p:cNvPr id="84" name="Corpo livello uno…"/>
          <p:cNvSpPr txBox="1"/>
          <p:nvPr>
            <p:ph type="body" idx="13"/>
          </p:nvPr>
        </p:nvSpPr>
        <p:spPr>
          <a:xfrm>
            <a:off x="406400" y="2743200"/>
            <a:ext cx="121920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3400">
                <a:solidFill>
                  <a:srgbClr val="838787"/>
                </a:solidFill>
                <a:latin typeface="Avenir Next Medium"/>
                <a:ea typeface="Avenir Next Medium"/>
                <a:cs typeface="Avenir Next Medium"/>
                <a:sym typeface="Avenir Next Medium"/>
              </a:defRPr>
            </a:pPr>
          </a:p>
        </p:txBody>
      </p:sp>
      <p:sp>
        <p:nvSpPr>
          <p:cNvPr id="85"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punti elenco e foto">
    <p:spTree>
      <p:nvGrpSpPr>
        <p:cNvPr id="1" name=""/>
        <p:cNvGrpSpPr/>
        <p:nvPr/>
      </p:nvGrpSpPr>
      <p:grpSpPr>
        <a:xfrm>
          <a:off x="0" y="0"/>
          <a:ext cx="0" cy="0"/>
          <a:chOff x="0" y="0"/>
          <a:chExt cx="0" cy="0"/>
        </a:xfrm>
      </p:grpSpPr>
      <p:sp>
        <p:nvSpPr>
          <p:cNvPr id="92" name="Linea"/>
          <p:cNvSpPr/>
          <p:nvPr/>
        </p:nvSpPr>
        <p:spPr>
          <a:xfrm flipV="1">
            <a:off x="406400" y="993160"/>
            <a:ext cx="12192000" cy="264"/>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3" name="Corpo livello uno…"/>
          <p:cNvSpPr txBox="1"/>
          <p:nvPr>
            <p:ph type="body" sz="quarter" idx="1"/>
          </p:nvPr>
        </p:nvSpPr>
        <p:spPr>
          <a:xfrm>
            <a:off x="406400" y="457200"/>
            <a:ext cx="11176000" cy="457200"/>
          </a:xfrm>
          <a:prstGeom prst="rect">
            <a:avLst/>
          </a:prstGeom>
        </p:spPr>
        <p:txBody>
          <a:bodyPr/>
          <a:lstStyle>
            <a:lvl1pPr defTabSz="457200">
              <a:spcBef>
                <a:spcPts val="0"/>
              </a:spcBef>
              <a:defRPr spc="120" sz="2400">
                <a:solidFill>
                  <a:srgbClr val="838787"/>
                </a:solidFill>
              </a:defRPr>
            </a:lvl1pPr>
            <a:lvl2pPr marL="758264" indent="-313764" defTabSz="457200">
              <a:spcBef>
                <a:spcPts val="0"/>
              </a:spcBef>
              <a:buSzPct val="104999"/>
              <a:buChar char="‣"/>
              <a:defRPr spc="120" sz="2400">
                <a:solidFill>
                  <a:srgbClr val="838787"/>
                </a:solidFill>
              </a:defRPr>
            </a:lvl2pPr>
            <a:lvl3pPr marL="1202764" indent="-313764" defTabSz="457200">
              <a:spcBef>
                <a:spcPts val="0"/>
              </a:spcBef>
              <a:buSzPct val="104999"/>
              <a:buChar char="‣"/>
              <a:defRPr spc="120" sz="2400">
                <a:solidFill>
                  <a:srgbClr val="838787"/>
                </a:solidFill>
              </a:defRPr>
            </a:lvl3pPr>
            <a:lvl4pPr marL="1647264" indent="-313764" defTabSz="457200">
              <a:spcBef>
                <a:spcPts val="0"/>
              </a:spcBef>
              <a:buSzPct val="104999"/>
              <a:buChar char="‣"/>
              <a:defRPr spc="120" sz="2400">
                <a:solidFill>
                  <a:srgbClr val="838787"/>
                </a:solidFill>
              </a:defRPr>
            </a:lvl4pPr>
            <a:lvl5pPr marL="2091764" indent="-313764" defTabSz="457200">
              <a:spcBef>
                <a:spcPts val="0"/>
              </a:spcBef>
              <a:buSzPct val="104999"/>
              <a:buChar char="‣"/>
              <a:defRPr spc="120" sz="2400">
                <a:solidFill>
                  <a:srgbClr val="838787"/>
                </a:solidFill>
              </a:defRPr>
            </a:lvl5pPr>
          </a:lstStyle>
          <a:p>
            <a:pPr/>
            <a:r>
              <a:t>Corpo livello uno</a:t>
            </a:r>
          </a:p>
          <a:p>
            <a:pPr lvl="1"/>
            <a:r>
              <a:t>Corpo livello due</a:t>
            </a:r>
          </a:p>
          <a:p>
            <a:pPr lvl="2"/>
            <a:r>
              <a:t>Corpo livello tre</a:t>
            </a:r>
          </a:p>
          <a:p>
            <a:pPr lvl="3"/>
            <a:r>
              <a:t>Corpo livello quattro</a:t>
            </a:r>
          </a:p>
          <a:p>
            <a:pPr lvl="4"/>
            <a:r>
              <a:t>Corpo livello cinque</a:t>
            </a:r>
          </a:p>
        </p:txBody>
      </p:sp>
      <p:sp>
        <p:nvSpPr>
          <p:cNvPr id="94" name="Immagine"/>
          <p:cNvSpPr/>
          <p:nvPr>
            <p:ph type="pic" idx="13"/>
          </p:nvPr>
        </p:nvSpPr>
        <p:spPr>
          <a:xfrm>
            <a:off x="6665376" y="1219200"/>
            <a:ext cx="7445459" cy="8216900"/>
          </a:xfrm>
          <a:prstGeom prst="rect">
            <a:avLst/>
          </a:prstGeom>
        </p:spPr>
        <p:txBody>
          <a:bodyPr lIns="91439" tIns="45719" rIns="91439" bIns="45719" anchor="t">
            <a:noAutofit/>
          </a:bodyPr>
          <a:lstStyle/>
          <a:p>
            <a:pPr/>
          </a:p>
        </p:txBody>
      </p:sp>
      <p:sp>
        <p:nvSpPr>
          <p:cNvPr id="95" name="Titolo Testo"/>
          <p:cNvSpPr txBox="1"/>
          <p:nvPr>
            <p:ph type="title"/>
          </p:nvPr>
        </p:nvSpPr>
        <p:spPr>
          <a:xfrm>
            <a:off x="406400" y="1536700"/>
            <a:ext cx="6299200" cy="723900"/>
          </a:xfrm>
          <a:prstGeom prst="rect">
            <a:avLst/>
          </a:prstGeom>
        </p:spPr>
        <p:txBody>
          <a:bodyPr/>
          <a:lstStyle>
            <a:lvl1pPr>
              <a:spcBef>
                <a:spcPts val="2800"/>
              </a:spcBef>
              <a:defRPr sz="6000"/>
            </a:lvl1pPr>
          </a:lstStyle>
          <a:p>
            <a:pPr/>
            <a:r>
              <a:t>Titolo Testo</a:t>
            </a:r>
          </a:p>
        </p:txBody>
      </p:sp>
      <p:sp>
        <p:nvSpPr>
          <p:cNvPr id="96" name="Corpo livello uno…"/>
          <p:cNvSpPr txBox="1"/>
          <p:nvPr>
            <p:ph type="body" sz="half" idx="14"/>
          </p:nvPr>
        </p:nvSpPr>
        <p:spPr>
          <a:xfrm>
            <a:off x="406400" y="2743200"/>
            <a:ext cx="6299200" cy="6108700"/>
          </a:xfrm>
          <a:prstGeom prst="rect">
            <a:avLst/>
          </a:prstGeom>
        </p:spPr>
        <p:txBody>
          <a:bodyPr anchor="t"/>
          <a:lstStyle/>
          <a:p>
            <a:pPr marL="444500" indent="-444500">
              <a:lnSpc>
                <a:spcPct val="100000"/>
              </a:lnSpc>
              <a:spcBef>
                <a:spcPts val="2800"/>
              </a:spcBef>
              <a:buClr>
                <a:schemeClr val="accent1"/>
              </a:buClr>
              <a:buSzPct val="104999"/>
              <a:buFont typeface="Avenir Next"/>
              <a:buChar char="▸"/>
              <a:defRPr cap="none" sz="2800">
                <a:solidFill>
                  <a:srgbClr val="838787"/>
                </a:solidFill>
                <a:latin typeface="Avenir Next Medium"/>
                <a:ea typeface="Avenir Next Medium"/>
                <a:cs typeface="Avenir Next Medium"/>
                <a:sym typeface="Avenir Next Medium"/>
              </a:defRPr>
            </a:pPr>
          </a:p>
        </p:txBody>
      </p:sp>
      <p:sp>
        <p:nvSpPr>
          <p:cNvPr id="97" name="Numero diapositiva"/>
          <p:cNvSpPr txBox="1"/>
          <p:nvPr>
            <p:ph type="sldNum" sz="quarter" idx="2"/>
          </p:nvPr>
        </p:nvSpPr>
        <p:spPr>
          <a:xfrm>
            <a:off x="12186622" y="431800"/>
            <a:ext cx="406897"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a"/>
          <p:cNvSpPr/>
          <p:nvPr/>
        </p:nvSpPr>
        <p:spPr>
          <a:xfrm flipV="1">
            <a:off x="406400" y="6140894"/>
            <a:ext cx="12192000" cy="264"/>
          </a:xfrm>
          <a:prstGeom prst="line">
            <a:avLst/>
          </a:prstGeom>
          <a:ln w="38100">
            <a:solidFill>
              <a:srgbClr val="A6AAA9"/>
            </a:solidFill>
            <a:miter lim="400000"/>
          </a:ln>
        </p:spPr>
        <p:txBody>
          <a:bodyPr lIns="45718" tIns="45718" rIns="45718" bIns="45718"/>
          <a:lstStyle/>
          <a:p>
            <a:pPr>
              <a:defRPr>
                <a:solidFill>
                  <a:srgbClr val="838787"/>
                </a:solidFill>
              </a:defRPr>
            </a:pPr>
          </a:p>
        </p:txBody>
      </p:sp>
      <p:sp>
        <p:nvSpPr>
          <p:cNvPr id="3" name="Titolo Testo"/>
          <p:cNvSpPr txBox="1"/>
          <p:nvPr>
            <p:ph type="title"/>
          </p:nvPr>
        </p:nvSpPr>
        <p:spPr>
          <a:xfrm>
            <a:off x="406400" y="6426200"/>
            <a:ext cx="12192000" cy="270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Titolo Testo</a:t>
            </a:r>
          </a:p>
        </p:txBody>
      </p:sp>
      <p:sp>
        <p:nvSpPr>
          <p:cNvPr id="4" name="Corpo livello uno…"/>
          <p:cNvSpPr txBox="1"/>
          <p:nvPr>
            <p:ph type="body" idx="1"/>
          </p:nvPr>
        </p:nvSpPr>
        <p:spPr>
          <a:xfrm>
            <a:off x="406400" y="4267200"/>
            <a:ext cx="12192000" cy="1803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Corpo livello uno</a:t>
            </a:r>
          </a:p>
          <a:p>
            <a:pPr lvl="1"/>
            <a:r>
              <a:t>Corpo livello due</a:t>
            </a:r>
          </a:p>
          <a:p>
            <a:pPr lvl="2"/>
            <a:r>
              <a:t>Corpo livello tre</a:t>
            </a:r>
          </a:p>
          <a:p>
            <a:pPr lvl="3"/>
            <a:r>
              <a:t>Corpo livello quattro</a:t>
            </a:r>
          </a:p>
          <a:p>
            <a:pPr lvl="4"/>
            <a:r>
              <a:t>Corpo livello cinque</a:t>
            </a:r>
          </a:p>
        </p:txBody>
      </p:sp>
      <p:sp>
        <p:nvSpPr>
          <p:cNvPr id="5" name="Numero diapositiva"/>
          <p:cNvSpPr txBox="1"/>
          <p:nvPr>
            <p:ph type="sldNum" sz="quarter" idx="2"/>
          </p:nvPr>
        </p:nvSpPr>
        <p:spPr>
          <a:xfrm>
            <a:off x="12194441"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solidFill>
                  <a:srgbClr val="838787"/>
                </a:solidFill>
                <a:latin typeface="DIN Alternate"/>
                <a:ea typeface="DIN Alternate"/>
                <a:cs typeface="DIN Alternate"/>
                <a:sym typeface="DIN Alternate"/>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1pPr>
      <a:lvl2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2pPr>
      <a:lvl3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3pPr>
      <a:lvl4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4pPr>
      <a:lvl5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5pPr>
      <a:lvl6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6pPr>
      <a:lvl7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7pPr>
      <a:lvl8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8pPr>
      <a:lvl9pPr marL="0" marR="0" indent="0" algn="l" defTabSz="584200" rtl="0" latinLnBrk="0">
        <a:lnSpc>
          <a:spcPct val="80000"/>
        </a:lnSpc>
        <a:spcBef>
          <a:spcPts val="0"/>
        </a:spcBef>
        <a:spcAft>
          <a:spcPts val="0"/>
        </a:spcAft>
        <a:buClrTx/>
        <a:buSzTx/>
        <a:buFontTx/>
        <a:buNone/>
        <a:tabLst/>
        <a:defRPr b="0" baseline="0" cap="all" i="0" spc="0" strike="noStrike" sz="17000" u="none">
          <a:solidFill>
            <a:schemeClr val="accent1"/>
          </a:solidFill>
          <a:uFillTx/>
          <a:latin typeface="DIN Condensed"/>
          <a:ea typeface="DIN Condensed"/>
          <a:cs typeface="DIN Condensed"/>
          <a:sym typeface="DIN Condensed"/>
        </a:defRPr>
      </a:lvl9pPr>
    </p:titleStyle>
    <p:bodyStyle>
      <a:lvl1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1pPr>
      <a:lvl2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2pPr>
      <a:lvl3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3pPr>
      <a:lvl4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4pPr>
      <a:lvl5pPr marL="0" marR="0" indent="0" algn="l" defTabSz="584200" rtl="0" latinLnBrk="0">
        <a:lnSpc>
          <a:spcPct val="80000"/>
        </a:lnSpc>
        <a:spcBef>
          <a:spcPts val="2300"/>
        </a:spcBef>
        <a:spcAft>
          <a:spcPts val="0"/>
        </a:spcAft>
        <a:buClrTx/>
        <a:buSzTx/>
        <a:buFontTx/>
        <a:buNone/>
        <a:tabLst/>
        <a:defRPr b="0" baseline="0" cap="all" i="0" spc="0" strike="noStrike" sz="5400" u="none">
          <a:solidFill>
            <a:srgbClr val="A6AAA9"/>
          </a:solidFill>
          <a:uFillTx/>
          <a:latin typeface="DIN Alternate"/>
          <a:ea typeface="DIN Alternate"/>
          <a:cs typeface="DIN Alternate"/>
          <a:sym typeface="DIN Alternate"/>
        </a:defRPr>
      </a:lvl5pPr>
      <a:lvl6pPr marL="29284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6pPr>
      <a:lvl7pPr marL="33729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7pPr>
      <a:lvl8pPr marL="38174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8pPr>
      <a:lvl9pPr marL="4261970" marR="0" indent="-705970" algn="l" defTabSz="584200" rtl="0" latinLnBrk="0">
        <a:lnSpc>
          <a:spcPct val="80000"/>
        </a:lnSpc>
        <a:spcBef>
          <a:spcPts val="2300"/>
        </a:spcBef>
        <a:spcAft>
          <a:spcPts val="0"/>
        </a:spcAft>
        <a:buClrTx/>
        <a:buSzPct val="104999"/>
        <a:buFontTx/>
        <a:buChar char="‣"/>
        <a:tabLst/>
        <a:defRPr b="0" baseline="0" cap="all" i="0" spc="0" strike="noStrike" sz="5400" u="none">
          <a:solidFill>
            <a:srgbClr val="A6AAA9"/>
          </a:solidFill>
          <a:uFillTx/>
          <a:latin typeface="DIN Alternate"/>
          <a:ea typeface="DIN Alternate"/>
          <a:cs typeface="DIN Alternate"/>
          <a:sym typeface="DIN Alternate"/>
        </a:defRPr>
      </a:lvl9pPr>
    </p:bodyStyle>
    <p:otherStyle>
      <a:lvl1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1pPr>
      <a:lvl2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2pPr>
      <a:lvl3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3pPr>
      <a:lvl4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4pPr>
      <a:lvl5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5pPr>
      <a:lvl6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6pPr>
      <a:lvl7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7pPr>
      <a:lvl8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8pPr>
      <a:lvl9pPr marL="0" marR="0" indent="0" algn="r" defTabSz="584200" rtl="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nasdaq.com"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PROGETTO…"/>
          <p:cNvSpPr txBox="1"/>
          <p:nvPr>
            <p:ph type="title"/>
          </p:nvPr>
        </p:nvSpPr>
        <p:spPr>
          <a:xfrm>
            <a:off x="406400" y="3596256"/>
            <a:ext cx="12192000" cy="3849490"/>
          </a:xfrm>
          <a:prstGeom prst="rect">
            <a:avLst/>
          </a:prstGeom>
        </p:spPr>
        <p:txBody>
          <a:bodyPr/>
          <a:lstStyle/>
          <a:p>
            <a:pPr defTabSz="502412">
              <a:defRPr sz="11000"/>
            </a:pPr>
            <a:r>
              <a:t>PROGETTO </a:t>
            </a:r>
            <a:endParaRPr sz="14600"/>
          </a:p>
          <a:p>
            <a:pPr defTabSz="502412">
              <a:defRPr sz="11000"/>
            </a:pPr>
            <a:r>
              <a:t>ARCHITETTURE DATI</a:t>
            </a:r>
          </a:p>
        </p:txBody>
      </p:sp>
      <p:sp>
        <p:nvSpPr>
          <p:cNvPr id="191" name="Beltramelli FabiO                816912…"/>
          <p:cNvSpPr txBox="1"/>
          <p:nvPr>
            <p:ph type="body" sz="quarter" idx="1"/>
          </p:nvPr>
        </p:nvSpPr>
        <p:spPr>
          <a:xfrm>
            <a:off x="406400" y="6216531"/>
            <a:ext cx="12192000" cy="1803401"/>
          </a:xfrm>
          <a:prstGeom prst="rect">
            <a:avLst/>
          </a:prstGeom>
        </p:spPr>
        <p:txBody>
          <a:bodyPr/>
          <a:lstStyle/>
          <a:p>
            <a:pPr lvl="1" defTabSz="373885">
              <a:spcBef>
                <a:spcPts val="1400"/>
              </a:spcBef>
              <a:defRPr sz="3400"/>
            </a:pPr>
            <a:r>
              <a:t>Beltramelli FabiO                816912</a:t>
            </a:r>
          </a:p>
          <a:p>
            <a:pPr lvl="2" defTabSz="373885">
              <a:spcBef>
                <a:spcPts val="1400"/>
              </a:spcBef>
              <a:defRPr sz="3400"/>
            </a:pPr>
            <a:r>
              <a:t>FINATI DAVIDE                           817508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Ridondanza</a:t>
            </a:r>
          </a:p>
        </p:txBody>
      </p:sp>
      <p:sp>
        <p:nvSpPr>
          <p:cNvPr id="218" name="MaxTemp: temperatura massima registrata…"/>
          <p:cNvSpPr txBox="1"/>
          <p:nvPr>
            <p:ph type="body" idx="1"/>
          </p:nvPr>
        </p:nvSpPr>
        <p:spPr>
          <a:xfrm>
            <a:off x="406400" y="1389211"/>
            <a:ext cx="12192000" cy="8053239"/>
          </a:xfrm>
          <a:prstGeom prst="rect">
            <a:avLst/>
          </a:prstGeom>
        </p:spPr>
        <p:txBody>
          <a:bodyPr anchor="t"/>
          <a:lstStyle/>
          <a:p>
            <a:pPr marL="440055" indent="-440055" defTabSz="578358">
              <a:lnSpc>
                <a:spcPct val="100000"/>
              </a:lnSpc>
              <a:spcBef>
                <a:spcPts val="2700"/>
              </a:spcBef>
              <a:buClr>
                <a:schemeClr val="accent1"/>
              </a:buClr>
              <a:buSzPct val="104999"/>
              <a:buFont typeface="Avenir Next"/>
              <a:buChar char="▸"/>
              <a:defRPr cap="none" spc="0" sz="3366">
                <a:latin typeface="Avenir Next Medium"/>
                <a:ea typeface="Avenir Next Medium"/>
                <a:cs typeface="Avenir Next Medium"/>
                <a:sym typeface="Avenir Next Medium"/>
              </a:defRPr>
            </a:pPr>
            <a:r>
              <a:t>Come già preventivato nel nostro caso siamo di fronte ad una ridondanza molto elevata. </a:t>
            </a:r>
          </a:p>
          <a:p>
            <a:pPr marL="440055" indent="-440055" defTabSz="578358">
              <a:lnSpc>
                <a:spcPct val="100000"/>
              </a:lnSpc>
              <a:spcBef>
                <a:spcPts val="2700"/>
              </a:spcBef>
              <a:buClr>
                <a:schemeClr val="accent1"/>
              </a:buClr>
              <a:buSzPct val="104999"/>
              <a:buFont typeface="Avenir Next"/>
              <a:buChar char="▸"/>
              <a:defRPr cap="none" spc="0" sz="3366">
                <a:latin typeface="Avenir Next Medium"/>
                <a:ea typeface="Avenir Next Medium"/>
                <a:cs typeface="Avenir Next Medium"/>
                <a:sym typeface="Avenir Next Medium"/>
              </a:defRPr>
            </a:pPr>
            <a:r>
              <a:t>In particolare avendo preso in considerazione solo le «fonti autorevoli» e solo i titoli presenti nell’indice NASDAQ tutte le fonti forniscono valori su tutti i titoli, quindi a livello di oggetti abbiamo una ridondanza del 100% </a:t>
            </a:r>
          </a:p>
          <a:p>
            <a:pPr marL="440055" indent="-440055" defTabSz="578358">
              <a:lnSpc>
                <a:spcPct val="100000"/>
              </a:lnSpc>
              <a:spcBef>
                <a:spcPts val="2700"/>
              </a:spcBef>
              <a:buClr>
                <a:schemeClr val="accent1"/>
              </a:buClr>
              <a:buSzPct val="104999"/>
              <a:buFont typeface="Avenir Next"/>
              <a:buChar char="▸"/>
              <a:defRPr cap="none" spc="0" sz="3366">
                <a:latin typeface="Avenir Next Medium"/>
                <a:ea typeface="Avenir Next Medium"/>
                <a:cs typeface="Avenir Next Medium"/>
                <a:sym typeface="Avenir Next Medium"/>
              </a:defRPr>
            </a:pPr>
            <a:r>
              <a:t>A livello di attributi invece la ridondanza è minore in quanto le diverse fonti forniscono set di attributi diversi.</a:t>
            </a:r>
          </a:p>
          <a:p>
            <a:pPr marL="440055" indent="-440055" defTabSz="578358">
              <a:lnSpc>
                <a:spcPct val="100000"/>
              </a:lnSpc>
              <a:spcBef>
                <a:spcPts val="2700"/>
              </a:spcBef>
              <a:buClr>
                <a:schemeClr val="accent1"/>
              </a:buClr>
              <a:buSzPct val="104999"/>
              <a:buFont typeface="Avenir Next"/>
              <a:buChar char="▸"/>
              <a:defRPr cap="none" spc="0" sz="3366">
                <a:latin typeface="Avenir Next Medium"/>
                <a:ea typeface="Avenir Next Medium"/>
                <a:cs typeface="Avenir Next Medium"/>
                <a:sym typeface="Avenir Next Medium"/>
              </a:defRPr>
            </a:pPr>
            <a:r>
              <a:t>In generale però nel nostro contesto siamo in presenza di una ridondanza generale molto alta, data però dal dominio stesso di tale analisi.</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CONSISTENZA</a:t>
            </a:r>
          </a:p>
        </p:txBody>
      </p:sp>
      <p:sp>
        <p:nvSpPr>
          <p:cNvPr id="221" name="MaxTemp: temperatura massima registrata…"/>
          <p:cNvSpPr txBox="1"/>
          <p:nvPr>
            <p:ph type="body" idx="1"/>
          </p:nvPr>
        </p:nvSpPr>
        <p:spPr>
          <a:xfrm>
            <a:off x="406400" y="1389211"/>
            <a:ext cx="12192000" cy="7462689"/>
          </a:xfrm>
          <a:prstGeom prst="rect">
            <a:avLst/>
          </a:prstGeom>
        </p:spPr>
        <p:txBody>
          <a:bodyPr anchor="t"/>
          <a:lstStyle/>
          <a:p>
            <a:pPr marL="431165" indent="-431165" defTabSz="566674">
              <a:lnSpc>
                <a:spcPct val="100000"/>
              </a:lnSpc>
              <a:spcBef>
                <a:spcPts val="2700"/>
              </a:spcBef>
              <a:buClr>
                <a:schemeClr val="accent1"/>
              </a:buClr>
              <a:buSzPct val="104999"/>
              <a:buFont typeface="Avenir Next"/>
              <a:buChar char="▸"/>
              <a:defRPr cap="none" spc="0" sz="3298">
                <a:latin typeface="Avenir Next Medium"/>
                <a:ea typeface="Avenir Next Medium"/>
                <a:cs typeface="Avenir Next Medium"/>
                <a:sym typeface="Avenir Next Medium"/>
              </a:defRPr>
            </a:pPr>
            <a:r>
              <a:t>Consistenza:</a:t>
            </a:r>
            <a:r>
              <a:t> </a:t>
            </a:r>
          </a:p>
          <a:p>
            <a:pPr marL="431165" indent="-431165" defTabSz="566674">
              <a:lnSpc>
                <a:spcPct val="100000"/>
              </a:lnSpc>
              <a:spcBef>
                <a:spcPts val="2700"/>
              </a:spcBef>
              <a:buClr>
                <a:schemeClr val="accent1"/>
              </a:buClr>
              <a:buSzPct val="104999"/>
              <a:buFont typeface="Avenir Next"/>
              <a:buChar char="▸"/>
              <a:defRPr cap="none" spc="0" sz="3298">
                <a:latin typeface="Avenir Next Medium"/>
                <a:ea typeface="Avenir Next Medium"/>
                <a:cs typeface="Avenir Next Medium"/>
                <a:sym typeface="Avenir Next Medium"/>
              </a:defRPr>
            </a:pPr>
            <a:r>
              <a:t>Dopo un’analisi dei risultati si può notare come siano presenti attributi che presentano una inconsistenza maggiore della media, tra questi troviamo: PE, Marketcap (dovuto ai diversi formati e arrotondamenti dei valori)  e EPS</a:t>
            </a:r>
          </a:p>
          <a:p>
            <a:pPr marL="431165" indent="-431165" defTabSz="566674">
              <a:lnSpc>
                <a:spcPct val="100000"/>
              </a:lnSpc>
              <a:spcBef>
                <a:spcPts val="2700"/>
              </a:spcBef>
              <a:buClr>
                <a:schemeClr val="accent1"/>
              </a:buClr>
              <a:buSzPct val="104999"/>
              <a:buFont typeface="Avenir Next"/>
              <a:buChar char="▸"/>
              <a:defRPr cap="none" spc="0" sz="3298">
                <a:latin typeface="Avenir Next Medium"/>
                <a:ea typeface="Avenir Next Medium"/>
                <a:cs typeface="Avenir Next Medium"/>
                <a:sym typeface="Avenir Next Medium"/>
              </a:defRPr>
            </a:pPr>
            <a:r>
              <a:t>È stata notata anche una inconsistenza nell’attributi di PreviousClose che in molti casi non è uguale all’OpenPrice, questo è stato riportato sottoforma di warning in quanto è possibile che non sia un errore in quanto sono possibili anche transazioni a mercato chiuso che non fanno coincidere i due valori.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CONSISTENZA</a:t>
            </a:r>
          </a:p>
        </p:txBody>
      </p:sp>
      <p:sp>
        <p:nvSpPr>
          <p:cNvPr id="224" name="MaxTemp: temperatura massima registrata…"/>
          <p:cNvSpPr txBox="1"/>
          <p:nvPr>
            <p:ph type="body" idx="1"/>
          </p:nvPr>
        </p:nvSpPr>
        <p:spPr>
          <a:xfrm>
            <a:off x="406400" y="1389211"/>
            <a:ext cx="12192000" cy="7998685"/>
          </a:xfrm>
          <a:prstGeom prst="rect">
            <a:avLst/>
          </a:prstGeom>
        </p:spPr>
        <p:txBody>
          <a:bodyPr anchor="t"/>
          <a:lstStyle/>
          <a:p>
            <a:pPr marL="355600" indent="-355600" defTabSz="467359">
              <a:lnSpc>
                <a:spcPct val="100000"/>
              </a:lnSpc>
              <a:spcBef>
                <a:spcPts val="2200"/>
              </a:spcBef>
              <a:buClr>
                <a:schemeClr val="accent1"/>
              </a:buClr>
              <a:buSzPct val="104999"/>
              <a:buFont typeface="Avenir Next"/>
              <a:buChar char="▸"/>
              <a:defRPr cap="none" spc="0" sz="2720">
                <a:latin typeface="Avenir Next Medium"/>
                <a:ea typeface="Avenir Next Medium"/>
                <a:cs typeface="Avenir Next Medium"/>
                <a:sym typeface="Avenir Next Medium"/>
              </a:defRPr>
            </a:pPr>
            <a:r>
              <a:t>Per molti attributi si è verificato se fossero maggiori di 0, come ad esempio ClosePrice, OpenPrice, NShares ecc…</a:t>
            </a:r>
          </a:p>
          <a:p>
            <a:pPr marL="355600" indent="-355600" defTabSz="467359">
              <a:lnSpc>
                <a:spcPct val="100000"/>
              </a:lnSpc>
              <a:spcBef>
                <a:spcPts val="2200"/>
              </a:spcBef>
              <a:buClr>
                <a:schemeClr val="accent1"/>
              </a:buClr>
              <a:buSzPct val="104999"/>
              <a:buFont typeface="Avenir Next"/>
              <a:buChar char="▸"/>
              <a:defRPr cap="none" spc="0" sz="2720">
                <a:latin typeface="Avenir Next Medium"/>
                <a:ea typeface="Avenir Next Medium"/>
                <a:cs typeface="Avenir Next Medium"/>
                <a:sym typeface="Avenir Next Medium"/>
              </a:defRPr>
            </a:pPr>
            <a:r>
              <a:t>Si è anche verificato se non ci fossero altre inconsistenze:</a:t>
            </a:r>
          </a:p>
          <a:p>
            <a:pPr marL="355600" indent="-355600" defTabSz="467359">
              <a:lnSpc>
                <a:spcPct val="100000"/>
              </a:lnSpc>
              <a:spcBef>
                <a:spcPts val="2200"/>
              </a:spcBef>
              <a:buClr>
                <a:schemeClr val="accent1"/>
              </a:buClr>
              <a:buSzPct val="104999"/>
              <a:buFont typeface="Avenir Next"/>
              <a:buChar char="▸"/>
              <a:defRPr cap="none" spc="0" sz="2720">
                <a:latin typeface="Avenir Next Medium"/>
                <a:ea typeface="Avenir Next Medium"/>
                <a:cs typeface="Avenir Next Medium"/>
                <a:sym typeface="Avenir Next Medium"/>
              </a:defRPr>
            </a:pPr>
            <a:r>
              <a:t>HighPrice &lt; LowPrice (0%)</a:t>
            </a:r>
          </a:p>
          <a:p>
            <a:pPr marL="355600" indent="-355600" defTabSz="467359">
              <a:lnSpc>
                <a:spcPct val="100000"/>
              </a:lnSpc>
              <a:spcBef>
                <a:spcPts val="2200"/>
              </a:spcBef>
              <a:buClr>
                <a:schemeClr val="accent1"/>
              </a:buClr>
              <a:buSzPct val="104999"/>
              <a:buFont typeface="Avenir Next"/>
              <a:buChar char="▸"/>
              <a:defRPr cap="none" spc="0" sz="2720">
                <a:latin typeface="Avenir Next Medium"/>
                <a:ea typeface="Avenir Next Medium"/>
                <a:cs typeface="Avenir Next Medium"/>
                <a:sym typeface="Avenir Next Medium"/>
              </a:defRPr>
            </a:pPr>
            <a:r>
              <a:t>HighPrice &lt; OpenPrice &amp;&amp; HighPrice &lt; ClosePrice (0%)</a:t>
            </a:r>
          </a:p>
          <a:p>
            <a:pPr marL="355600" indent="-355600" defTabSz="467359">
              <a:lnSpc>
                <a:spcPct val="100000"/>
              </a:lnSpc>
              <a:spcBef>
                <a:spcPts val="2200"/>
              </a:spcBef>
              <a:buClr>
                <a:schemeClr val="accent1"/>
              </a:buClr>
              <a:buSzPct val="104999"/>
              <a:buFont typeface="Avenir Next"/>
              <a:buChar char="▸"/>
              <a:defRPr cap="none" spc="0" sz="2720">
                <a:latin typeface="Avenir Next Medium"/>
                <a:ea typeface="Avenir Next Medium"/>
                <a:cs typeface="Avenir Next Medium"/>
                <a:sym typeface="Avenir Next Medium"/>
              </a:defRPr>
            </a:pPr>
            <a:r>
              <a:t>LowPrice &gt; OpenPrice &amp;&amp; LowPrice &gt; ClosePrice (0%)</a:t>
            </a:r>
          </a:p>
          <a:p>
            <a:pPr marL="355600" indent="-355600" defTabSz="467359">
              <a:lnSpc>
                <a:spcPct val="100000"/>
              </a:lnSpc>
              <a:spcBef>
                <a:spcPts val="2200"/>
              </a:spcBef>
              <a:buClr>
                <a:schemeClr val="accent1"/>
              </a:buClr>
              <a:buSzPct val="104999"/>
              <a:buFont typeface="Avenir Next"/>
              <a:buChar char="▸"/>
              <a:defRPr cap="none" spc="0" sz="2720">
                <a:latin typeface="Avenir Next Medium"/>
                <a:ea typeface="Avenir Next Medium"/>
                <a:cs typeface="Avenir Next Medium"/>
                <a:sym typeface="Avenir Next Medium"/>
              </a:defRPr>
            </a:pPr>
            <a:r>
              <a:t>YearHigh &lt; YearLow (0%)</a:t>
            </a:r>
          </a:p>
          <a:p>
            <a:pPr marL="355600" indent="-355600" defTabSz="467359">
              <a:lnSpc>
                <a:spcPct val="100000"/>
              </a:lnSpc>
              <a:spcBef>
                <a:spcPts val="2200"/>
              </a:spcBef>
              <a:buClr>
                <a:schemeClr val="accent1"/>
              </a:buClr>
              <a:buSzPct val="104999"/>
              <a:buFont typeface="Avenir Next"/>
              <a:buChar char="▸"/>
              <a:defRPr cap="none" spc="0" sz="2720">
                <a:latin typeface="Avenir Next Medium"/>
                <a:ea typeface="Avenir Next Medium"/>
                <a:cs typeface="Avenir Next Medium"/>
                <a:sym typeface="Avenir Next Medium"/>
              </a:defRPr>
            </a:pPr>
            <a:r>
              <a:t>PreviousClose &gt; YearHigh &amp;&amp; PreviousClose &lt; YearLow (0%)</a:t>
            </a:r>
          </a:p>
          <a:p>
            <a:pPr marL="355600" indent="-355600" defTabSz="467359">
              <a:lnSpc>
                <a:spcPct val="100000"/>
              </a:lnSpc>
              <a:spcBef>
                <a:spcPts val="2200"/>
              </a:spcBef>
              <a:buClr>
                <a:schemeClr val="accent1"/>
              </a:buClr>
              <a:buSzPct val="104999"/>
              <a:buFont typeface="Avenir Next"/>
              <a:buChar char="▸"/>
              <a:defRPr cap="none" spc="0" sz="2720">
                <a:latin typeface="Avenir Next Medium"/>
                <a:ea typeface="Avenir Next Medium"/>
                <a:cs typeface="Avenir Next Medium"/>
                <a:sym typeface="Avenir Next Medium"/>
              </a:defRPr>
            </a:pPr>
            <a:r>
              <a:t>ChangeInDollars != ClosePrice - PreviousClose (58,4%)</a:t>
            </a:r>
          </a:p>
          <a:p>
            <a:pPr marL="355600" indent="-355600" defTabSz="467359">
              <a:lnSpc>
                <a:spcPct val="100000"/>
              </a:lnSpc>
              <a:spcBef>
                <a:spcPts val="2200"/>
              </a:spcBef>
              <a:buClr>
                <a:schemeClr val="accent1"/>
              </a:buClr>
              <a:buSzPct val="104999"/>
              <a:buFont typeface="Avenir Next"/>
              <a:buChar char="▸"/>
              <a:defRPr cap="none" spc="0" sz="2720">
                <a:latin typeface="Avenir Next Medium"/>
                <a:ea typeface="Avenir Next Medium"/>
                <a:cs typeface="Avenir Next Medium"/>
                <a:sym typeface="Avenir Next Medium"/>
              </a:defRPr>
            </a:pPr>
            <a:r>
              <a:t>ChangePerc != (ChangeInDollars/PreviousClose) * 100 (59,4%)</a:t>
            </a:r>
          </a:p>
          <a:p>
            <a:pPr marL="355600" indent="-355600" defTabSz="467359">
              <a:lnSpc>
                <a:spcPct val="100000"/>
              </a:lnSpc>
              <a:spcBef>
                <a:spcPts val="2200"/>
              </a:spcBef>
              <a:buClr>
                <a:schemeClr val="accent1"/>
              </a:buClr>
              <a:buSzPct val="104999"/>
              <a:buFont typeface="Avenir Next"/>
              <a:buChar char="▸"/>
              <a:defRPr cap="none" spc="0" sz="2720">
                <a:latin typeface="Avenir Next Medium"/>
                <a:ea typeface="Avenir Next Medium"/>
                <a:cs typeface="Avenir Next Medium"/>
                <a:sym typeface="Avenir Next Medium"/>
              </a:defRPr>
            </a:pPr>
            <a:r>
              <a:t>MarketCap != NShares * ClosePrice  (64,4%)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DATASET"/>
          <p:cNvSpPr txBox="1"/>
          <p:nvPr>
            <p:ph type="title"/>
          </p:nvPr>
        </p:nvSpPr>
        <p:spPr>
          <a:xfrm>
            <a:off x="406400" y="311150"/>
            <a:ext cx="12192000" cy="723900"/>
          </a:xfrm>
          <a:prstGeom prst="rect">
            <a:avLst/>
          </a:prstGeom>
        </p:spPr>
        <p:txBody>
          <a:bodyPr/>
          <a:lstStyle/>
          <a:p>
            <a:pPr defTabSz="467359">
              <a:spcBef>
                <a:spcPts val="2200"/>
              </a:spcBef>
              <a:defRPr sz="4800"/>
            </a:pPr>
            <a:r>
              <a:t>PRECISIONE</a:t>
            </a:r>
            <a:r>
              <a:t> (attributi)</a:t>
            </a:r>
            <a:r>
              <a:t> </a:t>
            </a:r>
          </a:p>
        </p:txBody>
      </p:sp>
      <p:sp>
        <p:nvSpPr>
          <p:cNvPr id="227" name="MaxTemp: temperatura massima registrata…"/>
          <p:cNvSpPr txBox="1"/>
          <p:nvPr>
            <p:ph type="body" idx="1"/>
          </p:nvPr>
        </p:nvSpPr>
        <p:spPr>
          <a:xfrm>
            <a:off x="406400" y="1389211"/>
            <a:ext cx="12192000" cy="7462689"/>
          </a:xfrm>
          <a:prstGeom prst="rect">
            <a:avLst/>
          </a:prstGeom>
        </p:spPr>
        <p:txBody>
          <a:bodyPr anchor="t"/>
          <a:lstStyle/>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Utilizzando la groundtruth con i dati provenienti dal sito </a:t>
            </a:r>
            <a:r>
              <a:rPr u="sng">
                <a:solidFill>
                  <a:srgbClr val="0000FF"/>
                </a:solidFill>
                <a:uFill>
                  <a:solidFill>
                    <a:srgbClr val="0000FF"/>
                  </a:solidFill>
                </a:uFill>
                <a:hlinkClick r:id="rId2" invalidUrl="" action="" tgtFrame="" tooltip="" history="1" highlightClick="0" endSnd="0"/>
              </a:rPr>
              <a:t>nasdaq.com</a:t>
            </a:r>
            <a:r>
              <a:t>, i valori ottenuti sono:</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ClosePrice: </a:t>
            </a:r>
            <a:r>
              <a:t>95,4</a:t>
            </a:r>
            <a:r>
              <a:t>%</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OpenPrice: </a:t>
            </a:r>
            <a:r>
              <a:t>81</a:t>
            </a:r>
            <a:r>
              <a:t>%</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ChangePrec: 78.4%</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ChangeInDollars: 79.6%</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Volume: 38.6%</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HighPrice: 94.6%</a:t>
            </a:r>
          </a:p>
          <a:p>
            <a:pPr marL="413384" indent="-413384" defTabSz="543305">
              <a:lnSpc>
                <a:spcPct val="100000"/>
              </a:lnSpc>
              <a:spcBef>
                <a:spcPts val="2600"/>
              </a:spcBef>
              <a:buClr>
                <a:schemeClr val="accent1"/>
              </a:buClr>
              <a:buSzPct val="104999"/>
              <a:buFont typeface="Avenir Next"/>
              <a:buChar char="▸"/>
              <a:defRPr cap="none" spc="0" sz="3100">
                <a:latin typeface="Avenir Next Medium"/>
                <a:ea typeface="Avenir Next Medium"/>
                <a:cs typeface="Avenir Next Medium"/>
                <a:sym typeface="Avenir Next Medium"/>
              </a:defRPr>
            </a:pPr>
            <a:r>
              <a:t>LowPrice: 95.2%</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DATASET"/>
          <p:cNvSpPr txBox="1"/>
          <p:nvPr>
            <p:ph type="title"/>
          </p:nvPr>
        </p:nvSpPr>
        <p:spPr>
          <a:xfrm>
            <a:off x="406400" y="311150"/>
            <a:ext cx="12192000" cy="723900"/>
          </a:xfrm>
          <a:prstGeom prst="rect">
            <a:avLst/>
          </a:prstGeom>
        </p:spPr>
        <p:txBody>
          <a:bodyPr/>
          <a:lstStyle/>
          <a:p>
            <a:pPr defTabSz="467359">
              <a:spcBef>
                <a:spcPts val="2200"/>
              </a:spcBef>
              <a:defRPr sz="4800"/>
            </a:pPr>
            <a:r>
              <a:t>PRECISIONE </a:t>
            </a:r>
            <a:r>
              <a:t>(attributi)</a:t>
            </a:r>
          </a:p>
        </p:txBody>
      </p:sp>
      <p:sp>
        <p:nvSpPr>
          <p:cNvPr id="230" name="MaxTemp: temperatura massima registrata…"/>
          <p:cNvSpPr txBox="1"/>
          <p:nvPr>
            <p:ph type="body" idx="1"/>
          </p:nvPr>
        </p:nvSpPr>
        <p:spPr>
          <a:xfrm>
            <a:off x="406400" y="1389211"/>
            <a:ext cx="12192000" cy="8053239"/>
          </a:xfrm>
          <a:prstGeom prst="rect">
            <a:avLst/>
          </a:prstGeom>
        </p:spPr>
        <p:txBody>
          <a:bodyPr anchor="t"/>
          <a:lstStyle/>
          <a:p>
            <a:pPr marL="372046" indent="-372046" defTabSz="488974">
              <a:lnSpc>
                <a:spcPct val="90000"/>
              </a:lnSpc>
              <a:spcBef>
                <a:spcPts val="2300"/>
              </a:spcBef>
              <a:buClr>
                <a:schemeClr val="accent1"/>
              </a:buClr>
              <a:buSzPct val="104999"/>
              <a:buFont typeface="Avenir Next"/>
              <a:buChar char="▸"/>
              <a:defRPr cap="none" spc="0" sz="2790">
                <a:latin typeface="Avenir Next Medium"/>
                <a:ea typeface="Avenir Next Medium"/>
                <a:cs typeface="Avenir Next Medium"/>
                <a:sym typeface="Avenir Next Medium"/>
              </a:defRPr>
            </a:pPr>
            <a:r>
              <a:t>PreviousClose: </a:t>
            </a:r>
            <a:r>
              <a:t>58,8% *</a:t>
            </a:r>
          </a:p>
          <a:p>
            <a:pPr marL="372046" indent="-372046" defTabSz="488974">
              <a:lnSpc>
                <a:spcPct val="90000"/>
              </a:lnSpc>
              <a:spcBef>
                <a:spcPts val="2300"/>
              </a:spcBef>
              <a:buClr>
                <a:schemeClr val="accent1"/>
              </a:buClr>
              <a:buSzPct val="104999"/>
              <a:buFont typeface="Avenir Next"/>
              <a:buChar char="▸"/>
              <a:defRPr cap="none" spc="0" sz="2790">
                <a:latin typeface="Avenir Next Medium"/>
                <a:ea typeface="Avenir Next Medium"/>
                <a:cs typeface="Avenir Next Medium"/>
                <a:sym typeface="Avenir Next Medium"/>
              </a:defRPr>
            </a:pPr>
            <a:r>
              <a:t>YearHigh: 86%</a:t>
            </a:r>
          </a:p>
          <a:p>
            <a:pPr marL="372046" indent="-372046" defTabSz="488974">
              <a:lnSpc>
                <a:spcPct val="90000"/>
              </a:lnSpc>
              <a:spcBef>
                <a:spcPts val="2300"/>
              </a:spcBef>
              <a:buClr>
                <a:schemeClr val="accent1"/>
              </a:buClr>
              <a:buSzPct val="104999"/>
              <a:buFont typeface="Avenir Next"/>
              <a:buChar char="▸"/>
              <a:defRPr cap="none" spc="0" sz="2790">
                <a:latin typeface="Avenir Next Medium"/>
                <a:ea typeface="Avenir Next Medium"/>
                <a:cs typeface="Avenir Next Medium"/>
                <a:sym typeface="Avenir Next Medium"/>
              </a:defRPr>
            </a:pPr>
            <a:r>
              <a:t>YearLow: 94%</a:t>
            </a:r>
          </a:p>
          <a:p>
            <a:pPr marL="372046" indent="-372046" defTabSz="488974">
              <a:lnSpc>
                <a:spcPct val="90000"/>
              </a:lnSpc>
              <a:spcBef>
                <a:spcPts val="2300"/>
              </a:spcBef>
              <a:buClr>
                <a:schemeClr val="accent1"/>
              </a:buClr>
              <a:buSzPct val="104999"/>
              <a:buFont typeface="Avenir Next"/>
              <a:buChar char="▸"/>
              <a:defRPr cap="none" spc="0" sz="2790">
                <a:latin typeface="Avenir Next Medium"/>
                <a:ea typeface="Avenir Next Medium"/>
                <a:cs typeface="Avenir Next Medium"/>
                <a:sym typeface="Avenir Next Medium"/>
              </a:defRPr>
            </a:pPr>
            <a:r>
              <a:t>NShares: </a:t>
            </a:r>
            <a:r>
              <a:t>20%</a:t>
            </a:r>
          </a:p>
          <a:p>
            <a:pPr marL="372046" indent="-372046" defTabSz="488974">
              <a:lnSpc>
                <a:spcPct val="90000"/>
              </a:lnSpc>
              <a:spcBef>
                <a:spcPts val="2300"/>
              </a:spcBef>
              <a:buClr>
                <a:schemeClr val="accent1"/>
              </a:buClr>
              <a:buSzPct val="104999"/>
              <a:buFont typeface="Avenir Next"/>
              <a:buChar char="▸"/>
              <a:defRPr cap="none" spc="0" sz="2790">
                <a:latin typeface="Avenir Next Medium"/>
                <a:ea typeface="Avenir Next Medium"/>
                <a:cs typeface="Avenir Next Medium"/>
                <a:sym typeface="Avenir Next Medium"/>
              </a:defRPr>
            </a:pPr>
            <a:r>
              <a:t>PE:</a:t>
            </a:r>
            <a:r>
              <a:t>34,2%</a:t>
            </a:r>
          </a:p>
          <a:p>
            <a:pPr marL="372046" indent="-372046" defTabSz="488974">
              <a:lnSpc>
                <a:spcPct val="90000"/>
              </a:lnSpc>
              <a:spcBef>
                <a:spcPts val="2300"/>
              </a:spcBef>
              <a:buClr>
                <a:schemeClr val="accent1"/>
              </a:buClr>
              <a:buSzPct val="104999"/>
              <a:buFont typeface="Avenir Next"/>
              <a:buChar char="▸"/>
              <a:defRPr cap="none" spc="0" sz="2790">
                <a:latin typeface="Avenir Next Medium"/>
                <a:ea typeface="Avenir Next Medium"/>
                <a:cs typeface="Avenir Next Medium"/>
                <a:sym typeface="Avenir Next Medium"/>
              </a:defRPr>
            </a:pPr>
            <a:r>
              <a:t>MarketCap: 20%</a:t>
            </a:r>
          </a:p>
          <a:p>
            <a:pPr marL="372046" indent="-372046" defTabSz="488974">
              <a:lnSpc>
                <a:spcPct val="90000"/>
              </a:lnSpc>
              <a:spcBef>
                <a:spcPts val="2300"/>
              </a:spcBef>
              <a:buClr>
                <a:schemeClr val="accent1"/>
              </a:buClr>
              <a:buSzPct val="104999"/>
              <a:buFont typeface="Avenir Next"/>
              <a:buChar char="▸"/>
              <a:defRPr cap="none" spc="0" sz="2790">
                <a:latin typeface="Avenir Next Medium"/>
                <a:ea typeface="Avenir Next Medium"/>
                <a:cs typeface="Avenir Next Medium"/>
                <a:sym typeface="Avenir Next Medium"/>
              </a:defRPr>
            </a:pPr>
            <a:r>
              <a:t>Yield: </a:t>
            </a:r>
            <a:r>
              <a:t>64% *</a:t>
            </a:r>
          </a:p>
          <a:p>
            <a:pPr marL="372046" indent="-372046" defTabSz="488974">
              <a:lnSpc>
                <a:spcPct val="90000"/>
              </a:lnSpc>
              <a:spcBef>
                <a:spcPts val="2300"/>
              </a:spcBef>
              <a:buClr>
                <a:schemeClr val="accent1"/>
              </a:buClr>
              <a:buSzPct val="104999"/>
              <a:buFont typeface="Avenir Next"/>
              <a:buChar char="▸"/>
              <a:defRPr cap="none" spc="0" sz="2790">
                <a:latin typeface="Avenir Next Medium"/>
                <a:ea typeface="Avenir Next Medium"/>
                <a:cs typeface="Avenir Next Medium"/>
                <a:sym typeface="Avenir Next Medium"/>
              </a:defRPr>
            </a:pPr>
            <a:r>
              <a:t>DividendYield: </a:t>
            </a:r>
            <a:r>
              <a:t>64,4% *</a:t>
            </a:r>
          </a:p>
          <a:p>
            <a:pPr marL="372046" indent="-372046" defTabSz="488974">
              <a:lnSpc>
                <a:spcPct val="90000"/>
              </a:lnSpc>
              <a:spcBef>
                <a:spcPts val="2300"/>
              </a:spcBef>
              <a:buClr>
                <a:schemeClr val="accent1"/>
              </a:buClr>
              <a:buSzPct val="104999"/>
              <a:buFont typeface="Avenir Next"/>
              <a:buChar char="▸"/>
              <a:defRPr cap="none" spc="0" sz="2790">
                <a:latin typeface="Avenir Next Medium"/>
                <a:ea typeface="Avenir Next Medium"/>
                <a:cs typeface="Avenir Next Medium"/>
                <a:sym typeface="Avenir Next Medium"/>
              </a:defRPr>
            </a:pPr>
            <a:r>
              <a:t>EPS: </a:t>
            </a:r>
            <a:r>
              <a:t>20,2%</a:t>
            </a:r>
          </a:p>
          <a:p>
            <a:pPr marL="372046" indent="-372046" defTabSz="488974">
              <a:lnSpc>
                <a:spcPct val="90000"/>
              </a:lnSpc>
              <a:spcBef>
                <a:spcPts val="2300"/>
              </a:spcBef>
              <a:buClr>
                <a:schemeClr val="accent1"/>
              </a:buClr>
              <a:buSzPct val="104999"/>
              <a:buFont typeface="Avenir Next"/>
              <a:buChar char="▸"/>
              <a:defRPr cap="none" spc="0" sz="2790">
                <a:latin typeface="Avenir Next Medium"/>
                <a:ea typeface="Avenir Next Medium"/>
                <a:cs typeface="Avenir Next Medium"/>
                <a:sym typeface="Avenir Next Medium"/>
              </a:defRPr>
            </a:pPr>
          </a:p>
          <a:p>
            <a:pPr defTabSz="488974">
              <a:lnSpc>
                <a:spcPct val="90000"/>
              </a:lnSpc>
              <a:spcBef>
                <a:spcPts val="2300"/>
              </a:spcBef>
              <a:defRPr cap="none" spc="0" sz="2790">
                <a:latin typeface="Avenir Next Medium"/>
                <a:ea typeface="Avenir Next Medium"/>
                <a:cs typeface="Avenir Next Medium"/>
                <a:sym typeface="Avenir Next Medium"/>
              </a:defRPr>
            </a:pPr>
            <a:r>
              <a:t>*Attributi con elevati valori nulli che non sono stati presi in considerazione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DATASET"/>
          <p:cNvSpPr txBox="1"/>
          <p:nvPr>
            <p:ph type="title"/>
          </p:nvPr>
        </p:nvSpPr>
        <p:spPr>
          <a:xfrm>
            <a:off x="406400" y="311150"/>
            <a:ext cx="12192000" cy="723900"/>
          </a:xfrm>
          <a:prstGeom prst="rect">
            <a:avLst/>
          </a:prstGeom>
        </p:spPr>
        <p:txBody>
          <a:bodyPr/>
          <a:lstStyle/>
          <a:p>
            <a:pPr defTabSz="467359">
              <a:spcBef>
                <a:spcPts val="2200"/>
              </a:spcBef>
              <a:defRPr sz="4800"/>
            </a:pPr>
            <a:r>
              <a:t>PRECISIONE </a:t>
            </a:r>
            <a:r>
              <a:t>(ATTRIBUTI)</a:t>
            </a:r>
          </a:p>
        </p:txBody>
      </p:sp>
      <p:sp>
        <p:nvSpPr>
          <p:cNvPr id="233" name="MaxTemp: temperatura massima registrata…"/>
          <p:cNvSpPr txBox="1"/>
          <p:nvPr>
            <p:ph type="body" idx="1"/>
          </p:nvPr>
        </p:nvSpPr>
        <p:spPr>
          <a:xfrm>
            <a:off x="406400" y="1389211"/>
            <a:ext cx="12192000" cy="7462689"/>
          </a:xfrm>
          <a:prstGeom prst="rect">
            <a:avLst/>
          </a:prstGeom>
        </p:spPr>
        <p:txBody>
          <a:bodyPr anchor="t"/>
          <a:lstStyle/>
          <a:p>
            <a:pPr marL="400049" indent="-400049" defTabSz="525779">
              <a:lnSpc>
                <a:spcPct val="100000"/>
              </a:lnSpc>
              <a:spcBef>
                <a:spcPts val="2500"/>
              </a:spcBef>
              <a:buClr>
                <a:schemeClr val="accent1"/>
              </a:buClr>
              <a:buSzPct val="104999"/>
              <a:buFont typeface="Avenir Next"/>
              <a:buChar char="▸"/>
              <a:defRPr cap="none" spc="0" sz="3000">
                <a:latin typeface="Avenir Next Medium"/>
                <a:ea typeface="Avenir Next Medium"/>
                <a:cs typeface="Avenir Next Medium"/>
                <a:sym typeface="Avenir Next Medium"/>
              </a:defRPr>
            </a:pPr>
            <a:r>
              <a:t>Per quanto riguarda la precisione sugli attributi ci sono diverse ragioni per spiegare gli attributi con bassa precisione:</a:t>
            </a:r>
          </a:p>
          <a:p>
            <a:pPr marL="514350" indent="-514350" defTabSz="525779">
              <a:lnSpc>
                <a:spcPct val="100000"/>
              </a:lnSpc>
              <a:spcBef>
                <a:spcPts val="2500"/>
              </a:spcBef>
              <a:buClr>
                <a:schemeClr val="accent1"/>
              </a:buClr>
              <a:buSzPct val="104999"/>
              <a:buAutoNum type="arabicPeriod" startAt="1"/>
              <a:defRPr cap="none" spc="0" sz="3000">
                <a:latin typeface="Avenir Next Medium"/>
                <a:ea typeface="Avenir Next Medium"/>
                <a:cs typeface="Avenir Next Medium"/>
                <a:sym typeface="Avenir Next Medium"/>
              </a:defRPr>
            </a:pPr>
            <a:r>
              <a:t>Eterogeneità semantica: nella maggioranza casi la bassa precisione è dovuta ad una diversa semantica di rappresentazione rispetto alla groundtruth, soprattutto nel caso di attributi con decimali (diverso arrotondamento e formato) (es. Nshares, MarketCap, PE, EPS)</a:t>
            </a:r>
          </a:p>
          <a:p>
            <a:pPr marL="514350" indent="-514350" defTabSz="525779">
              <a:lnSpc>
                <a:spcPct val="100000"/>
              </a:lnSpc>
              <a:spcBef>
                <a:spcPts val="2500"/>
              </a:spcBef>
              <a:buClr>
                <a:schemeClr val="accent1"/>
              </a:buClr>
              <a:buSzPct val="104999"/>
              <a:buAutoNum type="arabicPeriod" startAt="1"/>
              <a:defRPr cap="none" spc="0" sz="3000">
                <a:latin typeface="Avenir Next Medium"/>
                <a:ea typeface="Avenir Next Medium"/>
                <a:cs typeface="Avenir Next Medium"/>
                <a:sym typeface="Avenir Next Medium"/>
              </a:defRPr>
            </a:pPr>
            <a:r>
              <a:t>Errori nelle unità di misura: sono presenti alcuni errori di unità di misura, per esempio la maggior parte delle fonti riporta 20M mentre una fonte riporta 20B   </a:t>
            </a:r>
          </a:p>
          <a:p>
            <a:pPr marL="514350" indent="-514350" defTabSz="525779">
              <a:lnSpc>
                <a:spcPct val="100000"/>
              </a:lnSpc>
              <a:spcBef>
                <a:spcPts val="2500"/>
              </a:spcBef>
              <a:buClr>
                <a:schemeClr val="accent1"/>
              </a:buClr>
              <a:buSzPct val="104999"/>
              <a:buAutoNum type="arabicPeriod" startAt="1"/>
              <a:defRPr cap="none" spc="0" sz="3000">
                <a:latin typeface="Avenir Next Medium"/>
                <a:ea typeface="Avenir Next Medium"/>
                <a:cs typeface="Avenir Next Medium"/>
                <a:sym typeface="Avenir Next Medium"/>
              </a:defRPr>
            </a:pPr>
            <a:r>
              <a:t>Errori nei dati: In alcuni casi sono stati riscontrati dei puri errori nei valori dei dati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DATASET"/>
          <p:cNvSpPr txBox="1"/>
          <p:nvPr>
            <p:ph type="title"/>
          </p:nvPr>
        </p:nvSpPr>
        <p:spPr>
          <a:xfrm>
            <a:off x="406400" y="311150"/>
            <a:ext cx="12192000" cy="723900"/>
          </a:xfrm>
          <a:prstGeom prst="rect">
            <a:avLst/>
          </a:prstGeom>
        </p:spPr>
        <p:txBody>
          <a:bodyPr/>
          <a:lstStyle/>
          <a:p>
            <a:pPr defTabSz="467359">
              <a:spcBef>
                <a:spcPts val="2200"/>
              </a:spcBef>
              <a:defRPr sz="4800"/>
            </a:pPr>
            <a:r>
              <a:t>PRECISIONE </a:t>
            </a:r>
            <a:r>
              <a:t>(FONTI)</a:t>
            </a:r>
          </a:p>
        </p:txBody>
      </p:sp>
      <p:sp>
        <p:nvSpPr>
          <p:cNvPr id="236" name="MaxTemp: temperatura massima registrata…"/>
          <p:cNvSpPr txBox="1"/>
          <p:nvPr>
            <p:ph type="body" idx="1"/>
          </p:nvPr>
        </p:nvSpPr>
        <p:spPr>
          <a:xfrm>
            <a:off x="406400" y="1389211"/>
            <a:ext cx="12192000" cy="7462689"/>
          </a:xfrm>
          <a:prstGeom prst="rect">
            <a:avLst/>
          </a:prstGeom>
        </p:spPr>
        <p:txBody>
          <a:bodyPr anchor="t"/>
          <a:lstStyle/>
          <a:p>
            <a:pPr marL="368045" indent="-368045" defTabSz="483716">
              <a:lnSpc>
                <a:spcPct val="100000"/>
              </a:lnSpc>
              <a:spcBef>
                <a:spcPts val="2300"/>
              </a:spcBef>
              <a:buClr>
                <a:schemeClr val="accent1"/>
              </a:buClr>
              <a:buSzPct val="104999"/>
              <a:buFont typeface="Avenir Next"/>
              <a:buChar char="▸"/>
              <a:defRPr cap="none" spc="0" sz="2760">
                <a:latin typeface="Avenir Next Medium"/>
                <a:ea typeface="Avenir Next Medium"/>
                <a:cs typeface="Avenir Next Medium"/>
                <a:sym typeface="Avenir Next Medium"/>
              </a:defRPr>
            </a:pPr>
            <a:r>
              <a:t>Bloomberg: 87%</a:t>
            </a:r>
          </a:p>
          <a:p>
            <a:pPr marL="368045" indent="-368045" defTabSz="483716">
              <a:lnSpc>
                <a:spcPct val="100000"/>
              </a:lnSpc>
              <a:spcBef>
                <a:spcPts val="2300"/>
              </a:spcBef>
              <a:buClr>
                <a:schemeClr val="accent1"/>
              </a:buClr>
              <a:buSzPct val="104999"/>
              <a:buFont typeface="Avenir Next"/>
              <a:buChar char="▸"/>
              <a:defRPr cap="none" spc="0" sz="2760">
                <a:latin typeface="Avenir Next Medium"/>
                <a:ea typeface="Avenir Next Medium"/>
                <a:cs typeface="Avenir Next Medium"/>
                <a:sym typeface="Avenir Next Medium"/>
              </a:defRPr>
            </a:pPr>
            <a:r>
              <a:t>Google Finance: 76%</a:t>
            </a:r>
          </a:p>
          <a:p>
            <a:pPr marL="368045" indent="-368045" defTabSz="483716">
              <a:lnSpc>
                <a:spcPct val="100000"/>
              </a:lnSpc>
              <a:spcBef>
                <a:spcPts val="2300"/>
              </a:spcBef>
              <a:buClr>
                <a:schemeClr val="accent1"/>
              </a:buClr>
              <a:buSzPct val="104999"/>
              <a:buFont typeface="Avenir Next"/>
              <a:buChar char="▸"/>
              <a:defRPr cap="none" spc="0" sz="2760">
                <a:latin typeface="Avenir Next Medium"/>
                <a:ea typeface="Avenir Next Medium"/>
                <a:cs typeface="Avenir Next Medium"/>
                <a:sym typeface="Avenir Next Medium"/>
              </a:defRPr>
            </a:pPr>
            <a:r>
              <a:t>MSN: 77%</a:t>
            </a:r>
          </a:p>
          <a:p>
            <a:pPr marL="368045" indent="-368045" defTabSz="483716">
              <a:lnSpc>
                <a:spcPct val="100000"/>
              </a:lnSpc>
              <a:spcBef>
                <a:spcPts val="2300"/>
              </a:spcBef>
              <a:buClr>
                <a:schemeClr val="accent1"/>
              </a:buClr>
              <a:buSzPct val="104999"/>
              <a:buFont typeface="Avenir Next"/>
              <a:buChar char="▸"/>
              <a:defRPr cap="none" spc="0" sz="2760">
                <a:latin typeface="Avenir Next Medium"/>
                <a:ea typeface="Avenir Next Medium"/>
                <a:cs typeface="Avenir Next Medium"/>
                <a:sym typeface="Avenir Next Medium"/>
              </a:defRPr>
            </a:pPr>
            <a:r>
              <a:t>NASDAQ : 99% *</a:t>
            </a:r>
          </a:p>
          <a:p>
            <a:pPr marL="368045" indent="-368045" defTabSz="483716">
              <a:lnSpc>
                <a:spcPct val="100000"/>
              </a:lnSpc>
              <a:spcBef>
                <a:spcPts val="2300"/>
              </a:spcBef>
              <a:buClr>
                <a:schemeClr val="accent1"/>
              </a:buClr>
              <a:buSzPct val="104999"/>
              <a:buFont typeface="Avenir Next"/>
              <a:buChar char="▸"/>
              <a:defRPr cap="none" spc="0" sz="2760">
                <a:latin typeface="Avenir Next Medium"/>
                <a:ea typeface="Avenir Next Medium"/>
                <a:cs typeface="Avenir Next Medium"/>
                <a:sym typeface="Avenir Next Medium"/>
              </a:defRPr>
            </a:pPr>
            <a:r>
              <a:t>Yahoo Finance: 23% **</a:t>
            </a:r>
          </a:p>
          <a:p>
            <a:pPr marL="368045" indent="-368045" defTabSz="483716">
              <a:lnSpc>
                <a:spcPct val="100000"/>
              </a:lnSpc>
              <a:spcBef>
                <a:spcPts val="2300"/>
              </a:spcBef>
              <a:buClr>
                <a:schemeClr val="accent1"/>
              </a:buClr>
              <a:buSzPct val="104999"/>
              <a:buFont typeface="Avenir Next"/>
              <a:buChar char="▸"/>
              <a:defRPr cap="none" spc="0" sz="2760">
                <a:latin typeface="Avenir Next Medium"/>
                <a:ea typeface="Avenir Next Medium"/>
                <a:cs typeface="Avenir Next Medium"/>
                <a:sym typeface="Avenir Next Medium"/>
              </a:defRPr>
            </a:pPr>
          </a:p>
          <a:p>
            <a:pPr defTabSz="483716">
              <a:lnSpc>
                <a:spcPct val="100000"/>
              </a:lnSpc>
              <a:spcBef>
                <a:spcPts val="2300"/>
              </a:spcBef>
              <a:defRPr cap="none" spc="0" sz="2760">
                <a:latin typeface="Avenir Next Medium"/>
                <a:ea typeface="Avenir Next Medium"/>
                <a:cs typeface="Avenir Next Medium"/>
                <a:sym typeface="Avenir Next Medium"/>
              </a:defRPr>
            </a:pPr>
            <a:r>
              <a:t>* Tale valore è giusto che sia elevato poiché la groundtruth considera dati presi da Nasdaq.com</a:t>
            </a:r>
          </a:p>
          <a:p>
            <a:pPr defTabSz="483716">
              <a:lnSpc>
                <a:spcPct val="100000"/>
              </a:lnSpc>
              <a:spcBef>
                <a:spcPts val="2300"/>
              </a:spcBef>
              <a:defRPr cap="none" spc="0" sz="2760">
                <a:latin typeface="Avenir Next Medium"/>
                <a:ea typeface="Avenir Next Medium"/>
                <a:cs typeface="Avenir Next Medium"/>
                <a:sym typeface="Avenir Next Medium"/>
              </a:defRPr>
            </a:pPr>
            <a:r>
              <a:t>** C’è un’eterogeneità nel calcolare l’attributo che descrive il prezzo di apertura che nella maggioranza dei casi è diverso dalle altre fonti, togliendo quell’attributo la precisione sarebbe del 69%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DATASET"/>
          <p:cNvSpPr txBox="1"/>
          <p:nvPr>
            <p:ph type="title"/>
          </p:nvPr>
        </p:nvSpPr>
        <p:spPr>
          <a:xfrm>
            <a:off x="406400" y="311150"/>
            <a:ext cx="12192000" cy="723900"/>
          </a:xfrm>
          <a:prstGeom prst="rect">
            <a:avLst/>
          </a:prstGeom>
        </p:spPr>
        <p:txBody>
          <a:bodyPr/>
          <a:lstStyle/>
          <a:p>
            <a:pPr defTabSz="467359">
              <a:spcBef>
                <a:spcPts val="2200"/>
              </a:spcBef>
              <a:defRPr sz="4800"/>
            </a:pPr>
            <a:r>
              <a:t>PRECISIONE </a:t>
            </a:r>
            <a:r>
              <a:t>(FONTI)</a:t>
            </a:r>
          </a:p>
        </p:txBody>
      </p:sp>
      <p:sp>
        <p:nvSpPr>
          <p:cNvPr id="239" name="MaxTemp: temperatura massima registrata…"/>
          <p:cNvSpPr txBox="1"/>
          <p:nvPr>
            <p:ph type="body" idx="1"/>
          </p:nvPr>
        </p:nvSpPr>
        <p:spPr>
          <a:xfrm>
            <a:off x="406400" y="1389211"/>
            <a:ext cx="12192000" cy="7462689"/>
          </a:xfrm>
          <a:prstGeom prst="rect">
            <a:avLst/>
          </a:prstGeom>
        </p:spPr>
        <p:txBody>
          <a:bodyPr anchor="t"/>
          <a:lstStyle/>
          <a:p>
            <a:pPr marL="400049" indent="-400049" defTabSz="525779">
              <a:lnSpc>
                <a:spcPct val="100000"/>
              </a:lnSpc>
              <a:spcBef>
                <a:spcPts val="2500"/>
              </a:spcBef>
              <a:buClr>
                <a:schemeClr val="accent1"/>
              </a:buClr>
              <a:buSzPct val="104999"/>
              <a:buFont typeface="Avenir Next"/>
              <a:buChar char="▸"/>
              <a:defRPr cap="none" spc="0" sz="3000">
                <a:latin typeface="Avenir Next Medium"/>
                <a:ea typeface="Avenir Next Medium"/>
                <a:cs typeface="Avenir Next Medium"/>
                <a:sym typeface="Avenir Next Medium"/>
              </a:defRPr>
            </a:pPr>
            <a:r>
              <a:t>Sono state calcolate le precisioni rispetto ai quattro attributi fondamentali (OpenPrice, ClosePrice, HighPrice e LowPrice) in quanto le fonti non condividono lo stesso set di attributi.</a:t>
            </a:r>
          </a:p>
          <a:p>
            <a:pPr marL="400049" indent="-400049" defTabSz="525779">
              <a:lnSpc>
                <a:spcPct val="100000"/>
              </a:lnSpc>
              <a:spcBef>
                <a:spcPts val="2500"/>
              </a:spcBef>
              <a:buClr>
                <a:schemeClr val="accent1"/>
              </a:buClr>
              <a:buSzPct val="104999"/>
              <a:buFont typeface="Avenir Next"/>
              <a:buChar char="▸"/>
              <a:defRPr cap="none" spc="0" sz="3000">
                <a:latin typeface="Avenir Next Medium"/>
                <a:ea typeface="Avenir Next Medium"/>
                <a:cs typeface="Avenir Next Medium"/>
                <a:sym typeface="Avenir Next Medium"/>
              </a:defRPr>
            </a:pPr>
          </a:p>
          <a:p>
            <a:pPr marL="400049" indent="-400049" defTabSz="525779">
              <a:lnSpc>
                <a:spcPct val="100000"/>
              </a:lnSpc>
              <a:spcBef>
                <a:spcPts val="2500"/>
              </a:spcBef>
              <a:buClr>
                <a:schemeClr val="accent1"/>
              </a:buClr>
              <a:buSzPct val="104999"/>
              <a:buFont typeface="Avenir Next"/>
              <a:buChar char="▸"/>
              <a:defRPr cap="none" spc="0" sz="3000">
                <a:latin typeface="Avenir Next Medium"/>
                <a:ea typeface="Avenir Next Medium"/>
                <a:cs typeface="Avenir Next Medium"/>
                <a:sym typeface="Avenir Next Medium"/>
              </a:defRPr>
            </a:pPr>
            <a:r>
              <a:t>In generale si può notare come (oltre a nasdaq che è stato preso come groundtruth) la fonte con precisione più alta sia Bloomberg ed al contrario la fonte con precisione più bassa sia Yahoo che però riscontra un problema di eterogeneità su un attributo.</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Post ClEANING</a:t>
            </a:r>
          </a:p>
        </p:txBody>
      </p:sp>
      <p:sp>
        <p:nvSpPr>
          <p:cNvPr id="242" name="MaxTemp: temperatura massima registrata…"/>
          <p:cNvSpPr txBox="1"/>
          <p:nvPr>
            <p:ph type="body" idx="1"/>
          </p:nvPr>
        </p:nvSpPr>
        <p:spPr>
          <a:xfrm>
            <a:off x="406400" y="1389211"/>
            <a:ext cx="12192000" cy="7462689"/>
          </a:xfrm>
          <a:prstGeom prst="rect">
            <a:avLst/>
          </a:prstGeom>
        </p:spPr>
        <p:txBody>
          <a:bodyPr anchor="t"/>
          <a:lstStyle/>
          <a:p>
            <a:pPr marL="344042" indent="-344042" defTabSz="452169">
              <a:lnSpc>
                <a:spcPct val="100000"/>
              </a:lnSpc>
              <a:spcBef>
                <a:spcPts val="2100"/>
              </a:spcBef>
              <a:buClr>
                <a:schemeClr val="accent1"/>
              </a:buClr>
              <a:buSzPct val="104999"/>
              <a:buFont typeface="Avenir Next"/>
              <a:buChar char="▸"/>
              <a:defRPr cap="none" spc="0" sz="2580">
                <a:latin typeface="Avenir Next Medium"/>
                <a:ea typeface="Avenir Next Medium"/>
                <a:cs typeface="Avenir Next Medium"/>
                <a:sym typeface="Avenir Next Medium"/>
              </a:defRPr>
            </a:pPr>
            <a:r>
              <a:t>Si è ricavato un dataset da quello partenza, applicando delle tecniche di cleaning dei dati, come ad esempio assegnare il valore più frequente tra le varie fonti per i campi nulli. In seguito sono state rimosse le stringhe presenti tra i valori numerici ($,m,mil,b,bil).</a:t>
            </a:r>
          </a:p>
          <a:p>
            <a:pPr marL="344042" indent="-344042" defTabSz="452169">
              <a:lnSpc>
                <a:spcPct val="100000"/>
              </a:lnSpc>
              <a:spcBef>
                <a:spcPts val="2100"/>
              </a:spcBef>
              <a:buClr>
                <a:schemeClr val="accent1"/>
              </a:buClr>
              <a:buSzPct val="104999"/>
              <a:buFont typeface="Avenir Next"/>
              <a:buChar char="▸"/>
              <a:defRPr cap="none" spc="0" sz="2580">
                <a:latin typeface="Avenir Next Medium"/>
                <a:ea typeface="Avenir Next Medium"/>
                <a:cs typeface="Avenir Next Medium"/>
                <a:sym typeface="Avenir Next Medium"/>
              </a:defRPr>
            </a:pPr>
            <a:r>
              <a:t>L’incompletezza delle colonne PreviousClose e NShares ha così raggiunto lo 0%. In generale il dataset ha avuto un miglioramento arrivando all 5% di dati mancanti.</a:t>
            </a:r>
          </a:p>
          <a:p>
            <a:pPr marL="344042" indent="-344042" defTabSz="452169">
              <a:lnSpc>
                <a:spcPct val="100000"/>
              </a:lnSpc>
              <a:spcBef>
                <a:spcPts val="2100"/>
              </a:spcBef>
              <a:buClr>
                <a:schemeClr val="accent1"/>
              </a:buClr>
              <a:buSzPct val="104999"/>
              <a:buFont typeface="Avenir Next"/>
              <a:buChar char="▸"/>
              <a:defRPr cap="none" spc="0" sz="2580">
                <a:latin typeface="Avenir Next Medium"/>
                <a:ea typeface="Avenir Next Medium"/>
                <a:cs typeface="Avenir Next Medium"/>
                <a:sym typeface="Avenir Next Medium"/>
              </a:defRPr>
            </a:pPr>
            <a:r>
              <a:t>La precisione del PreviousClose è passata dal 58% al 97,6%. Anche la precisione di NShares è aumentata fino al 52%. </a:t>
            </a:r>
          </a:p>
          <a:p>
            <a:pPr marL="344042" indent="-344042" defTabSz="452169">
              <a:lnSpc>
                <a:spcPct val="100000"/>
              </a:lnSpc>
              <a:spcBef>
                <a:spcPts val="2100"/>
              </a:spcBef>
              <a:buClr>
                <a:schemeClr val="accent1"/>
              </a:buClr>
              <a:buSzPct val="104999"/>
              <a:buFont typeface="Avenir Next"/>
              <a:buChar char="▸"/>
              <a:defRPr cap="none" spc="0" sz="2580">
                <a:latin typeface="Avenir Next Medium"/>
                <a:ea typeface="Avenir Next Medium"/>
                <a:cs typeface="Avenir Next Medium"/>
                <a:sym typeface="Avenir Next Medium"/>
              </a:defRPr>
            </a:pPr>
            <a:r>
              <a:t>L’inconsistenza di ChangeInDollars è diminuita fino al 45%, così come ChangePerc. Anche il valore di inconsistenza di MarketCap è diminuito molto (38%).</a:t>
            </a:r>
          </a:p>
          <a:p>
            <a:pPr marL="344042" indent="-344042" defTabSz="452169">
              <a:lnSpc>
                <a:spcPct val="100000"/>
              </a:lnSpc>
              <a:spcBef>
                <a:spcPts val="2100"/>
              </a:spcBef>
              <a:buClr>
                <a:schemeClr val="accent1"/>
              </a:buClr>
              <a:buSzPct val="104999"/>
              <a:buFont typeface="Avenir Next"/>
              <a:buChar char="▸"/>
              <a:defRPr cap="none" spc="0" sz="2580">
                <a:latin typeface="Avenir Next Medium"/>
                <a:ea typeface="Avenir Next Medium"/>
                <a:cs typeface="Avenir Next Medium"/>
                <a:sym typeface="Avenir Next Medium"/>
              </a:defRPr>
            </a:pPr>
            <a:r>
              <a:t>I casi particolari PE &lt; 0 hanno raggiunto lo 0,2%, invece quelli di PreviousClose != OpenClose è decresciuto fino al 42,2%.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CONCLUSIONI</a:t>
            </a:r>
          </a:p>
        </p:txBody>
      </p:sp>
      <p:sp>
        <p:nvSpPr>
          <p:cNvPr id="245" name="MaxTemp: temperatura massima registrata…"/>
          <p:cNvSpPr txBox="1"/>
          <p:nvPr>
            <p:ph type="body" idx="1"/>
          </p:nvPr>
        </p:nvSpPr>
        <p:spPr>
          <a:xfrm>
            <a:off x="406400" y="1389211"/>
            <a:ext cx="12192000" cy="7462689"/>
          </a:xfrm>
          <a:prstGeom prst="rect">
            <a:avLst/>
          </a:prstGeom>
        </p:spPr>
        <p:txBody>
          <a:bodyPr anchor="t"/>
          <a:lstStyle/>
          <a:p>
            <a:pPr marL="400050" indent="-400050" defTabSz="525779">
              <a:lnSpc>
                <a:spcPct val="100000"/>
              </a:lnSpc>
              <a:spcBef>
                <a:spcPts val="2500"/>
              </a:spcBef>
              <a:buClr>
                <a:schemeClr val="accent1"/>
              </a:buClr>
              <a:buSzPct val="104999"/>
              <a:buFont typeface="Avenir Next"/>
              <a:buChar char="▸"/>
              <a:defRPr cap="none" spc="0" sz="3059">
                <a:latin typeface="Avenir Next Medium"/>
                <a:ea typeface="Avenir Next Medium"/>
                <a:cs typeface="Avenir Next Medium"/>
                <a:sym typeface="Avenir Next Medium"/>
              </a:defRPr>
            </a:pPr>
            <a:r>
              <a:t>Il progetto si è concentrato sulla valutazione e il miglioramento di alcune metriche che riguardano data quality, il nostro approccio è stato del tipo data-driven sono stati cioè direttamente lavorati i dati a disposizione (es. normalizzazione e gestione valori nulli)</a:t>
            </a:r>
          </a:p>
          <a:p>
            <a:pPr marL="400050" indent="-400050" defTabSz="525779">
              <a:lnSpc>
                <a:spcPct val="100000"/>
              </a:lnSpc>
              <a:spcBef>
                <a:spcPts val="2500"/>
              </a:spcBef>
              <a:buClr>
                <a:schemeClr val="accent1"/>
              </a:buClr>
              <a:buSzPct val="104999"/>
              <a:buFont typeface="Avenir Next"/>
              <a:buChar char="▸"/>
              <a:defRPr cap="none" spc="0" sz="3059">
                <a:latin typeface="Avenir Next Medium"/>
                <a:ea typeface="Avenir Next Medium"/>
                <a:cs typeface="Avenir Next Medium"/>
                <a:sym typeface="Avenir Next Medium"/>
              </a:defRPr>
            </a:pPr>
            <a:r>
              <a:t>I risultati della valutazione delle varie dimensioni di qualità dei dati hanno mostrato un insieme non indifferente di aspetti importanti, tra cui: la gestione dell’eterogeneità semantica dei dati che porta ad una diminuzione delle performance anche quando in realtà i dati non sono del tutto errati (nonostante normalizzazione e gestione valori nulli), una precisione globale sulle fonti non da disprezzare, questa però è ancora una volta peggiorata dai problemi di eterogeneità e mancanza dei valori che ne peggiorano le performance per alcuni attributi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PREMESSA 1/2</a:t>
            </a:r>
          </a:p>
        </p:txBody>
      </p:sp>
      <p:sp>
        <p:nvSpPr>
          <p:cNvPr id="194" name="Dominio:                                                                                          Il dataset preso in esame rappresenta le osservazioni atmosferiche di diverse stazioni meteo in Australia dal 01/11/2007 al 25/06/2017.…"/>
          <p:cNvSpPr txBox="1"/>
          <p:nvPr>
            <p:ph type="body" idx="1"/>
          </p:nvPr>
        </p:nvSpPr>
        <p:spPr>
          <a:xfrm>
            <a:off x="406400" y="1389211"/>
            <a:ext cx="12192000" cy="7462689"/>
          </a:xfrm>
          <a:prstGeom prst="rect">
            <a:avLst/>
          </a:prstGeom>
        </p:spPr>
        <p:txBody>
          <a:bodyPr anchor="t"/>
          <a:lstStyle/>
          <a:p>
            <a:pPr marL="404495" indent="-404495" defTabSz="531622">
              <a:lnSpc>
                <a:spcPct val="100000"/>
              </a:lnSpc>
              <a:spcBef>
                <a:spcPts val="2500"/>
              </a:spcBef>
              <a:buClr>
                <a:schemeClr val="accent1"/>
              </a:buClr>
              <a:buSzPct val="104999"/>
              <a:buFont typeface="Avenir Next"/>
              <a:buChar char="▸"/>
              <a:defRPr cap="none" spc="0" sz="3094">
                <a:latin typeface="Avenir Next Medium"/>
                <a:ea typeface="Avenir Next Medium"/>
                <a:cs typeface="Avenir Next Medium"/>
                <a:sym typeface="Avenir Next Medium"/>
              </a:defRPr>
            </a:pPr>
            <a:r>
              <a:t>Il web è in continuo cambiamento, c’è una quantità di dati enorme sempre più in crescita di dati che riguardano gli aspetti più distinti. L’ambito preso in considerazione nel progetto è l’ambito finanziario, lavoreremo perciò con 1000 titoli provenienti da fonti diverse.</a:t>
            </a:r>
          </a:p>
          <a:p>
            <a:pPr marL="404495" indent="-404495" defTabSz="531622">
              <a:lnSpc>
                <a:spcPct val="100000"/>
              </a:lnSpc>
              <a:spcBef>
                <a:spcPts val="2500"/>
              </a:spcBef>
              <a:buClr>
                <a:schemeClr val="accent1"/>
              </a:buClr>
              <a:buSzPct val="104999"/>
              <a:buFont typeface="Avenir Next"/>
              <a:buChar char="▸"/>
              <a:defRPr cap="none" spc="0" sz="3094">
                <a:latin typeface="Avenir Next Medium"/>
                <a:ea typeface="Avenir Next Medium"/>
                <a:cs typeface="Avenir Next Medium"/>
                <a:sym typeface="Avenir Next Medium"/>
              </a:defRPr>
            </a:pPr>
            <a:r>
              <a:t>Il primo aspetto da tenere in considerazione è la possibile presenza di valori nulli all’interno delle fonti dati, andremo perciò ad effettuare una analisi riguardo la completezza dei dati.</a:t>
            </a:r>
          </a:p>
          <a:p>
            <a:pPr marL="404495" indent="-404495" defTabSz="531622">
              <a:lnSpc>
                <a:spcPct val="100000"/>
              </a:lnSpc>
              <a:spcBef>
                <a:spcPts val="2500"/>
              </a:spcBef>
              <a:buClr>
                <a:schemeClr val="accent1"/>
              </a:buClr>
              <a:buSzPct val="104999"/>
              <a:buFont typeface="Avenir Next"/>
              <a:buChar char="▸"/>
              <a:defRPr cap="none" spc="0" sz="3094">
                <a:latin typeface="Avenir Next Medium"/>
                <a:ea typeface="Avenir Next Medium"/>
                <a:cs typeface="Avenir Next Medium"/>
                <a:sym typeface="Avenir Next Medium"/>
              </a:defRPr>
            </a:pPr>
            <a:r>
              <a:t>Un secondo aspetto da considerare è la presenza di ripetizioni dei dati, questo è un aspetto naturale della presenza di varie fonti che rappresentano gli stessi titoli, per analizzare questo aspetto andremo a studiare la ridondanza dei dati.</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SVILUPPI FUTURI</a:t>
            </a:r>
          </a:p>
        </p:txBody>
      </p:sp>
      <p:sp>
        <p:nvSpPr>
          <p:cNvPr id="248" name="MaxTemp: temperatura massima registrata…"/>
          <p:cNvSpPr txBox="1"/>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Migliorare la fase iniziale di normalizzazione dei dati al fine di includere dati uguali ma rappresentati in formati differenti</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Attuare altri tipi di approccio (process-driven) al fine di migliorare la qualità dei dati</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PREMESSA 2/2</a:t>
            </a:r>
          </a:p>
        </p:txBody>
      </p:sp>
      <p:sp>
        <p:nvSpPr>
          <p:cNvPr id="197" name="Dominio:                                                                                          Il dataset preso in esame rappresenta le osservazioni atmosferiche di diverse stazioni meteo in Australia dal 01/11/2007 al 25/06/2017.…"/>
          <p:cNvSpPr txBox="1"/>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Un terzo aspetto considerato è la consistenza dei dati, questo significa controllare che i dati rispettino dei vincoli di dominio e dei vincoli su come essi devono essere calcolati, verranno presentate diverse analisi per tale scopo.</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Un ultimo aspetto  riguarda la precisione dei dati rispetto ad una groundtruth. In particolare sono state effettuate prima analisi sulla precisione dei singoli attributi e in secondo luogo sulle diverse fonti.</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DOMINIO, OBIETTIVI</a:t>
            </a:r>
          </a:p>
        </p:txBody>
      </p:sp>
      <p:sp>
        <p:nvSpPr>
          <p:cNvPr id="200" name="Dominio:                                                                                          Il dataset preso in esame rappresenta le osservazioni atmosferiche di diverse stazioni meteo in Australia dal 01/11/2007 al 25/06/2017.…"/>
          <p:cNvSpPr txBox="1"/>
          <p:nvPr>
            <p:ph type="body" idx="1"/>
          </p:nvPr>
        </p:nvSpPr>
        <p:spPr>
          <a:xfrm>
            <a:off x="406400" y="1389211"/>
            <a:ext cx="12192000" cy="7462689"/>
          </a:xfrm>
          <a:prstGeom prst="rect">
            <a:avLst/>
          </a:prstGeom>
        </p:spPr>
        <p:txBody>
          <a:bodyPr anchor="t"/>
          <a:lstStyle/>
          <a:p>
            <a:pPr defTabSz="525779">
              <a:lnSpc>
                <a:spcPct val="100000"/>
              </a:lnSpc>
              <a:spcBef>
                <a:spcPts val="2500"/>
              </a:spcBef>
              <a:defRPr cap="none" spc="0" sz="3059">
                <a:latin typeface="Avenir Next Medium"/>
                <a:ea typeface="Avenir Next Medium"/>
                <a:cs typeface="Avenir Next Medium"/>
                <a:sym typeface="Avenir Next Medium"/>
              </a:defRPr>
            </a:pPr>
          </a:p>
          <a:p>
            <a:pPr marL="400050" indent="-400050" defTabSz="525779">
              <a:lnSpc>
                <a:spcPct val="100000"/>
              </a:lnSpc>
              <a:spcBef>
                <a:spcPts val="2500"/>
              </a:spcBef>
              <a:buClr>
                <a:schemeClr val="accent1"/>
              </a:buClr>
              <a:buSzPct val="104999"/>
              <a:buFont typeface="Avenir Next"/>
              <a:buChar char="▸"/>
              <a:defRPr cap="none" spc="0" sz="3059">
                <a:latin typeface="Avenir Next Medium"/>
                <a:ea typeface="Avenir Next Medium"/>
                <a:cs typeface="Avenir Next Medium"/>
                <a:sym typeface="Avenir Next Medium"/>
              </a:defRPr>
            </a:pPr>
            <a:r>
              <a:t>Dominio: Il dataset preso in esame rappresenta una semplificazione di quello di partenza al fine di poter analizzare più nel dettaglio le tematiche descritte in precedenza. In particolare questo rappresenta gli andamenti dei 100 titoli facenti parte dell’indice NASDAQ presi dalle cinque fonti ritenute più autorevoli durante la sessione di mercato del 01/07/2011.</a:t>
            </a:r>
          </a:p>
          <a:p>
            <a:pPr marL="400050" indent="-400050" defTabSz="525779">
              <a:lnSpc>
                <a:spcPct val="100000"/>
              </a:lnSpc>
              <a:spcBef>
                <a:spcPts val="2500"/>
              </a:spcBef>
              <a:buClr>
                <a:schemeClr val="accent1"/>
              </a:buClr>
              <a:buSzPct val="104999"/>
              <a:buFont typeface="Avenir Next"/>
              <a:buChar char="▸"/>
              <a:defRPr cap="none" spc="0" sz="3059">
                <a:latin typeface="Avenir Next Medium"/>
                <a:ea typeface="Avenir Next Medium"/>
                <a:cs typeface="Avenir Next Medium"/>
                <a:sym typeface="Avenir Next Medium"/>
              </a:defRPr>
            </a:pPr>
          </a:p>
          <a:p>
            <a:pPr marL="400050" indent="-400050" defTabSz="525779">
              <a:lnSpc>
                <a:spcPct val="100000"/>
              </a:lnSpc>
              <a:spcBef>
                <a:spcPts val="2500"/>
              </a:spcBef>
              <a:buClr>
                <a:schemeClr val="accent1"/>
              </a:buClr>
              <a:buSzPct val="104999"/>
              <a:buFont typeface="Avenir Next"/>
              <a:buChar char="▸"/>
              <a:defRPr cap="none" spc="0" sz="3059">
                <a:latin typeface="Avenir Next Medium"/>
                <a:ea typeface="Avenir Next Medium"/>
                <a:cs typeface="Avenir Next Medium"/>
                <a:sym typeface="Avenir Next Medium"/>
              </a:defRPr>
            </a:pPr>
            <a:r>
              <a:t>Obiettivo: Valutare l</a:t>
            </a:r>
            <a:r>
              <a:t>e metriche di completezza, ridondanza, consistenza e precisione </a:t>
            </a:r>
            <a:r>
              <a:t>dei dati finanziari provenient</a:t>
            </a:r>
            <a:r>
              <a:t>i</a:t>
            </a:r>
            <a:r>
              <a:t> da diverse fonti.</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DATASET</a:t>
            </a:r>
          </a:p>
        </p:txBody>
      </p:sp>
      <p:sp>
        <p:nvSpPr>
          <p:cNvPr id="203" name="MaxTemp: temperatura massima registrata…"/>
          <p:cNvSpPr txBox="1"/>
          <p:nvPr>
            <p:ph type="body" idx="1"/>
          </p:nvPr>
        </p:nvSpPr>
        <p:spPr>
          <a:xfrm>
            <a:off x="406400" y="1389209"/>
            <a:ext cx="12192000" cy="8217994"/>
          </a:xfrm>
          <a:prstGeom prst="rect">
            <a:avLst/>
          </a:prstGeom>
        </p:spPr>
        <p:txBody>
          <a:bodyPr anchor="t"/>
          <a:lstStyle/>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Source: sorgente dei dati (Bloomberg, GoogleFinance, MSNMoney, Nasdaq, YahooFinance) </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Symbol: ticker dell’azienda </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ChangePerc: variazione percentuale del titolo</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ClosePrice: valore dell’azione al momento della chiusura del mercato</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OpenPrice: valore dell’azione al momento dell’apertura del mercato</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ChangeInDollars: variazione del valore del titolo durante la giornata </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Volume: numero di contratti scambiati durante la sessione di mercato</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HighPrice: valore massimo dell’azione raggiunto durante la sessione di mercato</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LowPrice: valore minimo dell’azione raggiunto durante la sessione di mercato </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PreviousClose: valore dell’azione alla chiusura del mercato il giorno precedente</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YearHigh: valore massimo dell’azione raggiunto durante l’anno</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YearLow: valore minimo dell’azione raggiunto durante l’anno</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NShares: numero di azioni in circolazione</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PE: </a:t>
            </a:r>
            <a:r>
              <a:t>rapporto prezzo/utili per una singola azione</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MarketCap: </a:t>
            </a:r>
            <a:r>
              <a:t>valore totale di una azienda (Nshares  * ClosePrice)</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Yield: </a:t>
            </a:r>
            <a:r>
              <a:t>dividendo per azione</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DividendYield</a:t>
            </a:r>
            <a:r>
              <a:t>: rapporto tra dividendo e prezzo di una azione</a:t>
            </a:r>
          </a:p>
          <a:p>
            <a:pPr marL="431165" indent="-431165" defTabSz="566673">
              <a:lnSpc>
                <a:spcPct val="100000"/>
              </a:lnSpc>
              <a:spcBef>
                <a:spcPts val="900"/>
              </a:spcBef>
              <a:buClr>
                <a:schemeClr val="accent1"/>
              </a:buClr>
              <a:buSzPct val="104999"/>
              <a:buFont typeface="Avenir Next"/>
              <a:buChar char="▸"/>
              <a:defRPr cap="none" spc="0" sz="1900">
                <a:latin typeface="Avenir Next Medium"/>
                <a:ea typeface="Avenir Next Medium"/>
                <a:cs typeface="Avenir Next Medium"/>
                <a:sym typeface="Avenir Next Medium"/>
              </a:defRPr>
            </a:pPr>
            <a:r>
              <a:t>EPS: </a:t>
            </a:r>
            <a:r>
              <a:t>utile per azione (utile netto / Nshares)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ANALISI DATASET E DOMINIO APPLICATIVO</a:t>
            </a:r>
          </a:p>
        </p:txBody>
      </p:sp>
      <p:sp>
        <p:nvSpPr>
          <p:cNvPr id="206" name="MaxTemp: temperatura massima registrata…"/>
          <p:cNvSpPr txBox="1"/>
          <p:nvPr>
            <p:ph type="body" idx="1"/>
          </p:nvPr>
        </p:nvSpPr>
        <p:spPr>
          <a:xfrm>
            <a:off x="406400" y="1389209"/>
            <a:ext cx="12192000" cy="8217994"/>
          </a:xfrm>
          <a:prstGeom prst="rect">
            <a:avLst/>
          </a:prstGeom>
        </p:spPr>
        <p:txBody>
          <a:bodyPr anchor="t"/>
          <a:lstStyle/>
          <a:p>
            <a:pPr marL="418230" indent="-418230" defTabSz="549673">
              <a:lnSpc>
                <a:spcPct val="100000"/>
              </a:lnSpc>
              <a:spcBef>
                <a:spcPts val="800"/>
              </a:spcBef>
              <a:buClr>
                <a:schemeClr val="accent1"/>
              </a:buClr>
              <a:buSzPct val="104999"/>
              <a:buFont typeface="Avenir Next"/>
              <a:buChar char="▸"/>
              <a:defRPr cap="none" spc="0" sz="3104">
                <a:latin typeface="Avenir Next Medium"/>
                <a:ea typeface="Avenir Next Medium"/>
                <a:cs typeface="Avenir Next Medium"/>
                <a:sym typeface="Avenir Next Medium"/>
              </a:defRPr>
            </a:pPr>
            <a:r>
              <a:t>Abbiamo effettuato un’analisi iniziale sul dataset e del dominio finanziario utilizzate per valutare in maniera migliore le dimensioni di qualità, attraverso tale analisi sono stati notati i seguenti aspetti:</a:t>
            </a:r>
            <a:endParaRPr sz="1843"/>
          </a:p>
          <a:p>
            <a:pPr marL="443484" indent="-443484" defTabSz="549673">
              <a:lnSpc>
                <a:spcPct val="100000"/>
              </a:lnSpc>
              <a:spcBef>
                <a:spcPts val="800"/>
              </a:spcBef>
              <a:buClr>
                <a:schemeClr val="accent1"/>
              </a:buClr>
              <a:buSzPct val="104999"/>
              <a:buAutoNum type="arabicPeriod" startAt="1"/>
              <a:defRPr cap="none" spc="0" sz="3104">
                <a:latin typeface="Avenir Next Medium"/>
                <a:ea typeface="Avenir Next Medium"/>
                <a:cs typeface="Avenir Next Medium"/>
                <a:sym typeface="Avenir Next Medium"/>
              </a:defRPr>
            </a:pPr>
            <a:r>
              <a:t>L’attributo PE matematicamente può assumere un valore negativo che però non è accettato nella cultura finanziaria, nel dataset 4 fonti su 5 infatti non riportano i valori di PE negativi, al contrario solo msn-money riporta tali valori</a:t>
            </a:r>
            <a:endParaRPr sz="1843"/>
          </a:p>
          <a:p>
            <a:pPr marL="443484" indent="-443484" defTabSz="549673">
              <a:lnSpc>
                <a:spcPct val="100000"/>
              </a:lnSpc>
              <a:spcBef>
                <a:spcPts val="800"/>
              </a:spcBef>
              <a:buClr>
                <a:schemeClr val="accent1"/>
              </a:buClr>
              <a:buSzPct val="104999"/>
              <a:buAutoNum type="arabicPeriod" startAt="1"/>
              <a:defRPr cap="none" spc="0" sz="3104">
                <a:latin typeface="Avenir Next Medium"/>
                <a:ea typeface="Avenir Next Medium"/>
                <a:cs typeface="Avenir Next Medium"/>
                <a:sym typeface="Avenir Next Medium"/>
              </a:defRPr>
            </a:pPr>
            <a:r>
              <a:t>Come vedremo nell’analisi di consistenza il valore che assume l’attributo PreviousClose può non coincidere con il valore di PriceOpen in quanto sono possibili transazioni a mercato chiuso</a:t>
            </a:r>
            <a:endParaRPr sz="1843"/>
          </a:p>
          <a:p>
            <a:pPr marL="443484" indent="-443484" defTabSz="549673">
              <a:lnSpc>
                <a:spcPct val="100000"/>
              </a:lnSpc>
              <a:spcBef>
                <a:spcPts val="800"/>
              </a:spcBef>
              <a:buClr>
                <a:schemeClr val="accent1"/>
              </a:buClr>
              <a:buSzPct val="104999"/>
              <a:buAutoNum type="arabicPeriod" startAt="1"/>
              <a:defRPr cap="none" spc="0" sz="3104">
                <a:latin typeface="Avenir Next Medium"/>
                <a:ea typeface="Avenir Next Medium"/>
                <a:cs typeface="Avenir Next Medium"/>
                <a:sym typeface="Avenir Next Medium"/>
              </a:defRPr>
            </a:pPr>
            <a:r>
              <a:t>L’attributo Yield differisce nelle varie fonti in quanto il suo calcolo può essere fatto su scale differenti (annuale, semestrale, quarto di anno)</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DOMINIO, OBIETTIVI"/>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METRICHE DATA QUALITY</a:t>
            </a:r>
          </a:p>
        </p:txBody>
      </p:sp>
      <p:sp>
        <p:nvSpPr>
          <p:cNvPr id="209" name="Dominio:                                                                                          Il dataset preso in esame rappresenta le osservazioni atmosferiche di diverse stazioni meteo in Australia dal 01/11/2007 al 25/06/2017.…"/>
          <p:cNvSpPr txBox="1"/>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Completezza</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Ridondanza</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Consistenza</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Precisione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COMPLETEZZA</a:t>
            </a:r>
          </a:p>
        </p:txBody>
      </p:sp>
      <p:sp>
        <p:nvSpPr>
          <p:cNvPr id="212" name="MaxTemp: temperatura massima registrata…"/>
          <p:cNvSpPr txBox="1"/>
          <p:nvPr>
            <p:ph type="body" idx="1"/>
          </p:nvPr>
        </p:nvSpPr>
        <p:spPr>
          <a:xfrm>
            <a:off x="406400" y="1389211"/>
            <a:ext cx="12192000" cy="7462689"/>
          </a:xfrm>
          <a:prstGeom prst="rect">
            <a:avLst/>
          </a:prstGeom>
        </p:spPr>
        <p:txBody>
          <a:bodyPr anchor="t"/>
          <a:lstStyle/>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Completezza di attributi:                                                       </a:t>
            </a:r>
          </a:p>
          <a:p>
            <a:pPr defTabSz="584200">
              <a:lnSpc>
                <a:spcPct val="100000"/>
              </a:lnSpc>
              <a:spcBef>
                <a:spcPts val="2800"/>
              </a:spcBef>
              <a:defRPr cap="none" spc="0" sz="3400">
                <a:latin typeface="Avenir Next Medium"/>
                <a:ea typeface="Avenir Next Medium"/>
                <a:cs typeface="Avenir Next Medium"/>
                <a:sym typeface="Avenir Next Medium"/>
              </a:defRPr>
            </a:pPr>
            <a:r>
              <a:t>	40% di NULL nella colonna PreviousClose.</a:t>
            </a:r>
          </a:p>
          <a:p>
            <a:pPr defTabSz="584200">
              <a:lnSpc>
                <a:spcPct val="100000"/>
              </a:lnSpc>
              <a:spcBef>
                <a:spcPts val="2800"/>
              </a:spcBef>
              <a:defRPr cap="none" spc="0" sz="3400">
                <a:latin typeface="Avenir Next Medium"/>
                <a:ea typeface="Avenir Next Medium"/>
                <a:cs typeface="Avenir Next Medium"/>
                <a:sym typeface="Avenir Next Medium"/>
              </a:defRPr>
            </a:pPr>
            <a:r>
              <a:t>	20% di NULL nella colonna NShares.</a:t>
            </a:r>
          </a:p>
          <a:p>
            <a:pPr defTabSz="584200">
              <a:lnSpc>
                <a:spcPct val="100000"/>
              </a:lnSpc>
              <a:spcBef>
                <a:spcPts val="2800"/>
              </a:spcBef>
              <a:defRPr cap="none" spc="0" sz="3400">
                <a:latin typeface="Avenir Next Medium"/>
                <a:ea typeface="Avenir Next Medium"/>
                <a:cs typeface="Avenir Next Medium"/>
                <a:sym typeface="Avenir Next Medium"/>
              </a:defRPr>
            </a:pPr>
            <a:r>
              <a:t>      58% di NULL nella colonna Yield. </a:t>
            </a:r>
          </a:p>
          <a:p>
            <a:pPr defTabSz="584200">
              <a:lnSpc>
                <a:spcPct val="100000"/>
              </a:lnSpc>
              <a:spcBef>
                <a:spcPts val="2800"/>
              </a:spcBef>
              <a:defRPr cap="none" spc="0" sz="3400">
                <a:latin typeface="Avenir Next Medium"/>
                <a:ea typeface="Avenir Next Medium"/>
                <a:cs typeface="Avenir Next Medium"/>
                <a:sym typeface="Avenir Next Medium"/>
              </a:defRPr>
            </a:pPr>
            <a:r>
              <a:t>      57% di NULL nella colonna DividendYield. </a:t>
            </a:r>
          </a:p>
          <a:p>
            <a:pPr defTabSz="584200">
              <a:lnSpc>
                <a:spcPct val="100000"/>
              </a:lnSpc>
              <a:spcBef>
                <a:spcPts val="2800"/>
              </a:spcBef>
              <a:defRPr cap="none" spc="0" sz="3400">
                <a:latin typeface="Avenir Next Medium"/>
                <a:ea typeface="Avenir Next Medium"/>
                <a:cs typeface="Avenir Next Medium"/>
                <a:sym typeface="Avenir Next Medium"/>
              </a:defRPr>
            </a:pPr>
            <a:r>
              <a:t>      0.4% di NULL nella colonna EPS.  </a:t>
            </a:r>
          </a:p>
          <a:p>
            <a:pPr marL="444500" indent="-444500" defTabSz="584200">
              <a:lnSpc>
                <a:spcPct val="100000"/>
              </a:lnSpc>
              <a:spcBef>
                <a:spcPts val="2800"/>
              </a:spcBef>
              <a:buClr>
                <a:schemeClr val="accent1"/>
              </a:buClr>
              <a:buSzPct val="104999"/>
              <a:buFont typeface="Avenir Next"/>
              <a:buChar char="▸"/>
              <a:defRPr cap="none" spc="0" sz="3400">
                <a:latin typeface="Avenir Next Medium"/>
                <a:ea typeface="Avenir Next Medium"/>
                <a:cs typeface="Avenir Next Medium"/>
                <a:sym typeface="Avenir Next Medium"/>
              </a:defRPr>
            </a:pPr>
            <a:r>
              <a:t>Completezza totale:                                                                  </a:t>
            </a:r>
          </a:p>
          <a:p>
            <a:pPr defTabSz="584200">
              <a:lnSpc>
                <a:spcPct val="100000"/>
              </a:lnSpc>
              <a:spcBef>
                <a:spcPts val="2800"/>
              </a:spcBef>
              <a:defRPr cap="none" spc="0" sz="3400">
                <a:latin typeface="Avenir Next Medium"/>
                <a:ea typeface="Avenir Next Medium"/>
                <a:cs typeface="Avenir Next Medium"/>
                <a:sym typeface="Avenir Next Medium"/>
              </a:defRPr>
            </a:pPr>
            <a:r>
              <a:t>	10% di NULL nell’intero dataset.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ATASET"/>
          <p:cNvSpPr txBox="1"/>
          <p:nvPr>
            <p:ph type="title"/>
          </p:nvPr>
        </p:nvSpPr>
        <p:spPr>
          <a:xfrm>
            <a:off x="406400" y="311150"/>
            <a:ext cx="12192000" cy="723900"/>
          </a:xfrm>
          <a:prstGeom prst="rect">
            <a:avLst/>
          </a:prstGeom>
        </p:spPr>
        <p:txBody>
          <a:bodyPr/>
          <a:lstStyle>
            <a:lvl1pPr defTabSz="467359">
              <a:spcBef>
                <a:spcPts val="2200"/>
              </a:spcBef>
              <a:defRPr sz="4800"/>
            </a:lvl1pPr>
          </a:lstStyle>
          <a:p>
            <a:pPr/>
            <a:r>
              <a:t>COMPLETEZZA</a:t>
            </a:r>
          </a:p>
        </p:txBody>
      </p:sp>
      <p:sp>
        <p:nvSpPr>
          <p:cNvPr id="215" name="MaxTemp: temperatura massima registrata…"/>
          <p:cNvSpPr txBox="1"/>
          <p:nvPr>
            <p:ph type="body" idx="1"/>
          </p:nvPr>
        </p:nvSpPr>
        <p:spPr>
          <a:xfrm>
            <a:off x="406400" y="1389211"/>
            <a:ext cx="12192000" cy="7462689"/>
          </a:xfrm>
          <a:prstGeom prst="rect">
            <a:avLst/>
          </a:prstGeom>
        </p:spPr>
        <p:txBody>
          <a:bodyPr anchor="t"/>
          <a:lstStyle/>
          <a:p>
            <a:pPr marL="408940" indent="-408940" defTabSz="537463">
              <a:lnSpc>
                <a:spcPct val="100000"/>
              </a:lnSpc>
              <a:spcBef>
                <a:spcPts val="2500"/>
              </a:spcBef>
              <a:buClr>
                <a:schemeClr val="accent1"/>
              </a:buClr>
              <a:buSzPct val="104999"/>
              <a:buFont typeface="Avenir Next"/>
              <a:buChar char="▸"/>
              <a:defRPr cap="none" spc="0" sz="3128">
                <a:latin typeface="Avenir Next Medium"/>
                <a:ea typeface="Avenir Next Medium"/>
                <a:cs typeface="Avenir Next Medium"/>
                <a:sym typeface="Avenir Next Medium"/>
              </a:defRPr>
            </a:pPr>
            <a:r>
              <a:t>Per quanto riguarda la completezza sono stati riportati gli attributi con il numero di valore nulli più alti.</a:t>
            </a:r>
          </a:p>
          <a:p>
            <a:pPr marL="408940" indent="-408940" defTabSz="537463">
              <a:lnSpc>
                <a:spcPct val="100000"/>
              </a:lnSpc>
              <a:spcBef>
                <a:spcPts val="2500"/>
              </a:spcBef>
              <a:buClr>
                <a:schemeClr val="accent1"/>
              </a:buClr>
              <a:buSzPct val="104999"/>
              <a:buFont typeface="Avenir Next"/>
              <a:buChar char="▸"/>
              <a:defRPr cap="none" spc="0" sz="3128">
                <a:latin typeface="Avenir Next Medium"/>
                <a:ea typeface="Avenir Next Medium"/>
                <a:cs typeface="Avenir Next Medium"/>
                <a:sym typeface="Avenir Next Medium"/>
              </a:defRPr>
            </a:pPr>
            <a:r>
              <a:t>Come si evince dai dati pur prendendo in considerazione solo le «fonti autorevoli» per alcuni attributi si nota un valore considerevole di nulli. Il problema è però contenuto a livello globale riscontando solo il 10% di valore nulli nell’intero dataset, poiché al contrario diversi attributi hanno presenza di valori nulli molto bassa.</a:t>
            </a:r>
          </a:p>
          <a:p>
            <a:pPr marL="408940" indent="-408940" defTabSz="537463">
              <a:lnSpc>
                <a:spcPct val="100000"/>
              </a:lnSpc>
              <a:spcBef>
                <a:spcPts val="2500"/>
              </a:spcBef>
              <a:buClr>
                <a:schemeClr val="accent1"/>
              </a:buClr>
              <a:buSzPct val="104999"/>
              <a:buFont typeface="Avenir Next"/>
              <a:buChar char="▸"/>
              <a:defRPr cap="none" spc="0" sz="3128">
                <a:latin typeface="Avenir Next Medium"/>
                <a:ea typeface="Avenir Next Medium"/>
                <a:cs typeface="Avenir Next Medium"/>
                <a:sym typeface="Avenir Next Medium"/>
              </a:defRPr>
            </a:pPr>
            <a:r>
              <a:t>Questo fatto complica l’analisi delle altre metriche in quanto bisogna gestire la presenza di tali valori ed in alcuni casi è impossibile fornire una quantificazione prendendo in considerazioni tali valori.</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222222"/>
            </a:solidFill>
            <a:effectLst/>
            <a:uFillTx/>
            <a:latin typeface="DIN Condensed"/>
            <a:ea typeface="DIN Condensed"/>
            <a:cs typeface="DIN Condensed"/>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