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0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magin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magin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Inserisci qui una citazion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23" name="Giovanni Mela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24" name="Testo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33" name="Immagin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ovanni Mela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a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5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166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7" name="Numero diapositiva"/>
          <p:cNvSpPr txBox="1"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a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5" name="Corpo livello uno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7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77" name="Corpo livello uno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a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3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magin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 alternati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92" name="Immagin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olo Test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4" name="Corpo livello uno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nasdaq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ROGETTO…"/>
          <p:cNvSpPr txBox="1"/>
          <p:nvPr>
            <p:ph type="title"/>
          </p:nvPr>
        </p:nvSpPr>
        <p:spPr>
          <a:xfrm>
            <a:off x="508000" y="2095261"/>
            <a:ext cx="12192000" cy="3849490"/>
          </a:xfrm>
          <a:prstGeom prst="rect">
            <a:avLst/>
          </a:prstGeom>
        </p:spPr>
        <p:txBody>
          <a:bodyPr/>
          <a:lstStyle/>
          <a:p>
            <a:pPr defTabSz="502412">
              <a:defRPr sz="14600"/>
            </a:pPr>
            <a:r>
              <a:t>PROGETTO </a:t>
            </a:r>
          </a:p>
          <a:p>
            <a:pPr defTabSz="502412">
              <a:defRPr sz="14600"/>
            </a:pPr>
            <a:r>
              <a:t>ARCHITETTURE DATI</a:t>
            </a:r>
          </a:p>
        </p:txBody>
      </p:sp>
      <p:sp>
        <p:nvSpPr>
          <p:cNvPr id="188" name="Beltramelli FabiO                816912…"/>
          <p:cNvSpPr txBox="1"/>
          <p:nvPr>
            <p:ph type="body" sz="quarter" idx="1"/>
          </p:nvPr>
        </p:nvSpPr>
        <p:spPr>
          <a:xfrm>
            <a:off x="508000" y="6337300"/>
            <a:ext cx="12192000" cy="1803400"/>
          </a:xfrm>
          <a:prstGeom prst="rect">
            <a:avLst/>
          </a:prstGeom>
        </p:spPr>
        <p:txBody>
          <a:bodyPr/>
          <a:lstStyle/>
          <a:p>
            <a:pPr lvl="1" defTabSz="373886">
              <a:spcBef>
                <a:spcPts val="1400"/>
              </a:spcBef>
              <a:defRPr sz="3400"/>
            </a:pPr>
            <a:r>
              <a:t>Beltramelli FabiO                816912</a:t>
            </a:r>
          </a:p>
          <a:p>
            <a:pPr lvl="2" defTabSz="373886">
              <a:spcBef>
                <a:spcPts val="1400"/>
              </a:spcBef>
              <a:defRPr sz="3400"/>
            </a:pPr>
            <a:r>
              <a:t>FINATI DAVIDE                           817508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RISULTATI E CONCLUSIONI </a:t>
            </a:r>
          </a:p>
        </p:txBody>
      </p:sp>
      <p:sp>
        <p:nvSpPr>
          <p:cNvPr id="215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OMINIO, OBIETTIV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DOMINIO, OBIETTIVI</a:t>
            </a:r>
          </a:p>
        </p:txBody>
      </p:sp>
      <p:sp>
        <p:nvSpPr>
          <p:cNvPr id="191" name="Dominio:                                                                                          Il dataset preso in esame rappresenta le osservazioni atmosferiche di diverse stazioni meteo in Australia dal 01/11/2007 al 25/06/2017.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Dominio:                                                                                          Il dataset preso in esame rappresenta gli andamenti dei 100 titoli facenti parte dell’indice NASDAQ durante la sessione di mercato del 01/07/2011.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Obiettivo:                                                                             Valutare la qualità dei dati finanziari proveniente da diverse fonti.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DATASET</a:t>
            </a:r>
          </a:p>
        </p:txBody>
      </p:sp>
      <p:sp>
        <p:nvSpPr>
          <p:cNvPr id="194" name="MaxTemp: temperatura massima registrata…"/>
          <p:cNvSpPr txBox="1"/>
          <p:nvPr>
            <p:ph type="body" idx="1"/>
          </p:nvPr>
        </p:nvSpPr>
        <p:spPr>
          <a:xfrm>
            <a:off x="406400" y="1389210"/>
            <a:ext cx="12192000" cy="8217994"/>
          </a:xfrm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Source: sorgente dei dati (Bloomberg, GoogleFinance, MSNMoney, Nasdaq, YahooFinance) 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Symbol</a:t>
            </a:r>
            <a:r>
              <a:t>: ticker dell’azienda 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ChangePerc: variazione percentuale del titolo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ClosePrice: valore dell’azione al momento della chiusura del mercato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OpenPrice: valore dell’azione al momento dell’apertura del mercato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ChangeInDollars: variazione del valore del titolo durante la giornata 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Volume: numero di contratti scambiati durante la sessione di mercato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HighPrice: valore massimo dell’azione raggiunto durante la sessione di mercato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LowPrice: valore minimo dell’azione raggiunto durante la sessione di mercato 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PreviousClose: valore dell’azione alla chiusura del mercato il giorno precedente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YearHigh: valore massimo dell’azione raggiunto durante l’anno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YearLow: valore minimo dell’azione raggiunto durante l’anno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NShares: numero di azioni in circolazione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PE: temperatura registrata alle nove di mattina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MarketCap: temperatura registrata alle tre di pomeriggio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Yield: indica se il giorno precedente alla predizione ha piovuto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DividendYield: indica il target binario da predire</a:t>
            </a:r>
          </a:p>
          <a:p>
            <a:pPr marL="431165" indent="-431165" defTabSz="566674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1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EPS: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MINIO, OBIETTIV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METRICHE DATA QUALITY</a:t>
            </a:r>
          </a:p>
        </p:txBody>
      </p:sp>
      <p:sp>
        <p:nvSpPr>
          <p:cNvPr id="197" name="Dominio:                                                                                          Il dataset preso in esame rappresenta le osservazioni atmosferiche di diverse stazioni meteo in Australia dal 01/11/2007 al 25/06/2017.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Completezza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Ridondanza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Consistenza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Precisione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COMPLETEZZA</a:t>
            </a:r>
          </a:p>
        </p:txBody>
      </p:sp>
      <p:sp>
        <p:nvSpPr>
          <p:cNvPr id="200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Completezza di attributi:                                                        40% di NULL nella colonna PreviousClose.                         20% di NULL nella colonna NShares.                                   58% di NULL nella colonna Yield.                                         57% di NULL nella colonna DividendYield.                        0.4% di NULL nella colonna EPS.  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Completezza totale:                                                                  10% di NULL nell’intero dataset.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Ridondanza</a:t>
            </a:r>
          </a:p>
        </p:txBody>
      </p:sp>
      <p:sp>
        <p:nvSpPr>
          <p:cNvPr id="203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Ridondanza confrontando gli attributi OpenPrice, ClosePrice, HighPrice, LowPrice:  56%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Ridondanza confrontando gli attributi OpenPrice, ClosePrice:  61,5%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Ridondanza confrontando gli attributi HighPrice, LowPrice:  71,2%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CONSISTENZA</a:t>
            </a:r>
          </a:p>
        </p:txBody>
      </p:sp>
      <p:sp>
        <p:nvSpPr>
          <p:cNvPr id="206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>
            <a:lvl1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Consistenza: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PRECISIONE </a:t>
            </a:r>
          </a:p>
        </p:txBody>
      </p:sp>
      <p:sp>
        <p:nvSpPr>
          <p:cNvPr id="209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Utilizzando la groundtruth con i dati provenienti dal sito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nasdaq.com</a:t>
            </a:r>
            <a:r>
              <a:t>, i valori ottenuti sono: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ClosePrice: 95.4%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OpenPrice: 94%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ChangePrec: 78.4%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ChangeInDollars: 79.6%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Volume: 38.6%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HighPrice: 94.6%</a:t>
            </a:r>
          </a:p>
          <a:p>
            <a:pPr marL="413384" indent="-413384" defTabSz="543305">
              <a:lnSpc>
                <a:spcPct val="100000"/>
              </a:lnSpc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16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LowPrice: 95.2%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PRECISIONE </a:t>
            </a:r>
          </a:p>
        </p:txBody>
      </p:sp>
      <p:sp>
        <p:nvSpPr>
          <p:cNvPr id="212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 anchor="t"/>
          <a:lstStyle/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PreviousClose: ?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YearHigh: 86%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YearLow: 94%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NShares: ?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PE:?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MarketCap: 20%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Yield: ?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DividendYield: ?</a:t>
            </a:r>
          </a:p>
          <a:p>
            <a:pPr marL="400050" indent="-400050" defTabSz="525779">
              <a:lnSpc>
                <a:spcPct val="100000"/>
              </a:lnSpc>
              <a:spcBef>
                <a:spcPts val="25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3059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EPS: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