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j-lt"/>
        <a:ea typeface="+mj-ea"/>
        <a:cs typeface="+mj-cs"/>
        <a:sym typeface="Helvetica Neue"/>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j-lt"/>
        <a:ea typeface="+mj-ea"/>
        <a:cs typeface="+mj-cs"/>
        <a:sym typeface="Helvetica Neue"/>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j-lt"/>
        <a:ea typeface="+mj-ea"/>
        <a:cs typeface="+mj-cs"/>
        <a:sym typeface="Helvetica Neue"/>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j-lt"/>
        <a:ea typeface="+mj-ea"/>
        <a:cs typeface="+mj-cs"/>
        <a:sym typeface="Helvetica Neue"/>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j-lt"/>
        <a:ea typeface="+mj-ea"/>
        <a:cs typeface="+mj-cs"/>
        <a:sym typeface="Helvetica Neue"/>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j-lt"/>
        <a:ea typeface="+mj-ea"/>
        <a:cs typeface="+mj-cs"/>
        <a:sym typeface="Helvetica Neue"/>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j-lt"/>
        <a:ea typeface="+mj-ea"/>
        <a:cs typeface="+mj-cs"/>
        <a:sym typeface="Helvetica Neue"/>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j-lt"/>
        <a:ea typeface="+mj-ea"/>
        <a:cs typeface="+mj-cs"/>
        <a:sym typeface="Helvetica Neue"/>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firstCol>
    <a:la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lastRow>
    <a:fir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firstRow>
  </a:tblStyle>
  <a:tblStyle styleId="{C7B018BB-80A7-4F77-B60F-C8B233D01FF8}" styleName="">
    <a:tblBg/>
    <a:wholeTbl>
      <a:tcTxStyle b="off"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firstCol>
    <a:la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lastRow>
    <a:fir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firstRow>
  </a:tblStyle>
  <a:tblStyle styleId="{EEE7283C-3CF3-47DC-8721-378D4A62B228}" styleName="">
    <a:tblBg/>
    <a:wholeTbl>
      <a:tcTxStyle b="off"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firstCol>
    <a:la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lastRow>
    <a:fir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firstRow>
  </a:tblStyle>
  <a:tblStyle styleId="{CF821DB8-F4EB-4A41-A1BA-3FCAFE7338EE}" styleName="">
    <a:tblBg/>
    <a:wholeTbl>
      <a:tcTxStyle b="off" i="off">
        <a:fontRef idx="major">
          <a:srgbClr val="222222"/>
        </a:fontRef>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222222"/>
          </a:solidFill>
        </a:fill>
      </a:tcStyle>
    </a:band2H>
    <a:firstCol>
      <a:tcTxStyle b="on" i="off">
        <a:fontRef idx="major">
          <a:srgbClr val="222222"/>
        </a:fontRef>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22222"/>
        </a:fontRef>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222222"/>
          </a:solidFill>
        </a:fill>
      </a:tcStyle>
    </a:lastRow>
    <a:firstRow>
      <a:tcTxStyle b="on" i="off">
        <a:fontRef idx="major">
          <a:srgbClr val="222222"/>
        </a:fontRef>
        <a:srgbClr val="222222"/>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solidFill>
        </a:fill>
      </a:tcStyle>
    </a:firstCol>
    <a:la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solidFill>
        </a:fill>
      </a:tcStyle>
    </a:lastRow>
    <a:fir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solidFill>
        </a:fill>
      </a:tcStyle>
    </a:firstRow>
  </a:tblStyle>
  <a:tblStyle styleId="{2708684C-4D16-4618-839F-0558EEFCDFE6}" styleName="">
    <a:tblBg/>
    <a:wholeTbl>
      <a:tcTxStyle b="off"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alpha val="20000"/>
            </a:srgbClr>
          </a:solidFill>
        </a:fill>
      </a:tcStyle>
    </a:wholeTbl>
    <a:band2H>
      <a:tcTxStyle b="def" i="def"/>
      <a:tcStyle>
        <a:tcBdr/>
        <a:fill>
          <a:solidFill>
            <a:srgbClr val="FFFFFF"/>
          </a:solidFill>
        </a:fill>
      </a:tcStyle>
    </a:band2H>
    <a:firstCol>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alpha val="20000"/>
            </a:srgbClr>
          </a:solidFill>
        </a:fill>
      </a:tcStyle>
    </a:firstCol>
    <a:la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508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noFill/>
        </a:fill>
      </a:tcStyle>
    </a:lastRow>
    <a:firstRow>
      <a:tcTxStyle b="on" i="off">
        <a:fontRef idx="maj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254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7" name="Shape 187"/>
          <p:cNvSpPr/>
          <p:nvPr>
            <p:ph type="sldImg"/>
          </p:nvPr>
        </p:nvSpPr>
        <p:spPr>
          <a:xfrm>
            <a:off x="1143000" y="685800"/>
            <a:ext cx="4572000" cy="3429000"/>
          </a:xfrm>
          <a:prstGeom prst="rect">
            <a:avLst/>
          </a:prstGeom>
        </p:spPr>
        <p:txBody>
          <a:bodyPr/>
          <a:lstStyle/>
          <a:p>
            <a:pPr/>
          </a:p>
        </p:txBody>
      </p:sp>
      <p:sp>
        <p:nvSpPr>
          <p:cNvPr id="188" name="Shape 18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olo e sottotitolo">
    <p:spTree>
      <p:nvGrpSpPr>
        <p:cNvPr id="1" name=""/>
        <p:cNvGrpSpPr/>
        <p:nvPr/>
      </p:nvGrpSpPr>
      <p:grpSpPr>
        <a:xfrm>
          <a:off x="0" y="0"/>
          <a:ext cx="0" cy="0"/>
          <a:chOff x="0" y="0"/>
          <a:chExt cx="0" cy="0"/>
        </a:xfrm>
      </p:grpSpPr>
      <p:sp>
        <p:nvSpPr>
          <p:cNvPr id="12" name="Titolo Testo"/>
          <p:cNvSpPr txBox="1"/>
          <p:nvPr>
            <p:ph type="title"/>
          </p:nvPr>
        </p:nvSpPr>
        <p:spPr>
          <a:prstGeom prst="rect">
            <a:avLst/>
          </a:prstGeom>
        </p:spPr>
        <p:txBody>
          <a:bodyPr/>
          <a:lstStyle/>
          <a:p>
            <a:pPr/>
            <a:r>
              <a:t>Titolo Testo</a:t>
            </a:r>
          </a:p>
        </p:txBody>
      </p:sp>
      <p:sp>
        <p:nvSpPr>
          <p:cNvPr id="13" name="Corpo livello uno…"/>
          <p:cNvSpPr txBox="1"/>
          <p:nvPr>
            <p:ph type="body" sz="quarter" idx="1"/>
          </p:nvPr>
        </p:nvSpPr>
        <p:spPr>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1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unti elenco">
    <p:spTree>
      <p:nvGrpSpPr>
        <p:cNvPr id="1" name=""/>
        <p:cNvGrpSpPr/>
        <p:nvPr/>
      </p:nvGrpSpPr>
      <p:grpSpPr>
        <a:xfrm>
          <a:off x="0" y="0"/>
          <a:ext cx="0" cy="0"/>
          <a:chOff x="0" y="0"/>
          <a:chExt cx="0" cy="0"/>
        </a:xfrm>
      </p:grpSpPr>
      <p:sp>
        <p:nvSpPr>
          <p:cNvPr id="104" name="Linea"/>
          <p:cNvSpPr/>
          <p:nvPr/>
        </p:nvSpPr>
        <p:spPr>
          <a:xfrm flipV="1">
            <a:off x="406399" y="993160"/>
            <a:ext cx="12192002" cy="265"/>
          </a:xfrm>
          <a:prstGeom prst="line">
            <a:avLst/>
          </a:prstGeom>
          <a:ln w="25400">
            <a:solidFill>
              <a:srgbClr val="A6AAA9"/>
            </a:solidFill>
            <a:miter lim="400000"/>
          </a:ln>
        </p:spPr>
        <p:txBody>
          <a:bodyPr lIns="45718" tIns="45718" rIns="45718" bIns="45718"/>
          <a:lstStyle/>
          <a:p>
            <a:pPr/>
          </a:p>
        </p:txBody>
      </p:sp>
      <p:sp>
        <p:nvSpPr>
          <p:cNvPr id="105"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06" name="Corpo livello uno…"/>
          <p:cNvSpPr txBox="1"/>
          <p:nvPr>
            <p:ph type="body" idx="13"/>
          </p:nvPr>
        </p:nvSpPr>
        <p:spPr>
          <a:xfrm>
            <a:off x="406400" y="2743200"/>
            <a:ext cx="12192000" cy="6108700"/>
          </a:xfrm>
          <a:prstGeom prst="rect">
            <a:avLst/>
          </a:prstGeom>
        </p:spPr>
        <p:txBody>
          <a:bodyPr anchor="t"/>
          <a:lstStyle/>
          <a:p>
            <a:pPr/>
          </a:p>
        </p:txBody>
      </p:sp>
      <p:sp>
        <p:nvSpPr>
          <p:cNvPr id="107" name="Numero diapositiva"/>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 3 per pagina">
    <p:spTree>
      <p:nvGrpSpPr>
        <p:cNvPr id="1" name=""/>
        <p:cNvGrpSpPr/>
        <p:nvPr/>
      </p:nvGrpSpPr>
      <p:grpSpPr>
        <a:xfrm>
          <a:off x="0" y="0"/>
          <a:ext cx="0" cy="0"/>
          <a:chOff x="0" y="0"/>
          <a:chExt cx="0" cy="0"/>
        </a:xfrm>
      </p:grpSpPr>
      <p:sp>
        <p:nvSpPr>
          <p:cNvPr id="114" name="Immagine"/>
          <p:cNvSpPr/>
          <p:nvPr>
            <p:ph type="pic" sz="half" idx="13"/>
          </p:nvPr>
        </p:nvSpPr>
        <p:spPr>
          <a:xfrm>
            <a:off x="5463161" y="-90807"/>
            <a:ext cx="8585201" cy="5043808"/>
          </a:xfrm>
          <a:prstGeom prst="rect">
            <a:avLst/>
          </a:prstGeom>
        </p:spPr>
        <p:txBody>
          <a:bodyPr lIns="91439" tIns="45719" rIns="91439" bIns="45719" anchor="t">
            <a:noAutofit/>
          </a:bodyPr>
          <a:lstStyle/>
          <a:p>
            <a:pPr/>
          </a:p>
        </p:txBody>
      </p:sp>
      <p:sp>
        <p:nvSpPr>
          <p:cNvPr id="115" name="Immagine"/>
          <p:cNvSpPr/>
          <p:nvPr>
            <p:ph type="pic" sz="half" idx="14"/>
          </p:nvPr>
        </p:nvSpPr>
        <p:spPr>
          <a:xfrm>
            <a:off x="5918717" y="4660900"/>
            <a:ext cx="7669766" cy="5219700"/>
          </a:xfrm>
          <a:prstGeom prst="rect">
            <a:avLst/>
          </a:prstGeom>
        </p:spPr>
        <p:txBody>
          <a:bodyPr lIns="91439" tIns="45719" rIns="91439" bIns="45719" anchor="t">
            <a:noAutofit/>
          </a:bodyPr>
          <a:lstStyle/>
          <a:p>
            <a:pPr/>
          </a:p>
        </p:txBody>
      </p:sp>
      <p:sp>
        <p:nvSpPr>
          <p:cNvPr id="116" name="Immagine"/>
          <p:cNvSpPr/>
          <p:nvPr>
            <p:ph type="pic" idx="15"/>
          </p:nvPr>
        </p:nvSpPr>
        <p:spPr>
          <a:xfrm>
            <a:off x="-1016000" y="-12700"/>
            <a:ext cx="8860898" cy="9779000"/>
          </a:xfrm>
          <a:prstGeom prst="rect">
            <a:avLst/>
          </a:prstGeom>
        </p:spPr>
        <p:txBody>
          <a:bodyPr lIns="91439" tIns="45719" rIns="91439" bIns="45719" anchor="t">
            <a:noAutofit/>
          </a:bodyPr>
          <a:lstStyle/>
          <a:p>
            <a:pPr/>
          </a:p>
        </p:txBody>
      </p:sp>
      <p:sp>
        <p:nvSpPr>
          <p:cNvPr id="117" name="Numero diapositiva"/>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itazione">
    <p:spTree>
      <p:nvGrpSpPr>
        <p:cNvPr id="1" name=""/>
        <p:cNvGrpSpPr/>
        <p:nvPr/>
      </p:nvGrpSpPr>
      <p:grpSpPr>
        <a:xfrm>
          <a:off x="0" y="0"/>
          <a:ext cx="0" cy="0"/>
          <a:chOff x="0" y="0"/>
          <a:chExt cx="0" cy="0"/>
        </a:xfrm>
      </p:grpSpPr>
      <p:sp>
        <p:nvSpPr>
          <p:cNvPr id="124" name="Linea"/>
          <p:cNvSpPr/>
          <p:nvPr/>
        </p:nvSpPr>
        <p:spPr>
          <a:xfrm flipV="1">
            <a:off x="406399" y="993160"/>
            <a:ext cx="12192002" cy="265"/>
          </a:xfrm>
          <a:prstGeom prst="line">
            <a:avLst/>
          </a:prstGeom>
          <a:ln w="25400">
            <a:solidFill>
              <a:srgbClr val="A6AAA9"/>
            </a:solidFill>
            <a:miter lim="400000"/>
          </a:ln>
        </p:spPr>
        <p:txBody>
          <a:bodyPr lIns="45718" tIns="45718" rIns="45718" bIns="45718"/>
          <a:lstStyle/>
          <a:p>
            <a:pPr/>
          </a:p>
        </p:txBody>
      </p:sp>
      <p:sp>
        <p:nvSpPr>
          <p:cNvPr id="125" name="Didascalia"/>
          <p:cNvSpPr/>
          <p:nvPr/>
        </p:nvSpPr>
        <p:spPr>
          <a:xfrm>
            <a:off x="469899" y="2362200"/>
            <a:ext cx="12065003" cy="5229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DIN Condensed"/>
                <a:ea typeface="DIN Condensed"/>
                <a:cs typeface="DIN Condensed"/>
                <a:sym typeface="DIN Condensed"/>
              </a:defRPr>
            </a:pPr>
          </a:p>
        </p:txBody>
      </p:sp>
      <p:sp>
        <p:nvSpPr>
          <p:cNvPr id="126" name="Corpo livello uno…"/>
          <p:cNvSpPr txBox="1"/>
          <p:nvPr>
            <p:ph type="body" sz="quarter" idx="1"/>
          </p:nvPr>
        </p:nvSpPr>
        <p:spPr>
          <a:xfrm>
            <a:off x="889000" y="2908300"/>
            <a:ext cx="11226800" cy="1297945"/>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27" name="Giovanni Mela"/>
          <p:cNvSpPr txBox="1"/>
          <p:nvPr>
            <p:ph type="body" sz="quarter" idx="13"/>
          </p:nvPr>
        </p:nvSpPr>
        <p:spPr>
          <a:xfrm>
            <a:off x="406400" y="7789333"/>
            <a:ext cx="12192000" cy="863606"/>
          </a:xfrm>
          <a:prstGeom prst="rect">
            <a:avLst/>
          </a:prstGeom>
        </p:spPr>
        <p:txBody>
          <a:bodyPr anchor="t"/>
          <a:lstStyle/>
          <a:p>
            <a:pPr/>
          </a:p>
        </p:txBody>
      </p:sp>
      <p:sp>
        <p:nvSpPr>
          <p:cNvPr id="128" name="Testo"/>
          <p:cNvSpPr txBox="1"/>
          <p:nvPr>
            <p:ph type="body" sz="quarter" idx="14"/>
          </p:nvPr>
        </p:nvSpPr>
        <p:spPr>
          <a:xfrm>
            <a:off x="406400" y="457200"/>
            <a:ext cx="11176000" cy="457200"/>
          </a:xfrm>
          <a:prstGeom prst="rect">
            <a:avLst/>
          </a:prstGeom>
        </p:spPr>
        <p:txBody>
          <a:bodyPr/>
          <a:lstStyle/>
          <a:p>
            <a:pPr/>
          </a:p>
        </p:txBody>
      </p:sp>
      <p:sp>
        <p:nvSpPr>
          <p:cNvPr id="129" name="Numero diapositiva"/>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itazione alt">
    <p:bg>
      <p:bgPr>
        <a:solidFill>
          <a:schemeClr val="accent1"/>
        </a:solidFill>
      </p:bgPr>
    </p:bg>
    <p:spTree>
      <p:nvGrpSpPr>
        <p:cNvPr id="1" name=""/>
        <p:cNvGrpSpPr/>
        <p:nvPr/>
      </p:nvGrpSpPr>
      <p:grpSpPr>
        <a:xfrm>
          <a:off x="0" y="0"/>
          <a:ext cx="0" cy="0"/>
          <a:chOff x="0" y="0"/>
          <a:chExt cx="0" cy="0"/>
        </a:xfrm>
      </p:grpSpPr>
      <p:sp>
        <p:nvSpPr>
          <p:cNvPr id="136" name="Corpo livello uno…"/>
          <p:cNvSpPr txBox="1"/>
          <p:nvPr>
            <p:ph type="body" sz="quarter" idx="1"/>
          </p:nvPr>
        </p:nvSpPr>
        <p:spPr>
          <a:xfrm>
            <a:off x="5892800" y="2641600"/>
            <a:ext cx="6705600" cy="2501900"/>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37" name="Immagine"/>
          <p:cNvSpPr/>
          <p:nvPr>
            <p:ph type="pic" idx="13"/>
          </p:nvPr>
        </p:nvSpPr>
        <p:spPr>
          <a:xfrm>
            <a:off x="-1016000" y="-12700"/>
            <a:ext cx="8860898" cy="9779000"/>
          </a:xfrm>
          <a:prstGeom prst="rect">
            <a:avLst/>
          </a:prstGeom>
        </p:spPr>
        <p:txBody>
          <a:bodyPr lIns="91439" tIns="45719" rIns="91439" bIns="45719" anchor="t">
            <a:noAutofit/>
          </a:bodyPr>
          <a:lstStyle/>
          <a:p>
            <a:pPr/>
          </a:p>
        </p:txBody>
      </p:sp>
      <p:sp>
        <p:nvSpPr>
          <p:cNvPr id="138" name="Giovanni Mela"/>
          <p:cNvSpPr txBox="1"/>
          <p:nvPr>
            <p:ph type="body" sz="quarter" idx="14"/>
          </p:nvPr>
        </p:nvSpPr>
        <p:spPr>
          <a:xfrm>
            <a:off x="5892800" y="7789333"/>
            <a:ext cx="6705600" cy="863606"/>
          </a:xfrm>
          <a:prstGeom prst="rect">
            <a:avLst/>
          </a:prstGeom>
        </p:spPr>
        <p:txBody>
          <a:bodyPr anchor="ctr"/>
          <a:lstStyle/>
          <a:p>
            <a:pPr/>
          </a:p>
        </p:txBody>
      </p:sp>
      <p:sp>
        <p:nvSpPr>
          <p:cNvPr id="139" name="Numero diapositiva"/>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p:spTree>
      <p:nvGrpSpPr>
        <p:cNvPr id="1" name=""/>
        <p:cNvGrpSpPr/>
        <p:nvPr/>
      </p:nvGrpSpPr>
      <p:grpSpPr>
        <a:xfrm>
          <a:off x="0" y="0"/>
          <a:ext cx="0" cy="0"/>
          <a:chOff x="0" y="0"/>
          <a:chExt cx="0" cy="0"/>
        </a:xfrm>
      </p:grpSpPr>
      <p:sp>
        <p:nvSpPr>
          <p:cNvPr id="146" name="Immagine"/>
          <p:cNvSpPr/>
          <p:nvPr>
            <p:ph type="pic" idx="13"/>
          </p:nvPr>
        </p:nvSpPr>
        <p:spPr>
          <a:xfrm>
            <a:off x="-914400" y="-12700"/>
            <a:ext cx="14814645" cy="9779000"/>
          </a:xfrm>
          <a:prstGeom prst="rect">
            <a:avLst/>
          </a:prstGeom>
        </p:spPr>
        <p:txBody>
          <a:bodyPr lIns="91439" tIns="45719" rIns="91439" bIns="45719" anchor="t">
            <a:noAutofit/>
          </a:bodyPr>
          <a:lstStyle/>
          <a:p>
            <a:pPr/>
          </a:p>
        </p:txBody>
      </p:sp>
      <p:sp>
        <p:nvSpPr>
          <p:cNvPr id="147" name="Numero diapositiva"/>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uoto">
    <p:spTree>
      <p:nvGrpSpPr>
        <p:cNvPr id="1" name=""/>
        <p:cNvGrpSpPr/>
        <p:nvPr/>
      </p:nvGrpSpPr>
      <p:grpSpPr>
        <a:xfrm>
          <a:off x="0" y="0"/>
          <a:ext cx="0" cy="0"/>
          <a:chOff x="0" y="0"/>
          <a:chExt cx="0" cy="0"/>
        </a:xfrm>
      </p:grpSpPr>
      <p:sp>
        <p:nvSpPr>
          <p:cNvPr id="154" name="Numero diapositiva"/>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uoto alternativo">
    <p:bg>
      <p:bgPr>
        <a:solidFill>
          <a:srgbClr val="FFFFFF"/>
        </a:solidFill>
      </p:bgPr>
    </p:bg>
    <p:spTree>
      <p:nvGrpSpPr>
        <p:cNvPr id="1" name=""/>
        <p:cNvGrpSpPr/>
        <p:nvPr/>
      </p:nvGrpSpPr>
      <p:grpSpPr>
        <a:xfrm>
          <a:off x="0" y="0"/>
          <a:ext cx="0" cy="0"/>
          <a:chOff x="0" y="0"/>
          <a:chExt cx="0" cy="0"/>
        </a:xfrm>
      </p:grpSpPr>
      <p:sp>
        <p:nvSpPr>
          <p:cNvPr id="161" name="Numero diapositiva"/>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sottotitolo">
    <p:spTree>
      <p:nvGrpSpPr>
        <p:cNvPr id="1" name=""/>
        <p:cNvGrpSpPr/>
        <p:nvPr/>
      </p:nvGrpSpPr>
      <p:grpSpPr>
        <a:xfrm>
          <a:off x="0" y="0"/>
          <a:ext cx="0" cy="0"/>
          <a:chOff x="0" y="0"/>
          <a:chExt cx="0" cy="0"/>
        </a:xfrm>
      </p:grpSpPr>
      <p:sp>
        <p:nvSpPr>
          <p:cNvPr id="168" name="Titolo Testo"/>
          <p:cNvSpPr txBox="1"/>
          <p:nvPr>
            <p:ph type="title"/>
          </p:nvPr>
        </p:nvSpPr>
        <p:spPr>
          <a:prstGeom prst="rect">
            <a:avLst/>
          </a:prstGeom>
        </p:spPr>
        <p:txBody>
          <a:bodyPr/>
          <a:lstStyle/>
          <a:p>
            <a:pPr/>
            <a:r>
              <a:t>Titolo Testo</a:t>
            </a:r>
          </a:p>
        </p:txBody>
      </p:sp>
      <p:sp>
        <p:nvSpPr>
          <p:cNvPr id="169" name="Corpo livello uno…"/>
          <p:cNvSpPr txBox="1"/>
          <p:nvPr>
            <p:ph type="body" sz="quarter" idx="1"/>
          </p:nvPr>
        </p:nvSpPr>
        <p:spPr>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170"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punti elenco">
    <p:spTree>
      <p:nvGrpSpPr>
        <p:cNvPr id="1" name=""/>
        <p:cNvGrpSpPr/>
        <p:nvPr/>
      </p:nvGrpSpPr>
      <p:grpSpPr>
        <a:xfrm>
          <a:off x="0" y="0"/>
          <a:ext cx="0" cy="0"/>
          <a:chOff x="0" y="0"/>
          <a:chExt cx="0" cy="0"/>
        </a:xfrm>
      </p:grpSpPr>
      <p:sp>
        <p:nvSpPr>
          <p:cNvPr id="177" name="Linea"/>
          <p:cNvSpPr/>
          <p:nvPr/>
        </p:nvSpPr>
        <p:spPr>
          <a:xfrm flipV="1">
            <a:off x="406399" y="993158"/>
            <a:ext cx="12192002" cy="266"/>
          </a:xfrm>
          <a:prstGeom prst="line">
            <a:avLst/>
          </a:prstGeom>
          <a:ln w="25400">
            <a:solidFill>
              <a:srgbClr val="A6AAA9"/>
            </a:solidFill>
            <a:miter lim="400000"/>
          </a:ln>
        </p:spPr>
        <p:txBody>
          <a:bodyPr lIns="45718" tIns="45718" rIns="45718" bIns="45718"/>
          <a:lstStyle/>
          <a:p>
            <a:pPr/>
          </a:p>
        </p:txBody>
      </p:sp>
      <p:sp>
        <p:nvSpPr>
          <p:cNvPr id="178"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79" name="Titolo Testo"/>
          <p:cNvSpPr txBox="1"/>
          <p:nvPr>
            <p:ph type="title"/>
          </p:nvPr>
        </p:nvSpPr>
        <p:spPr>
          <a:xfrm>
            <a:off x="406400" y="1536700"/>
            <a:ext cx="12192000" cy="723900"/>
          </a:xfrm>
          <a:prstGeom prst="rect">
            <a:avLst/>
          </a:prstGeom>
        </p:spPr>
        <p:txBody>
          <a:bodyPr/>
          <a:lstStyle>
            <a:lvl1pPr>
              <a:spcBef>
                <a:spcPts val="2800"/>
              </a:spcBef>
              <a:defRPr sz="6000"/>
            </a:lvl1pPr>
          </a:lstStyle>
          <a:p>
            <a:pPr/>
            <a:r>
              <a:t>Titolo Testo</a:t>
            </a:r>
          </a:p>
        </p:txBody>
      </p:sp>
      <p:sp>
        <p:nvSpPr>
          <p:cNvPr id="180" name="Corpo livello uno…"/>
          <p:cNvSpPr txBox="1"/>
          <p:nvPr>
            <p:ph type="body" idx="13"/>
          </p:nvPr>
        </p:nvSpPr>
        <p:spPr>
          <a:xfrm>
            <a:off x="406400" y="2743200"/>
            <a:ext cx="12192000" cy="6108700"/>
          </a:xfrm>
          <a:prstGeom prst="rect">
            <a:avLst/>
          </a:prstGeom>
        </p:spPr>
        <p:txBody>
          <a:bodyPr anchor="t"/>
          <a:lstStyle/>
          <a:p>
            <a:pPr/>
          </a:p>
        </p:txBody>
      </p:sp>
      <p:sp>
        <p:nvSpPr>
          <p:cNvPr id="181" name="Numero diapositiva"/>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 Orizzontale">
    <p:spTree>
      <p:nvGrpSpPr>
        <p:cNvPr id="1" name=""/>
        <p:cNvGrpSpPr/>
        <p:nvPr/>
      </p:nvGrpSpPr>
      <p:grpSpPr>
        <a:xfrm>
          <a:off x="0" y="0"/>
          <a:ext cx="0" cy="0"/>
          <a:chOff x="0" y="0"/>
          <a:chExt cx="0" cy="0"/>
        </a:xfrm>
      </p:grpSpPr>
      <p:sp>
        <p:nvSpPr>
          <p:cNvPr id="21" name="Immagine"/>
          <p:cNvSpPr/>
          <p:nvPr>
            <p:ph type="pic" idx="13"/>
          </p:nvPr>
        </p:nvSpPr>
        <p:spPr>
          <a:xfrm>
            <a:off x="-914400" y="-12700"/>
            <a:ext cx="14814645" cy="9779000"/>
          </a:xfrm>
          <a:prstGeom prst="rect">
            <a:avLst/>
          </a:prstGeom>
        </p:spPr>
        <p:txBody>
          <a:bodyPr lIns="91439" tIns="45719" rIns="91439" bIns="45719" anchor="t">
            <a:noAutofit/>
          </a:bodyPr>
          <a:lstStyle/>
          <a:p>
            <a:pPr/>
          </a:p>
        </p:txBody>
      </p:sp>
      <p:sp>
        <p:nvSpPr>
          <p:cNvPr id="22" name="Corpo livello uno…"/>
          <p:cNvSpPr txBox="1"/>
          <p:nvPr>
            <p:ph type="body" sz="quarter" idx="1"/>
          </p:nvPr>
        </p:nvSpPr>
        <p:spPr>
          <a:xfrm>
            <a:off x="406400" y="6140894"/>
            <a:ext cx="12192000" cy="265"/>
          </a:xfrm>
          <a:prstGeom prst="rect">
            <a:avLst/>
          </a:prstGeom>
          <a:ln w="38100">
            <a:solidFill>
              <a:srgbClr val="A6AAA9"/>
            </a:solidFill>
          </a:ln>
        </p:spPr>
        <p:txBody>
          <a:bodyPr anchor="ctr"/>
          <a:lstStyle>
            <a:lvl1pPr marL="444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1pPr>
            <a:lvl2pPr marL="889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2pPr>
            <a:lvl3pPr marL="1333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3pPr>
            <a:lvl4pPr marL="1778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4pPr>
            <a:lvl5pPr marL="2222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23" name="Titolo Testo"/>
          <p:cNvSpPr txBox="1"/>
          <p:nvPr>
            <p:ph type="title"/>
          </p:nvPr>
        </p:nvSpPr>
        <p:spPr>
          <a:prstGeom prst="rect">
            <a:avLst/>
          </a:prstGeom>
        </p:spPr>
        <p:txBody>
          <a:bodyPr/>
          <a:lstStyle/>
          <a:p>
            <a:pPr/>
            <a:r>
              <a:t>Titolo Testo</a:t>
            </a:r>
          </a:p>
        </p:txBody>
      </p:sp>
      <p:sp>
        <p:nvSpPr>
          <p:cNvPr id="24" name="Corpo livello uno…"/>
          <p:cNvSpPr txBox="1"/>
          <p:nvPr>
            <p:ph type="body" sz="quarter" idx="14"/>
          </p:nvPr>
        </p:nvSpPr>
        <p:spPr>
          <a:prstGeom prst="rect">
            <a:avLst/>
          </a:prstGeom>
        </p:spPr>
        <p:txBody>
          <a:bodyPr/>
          <a:lstStyle/>
          <a:p>
            <a:pPr/>
          </a:p>
        </p:txBody>
      </p:sp>
      <p:sp>
        <p:nvSpPr>
          <p:cNvPr id="2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sottotitolo alt">
    <p:bg>
      <p:bgPr>
        <a:solidFill>
          <a:srgbClr val="FFFFFF"/>
        </a:solidFill>
      </p:bgPr>
    </p:bg>
    <p:spTree>
      <p:nvGrpSpPr>
        <p:cNvPr id="1" name=""/>
        <p:cNvGrpSpPr/>
        <p:nvPr/>
      </p:nvGrpSpPr>
      <p:grpSpPr>
        <a:xfrm>
          <a:off x="0" y="0"/>
          <a:ext cx="0" cy="0"/>
          <a:chOff x="0" y="0"/>
          <a:chExt cx="0" cy="0"/>
        </a:xfrm>
      </p:grpSpPr>
      <p:sp>
        <p:nvSpPr>
          <p:cNvPr id="32" name="Titolo Testo"/>
          <p:cNvSpPr txBox="1"/>
          <p:nvPr>
            <p:ph type="title"/>
          </p:nvPr>
        </p:nvSpPr>
        <p:spPr>
          <a:prstGeom prst="rect">
            <a:avLst/>
          </a:prstGeom>
        </p:spPr>
        <p:txBody>
          <a:bodyPr/>
          <a:lstStyle/>
          <a:p>
            <a:pPr/>
            <a:r>
              <a:t>Titolo Testo</a:t>
            </a:r>
          </a:p>
        </p:txBody>
      </p:sp>
      <p:sp>
        <p:nvSpPr>
          <p:cNvPr id="33" name="Corpo livello uno…"/>
          <p:cNvSpPr txBox="1"/>
          <p:nvPr>
            <p:ph type="body" sz="quarter" idx="1"/>
          </p:nvPr>
        </p:nvSpPr>
        <p:spPr>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34" name="Numero diapositiva"/>
          <p:cNvSpPr txBox="1"/>
          <p:nvPr>
            <p:ph type="sldNum" sz="quarter" idx="2"/>
          </p:nvPr>
        </p:nvSpPr>
        <p:spPr>
          <a:xfrm>
            <a:off x="12161860"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 Centrato">
    <p:spTree>
      <p:nvGrpSpPr>
        <p:cNvPr id="1" name=""/>
        <p:cNvGrpSpPr/>
        <p:nvPr/>
      </p:nvGrpSpPr>
      <p:grpSpPr>
        <a:xfrm>
          <a:off x="0" y="0"/>
          <a:ext cx="0" cy="0"/>
          <a:chOff x="0" y="0"/>
          <a:chExt cx="0" cy="0"/>
        </a:xfrm>
      </p:grpSpPr>
      <p:sp>
        <p:nvSpPr>
          <p:cNvPr id="41" name="Titolo Testo"/>
          <p:cNvSpPr txBox="1"/>
          <p:nvPr>
            <p:ph type="title"/>
          </p:nvPr>
        </p:nvSpPr>
        <p:spPr>
          <a:xfrm>
            <a:off x="406400" y="4038600"/>
            <a:ext cx="12192000" cy="4521200"/>
          </a:xfrm>
          <a:prstGeom prst="rect">
            <a:avLst/>
          </a:prstGeom>
        </p:spPr>
        <p:txBody>
          <a:bodyPr/>
          <a:lstStyle/>
          <a:p>
            <a:pPr/>
            <a:r>
              <a:t>Titolo Testo</a:t>
            </a:r>
          </a:p>
        </p:txBody>
      </p:sp>
      <p:sp>
        <p:nvSpPr>
          <p:cNvPr id="42"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 Verticale">
    <p:spTree>
      <p:nvGrpSpPr>
        <p:cNvPr id="1" name=""/>
        <p:cNvGrpSpPr/>
        <p:nvPr/>
      </p:nvGrpSpPr>
      <p:grpSpPr>
        <a:xfrm>
          <a:off x="0" y="0"/>
          <a:ext cx="0" cy="0"/>
          <a:chOff x="0" y="0"/>
          <a:chExt cx="0" cy="0"/>
        </a:xfrm>
      </p:grpSpPr>
      <p:sp>
        <p:nvSpPr>
          <p:cNvPr id="49" name="Linea"/>
          <p:cNvSpPr/>
          <p:nvPr/>
        </p:nvSpPr>
        <p:spPr>
          <a:xfrm flipV="1">
            <a:off x="5892800" y="6141010"/>
            <a:ext cx="6705601" cy="147"/>
          </a:xfrm>
          <a:prstGeom prst="line">
            <a:avLst/>
          </a:prstGeom>
          <a:ln w="38100">
            <a:solidFill>
              <a:srgbClr val="A6AAA9"/>
            </a:solidFill>
            <a:miter lim="400000"/>
          </a:ln>
        </p:spPr>
        <p:txBody>
          <a:bodyPr lIns="45718" tIns="45718" rIns="45718" bIns="45718"/>
          <a:lstStyle/>
          <a:p>
            <a:pPr/>
          </a:p>
        </p:txBody>
      </p:sp>
      <p:sp>
        <p:nvSpPr>
          <p:cNvPr id="50" name="Immagine"/>
          <p:cNvSpPr/>
          <p:nvPr>
            <p:ph type="pic" idx="13"/>
          </p:nvPr>
        </p:nvSpPr>
        <p:spPr>
          <a:xfrm>
            <a:off x="-1016000" y="-12700"/>
            <a:ext cx="8860898" cy="9779000"/>
          </a:xfrm>
          <a:prstGeom prst="rect">
            <a:avLst/>
          </a:prstGeom>
        </p:spPr>
        <p:txBody>
          <a:bodyPr lIns="91439" tIns="45719" rIns="91439" bIns="45719" anchor="t">
            <a:noAutofit/>
          </a:bodyPr>
          <a:lstStyle/>
          <a:p>
            <a:pPr/>
          </a:p>
        </p:txBody>
      </p:sp>
      <p:sp>
        <p:nvSpPr>
          <p:cNvPr id="51" name="Titolo Testo"/>
          <p:cNvSpPr txBox="1"/>
          <p:nvPr>
            <p:ph type="title"/>
          </p:nvPr>
        </p:nvSpPr>
        <p:spPr>
          <a:xfrm>
            <a:off x="5892800" y="6426200"/>
            <a:ext cx="6705600" cy="2705100"/>
          </a:xfrm>
          <a:prstGeom prst="rect">
            <a:avLst/>
          </a:prstGeom>
        </p:spPr>
        <p:txBody>
          <a:bodyPr/>
          <a:lstStyle/>
          <a:p>
            <a:pPr/>
            <a:r>
              <a:t>Titolo Testo</a:t>
            </a:r>
          </a:p>
        </p:txBody>
      </p:sp>
      <p:sp>
        <p:nvSpPr>
          <p:cNvPr id="52" name="Corpo livello uno…"/>
          <p:cNvSpPr txBox="1"/>
          <p:nvPr>
            <p:ph type="body" sz="quarter" idx="1"/>
          </p:nvPr>
        </p:nvSpPr>
        <p:spPr>
          <a:xfrm>
            <a:off x="5892800" y="4267200"/>
            <a:ext cx="6705600" cy="1803400"/>
          </a:xfrm>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5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 In alto">
    <p:bg>
      <p:bgPr>
        <a:solidFill>
          <a:srgbClr val="FFFFFF"/>
        </a:solidFill>
      </p:bgPr>
    </p:bg>
    <p:spTree>
      <p:nvGrpSpPr>
        <p:cNvPr id="1" name=""/>
        <p:cNvGrpSpPr/>
        <p:nvPr/>
      </p:nvGrpSpPr>
      <p:grpSpPr>
        <a:xfrm>
          <a:off x="0" y="0"/>
          <a:ext cx="0" cy="0"/>
          <a:chOff x="0" y="0"/>
          <a:chExt cx="0" cy="0"/>
        </a:xfrm>
      </p:grpSpPr>
      <p:sp>
        <p:nvSpPr>
          <p:cNvPr id="60" name="Linea"/>
          <p:cNvSpPr/>
          <p:nvPr/>
        </p:nvSpPr>
        <p:spPr>
          <a:xfrm flipV="1">
            <a:off x="406399" y="993160"/>
            <a:ext cx="12192002" cy="265"/>
          </a:xfrm>
          <a:prstGeom prst="line">
            <a:avLst/>
          </a:prstGeom>
          <a:ln w="25400">
            <a:solidFill>
              <a:srgbClr val="A6AAA9"/>
            </a:solidFill>
            <a:miter lim="400000"/>
          </a:ln>
        </p:spPr>
        <p:txBody>
          <a:bodyPr lIns="45718" tIns="45718" rIns="45718" bIns="45718"/>
          <a:lstStyle/>
          <a:p>
            <a:pPr/>
          </a:p>
        </p:txBody>
      </p:sp>
      <p:sp>
        <p:nvSpPr>
          <p:cNvPr id="61"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62" name="Titolo Testo"/>
          <p:cNvSpPr txBox="1"/>
          <p:nvPr>
            <p:ph type="title"/>
          </p:nvPr>
        </p:nvSpPr>
        <p:spPr>
          <a:xfrm>
            <a:off x="406400" y="1536700"/>
            <a:ext cx="12192000" cy="723900"/>
          </a:xfrm>
          <a:prstGeom prst="rect">
            <a:avLst/>
          </a:prstGeom>
        </p:spPr>
        <p:txBody>
          <a:bodyPr/>
          <a:lstStyle>
            <a:lvl1pPr>
              <a:spcBef>
                <a:spcPts val="2800"/>
              </a:spcBef>
              <a:defRPr sz="6000"/>
            </a:lvl1pPr>
          </a:lstStyle>
          <a:p>
            <a:pPr/>
            <a:r>
              <a:t>Titolo Testo</a:t>
            </a:r>
          </a:p>
        </p:txBody>
      </p:sp>
      <p:sp>
        <p:nvSpPr>
          <p:cNvPr id="63" name="Numero diapositiva"/>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punti elenco">
    <p:spTree>
      <p:nvGrpSpPr>
        <p:cNvPr id="1" name=""/>
        <p:cNvGrpSpPr/>
        <p:nvPr/>
      </p:nvGrpSpPr>
      <p:grpSpPr>
        <a:xfrm>
          <a:off x="0" y="0"/>
          <a:ext cx="0" cy="0"/>
          <a:chOff x="0" y="0"/>
          <a:chExt cx="0" cy="0"/>
        </a:xfrm>
      </p:grpSpPr>
      <p:sp>
        <p:nvSpPr>
          <p:cNvPr id="70" name="Linea"/>
          <p:cNvSpPr/>
          <p:nvPr/>
        </p:nvSpPr>
        <p:spPr>
          <a:xfrm flipV="1">
            <a:off x="406399" y="993160"/>
            <a:ext cx="12192002" cy="265"/>
          </a:xfrm>
          <a:prstGeom prst="line">
            <a:avLst/>
          </a:prstGeom>
          <a:ln w="25400">
            <a:solidFill>
              <a:srgbClr val="A6AAA9"/>
            </a:solidFill>
            <a:miter lim="400000"/>
          </a:ln>
        </p:spPr>
        <p:txBody>
          <a:bodyPr lIns="45718" tIns="45718" rIns="45718" bIns="45718"/>
          <a:lstStyle/>
          <a:p>
            <a:pPr/>
          </a:p>
        </p:txBody>
      </p:sp>
      <p:sp>
        <p:nvSpPr>
          <p:cNvPr id="71"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72" name="Titolo Testo"/>
          <p:cNvSpPr txBox="1"/>
          <p:nvPr>
            <p:ph type="title"/>
          </p:nvPr>
        </p:nvSpPr>
        <p:spPr>
          <a:xfrm>
            <a:off x="406400" y="1536700"/>
            <a:ext cx="12192000" cy="723900"/>
          </a:xfrm>
          <a:prstGeom prst="rect">
            <a:avLst/>
          </a:prstGeom>
        </p:spPr>
        <p:txBody>
          <a:bodyPr/>
          <a:lstStyle>
            <a:lvl1pPr>
              <a:spcBef>
                <a:spcPts val="2800"/>
              </a:spcBef>
              <a:defRPr sz="6000"/>
            </a:lvl1pPr>
          </a:lstStyle>
          <a:p>
            <a:pPr/>
            <a:r>
              <a:t>Titolo Testo</a:t>
            </a:r>
          </a:p>
        </p:txBody>
      </p:sp>
      <p:sp>
        <p:nvSpPr>
          <p:cNvPr id="73" name="Corpo livello uno…"/>
          <p:cNvSpPr txBox="1"/>
          <p:nvPr>
            <p:ph type="body" idx="13"/>
          </p:nvPr>
        </p:nvSpPr>
        <p:spPr>
          <a:xfrm>
            <a:off x="406400" y="2743200"/>
            <a:ext cx="12192000" cy="6108700"/>
          </a:xfrm>
          <a:prstGeom prst="rect">
            <a:avLst/>
          </a:prstGeom>
        </p:spPr>
        <p:txBody>
          <a:bodyPr anchor="t"/>
          <a:lstStyle/>
          <a:p>
            <a:pPr/>
          </a:p>
        </p:txBody>
      </p:sp>
      <p:sp>
        <p:nvSpPr>
          <p:cNvPr id="74" name="Numero diapositiva"/>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punti elenco alternativi">
    <p:bg>
      <p:bgPr>
        <a:solidFill>
          <a:srgbClr val="FFFFFF"/>
        </a:solidFill>
      </p:bgPr>
    </p:bg>
    <p:spTree>
      <p:nvGrpSpPr>
        <p:cNvPr id="1" name=""/>
        <p:cNvGrpSpPr/>
        <p:nvPr/>
      </p:nvGrpSpPr>
      <p:grpSpPr>
        <a:xfrm>
          <a:off x="0" y="0"/>
          <a:ext cx="0" cy="0"/>
          <a:chOff x="0" y="0"/>
          <a:chExt cx="0" cy="0"/>
        </a:xfrm>
      </p:grpSpPr>
      <p:sp>
        <p:nvSpPr>
          <p:cNvPr id="81" name="Linea"/>
          <p:cNvSpPr/>
          <p:nvPr/>
        </p:nvSpPr>
        <p:spPr>
          <a:xfrm flipV="1">
            <a:off x="406399" y="993160"/>
            <a:ext cx="12192002" cy="265"/>
          </a:xfrm>
          <a:prstGeom prst="line">
            <a:avLst/>
          </a:prstGeom>
          <a:ln w="25400">
            <a:solidFill>
              <a:srgbClr val="A6AAA9"/>
            </a:solidFill>
            <a:miter lim="400000"/>
          </a:ln>
        </p:spPr>
        <p:txBody>
          <a:bodyPr lIns="45718" tIns="45718" rIns="45718" bIns="45718"/>
          <a:lstStyle/>
          <a:p>
            <a:pPr/>
          </a:p>
        </p:txBody>
      </p:sp>
      <p:sp>
        <p:nvSpPr>
          <p:cNvPr id="82"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83" name="Titolo Testo"/>
          <p:cNvSpPr txBox="1"/>
          <p:nvPr>
            <p:ph type="title"/>
          </p:nvPr>
        </p:nvSpPr>
        <p:spPr>
          <a:xfrm>
            <a:off x="406400" y="1536700"/>
            <a:ext cx="12192000" cy="723900"/>
          </a:xfrm>
          <a:prstGeom prst="rect">
            <a:avLst/>
          </a:prstGeom>
        </p:spPr>
        <p:txBody>
          <a:bodyPr/>
          <a:lstStyle>
            <a:lvl1pPr>
              <a:spcBef>
                <a:spcPts val="2800"/>
              </a:spcBef>
              <a:defRPr sz="6000"/>
            </a:lvl1pPr>
          </a:lstStyle>
          <a:p>
            <a:pPr/>
            <a:r>
              <a:t>Titolo Testo</a:t>
            </a:r>
          </a:p>
        </p:txBody>
      </p:sp>
      <p:sp>
        <p:nvSpPr>
          <p:cNvPr id="84" name="Corpo livello uno…"/>
          <p:cNvSpPr txBox="1"/>
          <p:nvPr>
            <p:ph type="body" idx="13"/>
          </p:nvPr>
        </p:nvSpPr>
        <p:spPr>
          <a:xfrm>
            <a:off x="406400" y="2743200"/>
            <a:ext cx="12192000" cy="6108700"/>
          </a:xfrm>
          <a:prstGeom prst="rect">
            <a:avLst/>
          </a:prstGeom>
        </p:spPr>
        <p:txBody>
          <a:bodyPr anchor="t"/>
          <a:lstStyle/>
          <a:p>
            <a:pPr/>
          </a:p>
        </p:txBody>
      </p:sp>
      <p:sp>
        <p:nvSpPr>
          <p:cNvPr id="85" name="Numero diapositiva"/>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punti elenco e foto">
    <p:spTree>
      <p:nvGrpSpPr>
        <p:cNvPr id="1" name=""/>
        <p:cNvGrpSpPr/>
        <p:nvPr/>
      </p:nvGrpSpPr>
      <p:grpSpPr>
        <a:xfrm>
          <a:off x="0" y="0"/>
          <a:ext cx="0" cy="0"/>
          <a:chOff x="0" y="0"/>
          <a:chExt cx="0" cy="0"/>
        </a:xfrm>
      </p:grpSpPr>
      <p:sp>
        <p:nvSpPr>
          <p:cNvPr id="92" name="Linea"/>
          <p:cNvSpPr/>
          <p:nvPr/>
        </p:nvSpPr>
        <p:spPr>
          <a:xfrm flipV="1">
            <a:off x="406399" y="993160"/>
            <a:ext cx="12192002" cy="265"/>
          </a:xfrm>
          <a:prstGeom prst="line">
            <a:avLst/>
          </a:prstGeom>
          <a:ln w="25400">
            <a:solidFill>
              <a:srgbClr val="A6AAA9"/>
            </a:solidFill>
            <a:miter lim="400000"/>
          </a:ln>
        </p:spPr>
        <p:txBody>
          <a:bodyPr lIns="45718" tIns="45718" rIns="45718" bIns="45718"/>
          <a:lstStyle/>
          <a:p>
            <a:pPr/>
          </a:p>
        </p:txBody>
      </p:sp>
      <p:sp>
        <p:nvSpPr>
          <p:cNvPr id="93"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94" name="Immagine"/>
          <p:cNvSpPr/>
          <p:nvPr>
            <p:ph type="pic" idx="13"/>
          </p:nvPr>
        </p:nvSpPr>
        <p:spPr>
          <a:xfrm>
            <a:off x="6665376" y="1219200"/>
            <a:ext cx="7445459" cy="8216900"/>
          </a:xfrm>
          <a:prstGeom prst="rect">
            <a:avLst/>
          </a:prstGeom>
        </p:spPr>
        <p:txBody>
          <a:bodyPr lIns="91439" tIns="45719" rIns="91439" bIns="45719" anchor="t">
            <a:noAutofit/>
          </a:bodyPr>
          <a:lstStyle/>
          <a:p>
            <a:pPr/>
          </a:p>
        </p:txBody>
      </p:sp>
      <p:sp>
        <p:nvSpPr>
          <p:cNvPr id="95" name="Titolo Testo"/>
          <p:cNvSpPr txBox="1"/>
          <p:nvPr>
            <p:ph type="title"/>
          </p:nvPr>
        </p:nvSpPr>
        <p:spPr>
          <a:xfrm>
            <a:off x="406400" y="1536700"/>
            <a:ext cx="6299200" cy="723900"/>
          </a:xfrm>
          <a:prstGeom prst="rect">
            <a:avLst/>
          </a:prstGeom>
        </p:spPr>
        <p:txBody>
          <a:bodyPr/>
          <a:lstStyle>
            <a:lvl1pPr>
              <a:spcBef>
                <a:spcPts val="2800"/>
              </a:spcBef>
              <a:defRPr sz="6000"/>
            </a:lvl1pPr>
          </a:lstStyle>
          <a:p>
            <a:pPr/>
            <a:r>
              <a:t>Titolo Testo</a:t>
            </a:r>
          </a:p>
        </p:txBody>
      </p:sp>
      <p:sp>
        <p:nvSpPr>
          <p:cNvPr id="96" name="Corpo livello uno…"/>
          <p:cNvSpPr txBox="1"/>
          <p:nvPr>
            <p:ph type="body" sz="half" idx="14"/>
          </p:nvPr>
        </p:nvSpPr>
        <p:spPr>
          <a:xfrm>
            <a:off x="406400" y="2743200"/>
            <a:ext cx="6299200" cy="6108700"/>
          </a:xfrm>
          <a:prstGeom prst="rect">
            <a:avLst/>
          </a:prstGeom>
        </p:spPr>
        <p:txBody>
          <a:bodyPr anchor="t"/>
          <a:lstStyle/>
          <a:p>
            <a:pPr/>
          </a:p>
        </p:txBody>
      </p:sp>
      <p:sp>
        <p:nvSpPr>
          <p:cNvPr id="97" name="Numero diapositiva"/>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22222"/>
        </a:solidFill>
      </p:bgPr>
    </p:bg>
    <p:spTree>
      <p:nvGrpSpPr>
        <p:cNvPr id="1" name=""/>
        <p:cNvGrpSpPr/>
        <p:nvPr/>
      </p:nvGrpSpPr>
      <p:grpSpPr>
        <a:xfrm>
          <a:off x="0" y="0"/>
          <a:ext cx="0" cy="0"/>
          <a:chOff x="0" y="0"/>
          <a:chExt cx="0" cy="0"/>
        </a:xfrm>
      </p:grpSpPr>
      <p:sp>
        <p:nvSpPr>
          <p:cNvPr id="2" name="Linea"/>
          <p:cNvSpPr/>
          <p:nvPr/>
        </p:nvSpPr>
        <p:spPr>
          <a:xfrm flipV="1">
            <a:off x="406399" y="6140894"/>
            <a:ext cx="12192002" cy="265"/>
          </a:xfrm>
          <a:prstGeom prst="line">
            <a:avLst/>
          </a:prstGeom>
          <a:ln w="38100">
            <a:solidFill>
              <a:srgbClr val="A6AAA9"/>
            </a:solidFill>
            <a:miter lim="400000"/>
          </a:ln>
        </p:spPr>
        <p:txBody>
          <a:bodyPr lIns="45718" tIns="45718" rIns="45718" bIns="45718"/>
          <a:lstStyle/>
          <a:p>
            <a:pPr/>
          </a:p>
        </p:txBody>
      </p:sp>
      <p:sp>
        <p:nvSpPr>
          <p:cNvPr id="3" name="Titolo Testo"/>
          <p:cNvSpPr txBox="1"/>
          <p:nvPr>
            <p:ph type="title"/>
          </p:nvPr>
        </p:nvSpPr>
        <p:spPr>
          <a:xfrm>
            <a:off x="406400" y="6426200"/>
            <a:ext cx="12192000" cy="270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Titolo Testo</a:t>
            </a:r>
          </a:p>
        </p:txBody>
      </p:sp>
      <p:sp>
        <p:nvSpPr>
          <p:cNvPr id="4" name="Corpo livello uno…"/>
          <p:cNvSpPr txBox="1"/>
          <p:nvPr>
            <p:ph type="body" idx="1"/>
          </p:nvPr>
        </p:nvSpPr>
        <p:spPr>
          <a:xfrm>
            <a:off x="406400" y="4267200"/>
            <a:ext cx="12192000" cy="1803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Corpo livello uno</a:t>
            </a:r>
          </a:p>
          <a:p>
            <a:pPr lvl="1"/>
            <a:r>
              <a:t>Corpo livello due</a:t>
            </a:r>
          </a:p>
          <a:p>
            <a:pPr lvl="2"/>
            <a:r>
              <a:t>Corpo livello tre</a:t>
            </a:r>
          </a:p>
          <a:p>
            <a:pPr lvl="3"/>
            <a:r>
              <a:t>Corpo livello quattro</a:t>
            </a:r>
          </a:p>
          <a:p>
            <a:pPr lvl="4"/>
            <a:r>
              <a:t>Corpo livello cinque</a:t>
            </a:r>
          </a:p>
        </p:txBody>
      </p:sp>
      <p:sp>
        <p:nvSpPr>
          <p:cNvPr id="5" name="Numero diapositiva"/>
          <p:cNvSpPr txBox="1"/>
          <p:nvPr>
            <p:ph type="sldNum" sz="quarter" idx="2"/>
          </p:nvPr>
        </p:nvSpPr>
        <p:spPr>
          <a:xfrm>
            <a:off x="12194441"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1pPr>
      <a:lvl2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2pPr>
      <a:lvl3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3pPr>
      <a:lvl4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4pPr>
      <a:lvl5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5pPr>
      <a:lvl6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6pPr>
      <a:lvl7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7pPr>
      <a:lvl8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8pPr>
      <a:lvl9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9pPr>
    </p:titleStyle>
    <p:bodyStyle>
      <a:lvl1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1pPr>
      <a:lvl2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2pPr>
      <a:lvl3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3pPr>
      <a:lvl4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4pPr>
      <a:lvl5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5pPr>
      <a:lvl6pPr marL="29284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a:ea typeface="DIN Alternate"/>
          <a:cs typeface="DIN Alternate"/>
          <a:sym typeface="DIN Alternate"/>
        </a:defRPr>
      </a:lvl6pPr>
      <a:lvl7pPr marL="33729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a:ea typeface="DIN Alternate"/>
          <a:cs typeface="DIN Alternate"/>
          <a:sym typeface="DIN Alternate"/>
        </a:defRPr>
      </a:lvl7pPr>
      <a:lvl8pPr marL="38174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a:ea typeface="DIN Alternate"/>
          <a:cs typeface="DIN Alternate"/>
          <a:sym typeface="DIN Alternate"/>
        </a:defRPr>
      </a:lvl8pPr>
      <a:lvl9pPr marL="42619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a:ea typeface="DIN Alternate"/>
          <a:cs typeface="DIN Alternate"/>
          <a:sym typeface="DIN Alternate"/>
        </a:defRPr>
      </a:lvl9pPr>
    </p:bodyStyle>
    <p:otherStyle>
      <a:lvl1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hyperlink" Target="http://nasdaq.com" TargetMode="External"/><Relationship Id="rId3"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PROGETTO…"/>
          <p:cNvSpPr txBox="1"/>
          <p:nvPr>
            <p:ph type="title"/>
          </p:nvPr>
        </p:nvSpPr>
        <p:spPr>
          <a:xfrm>
            <a:off x="406400" y="3596256"/>
            <a:ext cx="12192000" cy="3849490"/>
          </a:xfrm>
          <a:prstGeom prst="rect">
            <a:avLst/>
          </a:prstGeom>
        </p:spPr>
        <p:txBody>
          <a:bodyPr/>
          <a:lstStyle/>
          <a:p>
            <a:pPr defTabSz="502412">
              <a:defRPr sz="11000"/>
            </a:pPr>
            <a:r>
              <a:t>PROGETTO </a:t>
            </a:r>
            <a:endParaRPr sz="14600"/>
          </a:p>
          <a:p>
            <a:pPr defTabSz="502412">
              <a:defRPr sz="11000"/>
            </a:pPr>
            <a:r>
              <a:t>ARCHITETTURE DATI</a:t>
            </a:r>
          </a:p>
        </p:txBody>
      </p:sp>
      <p:sp>
        <p:nvSpPr>
          <p:cNvPr id="191" name="Beltramelli FabiO                816912…"/>
          <p:cNvSpPr txBox="1"/>
          <p:nvPr>
            <p:ph type="body" sz="quarter" idx="1"/>
          </p:nvPr>
        </p:nvSpPr>
        <p:spPr>
          <a:xfrm>
            <a:off x="406400" y="6216531"/>
            <a:ext cx="12192000" cy="1803401"/>
          </a:xfrm>
          <a:prstGeom prst="rect">
            <a:avLst/>
          </a:prstGeom>
        </p:spPr>
        <p:txBody>
          <a:bodyPr/>
          <a:lstStyle/>
          <a:p>
            <a:pPr lvl="1" defTabSz="373885">
              <a:spcBef>
                <a:spcPts val="1400"/>
              </a:spcBef>
              <a:defRPr sz="3400"/>
            </a:pPr>
            <a:r>
              <a:t>Beltramelli FabiO                816912</a:t>
            </a:r>
          </a:p>
          <a:p>
            <a:pPr lvl="2" defTabSz="373885">
              <a:spcBef>
                <a:spcPts val="1400"/>
              </a:spcBef>
              <a:defRPr sz="3400"/>
            </a:pPr>
            <a:r>
              <a:t>FINATI DAVIDE                           817508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Ridondanza</a:t>
            </a:r>
          </a:p>
        </p:txBody>
      </p:sp>
      <p:sp>
        <p:nvSpPr>
          <p:cNvPr id="219" name="MaxTemp: temperatura massima registrata…"/>
          <p:cNvSpPr txBox="1"/>
          <p:nvPr>
            <p:ph type="body" idx="1"/>
          </p:nvPr>
        </p:nvSpPr>
        <p:spPr>
          <a:xfrm>
            <a:off x="406400" y="1389211"/>
            <a:ext cx="12192000" cy="8053238"/>
          </a:xfrm>
          <a:prstGeom prst="rect">
            <a:avLst/>
          </a:prstGeom>
        </p:spPr>
        <p:txBody>
          <a:bodyPr anchor="t"/>
          <a:lstStyle/>
          <a:p>
            <a:pPr marL="440055" indent="-440055" defTabSz="578358">
              <a:lnSpc>
                <a:spcPct val="100000"/>
              </a:lnSpc>
              <a:spcBef>
                <a:spcPts val="2700"/>
              </a:spcBef>
              <a:buClr>
                <a:schemeClr val="accent1"/>
              </a:buClr>
              <a:buSzPct val="104999"/>
              <a:buFont typeface="Avenir Next"/>
              <a:buChar char="▸"/>
              <a:defRPr cap="none" spc="0" sz="3300">
                <a:latin typeface="Avenir Next Medium"/>
                <a:ea typeface="Avenir Next Medium"/>
                <a:cs typeface="Avenir Next Medium"/>
                <a:sym typeface="Avenir Next Medium"/>
              </a:defRPr>
            </a:pPr>
            <a:r>
              <a:t>Come già preventivato nel nostro caso siamo di fronte ad una ridondanza molto elevata. </a:t>
            </a:r>
          </a:p>
          <a:p>
            <a:pPr marL="440055" indent="-440055" defTabSz="578358">
              <a:lnSpc>
                <a:spcPct val="100000"/>
              </a:lnSpc>
              <a:spcBef>
                <a:spcPts val="2700"/>
              </a:spcBef>
              <a:buClr>
                <a:schemeClr val="accent1"/>
              </a:buClr>
              <a:buSzPct val="104999"/>
              <a:buFont typeface="Avenir Next"/>
              <a:buChar char="▸"/>
              <a:defRPr cap="none" spc="0" sz="3300">
                <a:latin typeface="Avenir Next Medium"/>
                <a:ea typeface="Avenir Next Medium"/>
                <a:cs typeface="Avenir Next Medium"/>
                <a:sym typeface="Avenir Next Medium"/>
              </a:defRPr>
            </a:pPr>
            <a:r>
              <a:t>In particolare avendo preso in considerazione solo le «fonti autorevoli» e solo i titoli presenti nell’indice NASDAQ tutte le fonti forniscono valori su tutti i titoli, quindi a livello di oggetti abbiamo una ridondanza del 100% </a:t>
            </a:r>
          </a:p>
          <a:p>
            <a:pPr marL="440055" indent="-440055" defTabSz="578358">
              <a:lnSpc>
                <a:spcPct val="100000"/>
              </a:lnSpc>
              <a:spcBef>
                <a:spcPts val="2700"/>
              </a:spcBef>
              <a:buClr>
                <a:schemeClr val="accent1"/>
              </a:buClr>
              <a:buSzPct val="104999"/>
              <a:buFont typeface="Avenir Next"/>
              <a:buChar char="▸"/>
              <a:defRPr cap="none" spc="0" sz="3300">
                <a:latin typeface="Avenir Next Medium"/>
                <a:ea typeface="Avenir Next Medium"/>
                <a:cs typeface="Avenir Next Medium"/>
                <a:sym typeface="Avenir Next Medium"/>
              </a:defRPr>
            </a:pPr>
            <a:r>
              <a:t>A livello di attributi invece la ridondanza è minore in quanto le diverse fonti forniscono set di attributi diversi.</a:t>
            </a:r>
          </a:p>
          <a:p>
            <a:pPr marL="440055" indent="-440055" defTabSz="578358">
              <a:lnSpc>
                <a:spcPct val="100000"/>
              </a:lnSpc>
              <a:spcBef>
                <a:spcPts val="2700"/>
              </a:spcBef>
              <a:buClr>
                <a:schemeClr val="accent1"/>
              </a:buClr>
              <a:buSzPct val="104999"/>
              <a:buFont typeface="Avenir Next"/>
              <a:buChar char="▸"/>
              <a:defRPr cap="none" spc="0" sz="3300">
                <a:latin typeface="Avenir Next Medium"/>
                <a:ea typeface="Avenir Next Medium"/>
                <a:cs typeface="Avenir Next Medium"/>
                <a:sym typeface="Avenir Next Medium"/>
              </a:defRPr>
            </a:pPr>
            <a:r>
              <a:t>In generale però nel nostro contesto siamo in presenza di una ridondanza generale molto alta, data però dal dominio stesso di tale analisi.</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CONSISTENZA</a:t>
            </a:r>
          </a:p>
        </p:txBody>
      </p:sp>
      <p:sp>
        <p:nvSpPr>
          <p:cNvPr id="222" name="MaxTemp: temperatura massima registrata…"/>
          <p:cNvSpPr txBox="1"/>
          <p:nvPr>
            <p:ph type="body" idx="1"/>
          </p:nvPr>
        </p:nvSpPr>
        <p:spPr>
          <a:xfrm>
            <a:off x="406400" y="1389211"/>
            <a:ext cx="12192000" cy="7998684"/>
          </a:xfrm>
          <a:prstGeom prst="rect">
            <a:avLst/>
          </a:prstGeom>
        </p:spPr>
        <p:txBody>
          <a:bodyPr anchor="t"/>
          <a:lstStyle/>
          <a:p>
            <a:pPr marL="305815" indent="-305815" defTabSz="401928">
              <a:lnSpc>
                <a:spcPct val="100000"/>
              </a:lnSpc>
              <a:spcBef>
                <a:spcPts val="1800"/>
              </a:spcBef>
              <a:buClr>
                <a:schemeClr val="accent1"/>
              </a:buClr>
              <a:buSzPct val="104999"/>
              <a:buFont typeface="Avenir Next"/>
              <a:buChar char="▸"/>
              <a:defRPr cap="none" spc="0" sz="2322">
                <a:latin typeface="Avenir Next Medium"/>
                <a:ea typeface="Avenir Next Medium"/>
                <a:cs typeface="Avenir Next Medium"/>
                <a:sym typeface="Avenir Next Medium"/>
              </a:defRPr>
            </a:pPr>
            <a:r>
              <a:t>Per molti attributi si è verificato se fossero maggiori di 0, come ad esempio ClosePrice, OpenPrice, NShares ecc…</a:t>
            </a:r>
          </a:p>
          <a:p>
            <a:pPr marL="305815" indent="-305815" defTabSz="401928">
              <a:lnSpc>
                <a:spcPct val="100000"/>
              </a:lnSpc>
              <a:spcBef>
                <a:spcPts val="1800"/>
              </a:spcBef>
              <a:buClr>
                <a:schemeClr val="accent1"/>
              </a:buClr>
              <a:buSzPct val="104999"/>
              <a:buFont typeface="Avenir Next"/>
              <a:buChar char="▸"/>
              <a:defRPr cap="none" spc="0" sz="2322">
                <a:latin typeface="Avenir Next Medium"/>
                <a:ea typeface="Avenir Next Medium"/>
                <a:cs typeface="Avenir Next Medium"/>
                <a:sym typeface="Avenir Next Medium"/>
              </a:defRPr>
            </a:pPr>
            <a:r>
              <a:t>HighPrice &lt; LowPrice (0%)</a:t>
            </a:r>
          </a:p>
          <a:p>
            <a:pPr marL="305815" indent="-305815" defTabSz="401928">
              <a:lnSpc>
                <a:spcPct val="100000"/>
              </a:lnSpc>
              <a:spcBef>
                <a:spcPts val="1800"/>
              </a:spcBef>
              <a:buClr>
                <a:schemeClr val="accent1"/>
              </a:buClr>
              <a:buSzPct val="104999"/>
              <a:buFont typeface="Avenir Next"/>
              <a:buChar char="▸"/>
              <a:defRPr cap="none" spc="0" sz="2322">
                <a:latin typeface="Avenir Next Medium"/>
                <a:ea typeface="Avenir Next Medium"/>
                <a:cs typeface="Avenir Next Medium"/>
                <a:sym typeface="Avenir Next Medium"/>
              </a:defRPr>
            </a:pPr>
            <a:r>
              <a:t>YearHigh &lt; YearLow (0%)</a:t>
            </a:r>
          </a:p>
          <a:p>
            <a:pPr marL="305815" indent="-305815" defTabSz="401928">
              <a:lnSpc>
                <a:spcPct val="100000"/>
              </a:lnSpc>
              <a:spcBef>
                <a:spcPts val="1800"/>
              </a:spcBef>
              <a:buClr>
                <a:schemeClr val="accent1"/>
              </a:buClr>
              <a:buSzPct val="104999"/>
              <a:buFont typeface="Avenir Next"/>
              <a:buChar char="▸"/>
              <a:defRPr cap="none" spc="0" sz="2322">
                <a:latin typeface="Avenir Next Medium"/>
                <a:ea typeface="Avenir Next Medium"/>
                <a:cs typeface="Avenir Next Medium"/>
                <a:sym typeface="Avenir Next Medium"/>
              </a:defRPr>
            </a:pPr>
            <a:r>
              <a:t>HighPrice &lt; OpenPrice (0%)</a:t>
            </a:r>
          </a:p>
          <a:p>
            <a:pPr marL="305815" indent="-305815" defTabSz="401928">
              <a:lnSpc>
                <a:spcPct val="100000"/>
              </a:lnSpc>
              <a:spcBef>
                <a:spcPts val="1800"/>
              </a:spcBef>
              <a:buClr>
                <a:schemeClr val="accent1"/>
              </a:buClr>
              <a:buSzPct val="104999"/>
              <a:buFont typeface="Avenir Next"/>
              <a:buChar char="▸"/>
              <a:defRPr cap="none" spc="0" sz="2322">
                <a:latin typeface="Avenir Next Medium"/>
                <a:ea typeface="Avenir Next Medium"/>
                <a:cs typeface="Avenir Next Medium"/>
                <a:sym typeface="Avenir Next Medium"/>
              </a:defRPr>
            </a:pPr>
            <a:r>
              <a:t>HighPrice &lt; ClosePrice (0%)</a:t>
            </a:r>
          </a:p>
          <a:p>
            <a:pPr marL="305815" indent="-305815" defTabSz="401928">
              <a:lnSpc>
                <a:spcPct val="100000"/>
              </a:lnSpc>
              <a:spcBef>
                <a:spcPts val="1800"/>
              </a:spcBef>
              <a:buClr>
                <a:schemeClr val="accent1"/>
              </a:buClr>
              <a:buSzPct val="104999"/>
              <a:buFont typeface="Avenir Next"/>
              <a:buChar char="▸"/>
              <a:defRPr cap="none" spc="0" sz="2322">
                <a:latin typeface="Avenir Next Medium"/>
                <a:ea typeface="Avenir Next Medium"/>
                <a:cs typeface="Avenir Next Medium"/>
                <a:sym typeface="Avenir Next Medium"/>
              </a:defRPr>
            </a:pPr>
            <a:r>
              <a:t>LowPrice &gt; OpenPrice</a:t>
            </a:r>
          </a:p>
          <a:p>
            <a:pPr marL="305815" indent="-305815" defTabSz="401928">
              <a:lnSpc>
                <a:spcPct val="100000"/>
              </a:lnSpc>
              <a:spcBef>
                <a:spcPts val="1800"/>
              </a:spcBef>
              <a:buClr>
                <a:schemeClr val="accent1"/>
              </a:buClr>
              <a:buSzPct val="104999"/>
              <a:buFont typeface="Avenir Next"/>
              <a:buChar char="▸"/>
              <a:defRPr cap="none" spc="0" sz="2322">
                <a:latin typeface="Avenir Next Medium"/>
                <a:ea typeface="Avenir Next Medium"/>
                <a:cs typeface="Avenir Next Medium"/>
                <a:sym typeface="Avenir Next Medium"/>
              </a:defRPr>
            </a:pPr>
            <a:r>
              <a:t>LowPrice &gt; ClosePrice (0%)</a:t>
            </a:r>
          </a:p>
          <a:p>
            <a:pPr marL="305815" indent="-305815" defTabSz="401928">
              <a:lnSpc>
                <a:spcPct val="100000"/>
              </a:lnSpc>
              <a:spcBef>
                <a:spcPts val="1800"/>
              </a:spcBef>
              <a:buClr>
                <a:schemeClr val="accent1"/>
              </a:buClr>
              <a:buSzPct val="104999"/>
              <a:buFont typeface="Avenir Next"/>
              <a:buChar char="▸"/>
              <a:defRPr cap="none" spc="0" sz="2322">
                <a:latin typeface="Avenir Next Medium"/>
                <a:ea typeface="Avenir Next Medium"/>
                <a:cs typeface="Avenir Next Medium"/>
                <a:sym typeface="Avenir Next Medium"/>
              </a:defRPr>
            </a:pPr>
            <a:r>
              <a:t>PreviousClose &gt; YearHigh &amp;&amp; PreviousClose &lt; YearLow (0%)</a:t>
            </a:r>
          </a:p>
          <a:p>
            <a:pPr marL="305815" indent="-305815" defTabSz="401928">
              <a:lnSpc>
                <a:spcPct val="100000"/>
              </a:lnSpc>
              <a:spcBef>
                <a:spcPts val="1800"/>
              </a:spcBef>
              <a:buClr>
                <a:schemeClr val="accent1"/>
              </a:buClr>
              <a:buSzPct val="104999"/>
              <a:buFont typeface="Avenir Next"/>
              <a:buChar char="▸"/>
              <a:defRPr cap="none" spc="0" sz="2322">
                <a:latin typeface="Avenir Next Medium"/>
                <a:ea typeface="Avenir Next Medium"/>
                <a:cs typeface="Avenir Next Medium"/>
                <a:sym typeface="Avenir Next Medium"/>
              </a:defRPr>
            </a:pPr>
            <a:r>
              <a:t>ChangeInDollars != ClosePrice - PreviousClose (58,4%)</a:t>
            </a:r>
          </a:p>
          <a:p>
            <a:pPr marL="305815" indent="-305815" defTabSz="401928">
              <a:lnSpc>
                <a:spcPct val="100000"/>
              </a:lnSpc>
              <a:spcBef>
                <a:spcPts val="1800"/>
              </a:spcBef>
              <a:buClr>
                <a:schemeClr val="accent1"/>
              </a:buClr>
              <a:buSzPct val="104999"/>
              <a:buFont typeface="Avenir Next"/>
              <a:buChar char="▸"/>
              <a:defRPr cap="none" spc="0" sz="2322">
                <a:latin typeface="Avenir Next Medium"/>
                <a:ea typeface="Avenir Next Medium"/>
                <a:cs typeface="Avenir Next Medium"/>
                <a:sym typeface="Avenir Next Medium"/>
              </a:defRPr>
            </a:pPr>
            <a:r>
              <a:t>ChangePerc != (ChangeInDollars/PreviousClose) * 100 (59,4%)</a:t>
            </a:r>
          </a:p>
          <a:p>
            <a:pPr marL="305815" indent="-305815" defTabSz="401928">
              <a:lnSpc>
                <a:spcPct val="100000"/>
              </a:lnSpc>
              <a:spcBef>
                <a:spcPts val="1800"/>
              </a:spcBef>
              <a:buClr>
                <a:schemeClr val="accent1"/>
              </a:buClr>
              <a:buSzPct val="104999"/>
              <a:buFont typeface="Avenir Next"/>
              <a:buChar char="▸"/>
              <a:defRPr cap="none" spc="0" sz="2322">
                <a:latin typeface="Avenir Next Medium"/>
                <a:ea typeface="Avenir Next Medium"/>
                <a:cs typeface="Avenir Next Medium"/>
                <a:sym typeface="Avenir Next Medium"/>
              </a:defRPr>
            </a:pPr>
            <a:r>
              <a:t>DividendYield != (Dividend/PreviousClose) * 100 (24,6%)</a:t>
            </a:r>
          </a:p>
          <a:p>
            <a:pPr marL="305815" indent="-305815" defTabSz="401928">
              <a:lnSpc>
                <a:spcPct val="100000"/>
              </a:lnSpc>
              <a:spcBef>
                <a:spcPts val="1800"/>
              </a:spcBef>
              <a:buClr>
                <a:schemeClr val="accent1"/>
              </a:buClr>
              <a:buSzPct val="104999"/>
              <a:buFont typeface="Avenir Next"/>
              <a:buChar char="▸"/>
              <a:defRPr cap="none" spc="0" sz="2322">
                <a:latin typeface="Avenir Next Medium"/>
                <a:ea typeface="Avenir Next Medium"/>
                <a:cs typeface="Avenir Next Medium"/>
                <a:sym typeface="Avenir Next Medium"/>
              </a:defRPr>
            </a:pPr>
            <a:r>
              <a:t>MarketCap != NShares * ClosePrice  (64,4%)                                                  </a:t>
            </a:r>
          </a:p>
        </p:txBody>
      </p:sp>
      <p:pic>
        <p:nvPicPr>
          <p:cNvPr id="223" name="Dataset_CONSISTENCY.png" descr="Dataset_CONSISTENCY.png"/>
          <p:cNvPicPr>
            <a:picLocks noChangeAspect="1"/>
          </p:cNvPicPr>
          <p:nvPr/>
        </p:nvPicPr>
        <p:blipFill>
          <a:blip r:embed="rId2">
            <a:extLst/>
          </a:blip>
          <a:stretch>
            <a:fillRect/>
          </a:stretch>
        </p:blipFill>
        <p:spPr>
          <a:xfrm>
            <a:off x="5995162" y="1934266"/>
            <a:ext cx="6504450" cy="420340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CONSISTENZA</a:t>
            </a:r>
          </a:p>
        </p:txBody>
      </p:sp>
      <p:sp>
        <p:nvSpPr>
          <p:cNvPr id="226" name="MaxTemp: temperatura massima registrata…"/>
          <p:cNvSpPr txBox="1"/>
          <p:nvPr>
            <p:ph type="body" idx="1"/>
          </p:nvPr>
        </p:nvSpPr>
        <p:spPr>
          <a:xfrm>
            <a:off x="406400" y="1389211"/>
            <a:ext cx="12192000" cy="7462688"/>
          </a:xfrm>
          <a:prstGeom prst="rect">
            <a:avLst/>
          </a:prstGeom>
        </p:spPr>
        <p:txBody>
          <a:bodyPr anchor="t"/>
          <a:lstStyle/>
          <a:p>
            <a:pPr marL="396671" indent="-396671" defTabSz="521340">
              <a:lnSpc>
                <a:spcPct val="100000"/>
              </a:lnSpc>
              <a:spcBef>
                <a:spcPts val="2400"/>
              </a:spcBef>
              <a:buClr>
                <a:schemeClr val="accent1"/>
              </a:buClr>
              <a:buSzPct val="104999"/>
              <a:buFont typeface="Avenir Next"/>
              <a:buChar char="▸"/>
              <a:defRPr cap="none" spc="0" sz="2944">
                <a:latin typeface="Avenir Next Medium"/>
                <a:ea typeface="Avenir Next Medium"/>
                <a:cs typeface="Avenir Next Medium"/>
                <a:sym typeface="Avenir Next Medium"/>
              </a:defRPr>
            </a:pPr>
            <a:r>
              <a:t>Il valore assunto dall’attributo ChangeInDollars che nel 58,4% dei casi non rispetta la sua semantica, cioè di essere la differenza tra il prezzo del titolo in chiusura di mercato meno il valore al momento della chiusura del mercato il giorno precedente.</a:t>
            </a:r>
          </a:p>
          <a:p>
            <a:pPr marL="396671" indent="-396671" defTabSz="521340">
              <a:lnSpc>
                <a:spcPct val="100000"/>
              </a:lnSpc>
              <a:spcBef>
                <a:spcPts val="2400"/>
              </a:spcBef>
              <a:buClr>
                <a:schemeClr val="accent1"/>
              </a:buClr>
              <a:buSzPct val="104999"/>
              <a:buFont typeface="Avenir Next"/>
              <a:buChar char="▸"/>
              <a:defRPr cap="none" spc="0" sz="2944">
                <a:latin typeface="Avenir Next Medium"/>
                <a:ea typeface="Avenir Next Medium"/>
                <a:cs typeface="Avenir Next Medium"/>
                <a:sym typeface="Avenir Next Medium"/>
              </a:defRPr>
            </a:pPr>
            <a:r>
              <a:t>L’</a:t>
            </a:r>
            <a:r>
              <a:t>attributo MarketCap che dovrebbe corrispondere al numero di azioni presenti sul mercato (Nshares) per il valore del titolo (ClosePrice), il 64,4% dei dati non rispetta tale vincolo</a:t>
            </a:r>
          </a:p>
          <a:p>
            <a:pPr marL="396671" indent="-396671" defTabSz="521340">
              <a:lnSpc>
                <a:spcPct val="100000"/>
              </a:lnSpc>
              <a:spcBef>
                <a:spcPts val="2400"/>
              </a:spcBef>
              <a:buClr>
                <a:schemeClr val="accent1"/>
              </a:buClr>
              <a:buSzPct val="104999"/>
              <a:buFont typeface="Avenir Next"/>
              <a:buChar char="▸"/>
              <a:defRPr cap="none" spc="0" sz="2944">
                <a:latin typeface="Avenir Next Medium"/>
                <a:ea typeface="Avenir Next Medium"/>
                <a:cs typeface="Avenir Next Medium"/>
                <a:sym typeface="Avenir Next Medium"/>
              </a:defRPr>
            </a:pPr>
            <a:r>
              <a:t>È stata notata anche una inconsistenza nell’attributi di PreviousClose che in molti casi non è uguale all’OpenPrice, questo è stato riportato sottoforma di warning in quanto è possibile che non sia un errore in quanto sono possibili anche transazioni a mercato chiuso che non fanno coincidere i due valori. Questo caso è avvenuto nel 57% dei dati presi in considerazione.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PRECISIONE (attributi) </a:t>
            </a:r>
          </a:p>
        </p:txBody>
      </p:sp>
      <p:sp>
        <p:nvSpPr>
          <p:cNvPr id="229" name="MaxTemp: temperatura massima registrata…"/>
          <p:cNvSpPr txBox="1"/>
          <p:nvPr>
            <p:ph type="body" idx="1"/>
          </p:nvPr>
        </p:nvSpPr>
        <p:spPr>
          <a:xfrm>
            <a:off x="406400" y="1389211"/>
            <a:ext cx="12192000" cy="7462688"/>
          </a:xfrm>
          <a:prstGeom prst="rect">
            <a:avLst/>
          </a:prstGeom>
        </p:spPr>
        <p:txBody>
          <a:bodyPr anchor="t"/>
          <a:lstStyle/>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Utilizzando la groundtruth con i dati provenienti dal sito </a:t>
            </a:r>
            <a:r>
              <a:rPr u="sng">
                <a:solidFill>
                  <a:srgbClr val="0000FF"/>
                </a:solidFill>
                <a:uFill>
                  <a:solidFill>
                    <a:srgbClr val="0000FF"/>
                  </a:solidFill>
                </a:uFill>
                <a:hlinkClick r:id="rId2" invalidUrl="" action="" tgtFrame="" tooltip="" history="1" highlightClick="0" endSnd="0"/>
              </a:rPr>
              <a:t>nasdaq.com</a:t>
            </a:r>
            <a:r>
              <a:t>, i valori ottenuti sono:</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ChangeInDollars: 79.6% </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ClosePrice: 95,4%</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OpenPrice: 81%</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ChangePrec: 78.4%</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Volume: 38.6%</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HighPrice: 94.6%</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LowPrice: 95.2%</a:t>
            </a:r>
          </a:p>
        </p:txBody>
      </p:sp>
      <p:pic>
        <p:nvPicPr>
          <p:cNvPr id="230" name="DATASET_PRECISION1.png" descr="DATASET_PRECISION1.png"/>
          <p:cNvPicPr>
            <a:picLocks noChangeAspect="1"/>
          </p:cNvPicPr>
          <p:nvPr/>
        </p:nvPicPr>
        <p:blipFill>
          <a:blip r:embed="rId3">
            <a:extLst/>
          </a:blip>
          <a:stretch>
            <a:fillRect/>
          </a:stretch>
        </p:blipFill>
        <p:spPr>
          <a:xfrm>
            <a:off x="4713858" y="4348457"/>
            <a:ext cx="8029938" cy="4310809"/>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PRECISIONE (attributi)</a:t>
            </a:r>
          </a:p>
        </p:txBody>
      </p:sp>
      <p:sp>
        <p:nvSpPr>
          <p:cNvPr id="233" name="MaxTemp: temperatura massima registrata…"/>
          <p:cNvSpPr txBox="1"/>
          <p:nvPr>
            <p:ph type="body" idx="1"/>
          </p:nvPr>
        </p:nvSpPr>
        <p:spPr>
          <a:xfrm>
            <a:off x="406400" y="1389211"/>
            <a:ext cx="12192000" cy="8053238"/>
          </a:xfrm>
          <a:prstGeom prst="rect">
            <a:avLst/>
          </a:prstGeom>
        </p:spPr>
        <p:txBody>
          <a:bodyPr anchor="t"/>
          <a:lstStyle/>
          <a:p>
            <a:pPr marL="372045" indent="-372045"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PreviousClose: 58,8%</a:t>
            </a:r>
          </a:p>
          <a:p>
            <a:pPr marL="372045" indent="-372045"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DividendYield: 64%</a:t>
            </a:r>
          </a:p>
          <a:p>
            <a:pPr marL="372045" indent="-372045"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Dividend: 64,4%</a:t>
            </a:r>
          </a:p>
          <a:p>
            <a:pPr marL="372045" indent="-372045"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MarketCap: 20%</a:t>
            </a:r>
            <a:endParaRPr sz="2700"/>
          </a:p>
          <a:p>
            <a:pPr marL="372045" indent="-372045"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NShares: 20%</a:t>
            </a:r>
            <a:endParaRPr sz="2700"/>
          </a:p>
          <a:p>
            <a:pPr marL="372045" indent="-372045"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YearHigh: 86%</a:t>
            </a:r>
            <a:endParaRPr sz="2700"/>
          </a:p>
          <a:p>
            <a:pPr marL="372045" indent="-372045"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YearLow: 94%</a:t>
            </a:r>
          </a:p>
          <a:p>
            <a:pPr marL="372045" indent="-372045"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PE:34,2%</a:t>
            </a:r>
            <a:endParaRPr sz="2700"/>
          </a:p>
          <a:p>
            <a:pPr marL="372045" indent="-372045"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EPS: 20,2%</a:t>
            </a:r>
          </a:p>
        </p:txBody>
      </p:sp>
      <p:pic>
        <p:nvPicPr>
          <p:cNvPr id="234" name="DATASET_PRECISION2.png" descr="DATASET_PRECISION2.png"/>
          <p:cNvPicPr>
            <a:picLocks noChangeAspect="1"/>
          </p:cNvPicPr>
          <p:nvPr/>
        </p:nvPicPr>
        <p:blipFill>
          <a:blip r:embed="rId2">
            <a:extLst/>
          </a:blip>
          <a:stretch>
            <a:fillRect/>
          </a:stretch>
        </p:blipFill>
        <p:spPr>
          <a:xfrm>
            <a:off x="4083981" y="4363240"/>
            <a:ext cx="8940801" cy="45339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PRECISIONE (ATTRIBUTI)</a:t>
            </a:r>
          </a:p>
        </p:txBody>
      </p:sp>
      <p:sp>
        <p:nvSpPr>
          <p:cNvPr id="237" name="MaxTemp: temperatura massima registrata…"/>
          <p:cNvSpPr txBox="1"/>
          <p:nvPr>
            <p:ph type="body" idx="1"/>
          </p:nvPr>
        </p:nvSpPr>
        <p:spPr>
          <a:xfrm>
            <a:off x="406400" y="1389211"/>
            <a:ext cx="12192000" cy="7462688"/>
          </a:xfrm>
          <a:prstGeom prst="rect">
            <a:avLst/>
          </a:prstGeom>
        </p:spPr>
        <p:txBody>
          <a:bodyPr anchor="t"/>
          <a:lstStyle/>
          <a:p>
            <a:pPr marL="392048" indent="-392048" defTabSz="515263">
              <a:lnSpc>
                <a:spcPct val="100000"/>
              </a:lnSpc>
              <a:spcBef>
                <a:spcPts val="2400"/>
              </a:spcBef>
              <a:buClr>
                <a:schemeClr val="accent1"/>
              </a:buClr>
              <a:buSzPct val="104999"/>
              <a:buFont typeface="Avenir Next"/>
              <a:buChar char="▸"/>
              <a:defRPr cap="none" spc="0" sz="3136">
                <a:latin typeface="Avenir Next Medium"/>
                <a:ea typeface="Avenir Next Medium"/>
                <a:cs typeface="Avenir Next Medium"/>
                <a:sym typeface="Avenir Next Medium"/>
              </a:defRPr>
            </a:pPr>
            <a:r>
              <a:t>Per quanto riguarda la precisione sugli attributi ci sono diverse ragioni per spiegare gli attributi con bassa precisione:</a:t>
            </a:r>
            <a:endParaRPr sz="2940"/>
          </a:p>
          <a:p>
            <a:pPr marL="504063" indent="-504063" defTabSz="515263">
              <a:lnSpc>
                <a:spcPct val="100000"/>
              </a:lnSpc>
              <a:spcBef>
                <a:spcPts val="2400"/>
              </a:spcBef>
              <a:buClr>
                <a:schemeClr val="accent1"/>
              </a:buClr>
              <a:buSzPct val="104999"/>
              <a:buAutoNum type="arabicPeriod" startAt="1"/>
              <a:defRPr cap="none" spc="0" sz="3136">
                <a:latin typeface="Avenir Next Medium"/>
                <a:ea typeface="Avenir Next Medium"/>
                <a:cs typeface="Avenir Next Medium"/>
                <a:sym typeface="Avenir Next Medium"/>
              </a:defRPr>
            </a:pPr>
            <a:r>
              <a:t>Eterogeneità semantica: nella maggioranza casi la bassa precisione è dovuta ad una diversa semantica di rappresentazione rispetto alla groundtruth, soprattutto nel caso di attributi con decimali (diverso arrotondamento e formato) (es. Nshares, MarketCap, PE, EPS)</a:t>
            </a:r>
            <a:endParaRPr sz="2940"/>
          </a:p>
          <a:p>
            <a:pPr marL="504063" indent="-504063" defTabSz="515263">
              <a:lnSpc>
                <a:spcPct val="100000"/>
              </a:lnSpc>
              <a:spcBef>
                <a:spcPts val="2400"/>
              </a:spcBef>
              <a:buClr>
                <a:schemeClr val="accent1"/>
              </a:buClr>
              <a:buSzPct val="104999"/>
              <a:buAutoNum type="arabicPeriod" startAt="1"/>
              <a:defRPr cap="none" spc="0" sz="3136">
                <a:latin typeface="Avenir Next Medium"/>
                <a:ea typeface="Avenir Next Medium"/>
                <a:cs typeface="Avenir Next Medium"/>
                <a:sym typeface="Avenir Next Medium"/>
              </a:defRPr>
            </a:pPr>
            <a:r>
              <a:t>Errori nelle unità di misura: sono presenti alcuni errori di unità di misura, per esempio la maggior parte delle fonti riporta 20M mentre una fonte riporta 20B   </a:t>
            </a:r>
            <a:endParaRPr sz="2940"/>
          </a:p>
          <a:p>
            <a:pPr marL="504063" indent="-504063" defTabSz="515263">
              <a:lnSpc>
                <a:spcPct val="100000"/>
              </a:lnSpc>
              <a:spcBef>
                <a:spcPts val="2400"/>
              </a:spcBef>
              <a:buClr>
                <a:schemeClr val="accent1"/>
              </a:buClr>
              <a:buSzPct val="104999"/>
              <a:buAutoNum type="arabicPeriod" startAt="1"/>
              <a:defRPr cap="none" spc="0" sz="3136">
                <a:latin typeface="Avenir Next Medium"/>
                <a:ea typeface="Avenir Next Medium"/>
                <a:cs typeface="Avenir Next Medium"/>
                <a:sym typeface="Avenir Next Medium"/>
              </a:defRPr>
            </a:pPr>
            <a:r>
              <a:t>Errori nei dati: In alcuni casi sono stati riscontrati dei puri errori nei valori dei dati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PRECISIONE (FONTI)</a:t>
            </a:r>
          </a:p>
        </p:txBody>
      </p:sp>
      <p:sp>
        <p:nvSpPr>
          <p:cNvPr id="240" name="MaxTemp: temperatura massima registrata…"/>
          <p:cNvSpPr txBox="1"/>
          <p:nvPr>
            <p:ph type="body" idx="1"/>
          </p:nvPr>
        </p:nvSpPr>
        <p:spPr>
          <a:xfrm>
            <a:off x="406400" y="1389211"/>
            <a:ext cx="12192000" cy="7462688"/>
          </a:xfrm>
          <a:prstGeom prst="rect">
            <a:avLst/>
          </a:prstGeom>
        </p:spPr>
        <p:txBody>
          <a:bodyPr anchor="t"/>
          <a:lstStyle/>
          <a:p>
            <a:pPr marL="368045" indent="-368045" defTabSz="483716">
              <a:lnSpc>
                <a:spcPct val="100000"/>
              </a:lnSpc>
              <a:spcBef>
                <a:spcPts val="2300"/>
              </a:spcBef>
              <a:buClr>
                <a:schemeClr val="accent1"/>
              </a:buClr>
              <a:buSzPct val="104999"/>
              <a:buFont typeface="Avenir Next"/>
              <a:buChar char="▸"/>
              <a:defRPr cap="none" spc="0" sz="2700">
                <a:latin typeface="Avenir Next Medium"/>
                <a:ea typeface="Avenir Next Medium"/>
                <a:cs typeface="Avenir Next Medium"/>
                <a:sym typeface="Avenir Next Medium"/>
              </a:defRPr>
            </a:pPr>
            <a:r>
              <a:t>Bloomberg: 87%</a:t>
            </a:r>
          </a:p>
          <a:p>
            <a:pPr marL="368045" indent="-368045" defTabSz="483716">
              <a:lnSpc>
                <a:spcPct val="100000"/>
              </a:lnSpc>
              <a:spcBef>
                <a:spcPts val="2300"/>
              </a:spcBef>
              <a:buClr>
                <a:schemeClr val="accent1"/>
              </a:buClr>
              <a:buSzPct val="104999"/>
              <a:buFont typeface="Avenir Next"/>
              <a:buChar char="▸"/>
              <a:defRPr cap="none" spc="0" sz="2700">
                <a:latin typeface="Avenir Next Medium"/>
                <a:ea typeface="Avenir Next Medium"/>
                <a:cs typeface="Avenir Next Medium"/>
                <a:sym typeface="Avenir Next Medium"/>
              </a:defRPr>
            </a:pPr>
            <a:r>
              <a:t>Google Finance: 76%</a:t>
            </a:r>
          </a:p>
          <a:p>
            <a:pPr marL="368045" indent="-368045" defTabSz="483716">
              <a:lnSpc>
                <a:spcPct val="100000"/>
              </a:lnSpc>
              <a:spcBef>
                <a:spcPts val="2300"/>
              </a:spcBef>
              <a:buClr>
                <a:schemeClr val="accent1"/>
              </a:buClr>
              <a:buSzPct val="104999"/>
              <a:buFont typeface="Avenir Next"/>
              <a:buChar char="▸"/>
              <a:defRPr cap="none" spc="0" sz="2700">
                <a:latin typeface="Avenir Next Medium"/>
                <a:ea typeface="Avenir Next Medium"/>
                <a:cs typeface="Avenir Next Medium"/>
                <a:sym typeface="Avenir Next Medium"/>
              </a:defRPr>
            </a:pPr>
            <a:r>
              <a:t>MSN: 77%</a:t>
            </a:r>
          </a:p>
          <a:p>
            <a:pPr marL="368045" indent="-368045" defTabSz="483716">
              <a:lnSpc>
                <a:spcPct val="100000"/>
              </a:lnSpc>
              <a:spcBef>
                <a:spcPts val="2300"/>
              </a:spcBef>
              <a:buClr>
                <a:schemeClr val="accent1"/>
              </a:buClr>
              <a:buSzPct val="104999"/>
              <a:buFont typeface="Avenir Next"/>
              <a:buChar char="▸"/>
              <a:defRPr cap="none" spc="0" sz="2700">
                <a:latin typeface="Avenir Next Medium"/>
                <a:ea typeface="Avenir Next Medium"/>
                <a:cs typeface="Avenir Next Medium"/>
                <a:sym typeface="Avenir Next Medium"/>
              </a:defRPr>
            </a:pPr>
            <a:r>
              <a:t>NASDAQ : 99% *</a:t>
            </a:r>
          </a:p>
          <a:p>
            <a:pPr marL="368045" indent="-368045" defTabSz="483716">
              <a:lnSpc>
                <a:spcPct val="100000"/>
              </a:lnSpc>
              <a:spcBef>
                <a:spcPts val="2300"/>
              </a:spcBef>
              <a:buClr>
                <a:schemeClr val="accent1"/>
              </a:buClr>
              <a:buSzPct val="104999"/>
              <a:buFont typeface="Avenir Next"/>
              <a:buChar char="▸"/>
              <a:defRPr cap="none" spc="0" sz="2700">
                <a:latin typeface="Avenir Next Medium"/>
                <a:ea typeface="Avenir Next Medium"/>
                <a:cs typeface="Avenir Next Medium"/>
                <a:sym typeface="Avenir Next Medium"/>
              </a:defRPr>
            </a:pPr>
            <a:r>
              <a:t>Yahoo Finance: 23% **</a:t>
            </a:r>
          </a:p>
          <a:p>
            <a:pPr marL="368045" indent="-368045" defTabSz="483716">
              <a:lnSpc>
                <a:spcPct val="100000"/>
              </a:lnSpc>
              <a:spcBef>
                <a:spcPts val="2300"/>
              </a:spcBef>
              <a:buClr>
                <a:schemeClr val="accent1"/>
              </a:buClr>
              <a:buSzPct val="104999"/>
              <a:buFont typeface="Avenir Next"/>
              <a:buChar char="▸"/>
              <a:defRPr cap="none" spc="0" sz="2700">
                <a:latin typeface="Avenir Next Medium"/>
                <a:ea typeface="Avenir Next Medium"/>
                <a:cs typeface="Avenir Next Medium"/>
                <a:sym typeface="Avenir Next Medium"/>
              </a:defRPr>
            </a:pPr>
          </a:p>
          <a:p>
            <a:pPr defTabSz="483716">
              <a:lnSpc>
                <a:spcPct val="100000"/>
              </a:lnSpc>
              <a:spcBef>
                <a:spcPts val="2300"/>
              </a:spcBef>
              <a:defRPr cap="none" spc="0" sz="2700">
                <a:latin typeface="Avenir Next Medium"/>
                <a:ea typeface="Avenir Next Medium"/>
                <a:cs typeface="Avenir Next Medium"/>
                <a:sym typeface="Avenir Next Medium"/>
              </a:defRPr>
            </a:pPr>
            <a:r>
              <a:t>* Tale valore è giusto che sia elevato poiché la groundtruth considera dati presi da Nasdaq.com</a:t>
            </a:r>
          </a:p>
          <a:p>
            <a:pPr defTabSz="483716">
              <a:lnSpc>
                <a:spcPct val="100000"/>
              </a:lnSpc>
              <a:spcBef>
                <a:spcPts val="2300"/>
              </a:spcBef>
              <a:defRPr cap="none" spc="0" sz="2700">
                <a:latin typeface="Avenir Next Medium"/>
                <a:ea typeface="Avenir Next Medium"/>
                <a:cs typeface="Avenir Next Medium"/>
                <a:sym typeface="Avenir Next Medium"/>
              </a:defRPr>
            </a:pPr>
            <a:r>
              <a:t>** C’è un’eterogeneità nel calcolare l’attributo che descrive il prezzo di apertura che nella maggioranza dei casi è diverso dalle altre fonti, togliendo quell’attributo la precisione sarebbe del 69% </a:t>
            </a:r>
          </a:p>
        </p:txBody>
      </p:sp>
      <p:pic>
        <p:nvPicPr>
          <p:cNvPr id="241" name="DATASET_PRECISION3.png" descr="DATASET_PRECISION3.png"/>
          <p:cNvPicPr>
            <a:picLocks noChangeAspect="1"/>
          </p:cNvPicPr>
          <p:nvPr/>
        </p:nvPicPr>
        <p:blipFill>
          <a:blip r:embed="rId2">
            <a:extLst/>
          </a:blip>
          <a:stretch>
            <a:fillRect/>
          </a:stretch>
        </p:blipFill>
        <p:spPr>
          <a:xfrm>
            <a:off x="5359202" y="1066376"/>
            <a:ext cx="7251701" cy="45339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PRECISIONE (FONTI)</a:t>
            </a:r>
          </a:p>
        </p:txBody>
      </p:sp>
      <p:sp>
        <p:nvSpPr>
          <p:cNvPr id="244" name="MaxTemp: temperatura massima registrata…"/>
          <p:cNvSpPr txBox="1"/>
          <p:nvPr>
            <p:ph type="body" idx="1"/>
          </p:nvPr>
        </p:nvSpPr>
        <p:spPr>
          <a:xfrm>
            <a:off x="406400" y="1560661"/>
            <a:ext cx="12192000" cy="7462688"/>
          </a:xfrm>
          <a:prstGeom prst="rect">
            <a:avLst/>
          </a:prstGeom>
        </p:spPr>
        <p:txBody>
          <a:bodyPr anchor="t"/>
          <a:lstStyle/>
          <a:p>
            <a:pPr marL="400049" indent="-400049" defTabSz="525779">
              <a:lnSpc>
                <a:spcPct val="100000"/>
              </a:lnSpc>
              <a:spcBef>
                <a:spcPts val="2500"/>
              </a:spcBef>
              <a:buClr>
                <a:schemeClr val="accent1"/>
              </a:buClr>
              <a:buSzPct val="104999"/>
              <a:buFont typeface="Avenir Next"/>
              <a:buChar char="▸"/>
              <a:defRPr cap="none" spc="0" sz="3600">
                <a:latin typeface="Avenir Next Medium"/>
                <a:ea typeface="Avenir Next Medium"/>
                <a:cs typeface="Avenir Next Medium"/>
                <a:sym typeface="Avenir Next Medium"/>
              </a:defRPr>
            </a:pPr>
            <a:r>
              <a:t>Sono state calcolate le precisioni rispetto ai quattro attributi fondamentali (OpenPrice, ClosePrice, HighPrice e LowPrice) in quanto le fonti non condividono lo stesso set di attributi.</a:t>
            </a:r>
            <a:endParaRPr sz="3000"/>
          </a:p>
          <a:p>
            <a:pPr marL="400049" indent="-400049" defTabSz="525779">
              <a:lnSpc>
                <a:spcPct val="100000"/>
              </a:lnSpc>
              <a:spcBef>
                <a:spcPts val="2500"/>
              </a:spcBef>
              <a:buClr>
                <a:schemeClr val="accent1"/>
              </a:buClr>
              <a:buSzPct val="104999"/>
              <a:buFont typeface="Avenir Next"/>
              <a:buChar char="▸"/>
              <a:defRPr cap="none" spc="0" sz="3600">
                <a:latin typeface="Avenir Next Medium"/>
                <a:ea typeface="Avenir Next Medium"/>
                <a:cs typeface="Avenir Next Medium"/>
                <a:sym typeface="Avenir Next Medium"/>
              </a:defRPr>
            </a:pPr>
            <a:r>
              <a:t>In generale si può notare come (oltre a nasdaq che è stato preso come groundtruth) la fonte con precisione più alta sia Bloomberg ed al contrario la fonte con precisione più bassa sia Yahoo che però riscontra un problema di eterogeneità su un attributo.</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Post ClEANING</a:t>
            </a:r>
          </a:p>
        </p:txBody>
      </p:sp>
      <p:sp>
        <p:nvSpPr>
          <p:cNvPr id="247" name="MaxTemp: temperatura massima registrata…"/>
          <p:cNvSpPr txBox="1"/>
          <p:nvPr>
            <p:ph type="body" idx="1"/>
          </p:nvPr>
        </p:nvSpPr>
        <p:spPr>
          <a:xfrm>
            <a:off x="406400" y="1389211"/>
            <a:ext cx="12192000" cy="7462688"/>
          </a:xfrm>
          <a:prstGeom prst="rect">
            <a:avLst/>
          </a:prstGeom>
        </p:spPr>
        <p:txBody>
          <a:bodyPr anchor="t"/>
          <a:lstStyle/>
          <a:p>
            <a:pPr marL="306197" indent="-306197" defTabSz="402430">
              <a:lnSpc>
                <a:spcPct val="90000"/>
              </a:lnSpc>
              <a:spcBef>
                <a:spcPts val="1800"/>
              </a:spcBef>
              <a:buClr>
                <a:schemeClr val="accent1"/>
              </a:buClr>
              <a:buSzPct val="104999"/>
              <a:buFont typeface="Avenir Next"/>
              <a:buChar char="▸"/>
              <a:defRPr cap="none" spc="0" sz="2848">
                <a:latin typeface="Avenir Next Medium"/>
                <a:ea typeface="Avenir Next Medium"/>
                <a:cs typeface="Avenir Next Medium"/>
                <a:sym typeface="Avenir Next Medium"/>
              </a:defRPr>
            </a:pPr>
            <a:r>
              <a:t>Si è ricavato un </a:t>
            </a:r>
            <a:r>
              <a:t>nuovo </a:t>
            </a:r>
            <a:r>
              <a:t>dataset da quello</a:t>
            </a:r>
            <a:r>
              <a:t> di</a:t>
            </a:r>
            <a:r>
              <a:t> partenza, applicando delle tecniche di cleaning dei dati, come ad esempio assegnare il valore più frequente tra le varie fonti per i campi nulli. In seguito sono state rimosse le stringhe presenti tra i valori numerici ($,m,mil,b,bil).</a:t>
            </a:r>
            <a:endParaRPr sz="2225"/>
          </a:p>
          <a:p>
            <a:pPr marL="306197" indent="-306197" defTabSz="402430">
              <a:lnSpc>
                <a:spcPct val="90000"/>
              </a:lnSpc>
              <a:spcBef>
                <a:spcPts val="1800"/>
              </a:spcBef>
              <a:buClr>
                <a:schemeClr val="accent1"/>
              </a:buClr>
              <a:buSzPct val="104999"/>
              <a:buFont typeface="Avenir Next"/>
              <a:buChar char="▸"/>
              <a:defRPr cap="none" spc="0" sz="2848">
                <a:latin typeface="Avenir Next Medium"/>
                <a:ea typeface="Avenir Next Medium"/>
                <a:cs typeface="Avenir Next Medium"/>
                <a:sym typeface="Avenir Next Medium"/>
              </a:defRPr>
            </a:pPr>
            <a:r>
              <a:t>L’incompletezza delle colonne PreviousClose e NShares ha così raggiunto lo 0%. In generale il dataset ha avuto un miglioramento arrivando al 5% di dati mancanti.</a:t>
            </a:r>
            <a:endParaRPr sz="2225"/>
          </a:p>
          <a:p>
            <a:pPr marL="306197" indent="-306197" defTabSz="402430">
              <a:lnSpc>
                <a:spcPct val="90000"/>
              </a:lnSpc>
              <a:spcBef>
                <a:spcPts val="1800"/>
              </a:spcBef>
              <a:buClr>
                <a:schemeClr val="accent1"/>
              </a:buClr>
              <a:buSzPct val="104999"/>
              <a:buFont typeface="Avenir Next"/>
              <a:buChar char="▸"/>
              <a:defRPr cap="none" spc="0" sz="2848">
                <a:latin typeface="Avenir Next Medium"/>
                <a:ea typeface="Avenir Next Medium"/>
                <a:cs typeface="Avenir Next Medium"/>
                <a:sym typeface="Avenir Next Medium"/>
              </a:defRPr>
            </a:pPr>
            <a:r>
              <a:t>La precisione del PreviousClose è passata dal 58% al 97,6%. Anche la precisione di NShares è aumentata fino al 52%. </a:t>
            </a:r>
            <a:endParaRPr sz="2225"/>
          </a:p>
          <a:p>
            <a:pPr marL="306197" indent="-306197" defTabSz="402430">
              <a:lnSpc>
                <a:spcPct val="90000"/>
              </a:lnSpc>
              <a:spcBef>
                <a:spcPts val="1800"/>
              </a:spcBef>
              <a:buClr>
                <a:schemeClr val="accent1"/>
              </a:buClr>
              <a:buSzPct val="104999"/>
              <a:buFont typeface="Avenir Next"/>
              <a:buChar char="▸"/>
              <a:defRPr cap="none" spc="0" sz="2848">
                <a:latin typeface="Avenir Next Medium"/>
                <a:ea typeface="Avenir Next Medium"/>
                <a:cs typeface="Avenir Next Medium"/>
                <a:sym typeface="Avenir Next Medium"/>
              </a:defRPr>
            </a:pPr>
            <a:r>
              <a:t>L’inconsistenza di ChangeInDollars è diminuita fino al 45%, così come ChangePerc. Anche il valore di inconsistenza di MarketCap è diminuito molto (38%).</a:t>
            </a:r>
            <a:endParaRPr sz="2225"/>
          </a:p>
          <a:p>
            <a:pPr marL="306197" indent="-306197" defTabSz="402430">
              <a:lnSpc>
                <a:spcPct val="90000"/>
              </a:lnSpc>
              <a:spcBef>
                <a:spcPts val="1800"/>
              </a:spcBef>
              <a:buClr>
                <a:schemeClr val="accent1"/>
              </a:buClr>
              <a:buSzPct val="104999"/>
              <a:buFont typeface="Avenir Next"/>
              <a:buChar char="▸"/>
              <a:defRPr cap="none" spc="0" sz="2848">
                <a:latin typeface="Avenir Next Medium"/>
                <a:ea typeface="Avenir Next Medium"/>
                <a:cs typeface="Avenir Next Medium"/>
                <a:sym typeface="Avenir Next Medium"/>
              </a:defRPr>
            </a:pPr>
            <a:r>
              <a:t>I casi particolari PE &lt; 0 hanno raggiunto lo 0,2%, invece quelli di PreviousClose != OpenClose è decresciuto fino al 42,2%.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CONCLUSIONI</a:t>
            </a:r>
          </a:p>
        </p:txBody>
      </p:sp>
      <p:sp>
        <p:nvSpPr>
          <p:cNvPr id="250" name="MaxTemp: temperatura massima registrata…"/>
          <p:cNvSpPr txBox="1"/>
          <p:nvPr>
            <p:ph type="body" idx="1"/>
          </p:nvPr>
        </p:nvSpPr>
        <p:spPr>
          <a:xfrm>
            <a:off x="406400" y="1389211"/>
            <a:ext cx="12192000" cy="7462688"/>
          </a:xfrm>
          <a:prstGeom prst="rect">
            <a:avLst/>
          </a:prstGeom>
        </p:spPr>
        <p:txBody>
          <a:bodyPr anchor="t"/>
          <a:lstStyle/>
          <a:p>
            <a:pPr marL="356044" indent="-356044" defTabSz="467943">
              <a:lnSpc>
                <a:spcPct val="100000"/>
              </a:lnSpc>
              <a:spcBef>
                <a:spcPts val="2200"/>
              </a:spcBef>
              <a:buClr>
                <a:schemeClr val="accent1"/>
              </a:buClr>
              <a:buSzPct val="104999"/>
              <a:buFont typeface="Avenir Next"/>
              <a:buChar char="▸"/>
              <a:defRPr cap="none" spc="0" sz="2848">
                <a:latin typeface="Avenir Next Medium"/>
                <a:ea typeface="Avenir Next Medium"/>
                <a:cs typeface="Avenir Next Medium"/>
                <a:sym typeface="Avenir Next Medium"/>
              </a:defRPr>
            </a:pPr>
            <a:r>
              <a:t>Il progetto si è concentrato sulla valutazione e il miglioramento di alcune metriche che riguardano data quality, il nostro approccio è stato del tipo data-driven sono stati cioè direttamente lavorati i dati a disposizione (es. normalizzazione e gestione valori nulli)</a:t>
            </a:r>
          </a:p>
          <a:p>
            <a:pPr marL="356044" indent="-356044" defTabSz="467943">
              <a:lnSpc>
                <a:spcPct val="100000"/>
              </a:lnSpc>
              <a:spcBef>
                <a:spcPts val="2200"/>
              </a:spcBef>
              <a:buClr>
                <a:schemeClr val="accent1"/>
              </a:buClr>
              <a:buSzPct val="104999"/>
              <a:buFont typeface="Avenir Next"/>
              <a:buChar char="▸"/>
              <a:defRPr cap="none" spc="0" sz="2848">
                <a:latin typeface="Avenir Next Medium"/>
                <a:ea typeface="Avenir Next Medium"/>
                <a:cs typeface="Avenir Next Medium"/>
                <a:sym typeface="Avenir Next Medium"/>
              </a:defRPr>
            </a:pPr>
            <a:r>
              <a:t>I risultati della valutazione delle varie dimensioni di qualità dei dati hanno mostrato un insieme non indifferente di aspetti importanti, tra cui: presenza di dati mancanti, che sono stati però parzialmente gestiti modificando il dataset; la gestione dell’eterogeneità semantica dei dati che porta ad una diminuzione delle performance  (nonostante normalizzazione e gestione valori nulli), anche questo aspetto è stato migliorato se pur in maniera parziale andando a modificare il dataset; una precisione globale sulle fonti non da disprezzare, questa però è ancora una volta peggiorata dai problemi di eterogeneità e mancanza dei valori che ne peggiorano le performance per alcuni attributi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DOMINIO, OBIETTIVI"/>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PREMESSA 1/2</a:t>
            </a:r>
          </a:p>
        </p:txBody>
      </p:sp>
      <p:sp>
        <p:nvSpPr>
          <p:cNvPr id="194" name="Dominio:                                                                                          Il dataset preso in esame rappresenta le osservazioni atmosferiche di diverse stazioni meteo in Australia dal 01/11/2007 al 25/06/2017.…"/>
          <p:cNvSpPr txBox="1"/>
          <p:nvPr>
            <p:ph type="body" idx="1"/>
          </p:nvPr>
        </p:nvSpPr>
        <p:spPr>
          <a:xfrm>
            <a:off x="406400" y="1474936"/>
            <a:ext cx="12192000" cy="7462688"/>
          </a:xfrm>
          <a:prstGeom prst="rect">
            <a:avLst/>
          </a:prstGeom>
        </p:spPr>
        <p:txBody>
          <a:bodyPr anchor="t"/>
          <a:lstStyle/>
          <a:p>
            <a:pPr marL="360000" indent="-360000" defTabSz="473143">
              <a:lnSpc>
                <a:spcPct val="90000"/>
              </a:lnSpc>
              <a:spcBef>
                <a:spcPts val="2200"/>
              </a:spcBef>
              <a:buClr>
                <a:schemeClr val="accent1"/>
              </a:buClr>
              <a:buSzPct val="104999"/>
              <a:buFont typeface="Avenir Next"/>
              <a:buChar char="▸"/>
              <a:defRPr cap="none" spc="0" sz="3204">
                <a:latin typeface="Avenir Next Medium"/>
                <a:ea typeface="Avenir Next Medium"/>
                <a:cs typeface="Avenir Next Medium"/>
                <a:sym typeface="Avenir Next Medium"/>
              </a:defRPr>
            </a:pPr>
            <a:r>
              <a:t>Il web è in continuo cambiamento, c’è una quantità di dati enorme sempre più in crescita di dati che riguardano gli aspetti più distinti. L’ambito preso in considerazione nel progetto è l’ambito finanziario, lavoreremo perciò con 1000 titoli provenienti da fonti diverse.</a:t>
            </a:r>
            <a:endParaRPr sz="2670"/>
          </a:p>
          <a:p>
            <a:pPr marL="360000" indent="-360000" defTabSz="473143">
              <a:lnSpc>
                <a:spcPct val="90000"/>
              </a:lnSpc>
              <a:spcBef>
                <a:spcPts val="2200"/>
              </a:spcBef>
              <a:buClr>
                <a:schemeClr val="accent1"/>
              </a:buClr>
              <a:buSzPct val="104999"/>
              <a:buFont typeface="Avenir Next"/>
              <a:buChar char="▸"/>
              <a:defRPr cap="none" spc="0" sz="3204">
                <a:latin typeface="Avenir Next Medium"/>
                <a:ea typeface="Avenir Next Medium"/>
                <a:cs typeface="Avenir Next Medium"/>
                <a:sym typeface="Avenir Next Medium"/>
              </a:defRPr>
            </a:pPr>
            <a:r>
              <a:t>Il primo aspetto da tenere in considerazione è la possibile presenza di valori nulli all’interno delle fonti dati, andremo perciò ad effettuare una analisi riguardo la completezza dei dati.</a:t>
            </a:r>
            <a:endParaRPr sz="2670"/>
          </a:p>
          <a:p>
            <a:pPr marL="360000" indent="-360000" defTabSz="473143">
              <a:lnSpc>
                <a:spcPct val="90000"/>
              </a:lnSpc>
              <a:spcBef>
                <a:spcPts val="2200"/>
              </a:spcBef>
              <a:buClr>
                <a:schemeClr val="accent1"/>
              </a:buClr>
              <a:buSzPct val="104999"/>
              <a:buFont typeface="Avenir Next"/>
              <a:buChar char="▸"/>
              <a:defRPr cap="none" spc="0" sz="3204">
                <a:latin typeface="Avenir Next Medium"/>
                <a:ea typeface="Avenir Next Medium"/>
                <a:cs typeface="Avenir Next Medium"/>
                <a:sym typeface="Avenir Next Medium"/>
              </a:defRPr>
            </a:pPr>
            <a:r>
              <a:t>Un secondo aspetto da considerare è la presenza di ripetizioni dei dati, questo è un aspetto naturale della presenza di varie fonti che rappresentano gli stessi titoli, per analizzare questo aspetto andremo a studiare la ridondanza dei dati.</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SVILUPPI FUTURI</a:t>
            </a:r>
          </a:p>
        </p:txBody>
      </p:sp>
      <p:sp>
        <p:nvSpPr>
          <p:cNvPr id="253" name="MaxTemp: temperatura massima registrata…"/>
          <p:cNvSpPr txBox="1"/>
          <p:nvPr>
            <p:ph type="body" idx="1"/>
          </p:nvPr>
        </p:nvSpPr>
        <p:spPr>
          <a:xfrm>
            <a:off x="406400" y="1389211"/>
            <a:ext cx="12192000" cy="7462688"/>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Migliorare la fase iniziale di normalizzazione dei dati al fine di includere dati uguali ma rappresentati in formati differenti</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Attuare altri tipi di approccio (process-driven) al fine di migliorare la qualità dei dati</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DOMINIO, OBIETTIVI"/>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PREMESSA 2/2</a:t>
            </a:r>
          </a:p>
        </p:txBody>
      </p:sp>
      <p:sp>
        <p:nvSpPr>
          <p:cNvPr id="197" name="Dominio:                                                                                          Il dataset preso in esame rappresenta le osservazioni atmosferiche di diverse stazioni meteo in Australia dal 01/11/2007 al 25/06/2017.…"/>
          <p:cNvSpPr txBox="1"/>
          <p:nvPr>
            <p:ph type="body" idx="1"/>
          </p:nvPr>
        </p:nvSpPr>
        <p:spPr>
          <a:xfrm>
            <a:off x="406400" y="1446361"/>
            <a:ext cx="12192000" cy="7462688"/>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cap="none" spc="0" sz="4000">
                <a:latin typeface="Avenir Next Medium"/>
                <a:ea typeface="Avenir Next Medium"/>
                <a:cs typeface="Avenir Next Medium"/>
                <a:sym typeface="Avenir Next Medium"/>
              </a:defRPr>
            </a:pPr>
            <a:r>
              <a:t>Un terzo aspetto considerato è la consistenza dei dati, questo significa controllare che i dati rispettino dei vincoli di dominio e dei vincoli su come essi devono essere calcolati, verranno presentate diverse analisi per tale scopo.</a:t>
            </a:r>
            <a:endParaRPr sz="3400"/>
          </a:p>
          <a:p>
            <a:pPr marL="444500" indent="-444500" defTabSz="584200">
              <a:lnSpc>
                <a:spcPct val="100000"/>
              </a:lnSpc>
              <a:spcBef>
                <a:spcPts val="2800"/>
              </a:spcBef>
              <a:buClr>
                <a:schemeClr val="accent1"/>
              </a:buClr>
              <a:buSzPct val="104999"/>
              <a:buFont typeface="Avenir Next"/>
              <a:buChar char="▸"/>
              <a:defRPr cap="none" spc="0" sz="4000">
                <a:latin typeface="Avenir Next Medium"/>
                <a:ea typeface="Avenir Next Medium"/>
                <a:cs typeface="Avenir Next Medium"/>
                <a:sym typeface="Avenir Next Medium"/>
              </a:defRPr>
            </a:pPr>
            <a:r>
              <a:t>Un ultimo aspetto riguarda la precisione dei dati rispetto ad una groundtruth. In particolare sono state effettuate prima l’analisi sulla precisione dei singoli attributi e in secondo luogo sulle diverse fonti.</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DOMINIO, OBIETTIVI"/>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DOMINIO, OBIETTIVI</a:t>
            </a:r>
          </a:p>
        </p:txBody>
      </p:sp>
      <p:sp>
        <p:nvSpPr>
          <p:cNvPr id="200" name="Dominio:                                                                                          Il dataset preso in esame rappresenta le osservazioni atmosferiche di diverse stazioni meteo in Australia dal 01/11/2007 al 25/06/2017.…"/>
          <p:cNvSpPr txBox="1"/>
          <p:nvPr>
            <p:ph type="body" idx="1"/>
          </p:nvPr>
        </p:nvSpPr>
        <p:spPr>
          <a:xfrm>
            <a:off x="406400" y="1474067"/>
            <a:ext cx="12192000" cy="7462688"/>
          </a:xfrm>
          <a:prstGeom prst="rect">
            <a:avLst/>
          </a:prstGeom>
        </p:spPr>
        <p:txBody>
          <a:bodyPr anchor="t"/>
          <a:lstStyle/>
          <a:p>
            <a:pPr marL="368046" indent="-368046" defTabSz="483716">
              <a:lnSpc>
                <a:spcPct val="100000"/>
              </a:lnSpc>
              <a:spcBef>
                <a:spcPts val="2300"/>
              </a:spcBef>
              <a:buClr>
                <a:schemeClr val="accent1"/>
              </a:buClr>
              <a:buSzPct val="104999"/>
              <a:buFont typeface="Avenir Next"/>
              <a:buChar char="▸"/>
              <a:defRPr cap="none" spc="0" sz="3680">
                <a:latin typeface="Avenir Next Medium"/>
                <a:ea typeface="Avenir Next Medium"/>
                <a:cs typeface="Avenir Next Medium"/>
                <a:sym typeface="Avenir Next Medium"/>
              </a:defRPr>
            </a:pPr>
            <a:r>
              <a:t>Dominio: Il dataset preso in esame rappresenta una semplificazione di quello di partenza al fine di poter analizzare più nel dettaglio le tematiche descritte in precedenza. In particolare questo rappresenta gli andamenti dei 100 titoli facenti parte dell’indice NASDAQ presi dalle cinque fonti ritenute più autorevoli durante la sessione di mercato del 01/07/2011.</a:t>
            </a:r>
            <a:endParaRPr sz="2760"/>
          </a:p>
          <a:p>
            <a:pPr marL="368046" indent="-368046" defTabSz="483716">
              <a:lnSpc>
                <a:spcPct val="100000"/>
              </a:lnSpc>
              <a:spcBef>
                <a:spcPts val="2300"/>
              </a:spcBef>
              <a:buClr>
                <a:schemeClr val="accent1"/>
              </a:buClr>
              <a:buSzPct val="104999"/>
              <a:buFont typeface="Avenir Next"/>
              <a:buChar char="▸"/>
              <a:defRPr cap="none" spc="0" sz="3680">
                <a:latin typeface="Avenir Next Medium"/>
                <a:ea typeface="Avenir Next Medium"/>
                <a:cs typeface="Avenir Next Medium"/>
                <a:sym typeface="Avenir Next Medium"/>
              </a:defRPr>
            </a:pPr>
            <a:r>
              <a:t>Obiettivo: Valutare le metriche di completezza, ridondanza, consistenza e precisione dei dati finanziari provenienti da diverse fonti.</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DATASET</a:t>
            </a:r>
          </a:p>
        </p:txBody>
      </p:sp>
      <p:sp>
        <p:nvSpPr>
          <p:cNvPr id="203" name="MaxTemp: temperatura massima registrata…"/>
          <p:cNvSpPr txBox="1"/>
          <p:nvPr>
            <p:ph type="body" idx="1"/>
          </p:nvPr>
        </p:nvSpPr>
        <p:spPr>
          <a:xfrm>
            <a:off x="406400" y="1389209"/>
            <a:ext cx="12192000" cy="8217993"/>
          </a:xfrm>
          <a:prstGeom prst="rect">
            <a:avLst/>
          </a:prstGeom>
        </p:spPr>
        <p:txBody>
          <a:bodyPr anchor="t"/>
          <a:lstStyle/>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Source: sorgente dei dati (Bloomberg, GoogleFinance, MSNMoney, Nasdaq, YahooFinance) </a:t>
            </a:r>
            <a:endParaRPr sz="1900"/>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Symbol: ticker dell’azienda </a:t>
            </a:r>
            <a:endParaRPr sz="1900"/>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ChangePerc: variazione percentuale del titolo</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ClosePrice: valore dell’azione al momento della chiusura del mercato</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OpenPrice: valore dell’azione al momento dell’apertura del mercato</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ChangeInDollars: variazione del valore del titolo durante la giornata </a:t>
            </a:r>
            <a:endParaRPr sz="1900"/>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Volume: numero di contratti scambiati durante la sessione di mercato</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HighPrice: valore massimo dell’azione raggiunto durante la sessione di mercato</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LowPrice: valore minimo dell’azione raggiunto durante la sessione di mercato </a:t>
            </a:r>
            <a:endParaRPr sz="1900"/>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PreviousClose: valore dell’azione alla chiusura del mercato il giorno precedente</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YearHigh: valore massimo dell’azione raggiunto durante l’anno</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YearLow: valore minimo dell’azione raggiunto durante l’anno</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NShares: numero di azioni in circolazione</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PE: rapporto prezzo/utili per una singola azione</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MarketCap: valore totale di una azienda (Nshares  * ClosePrice)</a:t>
            </a:r>
            <a:endParaRPr sz="1900"/>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Dividend: dividendo distribuito per azione</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DividendYield: rapporto tra dividendo e prezzo di una azione</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EPS: utile per azione (utile netto / Nshares)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ANALISI DATASET E DOMINIO APPLICATIVO</a:t>
            </a:r>
          </a:p>
        </p:txBody>
      </p:sp>
      <p:sp>
        <p:nvSpPr>
          <p:cNvPr id="206" name="MaxTemp: temperatura massima registrata…"/>
          <p:cNvSpPr txBox="1"/>
          <p:nvPr>
            <p:ph type="body" idx="1"/>
          </p:nvPr>
        </p:nvSpPr>
        <p:spPr>
          <a:xfrm>
            <a:off x="406400" y="1389209"/>
            <a:ext cx="12192000" cy="8217993"/>
          </a:xfrm>
          <a:prstGeom prst="rect">
            <a:avLst/>
          </a:prstGeom>
        </p:spPr>
        <p:txBody>
          <a:bodyPr anchor="t"/>
          <a:lstStyle/>
          <a:p>
            <a:pPr marL="388953" indent="-388953" defTabSz="511195">
              <a:lnSpc>
                <a:spcPct val="90000"/>
              </a:lnSpc>
              <a:spcBef>
                <a:spcPts val="700"/>
              </a:spcBef>
              <a:buClr>
                <a:schemeClr val="accent1"/>
              </a:buClr>
              <a:buSzPct val="104999"/>
              <a:buFont typeface="Avenir Next"/>
              <a:buChar char="▸"/>
              <a:defRPr cap="none" spc="0" sz="3348">
                <a:latin typeface="Avenir Next Medium"/>
                <a:ea typeface="Avenir Next Medium"/>
                <a:cs typeface="Avenir Next Medium"/>
                <a:sym typeface="Avenir Next Medium"/>
              </a:defRPr>
            </a:pPr>
            <a:r>
              <a:t>Abbiamo effettuato un’analisi iniziale sul dataset e del dominio finanziario utilizzate per valutare in maniera migliore le dimensioni di qualità, attraverso tale analisi sono stati notati i seguenti aspetti:</a:t>
            </a:r>
            <a:endParaRPr sz="2883"/>
          </a:p>
          <a:p>
            <a:pPr marL="412440" indent="-412440" defTabSz="511195">
              <a:lnSpc>
                <a:spcPct val="90000"/>
              </a:lnSpc>
              <a:spcBef>
                <a:spcPts val="700"/>
              </a:spcBef>
              <a:buClr>
                <a:schemeClr val="accent1"/>
              </a:buClr>
              <a:buSzPct val="104999"/>
              <a:buAutoNum type="arabicPeriod" startAt="1"/>
              <a:defRPr cap="none" spc="0" sz="3348">
                <a:latin typeface="Avenir Next Medium"/>
                <a:ea typeface="Avenir Next Medium"/>
                <a:cs typeface="Avenir Next Medium"/>
                <a:sym typeface="Avenir Next Medium"/>
              </a:defRPr>
            </a:pPr>
            <a:r>
              <a:t>L’attributo PE matematicamente può assumere un valore negativo che però non è accettato nella cultura finanziaria, nel dataset 4 fonti su 5 infatti non riportano i valori di PE negativi, al contrario solo msn-money riporta tali valori</a:t>
            </a:r>
          </a:p>
          <a:p>
            <a:pPr marL="412440" indent="-412440" defTabSz="511195">
              <a:lnSpc>
                <a:spcPct val="90000"/>
              </a:lnSpc>
              <a:spcBef>
                <a:spcPts val="700"/>
              </a:spcBef>
              <a:buClr>
                <a:schemeClr val="accent1"/>
              </a:buClr>
              <a:buSzPct val="104999"/>
              <a:buAutoNum type="arabicPeriod" startAt="1"/>
              <a:defRPr cap="none" spc="0" sz="3348">
                <a:latin typeface="Avenir Next Medium"/>
                <a:ea typeface="Avenir Next Medium"/>
                <a:cs typeface="Avenir Next Medium"/>
                <a:sym typeface="Avenir Next Medium"/>
              </a:defRPr>
            </a:pPr>
            <a:r>
              <a:t>Come vedremo nell’analisi di consistenza il valore che assume l’attributo PreviousClose può non coincidere con il valore di PriceOpen in quanto sono possibili transazioni a mercato chiuso</a:t>
            </a:r>
          </a:p>
          <a:p>
            <a:pPr marL="412440" indent="-412440" defTabSz="511195">
              <a:lnSpc>
                <a:spcPct val="90000"/>
              </a:lnSpc>
              <a:spcBef>
                <a:spcPts val="700"/>
              </a:spcBef>
              <a:buClr>
                <a:schemeClr val="accent1"/>
              </a:buClr>
              <a:buSzPct val="104999"/>
              <a:buAutoNum type="arabicPeriod" startAt="1"/>
              <a:defRPr cap="none" spc="0" sz="3348">
                <a:latin typeface="Avenir Next Medium"/>
                <a:ea typeface="Avenir Next Medium"/>
                <a:cs typeface="Avenir Next Medium"/>
                <a:sym typeface="Avenir Next Medium"/>
              </a:defRPr>
            </a:pPr>
            <a:r>
              <a:t>L’attributo Dividend differisce nelle varie fonti in quanto il suo calcolo può essere fatto su scale differenti (annuale, semestrale, quarto di anno)</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DOMINIO, OBIETTIVI"/>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METRICHE DATA QUALITY</a:t>
            </a:r>
          </a:p>
        </p:txBody>
      </p:sp>
      <p:sp>
        <p:nvSpPr>
          <p:cNvPr id="209" name="Dominio:                                                                                          Il dataset preso in esame rappresenta le osservazioni atmosferiche di diverse stazioni meteo in Australia dal 01/11/2007 al 25/06/2017.…"/>
          <p:cNvSpPr txBox="1"/>
          <p:nvPr>
            <p:ph type="body" idx="1"/>
          </p:nvPr>
        </p:nvSpPr>
        <p:spPr>
          <a:xfrm>
            <a:off x="406400" y="1389211"/>
            <a:ext cx="12192000" cy="7462688"/>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Completezza</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Ridondanza</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Consistenza</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Precisione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COMPLETEZZA</a:t>
            </a:r>
          </a:p>
        </p:txBody>
      </p:sp>
      <p:sp>
        <p:nvSpPr>
          <p:cNvPr id="212" name="MaxTemp: temperatura massima registrata…"/>
          <p:cNvSpPr txBox="1"/>
          <p:nvPr>
            <p:ph type="body" idx="1"/>
          </p:nvPr>
        </p:nvSpPr>
        <p:spPr>
          <a:xfrm>
            <a:off x="406400" y="1389211"/>
            <a:ext cx="12192000" cy="7462688"/>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Completezza di attributi:                                                       </a:t>
            </a:r>
          </a:p>
          <a:p>
            <a:pPr defTabSz="584200">
              <a:lnSpc>
                <a:spcPct val="100000"/>
              </a:lnSpc>
              <a:spcBef>
                <a:spcPts val="2800"/>
              </a:spcBef>
              <a:defRPr cap="none" spc="0" sz="3400">
                <a:latin typeface="Avenir Next Medium"/>
                <a:ea typeface="Avenir Next Medium"/>
                <a:cs typeface="Avenir Next Medium"/>
                <a:sym typeface="Avenir Next Medium"/>
              </a:defRPr>
            </a:pPr>
            <a:r>
              <a:t>	40% di NULL nella colonna PreviousClose.</a:t>
            </a:r>
          </a:p>
          <a:p>
            <a:pPr defTabSz="584200">
              <a:lnSpc>
                <a:spcPct val="100000"/>
              </a:lnSpc>
              <a:spcBef>
                <a:spcPts val="2800"/>
              </a:spcBef>
              <a:defRPr cap="none" spc="0" sz="3400">
                <a:latin typeface="Avenir Next Medium"/>
                <a:ea typeface="Avenir Next Medium"/>
                <a:cs typeface="Avenir Next Medium"/>
                <a:sym typeface="Avenir Next Medium"/>
              </a:defRPr>
            </a:pPr>
            <a:r>
              <a:t>	20% di NULL nella colonna NShares.</a:t>
            </a:r>
          </a:p>
          <a:p>
            <a:pPr defTabSz="584200">
              <a:lnSpc>
                <a:spcPct val="100000"/>
              </a:lnSpc>
              <a:spcBef>
                <a:spcPts val="2800"/>
              </a:spcBef>
              <a:defRPr cap="none" spc="0" sz="3400">
                <a:latin typeface="Avenir Next Medium"/>
                <a:ea typeface="Avenir Next Medium"/>
                <a:cs typeface="Avenir Next Medium"/>
                <a:sym typeface="Avenir Next Medium"/>
              </a:defRPr>
            </a:pPr>
            <a:r>
              <a:t>      57% di NULL nella colonna Dividend. </a:t>
            </a:r>
          </a:p>
          <a:p>
            <a:pPr defTabSz="584200">
              <a:lnSpc>
                <a:spcPct val="100000"/>
              </a:lnSpc>
              <a:spcBef>
                <a:spcPts val="2800"/>
              </a:spcBef>
              <a:defRPr cap="none" spc="0" sz="3400">
                <a:latin typeface="Avenir Next Medium"/>
                <a:ea typeface="Avenir Next Medium"/>
                <a:cs typeface="Avenir Next Medium"/>
                <a:sym typeface="Avenir Next Medium"/>
              </a:defRPr>
            </a:pPr>
            <a:r>
              <a:t>      58% di NULL nella colonna DividendYield. </a:t>
            </a:r>
          </a:p>
          <a:p>
            <a:pPr defTabSz="584200">
              <a:lnSpc>
                <a:spcPct val="100000"/>
              </a:lnSpc>
              <a:spcBef>
                <a:spcPts val="2800"/>
              </a:spcBef>
              <a:defRPr cap="none" spc="0" sz="3400">
                <a:latin typeface="Avenir Next Medium"/>
                <a:ea typeface="Avenir Next Medium"/>
                <a:cs typeface="Avenir Next Medium"/>
                <a:sym typeface="Avenir Next Medium"/>
              </a:defRPr>
            </a:pPr>
            <a:r>
              <a:t>      0.4% di NULL nella colonna EPS.  </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Completezza totale:                                                                  </a:t>
            </a:r>
          </a:p>
          <a:p>
            <a:pPr defTabSz="584200">
              <a:lnSpc>
                <a:spcPct val="100000"/>
              </a:lnSpc>
              <a:spcBef>
                <a:spcPts val="2800"/>
              </a:spcBef>
              <a:defRPr cap="none" spc="0" sz="3400">
                <a:latin typeface="Avenir Next Medium"/>
                <a:ea typeface="Avenir Next Medium"/>
                <a:cs typeface="Avenir Next Medium"/>
                <a:sym typeface="Avenir Next Medium"/>
              </a:defRPr>
            </a:pPr>
            <a:r>
              <a:t>	10% di NULL nell’intero dataset.         </a:t>
            </a:r>
          </a:p>
        </p:txBody>
      </p:sp>
      <p:pic>
        <p:nvPicPr>
          <p:cNvPr id="213" name="Dataset_NULL.png" descr="Dataset_NULL.png"/>
          <p:cNvPicPr>
            <a:picLocks noChangeAspect="1"/>
          </p:cNvPicPr>
          <p:nvPr/>
        </p:nvPicPr>
        <p:blipFill>
          <a:blip r:embed="rId2">
            <a:extLst/>
          </a:blip>
          <a:stretch>
            <a:fillRect/>
          </a:stretch>
        </p:blipFill>
        <p:spPr>
          <a:xfrm>
            <a:off x="7917631" y="5889830"/>
            <a:ext cx="5002841" cy="367776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COMPLETEZZA</a:t>
            </a:r>
          </a:p>
        </p:txBody>
      </p:sp>
      <p:sp>
        <p:nvSpPr>
          <p:cNvPr id="216" name="MaxTemp: temperatura massima registrata…"/>
          <p:cNvSpPr txBox="1"/>
          <p:nvPr>
            <p:ph type="body" idx="1"/>
          </p:nvPr>
        </p:nvSpPr>
        <p:spPr>
          <a:xfrm>
            <a:off x="406400" y="1389211"/>
            <a:ext cx="12192000" cy="7462688"/>
          </a:xfrm>
          <a:prstGeom prst="rect">
            <a:avLst/>
          </a:prstGeom>
        </p:spPr>
        <p:txBody>
          <a:bodyPr anchor="t"/>
          <a:lstStyle/>
          <a:p>
            <a:pPr marL="368045" indent="-368045" defTabSz="483716">
              <a:lnSpc>
                <a:spcPct val="100000"/>
              </a:lnSpc>
              <a:spcBef>
                <a:spcPts val="2200"/>
              </a:spcBef>
              <a:buClr>
                <a:schemeClr val="accent1"/>
              </a:buClr>
              <a:buSzPct val="104999"/>
              <a:buFont typeface="Avenir Next"/>
              <a:buChar char="▸"/>
              <a:defRPr cap="none" spc="0" sz="3239">
                <a:latin typeface="Avenir Next Medium"/>
                <a:ea typeface="Avenir Next Medium"/>
                <a:cs typeface="Avenir Next Medium"/>
                <a:sym typeface="Avenir Next Medium"/>
              </a:defRPr>
            </a:pPr>
            <a:r>
              <a:t>Per quanto riguarda la completezza sono stati riportati gli attributi con il numero di valori nulli più alti.</a:t>
            </a:r>
            <a:endParaRPr sz="2790"/>
          </a:p>
          <a:p>
            <a:pPr marL="368045" indent="-368045" defTabSz="483716">
              <a:lnSpc>
                <a:spcPct val="100000"/>
              </a:lnSpc>
              <a:spcBef>
                <a:spcPts val="2200"/>
              </a:spcBef>
              <a:buClr>
                <a:schemeClr val="accent1"/>
              </a:buClr>
              <a:buSzPct val="104999"/>
              <a:buFont typeface="Avenir Next"/>
              <a:buChar char="▸"/>
              <a:defRPr cap="none" spc="0" sz="3239">
                <a:latin typeface="Avenir Next Medium"/>
                <a:ea typeface="Avenir Next Medium"/>
                <a:cs typeface="Avenir Next Medium"/>
                <a:sym typeface="Avenir Next Medium"/>
              </a:defRPr>
            </a:pPr>
            <a:r>
              <a:t>Come si evince dai dati pur prendendo in considerazione solo le «fonti autorevoli» per alcuni attributi si nota un valore considerevole di nulli. Il problema è però contenuto a livello globale riscontando solo il 10% di valore nulli nell’intero dataset, poiché al contrario diversi attributi hanno presenza di valori nulli molto bassa.</a:t>
            </a:r>
            <a:endParaRPr sz="2790"/>
          </a:p>
          <a:p>
            <a:pPr marL="368045" indent="-368045" defTabSz="483716">
              <a:lnSpc>
                <a:spcPct val="100000"/>
              </a:lnSpc>
              <a:spcBef>
                <a:spcPts val="2200"/>
              </a:spcBef>
              <a:buClr>
                <a:schemeClr val="accent1"/>
              </a:buClr>
              <a:buSzPct val="104999"/>
              <a:buFont typeface="Avenir Next"/>
              <a:buChar char="▸"/>
              <a:defRPr cap="none" spc="0" sz="3239">
                <a:latin typeface="Avenir Next Medium"/>
                <a:ea typeface="Avenir Next Medium"/>
                <a:cs typeface="Avenir Next Medium"/>
                <a:sym typeface="Avenir Next Medium"/>
              </a:defRPr>
            </a:pPr>
            <a:r>
              <a:t>Questo fatto complica l’analisi delle altre metriche in quanto bisogna gestire la presenza di tali valori ed in alcuni casi è impossibile fornire una quantificazione prendendo in considerazioni tali valori.</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2222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2222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