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7" r:id="rId4"/>
    <p:sldId id="266" r:id="rId5"/>
    <p:sldId id="258" r:id="rId6"/>
    <p:sldId id="259" r:id="rId7"/>
    <p:sldId id="260" r:id="rId8"/>
    <p:sldId id="268" r:id="rId9"/>
    <p:sldId id="261" r:id="rId10"/>
    <p:sldId id="262" r:id="rId11"/>
    <p:sldId id="263" r:id="rId12"/>
    <p:sldId id="264" r:id="rId13"/>
    <p:sldId id="269" r:id="rId14"/>
    <p:sldId id="270" r:id="rId15"/>
    <p:sldId id="271"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1143000" y="685800"/>
            <a:ext cx="4572000" cy="3429000"/>
          </a:xfrm>
          <a:prstGeom prst="rect">
            <a:avLst/>
          </a:prstGeom>
        </p:spPr>
        <p:txBody>
          <a:bodyPr/>
          <a:lstStyle/>
          <a:p>
            <a:endParaRPr/>
          </a:p>
        </p:txBody>
      </p:sp>
      <p:sp>
        <p:nvSpPr>
          <p:cNvPr id="185" name="Shape 18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olo e sottotitolo">
    <p:bg>
      <p:bgPr>
        <a:solidFill>
          <a:srgbClr val="222222"/>
        </a:solidFill>
        <a:effectLst/>
      </p:bgPr>
    </p:bg>
    <p:spTree>
      <p:nvGrpSpPr>
        <p:cNvPr id="1" name=""/>
        <p:cNvGrpSpPr/>
        <p:nvPr/>
      </p:nvGrpSpPr>
      <p:grpSpPr>
        <a:xfrm>
          <a:off x="0" y="0"/>
          <a:ext cx="0" cy="0"/>
          <a:chOff x="0" y="0"/>
          <a:chExt cx="0" cy="0"/>
        </a:xfrm>
      </p:grpSpPr>
      <p:sp>
        <p:nvSpPr>
          <p:cNvPr id="12"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4"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unti elenco">
    <p:bg>
      <p:bgPr>
        <a:solidFill>
          <a:srgbClr val="222222"/>
        </a:solidFill>
        <a:effectLst/>
      </p:bgPr>
    </p:bg>
    <p:spTree>
      <p:nvGrpSpPr>
        <p:cNvPr id="1" name=""/>
        <p:cNvGrpSpPr/>
        <p:nvPr/>
      </p:nvGrpSpPr>
      <p:grpSpPr>
        <a:xfrm>
          <a:off x="0" y="0"/>
          <a:ext cx="0" cy="0"/>
          <a:chOff x="0" y="0"/>
          <a:chExt cx="0" cy="0"/>
        </a:xfrm>
      </p:grpSpPr>
      <p:sp>
        <p:nvSpPr>
          <p:cNvPr id="10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0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10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bg>
      <p:bgPr>
        <a:solidFill>
          <a:srgbClr val="222222"/>
        </a:solidFill>
        <a:effectLst/>
      </p:bgPr>
    </p:bg>
    <p:spTree>
      <p:nvGrpSpPr>
        <p:cNvPr id="1" name=""/>
        <p:cNvGrpSpPr/>
        <p:nvPr/>
      </p:nvGrpSpPr>
      <p:grpSpPr>
        <a:xfrm>
          <a:off x="0" y="0"/>
          <a:ext cx="0" cy="0"/>
          <a:chOff x="0" y="0"/>
          <a:chExt cx="0" cy="0"/>
        </a:xfrm>
      </p:grpSpPr>
      <p:sp>
        <p:nvSpPr>
          <p:cNvPr id="111" name="Immagin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magin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magin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zione">
    <p:bg>
      <p:bgPr>
        <a:solidFill>
          <a:srgbClr val="222222"/>
        </a:solidFill>
        <a:effectLst/>
      </p:bgPr>
    </p:bg>
    <p:spTree>
      <p:nvGrpSpPr>
        <p:cNvPr id="1" name=""/>
        <p:cNvGrpSpPr/>
        <p:nvPr/>
      </p:nvGrpSpPr>
      <p:grpSpPr>
        <a:xfrm>
          <a:off x="0" y="0"/>
          <a:ext cx="0" cy="0"/>
          <a:chOff x="0" y="0"/>
          <a:chExt cx="0" cy="0"/>
        </a:xfrm>
      </p:grpSpPr>
      <p:sp>
        <p:nvSpPr>
          <p:cNvPr id="121" name="Didascalia"/>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Inserisci qui una citazion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23" name="Giovanni Mela"/>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Giovanni Mela</a:t>
            </a:r>
          </a:p>
        </p:txBody>
      </p:sp>
      <p:sp>
        <p:nvSpPr>
          <p:cNvPr id="124" name="Testo"/>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alt">
    <p:bg>
      <p:bgPr>
        <a:solidFill>
          <a:schemeClr val="accent1"/>
        </a:solidFill>
        <a:effectLst/>
      </p:bgPr>
    </p:bg>
    <p:spTree>
      <p:nvGrpSpPr>
        <p:cNvPr id="1" name=""/>
        <p:cNvGrpSpPr/>
        <p:nvPr/>
      </p:nvGrpSpPr>
      <p:grpSpPr>
        <a:xfrm>
          <a:off x="0" y="0"/>
          <a:ext cx="0" cy="0"/>
          <a:chOff x="0" y="0"/>
          <a:chExt cx="0" cy="0"/>
        </a:xfrm>
      </p:grpSpPr>
      <p:sp>
        <p:nvSpPr>
          <p:cNvPr id="132" name="Inserisci qui una citazion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33" name="Immagin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Giovanni Mela"/>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Giovanni Mela</a:t>
            </a:r>
          </a:p>
        </p:txBody>
      </p:sp>
      <p:sp>
        <p:nvSpPr>
          <p:cNvPr id="1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o">
    <p:bg>
      <p:bgPr>
        <a:solidFill>
          <a:srgbClr val="222222"/>
        </a:solidFill>
        <a:effectLst/>
      </p:bgPr>
    </p:bg>
    <p:spTree>
      <p:nvGrpSpPr>
        <p:cNvPr id="1" name=""/>
        <p:cNvGrpSpPr/>
        <p:nvPr/>
      </p:nvGrpSpPr>
      <p:grpSpPr>
        <a:xfrm>
          <a:off x="0" y="0"/>
          <a:ext cx="0" cy="0"/>
          <a:chOff x="0" y="0"/>
          <a:chExt cx="0" cy="0"/>
        </a:xfrm>
      </p:grpSpPr>
      <p:sp>
        <p:nvSpPr>
          <p:cNvPr id="1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alternativo">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olo e sottotitolo">
    <p:bg>
      <p:bgPr>
        <a:solidFill>
          <a:srgbClr val="222222"/>
        </a:solidFill>
        <a:effectLst/>
      </p:bgPr>
    </p:bg>
    <p:spTree>
      <p:nvGrpSpPr>
        <p:cNvPr id="1" name=""/>
        <p:cNvGrpSpPr/>
        <p:nvPr/>
      </p:nvGrpSpPr>
      <p:grpSpPr>
        <a:xfrm>
          <a:off x="0" y="0"/>
          <a:ext cx="0" cy="0"/>
          <a:chOff x="0" y="0"/>
          <a:chExt cx="0" cy="0"/>
        </a:xfrm>
      </p:grpSpPr>
      <p:sp>
        <p:nvSpPr>
          <p:cNvPr id="164" name="Linea"/>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65"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66"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67" name="Numero diapositiva"/>
          <p:cNvSpPr txBox="1">
            <a:spLocks noGrp="1"/>
          </p:cNvSpPr>
          <p:nvPr>
            <p:ph type="sldNum" sz="quarter" idx="2"/>
          </p:nvPr>
        </p:nvSpPr>
        <p:spPr>
          <a:xfrm>
            <a:off x="12194441"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olo e punti elenco">
    <p:bg>
      <p:bgPr>
        <a:solidFill>
          <a:srgbClr val="222222"/>
        </a:solidFill>
        <a:effectLst/>
      </p:bgPr>
    </p:bg>
    <p:spTree>
      <p:nvGrpSpPr>
        <p:cNvPr id="1" name=""/>
        <p:cNvGrpSpPr/>
        <p:nvPr/>
      </p:nvGrpSpPr>
      <p:grpSpPr>
        <a:xfrm>
          <a:off x="0" y="0"/>
          <a:ext cx="0" cy="0"/>
          <a:chOff x="0" y="0"/>
          <a:chExt cx="0" cy="0"/>
        </a:xfrm>
      </p:grpSpPr>
      <p:sp>
        <p:nvSpPr>
          <p:cNvPr id="17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75" name="Corpo livello uno…"/>
          <p:cNvSpPr txBox="1">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vl2pPr marL="758264" indent="-313764" defTabSz="457200">
              <a:lnSpc>
                <a:spcPct val="80000"/>
              </a:lnSpc>
              <a:spcBef>
                <a:spcPts val="0"/>
              </a:spcBef>
              <a:buClrTx/>
              <a:buSzPct val="104999"/>
              <a:buFontTx/>
              <a:defRPr sz="2400" cap="all" spc="120">
                <a:latin typeface="DIN Alternate"/>
                <a:ea typeface="DIN Alternate"/>
                <a:cs typeface="DIN Alternate"/>
                <a:sym typeface="DIN Alternate"/>
              </a:defRPr>
            </a:lvl2pPr>
            <a:lvl3pPr marL="1202764" indent="-313764" defTabSz="457200">
              <a:lnSpc>
                <a:spcPct val="80000"/>
              </a:lnSpc>
              <a:spcBef>
                <a:spcPts val="0"/>
              </a:spcBef>
              <a:buClrTx/>
              <a:buSzPct val="104999"/>
              <a:buFontTx/>
              <a:defRPr sz="2400" cap="all" spc="120">
                <a:latin typeface="DIN Alternate"/>
                <a:ea typeface="DIN Alternate"/>
                <a:cs typeface="DIN Alternate"/>
                <a:sym typeface="DIN Alternate"/>
              </a:defRPr>
            </a:lvl3pPr>
            <a:lvl4pPr marL="1647264" indent="-313764" defTabSz="457200">
              <a:lnSpc>
                <a:spcPct val="80000"/>
              </a:lnSpc>
              <a:spcBef>
                <a:spcPts val="0"/>
              </a:spcBef>
              <a:buClrTx/>
              <a:buSzPct val="104999"/>
              <a:buFontTx/>
              <a:defRPr sz="2400" cap="all" spc="120">
                <a:latin typeface="DIN Alternate"/>
                <a:ea typeface="DIN Alternate"/>
                <a:cs typeface="DIN Alternate"/>
                <a:sym typeface="DIN Alternate"/>
              </a:defRPr>
            </a:lvl4pPr>
            <a:lvl5pPr marL="2091764" indent="-313764" defTabSz="457200">
              <a:lnSpc>
                <a:spcPct val="80000"/>
              </a:lnSpc>
              <a:spcBef>
                <a:spcPts val="0"/>
              </a:spcBef>
              <a:buClrTx/>
              <a:buSzPct val="104999"/>
              <a:buFontTx/>
              <a:defRPr sz="2400" cap="all" spc="120">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76" name="Titolo Testo"/>
          <p:cNvSpPr txBox="1">
            <a:spLocks noGrp="1"/>
          </p:cNvSpPr>
          <p:nvPr>
            <p:ph type="title"/>
          </p:nvPr>
        </p:nvSpPr>
        <p:spPr>
          <a:prstGeom prst="rect">
            <a:avLst/>
          </a:prstGeom>
        </p:spPr>
        <p:txBody>
          <a:bodyPr/>
          <a:lstStyle/>
          <a:p>
            <a:r>
              <a:t>Titolo Testo</a:t>
            </a:r>
          </a:p>
        </p:txBody>
      </p:sp>
      <p:sp>
        <p:nvSpPr>
          <p:cNvPr id="177" name="Corpo livello uno…"/>
          <p:cNvSpPr txBox="1">
            <a:spLocks noGrp="1"/>
          </p:cNvSpPr>
          <p:nvPr>
            <p:ph type="body" idx="13"/>
          </p:nvPr>
        </p:nvSpPr>
        <p:spPr>
          <a:prstGeom prst="rect">
            <a:avLst/>
          </a:prstGeom>
        </p:spPr>
        <p:txBody>
          <a:bodyPr/>
          <a:lstStyle/>
          <a:p>
            <a:pPr>
              <a:buClr>
                <a:schemeClr val="accent1"/>
              </a:buClr>
              <a:buSzPct val="104999"/>
              <a:buChar char="▸"/>
            </a:pPr>
            <a:endParaRPr/>
          </a:p>
        </p:txBody>
      </p:sp>
      <p:sp>
        <p:nvSpPr>
          <p:cNvPr id="17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bg>
      <p:bgPr>
        <a:solidFill>
          <a:srgbClr val="222222"/>
        </a:solidFill>
        <a:effectLst/>
      </p:bgPr>
    </p:bg>
    <p:spTree>
      <p:nvGrpSpPr>
        <p:cNvPr id="1" name=""/>
        <p:cNvGrpSpPr/>
        <p:nvPr/>
      </p:nvGrpSpPr>
      <p:grpSpPr>
        <a:xfrm>
          <a:off x="0" y="0"/>
          <a:ext cx="0" cy="0"/>
          <a:chOff x="0" y="0"/>
          <a:chExt cx="0" cy="0"/>
        </a:xfrm>
      </p:grpSpPr>
      <p:sp>
        <p:nvSpPr>
          <p:cNvPr id="2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a"/>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2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26"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olo e sottotitolo alt">
    <p:spTree>
      <p:nvGrpSpPr>
        <p:cNvPr id="1" name=""/>
        <p:cNvGrpSpPr/>
        <p:nvPr/>
      </p:nvGrpSpPr>
      <p:grpSpPr>
        <a:xfrm>
          <a:off x="0" y="0"/>
          <a:ext cx="0" cy="0"/>
          <a:chOff x="0" y="0"/>
          <a:chExt cx="0" cy="0"/>
        </a:xfrm>
      </p:grpSpPr>
      <p:sp>
        <p:nvSpPr>
          <p:cNvPr id="33"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3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36" name="Numero diapositiva"/>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bg>
      <p:bgPr>
        <a:solidFill>
          <a:srgbClr val="222222"/>
        </a:solidFill>
        <a:effectLst/>
      </p:bgPr>
    </p:bg>
    <p:spTree>
      <p:nvGrpSpPr>
        <p:cNvPr id="1" name=""/>
        <p:cNvGrpSpPr/>
        <p:nvPr/>
      </p:nvGrpSpPr>
      <p:grpSpPr>
        <a:xfrm>
          <a:off x="0" y="0"/>
          <a:ext cx="0" cy="0"/>
          <a:chOff x="0" y="0"/>
          <a:chExt cx="0" cy="0"/>
        </a:xfrm>
      </p:grpSpPr>
      <p:sp>
        <p:nvSpPr>
          <p:cNvPr id="43" name="Titolo Testo"/>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Titolo Testo</a:t>
            </a:r>
          </a:p>
        </p:txBody>
      </p:sp>
      <p:sp>
        <p:nvSpPr>
          <p:cNvPr id="44"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bg>
      <p:bgPr>
        <a:solidFill>
          <a:srgbClr val="222222"/>
        </a:solidFill>
        <a:effectLst/>
      </p:bgPr>
    </p:bg>
    <p:spTree>
      <p:nvGrpSpPr>
        <p:cNvPr id="1" name=""/>
        <p:cNvGrpSpPr/>
        <p:nvPr/>
      </p:nvGrpSpPr>
      <p:grpSpPr>
        <a:xfrm>
          <a:off x="0" y="0"/>
          <a:ext cx="0" cy="0"/>
          <a:chOff x="0" y="0"/>
          <a:chExt cx="0" cy="0"/>
        </a:xfrm>
      </p:grpSpPr>
      <p:sp>
        <p:nvSpPr>
          <p:cNvPr id="51" name="Linea"/>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magin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olo Testo"/>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Titolo Testo</a:t>
            </a:r>
          </a:p>
        </p:txBody>
      </p:sp>
      <p:sp>
        <p:nvSpPr>
          <p:cNvPr id="54" name="Corpo livello uno…"/>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5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 In alto">
    <p:spTree>
      <p:nvGrpSpPr>
        <p:cNvPr id="1" name=""/>
        <p:cNvGrpSpPr/>
        <p:nvPr/>
      </p:nvGrpSpPr>
      <p:grpSpPr>
        <a:xfrm>
          <a:off x="0" y="0"/>
          <a:ext cx="0" cy="0"/>
          <a:chOff x="0" y="0"/>
          <a:chExt cx="0" cy="0"/>
        </a:xfrm>
      </p:grpSpPr>
      <p:sp>
        <p:nvSpPr>
          <p:cNvPr id="6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63" name="Titolo Testo"/>
          <p:cNvSpPr txBox="1">
            <a:spLocks noGrp="1"/>
          </p:cNvSpPr>
          <p:nvPr>
            <p:ph type="title"/>
          </p:nvPr>
        </p:nvSpPr>
        <p:spPr>
          <a:prstGeom prst="rect">
            <a:avLst/>
          </a:prstGeom>
        </p:spPr>
        <p:txBody>
          <a:bodyPr/>
          <a:lstStyle/>
          <a:p>
            <a:r>
              <a:t>Titolo Testo</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 punti elenco">
    <p:bg>
      <p:bgPr>
        <a:solidFill>
          <a:srgbClr val="222222"/>
        </a:solidFill>
        <a:effectLst/>
      </p:bgPr>
    </p:bg>
    <p:spTree>
      <p:nvGrpSpPr>
        <p:cNvPr id="1" name=""/>
        <p:cNvGrpSpPr/>
        <p:nvPr/>
      </p:nvGrpSpPr>
      <p:grpSpPr>
        <a:xfrm>
          <a:off x="0" y="0"/>
          <a:ext cx="0" cy="0"/>
          <a:chOff x="0" y="0"/>
          <a:chExt cx="0" cy="0"/>
        </a:xfrm>
      </p:grpSpPr>
      <p:sp>
        <p:nvSpPr>
          <p:cNvPr id="7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72" name="Titolo Testo"/>
          <p:cNvSpPr txBox="1">
            <a:spLocks noGrp="1"/>
          </p:cNvSpPr>
          <p:nvPr>
            <p:ph type="title"/>
          </p:nvPr>
        </p:nvSpPr>
        <p:spPr>
          <a:prstGeom prst="rect">
            <a:avLst/>
          </a:prstGeom>
        </p:spPr>
        <p:txBody>
          <a:bodyPr/>
          <a:lstStyle/>
          <a:p>
            <a:r>
              <a:t>Titolo Testo</a:t>
            </a:r>
          </a:p>
        </p:txBody>
      </p:sp>
      <p:sp>
        <p:nvSpPr>
          <p:cNvPr id="7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 punti elenco alternativi">
    <p:spTree>
      <p:nvGrpSpPr>
        <p:cNvPr id="1" name=""/>
        <p:cNvGrpSpPr/>
        <p:nvPr/>
      </p:nvGrpSpPr>
      <p:grpSpPr>
        <a:xfrm>
          <a:off x="0" y="0"/>
          <a:ext cx="0" cy="0"/>
          <a:chOff x="0" y="0"/>
          <a:chExt cx="0" cy="0"/>
        </a:xfrm>
      </p:grpSpPr>
      <p:sp>
        <p:nvSpPr>
          <p:cNvPr id="8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82" name="Titolo Testo"/>
          <p:cNvSpPr txBox="1">
            <a:spLocks noGrp="1"/>
          </p:cNvSpPr>
          <p:nvPr>
            <p:ph type="title"/>
          </p:nvPr>
        </p:nvSpPr>
        <p:spPr>
          <a:prstGeom prst="rect">
            <a:avLst/>
          </a:prstGeom>
        </p:spPr>
        <p:txBody>
          <a:bodyPr/>
          <a:lstStyle/>
          <a:p>
            <a:r>
              <a:t>Titolo Testo</a:t>
            </a:r>
          </a:p>
        </p:txBody>
      </p:sp>
      <p:sp>
        <p:nvSpPr>
          <p:cNvPr id="8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olo, punti elenco e foto">
    <p:bg>
      <p:bgPr>
        <a:solidFill>
          <a:srgbClr val="222222"/>
        </a:solidFill>
        <a:effectLst/>
      </p:bgPr>
    </p:bg>
    <p:spTree>
      <p:nvGrpSpPr>
        <p:cNvPr id="1" name=""/>
        <p:cNvGrpSpPr/>
        <p:nvPr/>
      </p:nvGrpSpPr>
      <p:grpSpPr>
        <a:xfrm>
          <a:off x="0" y="0"/>
          <a:ext cx="0" cy="0"/>
          <a:chOff x="0" y="0"/>
          <a:chExt cx="0" cy="0"/>
        </a:xfrm>
      </p:grpSpPr>
      <p:sp>
        <p:nvSpPr>
          <p:cNvPr id="9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92" name="Immagin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olo Testo"/>
          <p:cNvSpPr txBox="1">
            <a:spLocks noGrp="1"/>
          </p:cNvSpPr>
          <p:nvPr>
            <p:ph type="title"/>
          </p:nvPr>
        </p:nvSpPr>
        <p:spPr>
          <a:xfrm>
            <a:off x="406400" y="1536700"/>
            <a:ext cx="6299200" cy="723900"/>
          </a:xfrm>
          <a:prstGeom prst="rect">
            <a:avLst/>
          </a:prstGeom>
        </p:spPr>
        <p:txBody>
          <a:bodyPr/>
          <a:lstStyle/>
          <a:p>
            <a:r>
              <a:t>Titolo Testo</a:t>
            </a:r>
          </a:p>
        </p:txBody>
      </p:sp>
      <p:sp>
        <p:nvSpPr>
          <p:cNvPr id="94" name="Corpo livello uno…"/>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Corpo livello uno</a:t>
            </a:r>
          </a:p>
          <a:p>
            <a:pPr lvl="1"/>
            <a:r>
              <a:t>Corpo livello due</a:t>
            </a:r>
          </a:p>
          <a:p>
            <a:pPr lvl="2"/>
            <a:r>
              <a:t>Corpo livello tre</a:t>
            </a:r>
          </a:p>
          <a:p>
            <a:pPr lvl="3"/>
            <a:r>
              <a:t>Corpo livello quattro</a:t>
            </a:r>
          </a:p>
          <a:p>
            <a:pPr lvl="4"/>
            <a:r>
              <a:t>Corpo livello cinque</a:t>
            </a:r>
          </a:p>
        </p:txBody>
      </p:sp>
      <p:sp>
        <p:nvSpPr>
          <p:cNvPr id="9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olo Testo"/>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nasdaq.com"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ROGETTO…"/>
          <p:cNvSpPr txBox="1">
            <a:spLocks noGrp="1"/>
          </p:cNvSpPr>
          <p:nvPr>
            <p:ph type="title"/>
          </p:nvPr>
        </p:nvSpPr>
        <p:spPr>
          <a:xfrm>
            <a:off x="406400" y="3596257"/>
            <a:ext cx="12192000" cy="3849490"/>
          </a:xfrm>
          <a:prstGeom prst="rect">
            <a:avLst/>
          </a:prstGeom>
        </p:spPr>
        <p:txBody>
          <a:bodyPr>
            <a:noAutofit/>
          </a:bodyPr>
          <a:lstStyle/>
          <a:p>
            <a:pPr defTabSz="502412">
              <a:defRPr sz="14600"/>
            </a:pPr>
            <a:r>
              <a:rPr sz="11000" dirty="0"/>
              <a:t>PROGETTO </a:t>
            </a:r>
          </a:p>
          <a:p>
            <a:pPr defTabSz="502412">
              <a:defRPr sz="14600"/>
            </a:pPr>
            <a:r>
              <a:rPr sz="11000" dirty="0"/>
              <a:t>ARCHITETTURE DATI</a:t>
            </a:r>
          </a:p>
        </p:txBody>
      </p:sp>
      <p:sp>
        <p:nvSpPr>
          <p:cNvPr id="188" name="Beltramelli FabiO                816912…"/>
          <p:cNvSpPr txBox="1">
            <a:spLocks noGrp="1"/>
          </p:cNvSpPr>
          <p:nvPr>
            <p:ph type="body" sz="quarter" idx="1"/>
          </p:nvPr>
        </p:nvSpPr>
        <p:spPr>
          <a:xfrm>
            <a:off x="406400" y="6216531"/>
            <a:ext cx="12192000" cy="1803400"/>
          </a:xfrm>
          <a:prstGeom prst="rect">
            <a:avLst/>
          </a:prstGeom>
        </p:spPr>
        <p:txBody>
          <a:bodyPr/>
          <a:lstStyle/>
          <a:p>
            <a:pPr lvl="1" defTabSz="373886">
              <a:spcBef>
                <a:spcPts val="1400"/>
              </a:spcBef>
              <a:defRPr sz="3400"/>
            </a:pPr>
            <a:r>
              <a:rPr dirty="0" err="1"/>
              <a:t>Beltramelli</a:t>
            </a:r>
            <a:r>
              <a:rPr dirty="0"/>
              <a:t> </a:t>
            </a:r>
            <a:r>
              <a:rPr dirty="0" err="1"/>
              <a:t>FabiO</a:t>
            </a:r>
            <a:r>
              <a:rPr dirty="0"/>
              <a:t>                816912</a:t>
            </a:r>
          </a:p>
          <a:p>
            <a:pPr lvl="2" defTabSz="373886">
              <a:spcBef>
                <a:spcPts val="1400"/>
              </a:spcBef>
              <a:defRPr sz="3400"/>
            </a:pPr>
            <a:r>
              <a:rPr dirty="0"/>
              <a:t>FINATI DAVIDE                           817508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06" name="MaxTemp: temperatura massima registrata…"/>
          <p:cNvSpPr txBox="1">
            <a:spLocks noGrp="1"/>
          </p:cNvSpPr>
          <p:nvPr>
            <p:ph type="body" idx="1"/>
          </p:nvPr>
        </p:nvSpPr>
        <p:spPr>
          <a:xfrm>
            <a:off x="406400" y="1389211"/>
            <a:ext cx="12192000" cy="7462689"/>
          </a:xfrm>
          <a:prstGeom prst="rect">
            <a:avLst/>
          </a:prstGeom>
        </p:spPr>
        <p:txBody>
          <a:bodyPr anchor="t"/>
          <a:lstStyle>
            <a:lvl1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lvl1pPr>
          </a:lstStyle>
          <a:p>
            <a:r>
              <a:t>Consistenza: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a:t>
            </a:r>
            <a:r>
              <a:rPr lang="it-IT" dirty="0"/>
              <a:t> (attributi)</a:t>
            </a:r>
            <a:r>
              <a:rPr dirty="0"/>
              <a:t> </a:t>
            </a:r>
          </a:p>
        </p:txBody>
      </p:sp>
      <p:sp>
        <p:nvSpPr>
          <p:cNvPr id="209" name="MaxTemp: temperatura massima registrata…"/>
          <p:cNvSpPr txBox="1">
            <a:spLocks noGrp="1"/>
          </p:cNvSpPr>
          <p:nvPr>
            <p:ph type="body" idx="1"/>
          </p:nvPr>
        </p:nvSpPr>
        <p:spPr>
          <a:xfrm>
            <a:off x="406400" y="1389211"/>
            <a:ext cx="12192000" cy="7462689"/>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Utilizzando</a:t>
            </a:r>
            <a:r>
              <a:rPr dirty="0"/>
              <a:t> la </a:t>
            </a:r>
            <a:r>
              <a:rPr dirty="0" err="1"/>
              <a:t>groundtruth</a:t>
            </a:r>
            <a:r>
              <a:rPr dirty="0"/>
              <a:t> con </a:t>
            </a:r>
            <a:r>
              <a:rPr dirty="0" err="1"/>
              <a:t>i</a:t>
            </a:r>
            <a:r>
              <a:rPr dirty="0"/>
              <a:t> </a:t>
            </a:r>
            <a:r>
              <a:rPr dirty="0" err="1"/>
              <a:t>dati</a:t>
            </a:r>
            <a:r>
              <a:rPr dirty="0"/>
              <a:t> </a:t>
            </a:r>
            <a:r>
              <a:rPr dirty="0" err="1"/>
              <a:t>provenienti</a:t>
            </a:r>
            <a:r>
              <a:rPr dirty="0"/>
              <a:t> dal </a:t>
            </a:r>
            <a:r>
              <a:rPr dirty="0" err="1"/>
              <a:t>sito</a:t>
            </a:r>
            <a:r>
              <a:rPr dirty="0"/>
              <a:t> </a:t>
            </a:r>
            <a:r>
              <a:rPr u="sng" dirty="0">
                <a:solidFill>
                  <a:schemeClr val="accent1"/>
                </a:solidFill>
                <a:hlinkClick r:id="rId2"/>
              </a:rPr>
              <a:t>nasdaq.com</a:t>
            </a:r>
            <a:r>
              <a:rPr dirty="0"/>
              <a:t>, </a:t>
            </a:r>
            <a:r>
              <a:rPr dirty="0" err="1"/>
              <a:t>i</a:t>
            </a:r>
            <a:r>
              <a:rPr dirty="0"/>
              <a:t> </a:t>
            </a:r>
            <a:r>
              <a:rPr dirty="0" err="1"/>
              <a:t>valori</a:t>
            </a:r>
            <a:r>
              <a:rPr dirty="0"/>
              <a:t> </a:t>
            </a:r>
            <a:r>
              <a:rPr dirty="0" err="1"/>
              <a:t>ottenuti</a:t>
            </a:r>
            <a:r>
              <a:rPr dirty="0"/>
              <a:t> </a:t>
            </a:r>
            <a:r>
              <a:rPr dirty="0" err="1"/>
              <a:t>sono</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ClosePrice</a:t>
            </a:r>
            <a:r>
              <a:rPr dirty="0"/>
              <a:t>: </a:t>
            </a:r>
            <a:r>
              <a:rPr lang="it-IT" dirty="0"/>
              <a:t>95,4</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OpenPrice</a:t>
            </a:r>
            <a:r>
              <a:rPr dirty="0"/>
              <a:t>: </a:t>
            </a:r>
            <a:r>
              <a:rPr lang="it-IT" dirty="0"/>
              <a:t>81</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ChangePrec</a:t>
            </a:r>
            <a:r>
              <a:rPr dirty="0"/>
              <a:t>: 78.4%</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ChangeInDollars</a:t>
            </a:r>
            <a:r>
              <a:rPr dirty="0"/>
              <a:t>: 79.6%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a:t>Volume: 38.6%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HighPrice</a:t>
            </a:r>
            <a:r>
              <a:rPr dirty="0"/>
              <a:t>: 94.6%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LowPrice</a:t>
            </a:r>
            <a:r>
              <a:rPr dirty="0"/>
              <a:t>: 95.2%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PreviousClose</a:t>
            </a:r>
            <a:r>
              <a:rPr dirty="0"/>
              <a:t>: </a:t>
            </a:r>
            <a:r>
              <a:rPr lang="it-IT" dirty="0"/>
              <a:t>58,8%</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YearHigh</a:t>
            </a:r>
            <a:r>
              <a:rPr dirty="0"/>
              <a:t>: 86%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YearLow</a:t>
            </a:r>
            <a:r>
              <a:rPr dirty="0"/>
              <a:t>: 94%</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NShares</a:t>
            </a:r>
            <a:r>
              <a:rPr dirty="0"/>
              <a:t>: </a:t>
            </a:r>
            <a:r>
              <a:rPr lang="it-IT" dirty="0"/>
              <a:t>20%</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PE:</a:t>
            </a:r>
            <a:r>
              <a:rPr lang="it-IT" dirty="0"/>
              <a:t>34,2%</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MarketCap</a:t>
            </a:r>
            <a:r>
              <a:rPr dirty="0"/>
              <a:t>: 20%</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Yield: </a:t>
            </a:r>
            <a:r>
              <a:rPr lang="it-IT" dirty="0"/>
              <a:t>64%</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DividendYield</a:t>
            </a:r>
            <a:r>
              <a:rPr dirty="0"/>
              <a:t>: </a:t>
            </a:r>
            <a:r>
              <a:rPr lang="it-IT" dirty="0"/>
              <a:t>64,4%</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EPS: </a:t>
            </a:r>
            <a:r>
              <a:rPr lang="it-IT" dirty="0"/>
              <a:t>20,2%</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normAutofit lnSpcReduction="10000"/>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Per quanto riguarda la precisione sugli attributi ci sono diverse ragioni per spiegare gli attributi con bassa precisione: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Eterogeneità semantica: nella maggioranza casi la bassa precisione è dovuta ad una diversa semantica di rappresentazione rispetto alla </a:t>
            </a:r>
            <a:r>
              <a:rPr lang="it-IT" dirty="0" err="1"/>
              <a:t>groundtruth</a:t>
            </a:r>
            <a:r>
              <a:rPr lang="it-IT" dirty="0"/>
              <a:t>, soprattutto nel caso di attributi con decimali (diverso arrotondamento e formato) (es. </a:t>
            </a:r>
            <a:r>
              <a:rPr lang="it-IT" dirty="0" err="1"/>
              <a:t>Nshares</a:t>
            </a:r>
            <a:r>
              <a:rPr lang="it-IT" dirty="0"/>
              <a:t>, </a:t>
            </a:r>
            <a:r>
              <a:rPr lang="it-IT" dirty="0" err="1"/>
              <a:t>MarketCap</a:t>
            </a:r>
            <a:r>
              <a:rPr lang="it-IT" dirty="0"/>
              <a:t>, PE, EPS)</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nelle unità di misura: sono presenti alcuni errori di unità di misura, per esempio la maggior parte delle fonti riporta 20M mentre una fonte riporta 20B   </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Dati non aggiornati: in alcuni casi si potrebbe pensare che ci siano errori riguardo il livello di aggiornamento dei dati, aspetto cruciale nell’ambito preso in considerazione (es. Volume)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nei dati: In alcuni casi sono stati riscontrati dei puri errori nei valori dei dati </a:t>
            </a:r>
            <a:endParaRPr dirty="0"/>
          </a:p>
        </p:txBody>
      </p:sp>
    </p:spTree>
    <p:extLst>
      <p:ext uri="{BB962C8B-B14F-4D97-AF65-F5344CB8AC3E}">
        <p14:creationId xmlns:p14="http://schemas.microsoft.com/office/powerpoint/2010/main" val="19952343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Bloomberg: 87%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Google Finance: 76%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MSN: 77%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NASDAQ : 99%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Yahoo Finance: 23%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Tale valore è giusto che sia elevato poiché la </a:t>
            </a:r>
            <a:r>
              <a:rPr lang="it-IT" dirty="0" err="1"/>
              <a:t>groundtruth</a:t>
            </a:r>
            <a:r>
              <a:rPr lang="it-IT" dirty="0"/>
              <a:t> considera dati presi da Nasdaq.com</a:t>
            </a:r>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Si sono una eterogeneità nel calcolare l’attributo che descrive il prezzo di apertura che nella maggioranza dei casi è diverso dalle altre fonti, togliendo quell’attributo la precisione sarebbe del 69%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26434376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Sono state calcolate le precisioni rispetto ai quattro attributi fondamentali (</a:t>
            </a:r>
            <a:r>
              <a:rPr lang="it-IT" dirty="0" err="1"/>
              <a:t>OpenPrice</a:t>
            </a:r>
            <a:r>
              <a:rPr lang="it-IT" dirty="0"/>
              <a:t>, </a:t>
            </a:r>
            <a:r>
              <a:rPr lang="it-IT" dirty="0" err="1"/>
              <a:t>ClosePrice</a:t>
            </a:r>
            <a:r>
              <a:rPr lang="it-IT" dirty="0"/>
              <a:t>, </a:t>
            </a:r>
            <a:r>
              <a:rPr lang="it-IT" dirty="0" err="1"/>
              <a:t>HighPrice</a:t>
            </a:r>
            <a:r>
              <a:rPr lang="it-IT" dirty="0"/>
              <a:t> e </a:t>
            </a:r>
            <a:r>
              <a:rPr lang="it-IT" dirty="0" err="1"/>
              <a:t>LowPrice</a:t>
            </a:r>
            <a:r>
              <a:rPr lang="it-IT" dirty="0"/>
              <a:t>) in quanto le fonti non condividono lo stesso set di attributi.</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In generale si può notare come (oltre a </a:t>
            </a:r>
            <a:r>
              <a:rPr lang="it-IT" dirty="0" err="1"/>
              <a:t>nasdaq</a:t>
            </a:r>
            <a:r>
              <a:rPr lang="it-IT" dirty="0"/>
              <a:t> che è stato preso come </a:t>
            </a:r>
            <a:r>
              <a:rPr lang="it-IT" dirty="0" err="1"/>
              <a:t>groundtruth</a:t>
            </a:r>
            <a:r>
              <a:rPr lang="it-IT" dirty="0"/>
              <a:t>) la fonte con precisione più alta sia Bloomberg ed al contrario la fonte con precisione più bassa sia Yahoo che però riscontra un problema di eterogeneità su un attributo.</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126237556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CONCLUSIONI </a:t>
            </a:r>
            <a:r>
              <a:rPr lang="it-IT" dirty="0"/>
              <a:t>E SVILUPPI FUTURI</a:t>
            </a:r>
            <a:endParaRPr dirty="0"/>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Conclusioni: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Sviluppi futuri: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Migliorare la fase iniziale di normalizzazione dei dati al fine di includere dati uguali ma rappresentati in formati differenti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endParaRPr lang="it-IT"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1/2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web è in continuo cambiamento, c’è una quantità di dati enorme sempre più in crescita di dati che riguardano gli aspetti più distinti. L’ambito preso in considerazione nel progetto è l’ambito finanziario, lavoreremo perciò con 1000 titoli provenienti da fonti diverse.</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primo aspetto da tenere in considerazione è la possibile presenza di valori nulli all’interno delle fonti dati, andremo perciò ad effettuare una analisi riguardo la completezza dei dati.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secondo aspetto da considerare è la presenza di ripetizioni dei dati, questo è un aspetto naturale della presenza di varie fonti che rappresentano gli stessi titoli, per analizzare questo aspetto andremo a studiare la ridondanza dei dati.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2/2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terzo aspetto considerato è la consistenza dei dati, questo significa controllare che i dati rispettino dei vincoli di dominio e dei vincoli su come essi devono essere calcolati, verranno presentate diverse analisi per tale scopo.</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ultimo aspetto  riguarda la precisione dei dati rispetto ad una </a:t>
            </a:r>
            <a:r>
              <a:rPr lang="it-IT" dirty="0" err="1"/>
              <a:t>groundtruth</a:t>
            </a:r>
            <a:r>
              <a:rPr lang="it-IT" dirty="0"/>
              <a:t>. In particolare sono state effettuate prima analisi sulla precisione dei singoli attributi e in secondo luogo sulle diverse fonti.</a:t>
            </a:r>
          </a:p>
        </p:txBody>
      </p:sp>
    </p:spTree>
    <p:extLst>
      <p:ext uri="{BB962C8B-B14F-4D97-AF65-F5344CB8AC3E}">
        <p14:creationId xmlns:p14="http://schemas.microsoft.com/office/powerpoint/2010/main" val="12840697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DOMINIO, OBIETTIVI</a:t>
            </a:r>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0" indent="0" defTabSz="584200">
              <a:lnSpc>
                <a:spcPct val="100000"/>
              </a:lnSpc>
              <a:spcBef>
                <a:spcPts val="2800"/>
              </a:spcBef>
              <a:buClr>
                <a:schemeClr val="accent1"/>
              </a:buClr>
              <a:buSzPct val="104999"/>
              <a:buNone/>
              <a:defRPr sz="3400" cap="none" spc="0">
                <a:latin typeface="Avenir Next Medium"/>
                <a:ea typeface="Avenir Next Medium"/>
                <a:cs typeface="Avenir Next Medium"/>
                <a:sym typeface="Avenir Next Medium"/>
              </a:defRPr>
            </a:pP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Obiettivo</a:t>
            </a:r>
            <a:r>
              <a:rPr dirty="0"/>
              <a:t>: </a:t>
            </a:r>
            <a:r>
              <a:rPr dirty="0" err="1"/>
              <a:t>Valutare</a:t>
            </a:r>
            <a:r>
              <a:rPr dirty="0"/>
              <a:t> l</a:t>
            </a:r>
            <a:r>
              <a:rPr lang="it-IT" dirty="0"/>
              <a:t>e metriche di completezza, ridondanza, consistenza e precisione </a:t>
            </a:r>
            <a:r>
              <a:rPr dirty="0" err="1"/>
              <a:t>dei</a:t>
            </a:r>
            <a:r>
              <a:rPr dirty="0"/>
              <a:t> </a:t>
            </a:r>
            <a:r>
              <a:rPr dirty="0" err="1"/>
              <a:t>dati</a:t>
            </a:r>
            <a:r>
              <a:rPr dirty="0"/>
              <a:t> </a:t>
            </a:r>
            <a:r>
              <a:rPr dirty="0" err="1"/>
              <a:t>finanziari</a:t>
            </a:r>
            <a:r>
              <a:rPr dirty="0"/>
              <a:t> </a:t>
            </a:r>
            <a:r>
              <a:rPr dirty="0" err="1"/>
              <a:t>provenient</a:t>
            </a:r>
            <a:r>
              <a:rPr lang="it-IT" dirty="0"/>
              <a:t>i</a:t>
            </a:r>
            <a:r>
              <a:rPr dirty="0"/>
              <a:t> da diverse </a:t>
            </a:r>
            <a:r>
              <a:rPr dirty="0" err="1"/>
              <a:t>fonti</a:t>
            </a:r>
            <a:r>
              <a:rPr dirty="0"/>
              <a:t>.</a:t>
            </a:r>
          </a:p>
        </p:txBody>
      </p:sp>
    </p:spTree>
    <p:extLst>
      <p:ext uri="{BB962C8B-B14F-4D97-AF65-F5344CB8AC3E}">
        <p14:creationId xmlns:p14="http://schemas.microsoft.com/office/powerpoint/2010/main" val="18372390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DATASET</a:t>
            </a:r>
          </a:p>
        </p:txBody>
      </p:sp>
      <p:sp>
        <p:nvSpPr>
          <p:cNvPr id="194" name="MaxTemp: temperatura massima registrata…"/>
          <p:cNvSpPr txBox="1">
            <a:spLocks noGrp="1"/>
          </p:cNvSpPr>
          <p:nvPr>
            <p:ph type="body" idx="1"/>
          </p:nvPr>
        </p:nvSpPr>
        <p:spPr>
          <a:xfrm>
            <a:off x="406400" y="1389210"/>
            <a:ext cx="12192000" cy="8217994"/>
          </a:xfrm>
          <a:prstGeom prst="rect">
            <a:avLst/>
          </a:prstGeom>
        </p:spPr>
        <p:txBody>
          <a:bodyPr anchor="t"/>
          <a:lstStyle/>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Source: sorgente dei dati (Bloomberg, GoogleFinance, MSNMoney, Nasdaq, YahooFinance)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Symbol: ticker dell’azienda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ChangePerc: variazione percentuale del titolo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ClosePrice: valore dell’azione al momento della chiusura del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OpenPrice: valore dell’azione al momento dell’apertura del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ChangeInDollars: variazione del valore del titolo durante la giornata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Volume: numero di contratti scambiati durante la sessione di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HighPrice: valore massimo dell’azione raggiunto durante la sessione di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LowPrice: valore minimo dell’azione raggiunto durante la sessione di mercato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PreviousClose: valore dell’azione alla chiusura del mercato il giorno precedente</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YearHigh: valore massimo dell’azione raggiunto durante l’anno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YearLow: valore minimo dell’azione raggiunto durante l’anno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NShares: numero di azioni in circolazione</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PE: temperatura registrata alle nove di mattina</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MarketCap: temperatura registrata alle tre di pomeriggio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Yield: indica se il giorno precedente alla predizione ha piovuto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DividendYield: indica il target binario da predire</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EPS: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METRICHE DATA QUALITY</a:t>
            </a:r>
          </a:p>
        </p:txBody>
      </p:sp>
      <p:sp>
        <p:nvSpPr>
          <p:cNvPr id="197"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Ridondanza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Consistenza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Precisione</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di </a:t>
            </a:r>
            <a:r>
              <a:rPr dirty="0" err="1"/>
              <a:t>attributi</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40% di NULL </a:t>
            </a:r>
            <a:r>
              <a:rPr dirty="0" err="1"/>
              <a:t>nella</a:t>
            </a:r>
            <a:r>
              <a:rPr dirty="0"/>
              <a:t> </a:t>
            </a:r>
            <a:r>
              <a:rPr dirty="0" err="1"/>
              <a:t>colonna</a:t>
            </a:r>
            <a:r>
              <a:rPr dirty="0"/>
              <a:t> </a:t>
            </a:r>
            <a:r>
              <a:rPr dirty="0" err="1"/>
              <a:t>PreviousClose</a:t>
            </a:r>
            <a:r>
              <a:rPr lang="it-IT" dirty="0"/>
              <a:t>.</a:t>
            </a:r>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20% di NULL </a:t>
            </a:r>
            <a:r>
              <a:rPr dirty="0" err="1"/>
              <a:t>nella</a:t>
            </a:r>
            <a:r>
              <a:rPr dirty="0"/>
              <a:t> </a:t>
            </a:r>
            <a:r>
              <a:rPr dirty="0" err="1"/>
              <a:t>colonna</a:t>
            </a:r>
            <a:r>
              <a:rPr dirty="0"/>
              <a:t> </a:t>
            </a:r>
            <a:r>
              <a:rPr dirty="0" err="1"/>
              <a:t>NShares</a:t>
            </a:r>
            <a:r>
              <a:rPr dirty="0"/>
              <a:t>.</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58% di NULL </a:t>
            </a:r>
            <a:r>
              <a:rPr dirty="0" err="1"/>
              <a:t>nella</a:t>
            </a:r>
            <a:r>
              <a:rPr dirty="0"/>
              <a:t> </a:t>
            </a:r>
            <a:r>
              <a:rPr dirty="0" err="1"/>
              <a:t>colonna</a:t>
            </a:r>
            <a:r>
              <a:rPr dirty="0"/>
              <a:t> Yield.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57% di NULL </a:t>
            </a:r>
            <a:r>
              <a:rPr dirty="0" err="1"/>
              <a:t>nella</a:t>
            </a:r>
            <a:r>
              <a:rPr dirty="0"/>
              <a:t> </a:t>
            </a:r>
            <a:r>
              <a:rPr dirty="0" err="1"/>
              <a:t>colonna</a:t>
            </a:r>
            <a:r>
              <a:rPr dirty="0"/>
              <a:t> </a:t>
            </a:r>
            <a:r>
              <a:rPr dirty="0" err="1"/>
              <a:t>DividendYield</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     0.4% di NULL </a:t>
            </a:r>
            <a:r>
              <a:rPr dirty="0" err="1"/>
              <a:t>nella</a:t>
            </a:r>
            <a:r>
              <a:rPr dirty="0"/>
              <a:t> </a:t>
            </a:r>
            <a:r>
              <a:rPr dirty="0" err="1"/>
              <a:t>colonna</a:t>
            </a:r>
            <a:r>
              <a:rPr dirty="0"/>
              <a:t> EPS.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a:t>
            </a:r>
            <a:r>
              <a:rPr dirty="0" err="1"/>
              <a:t>totale</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10% di NULL </a:t>
            </a:r>
            <a:r>
              <a:rPr dirty="0" err="1"/>
              <a:t>nell’intero</a:t>
            </a:r>
            <a:r>
              <a:rPr dirty="0"/>
              <a:t> dataset.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Per quanto riguarda la completezza sono stati riportati gli attributi con il numero di valore nulli più alti.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si evince dai dati anche prendendo in considerazione solo le «fonti autorevoli» per alcuni attributi si nota un valore considerevole di nulli. Il problema è però contenuto a livello globale riscontando solo il 10% di valore nulli nell’intero dataset, poiché al contrario diversi attributi hanno presenza di valori nulli molto bassa.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Questo fatto complica l’analisi delle altre metriche in quanto bisogna gestire la presenza di tali valori ed in alcuni casi è impossibile fornire una quantificazione prendendo in considerazioni tali valori.</a:t>
            </a:r>
            <a:endParaRPr dirty="0"/>
          </a:p>
        </p:txBody>
      </p:sp>
    </p:spTree>
    <p:extLst>
      <p:ext uri="{BB962C8B-B14F-4D97-AF65-F5344CB8AC3E}">
        <p14:creationId xmlns:p14="http://schemas.microsoft.com/office/powerpoint/2010/main" val="35501210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err="1"/>
              <a:t>Ridondanza</a:t>
            </a:r>
            <a:endParaRPr dirty="0"/>
          </a:p>
        </p:txBody>
      </p:sp>
      <p:sp>
        <p:nvSpPr>
          <p:cNvPr id="203" name="MaxTemp: temperatura massima registrata…"/>
          <p:cNvSpPr txBox="1">
            <a:spLocks noGrp="1"/>
          </p:cNvSpPr>
          <p:nvPr>
            <p:ph type="body" idx="1"/>
          </p:nvPr>
        </p:nvSpPr>
        <p:spPr>
          <a:xfrm>
            <a:off x="406400" y="1389211"/>
            <a:ext cx="12192000" cy="805323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già preventivato nel nostro caso siamo di fronte a ridondanza molto elevata.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particolare avendo preso in considerazione solo le «fonti autorevoli» e solo i titoli presenti nell’indice NASDAQ tutte le fonti forniscono tutti i titoli, quindi a livello di oggetti abbiamo una ridondanza del 100%</a:t>
            </a:r>
            <a:r>
              <a:rPr dirty="0"/>
              <a:t> </a:t>
            </a: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A livello di attributi invece la ridondanza è minore in quanto le diverse fonti forniscono set di attributi diversi.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generale però nel nostro contesto siamo in presenza di una ridondanza generale molto alta, data però dal dominio di tale analisi.</a:t>
            </a:r>
            <a:endParaRPr dirty="0"/>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TotalTime>
  <Words>1149</Words>
  <Application>Microsoft Office PowerPoint</Application>
  <PresentationFormat>Personalizzato</PresentationFormat>
  <Paragraphs>103</Paragraphs>
  <Slides>16</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16</vt:i4>
      </vt:variant>
    </vt:vector>
  </HeadingPairs>
  <TitlesOfParts>
    <vt:vector size="24" baseType="lpstr">
      <vt:lpstr>Arial</vt:lpstr>
      <vt:lpstr>Avenir Next</vt:lpstr>
      <vt:lpstr>Avenir Next Medium</vt:lpstr>
      <vt:lpstr>DIN Alternate</vt:lpstr>
      <vt:lpstr>DIN Condensed</vt:lpstr>
      <vt:lpstr>Helvetica</vt:lpstr>
      <vt:lpstr>Helvetica Neue</vt:lpstr>
      <vt:lpstr>New_Template7</vt:lpstr>
      <vt:lpstr>PROGETTO  ARCHITETTURE DATI</vt:lpstr>
      <vt:lpstr>PREMESSA 1/2</vt:lpstr>
      <vt:lpstr>PREMESSA 2/2</vt:lpstr>
      <vt:lpstr>DOMINIO, OBIETTIVI</vt:lpstr>
      <vt:lpstr>DATASET</vt:lpstr>
      <vt:lpstr>METRICHE DATA QUALITY</vt:lpstr>
      <vt:lpstr>COMPLETEZZA</vt:lpstr>
      <vt:lpstr>COMPLETEZZA</vt:lpstr>
      <vt:lpstr>Ridondanza</vt:lpstr>
      <vt:lpstr>CONSISTENZA</vt:lpstr>
      <vt:lpstr>PRECISIONE (attributi) </vt:lpstr>
      <vt:lpstr>PRECISIONE (attributi)</vt:lpstr>
      <vt:lpstr>PRECISIONE (ATTRIBUTI)</vt:lpstr>
      <vt:lpstr>PRECISIONE (FONTI)</vt:lpstr>
      <vt:lpstr>PRECISIONE (FONTI)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ARCHITETTURE DATI</dc:title>
  <cp:lastModifiedBy>d.finati@campus.unimib.it</cp:lastModifiedBy>
  <cp:revision>11</cp:revision>
  <dcterms:modified xsi:type="dcterms:W3CDTF">2020-02-14T16:23:11Z</dcterms:modified>
</cp:coreProperties>
</file>