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67" r:id="rId4"/>
    <p:sldId id="266" r:id="rId5"/>
    <p:sldId id="258" r:id="rId6"/>
    <p:sldId id="274" r:id="rId7"/>
    <p:sldId id="259" r:id="rId8"/>
    <p:sldId id="260" r:id="rId9"/>
    <p:sldId id="268" r:id="rId10"/>
    <p:sldId id="261" r:id="rId11"/>
    <p:sldId id="262" r:id="rId12"/>
    <p:sldId id="263" r:id="rId13"/>
    <p:sldId id="264" r:id="rId14"/>
    <p:sldId id="269" r:id="rId15"/>
    <p:sldId id="270" r:id="rId16"/>
    <p:sldId id="271" r:id="rId17"/>
    <p:sldId id="265" r:id="rId18"/>
    <p:sldId id="272"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5" d="100"/>
          <a:sy n="45" d="100"/>
        </p:scale>
        <p:origin x="13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4" name="Shape 184"/>
          <p:cNvSpPr>
            <a:spLocks noGrp="1" noRot="1" noChangeAspect="1"/>
          </p:cNvSpPr>
          <p:nvPr>
            <p:ph type="sldImg"/>
          </p:nvPr>
        </p:nvSpPr>
        <p:spPr>
          <a:xfrm>
            <a:off x="1143000" y="685800"/>
            <a:ext cx="4572000" cy="3429000"/>
          </a:xfrm>
          <a:prstGeom prst="rect">
            <a:avLst/>
          </a:prstGeom>
        </p:spPr>
        <p:txBody>
          <a:bodyPr/>
          <a:lstStyle/>
          <a:p>
            <a:endParaRPr/>
          </a:p>
        </p:txBody>
      </p:sp>
      <p:sp>
        <p:nvSpPr>
          <p:cNvPr id="185" name="Shape 18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olo e sottotitolo">
    <p:bg>
      <p:bgPr>
        <a:solidFill>
          <a:srgbClr val="222222"/>
        </a:solidFill>
        <a:effectLst/>
      </p:bgPr>
    </p:bg>
    <p:spTree>
      <p:nvGrpSpPr>
        <p:cNvPr id="1" name=""/>
        <p:cNvGrpSpPr/>
        <p:nvPr/>
      </p:nvGrpSpPr>
      <p:grpSpPr>
        <a:xfrm>
          <a:off x="0" y="0"/>
          <a:ext cx="0" cy="0"/>
          <a:chOff x="0" y="0"/>
          <a:chExt cx="0" cy="0"/>
        </a:xfrm>
      </p:grpSpPr>
      <p:sp>
        <p:nvSpPr>
          <p:cNvPr id="12" name="Linea"/>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13" name="Titolo Testo"/>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Titolo Testo</a:t>
            </a:r>
          </a:p>
        </p:txBody>
      </p:sp>
      <p:sp>
        <p:nvSpPr>
          <p:cNvPr id="14" name="Corpo livello uno…"/>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Corpo livello uno</a:t>
            </a:r>
          </a:p>
          <a:p>
            <a:pPr lvl="1"/>
            <a:r>
              <a:t>Corpo livello due</a:t>
            </a:r>
          </a:p>
          <a:p>
            <a:pPr lvl="2"/>
            <a:r>
              <a:t>Corpo livello tre</a:t>
            </a:r>
          </a:p>
          <a:p>
            <a:pPr lvl="3"/>
            <a:r>
              <a:t>Corpo livello quattro</a:t>
            </a:r>
          </a:p>
          <a:p>
            <a:pPr lvl="4"/>
            <a:r>
              <a:t>Corpo livello cinque</a:t>
            </a:r>
          </a:p>
        </p:txBody>
      </p:sp>
      <p:sp>
        <p:nvSpPr>
          <p:cNvPr id="15" name="Numero diapositiva"/>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unti elenco">
    <p:bg>
      <p:bgPr>
        <a:solidFill>
          <a:srgbClr val="222222"/>
        </a:solidFill>
        <a:effectLst/>
      </p:bgPr>
    </p:bg>
    <p:spTree>
      <p:nvGrpSpPr>
        <p:cNvPr id="1" name=""/>
        <p:cNvGrpSpPr/>
        <p:nvPr/>
      </p:nvGrpSpPr>
      <p:grpSpPr>
        <a:xfrm>
          <a:off x="0" y="0"/>
          <a:ext cx="0" cy="0"/>
          <a:chOff x="0" y="0"/>
          <a:chExt cx="0" cy="0"/>
        </a:xfrm>
      </p:grpSpPr>
      <p:sp>
        <p:nvSpPr>
          <p:cNvPr id="102" name="Testo"/>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Testo</a:t>
            </a:r>
          </a:p>
        </p:txBody>
      </p:sp>
      <p:sp>
        <p:nvSpPr>
          <p:cNvPr id="103" name="Corpo livello uno…"/>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Corpo livello uno</a:t>
            </a:r>
          </a:p>
          <a:p>
            <a:pPr lvl="1"/>
            <a:r>
              <a:t>Corpo livello due</a:t>
            </a:r>
          </a:p>
          <a:p>
            <a:pPr lvl="2"/>
            <a:r>
              <a:t>Corpo livello tre</a:t>
            </a:r>
          </a:p>
          <a:p>
            <a:pPr lvl="3"/>
            <a:r>
              <a:t>Corpo livello quattro</a:t>
            </a:r>
          </a:p>
          <a:p>
            <a:pPr lvl="4"/>
            <a:r>
              <a:t>Corpo livello cinque</a:t>
            </a:r>
          </a:p>
        </p:txBody>
      </p:sp>
      <p:sp>
        <p:nvSpPr>
          <p:cNvPr id="10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Foto - 3 per pagina">
    <p:bg>
      <p:bgPr>
        <a:solidFill>
          <a:srgbClr val="222222"/>
        </a:solidFill>
        <a:effectLst/>
      </p:bgPr>
    </p:bg>
    <p:spTree>
      <p:nvGrpSpPr>
        <p:cNvPr id="1" name=""/>
        <p:cNvGrpSpPr/>
        <p:nvPr/>
      </p:nvGrpSpPr>
      <p:grpSpPr>
        <a:xfrm>
          <a:off x="0" y="0"/>
          <a:ext cx="0" cy="0"/>
          <a:chOff x="0" y="0"/>
          <a:chExt cx="0" cy="0"/>
        </a:xfrm>
      </p:grpSpPr>
      <p:sp>
        <p:nvSpPr>
          <p:cNvPr id="111" name="Immagine"/>
          <p:cNvSpPr>
            <a:spLocks noGrp="1"/>
          </p:cNvSpPr>
          <p:nvPr>
            <p:ph type="pic" sz="half" idx="13"/>
          </p:nvPr>
        </p:nvSpPr>
        <p:spPr>
          <a:xfrm>
            <a:off x="5463161" y="-90805"/>
            <a:ext cx="8585201" cy="5043805"/>
          </a:xfrm>
          <a:prstGeom prst="rect">
            <a:avLst/>
          </a:prstGeom>
        </p:spPr>
        <p:txBody>
          <a:bodyPr lIns="91439" tIns="45719" rIns="91439" bIns="45719">
            <a:noAutofit/>
          </a:bodyPr>
          <a:lstStyle/>
          <a:p>
            <a:endParaRPr/>
          </a:p>
        </p:txBody>
      </p:sp>
      <p:sp>
        <p:nvSpPr>
          <p:cNvPr id="112" name="Immagine"/>
          <p:cNvSpPr>
            <a:spLocks noGrp="1"/>
          </p:cNvSpPr>
          <p:nvPr>
            <p:ph type="pic" sz="half" idx="14"/>
          </p:nvPr>
        </p:nvSpPr>
        <p:spPr>
          <a:xfrm>
            <a:off x="5918717" y="4660900"/>
            <a:ext cx="7669766" cy="5219700"/>
          </a:xfrm>
          <a:prstGeom prst="rect">
            <a:avLst/>
          </a:prstGeom>
        </p:spPr>
        <p:txBody>
          <a:bodyPr lIns="91439" tIns="45719" rIns="91439" bIns="45719">
            <a:noAutofit/>
          </a:bodyPr>
          <a:lstStyle/>
          <a:p>
            <a:endParaRPr/>
          </a:p>
        </p:txBody>
      </p:sp>
      <p:sp>
        <p:nvSpPr>
          <p:cNvPr id="113" name="Immagine"/>
          <p:cNvSpPr>
            <a:spLocks noGrp="1"/>
          </p:cNvSpPr>
          <p:nvPr>
            <p:ph type="pic" idx="15"/>
          </p:nvPr>
        </p:nvSpPr>
        <p:spPr>
          <a:xfrm>
            <a:off x="-1016000" y="-12700"/>
            <a:ext cx="8860898" cy="9779000"/>
          </a:xfrm>
          <a:prstGeom prst="rect">
            <a:avLst/>
          </a:prstGeom>
        </p:spPr>
        <p:txBody>
          <a:bodyPr lIns="91439" tIns="45719" rIns="91439" bIns="45719">
            <a:noAutofit/>
          </a:bodyPr>
          <a:lstStyle/>
          <a:p>
            <a:endParaRPr/>
          </a:p>
        </p:txBody>
      </p:sp>
      <p:sp>
        <p:nvSpPr>
          <p:cNvPr id="11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itazione">
    <p:bg>
      <p:bgPr>
        <a:solidFill>
          <a:srgbClr val="222222"/>
        </a:solidFill>
        <a:effectLst/>
      </p:bgPr>
    </p:bg>
    <p:spTree>
      <p:nvGrpSpPr>
        <p:cNvPr id="1" name=""/>
        <p:cNvGrpSpPr/>
        <p:nvPr/>
      </p:nvGrpSpPr>
      <p:grpSpPr>
        <a:xfrm>
          <a:off x="0" y="0"/>
          <a:ext cx="0" cy="0"/>
          <a:chOff x="0" y="0"/>
          <a:chExt cx="0" cy="0"/>
        </a:xfrm>
      </p:grpSpPr>
      <p:sp>
        <p:nvSpPr>
          <p:cNvPr id="121" name="Didascalia"/>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22" name="Inserisci qui una citazione."/>
          <p:cNvSpPr txBox="1">
            <a:spLocks noGrp="1"/>
          </p:cNvSpPr>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sz="9400" cap="all">
                <a:solidFill>
                  <a:srgbClr val="FFFFFF"/>
                </a:solidFill>
                <a:latin typeface="+mn-lt"/>
                <a:ea typeface="+mn-ea"/>
                <a:cs typeface="+mn-cs"/>
                <a:sym typeface="DIN Condensed"/>
              </a:defRPr>
            </a:lvl1pPr>
          </a:lstStyle>
          <a:p>
            <a:r>
              <a:t>Inserisci qui una citazione.</a:t>
            </a:r>
          </a:p>
        </p:txBody>
      </p:sp>
      <p:sp>
        <p:nvSpPr>
          <p:cNvPr id="123" name="Giovanni Mela"/>
          <p:cNvSpPr txBox="1">
            <a:spLocks noGrp="1"/>
          </p:cNvSpPr>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r>
              <a:t>Giovanni Mela</a:t>
            </a:r>
          </a:p>
        </p:txBody>
      </p:sp>
      <p:sp>
        <p:nvSpPr>
          <p:cNvPr id="124" name="Testo"/>
          <p:cNvSpPr txBox="1">
            <a:spLocks noGrp="1"/>
          </p:cNvSpPr>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Testo</a:t>
            </a:r>
          </a:p>
        </p:txBody>
      </p:sp>
      <p:sp>
        <p:nvSpPr>
          <p:cNvPr id="125"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Citazione alt">
    <p:bg>
      <p:bgPr>
        <a:solidFill>
          <a:schemeClr val="accent1"/>
        </a:solidFill>
        <a:effectLst/>
      </p:bgPr>
    </p:bg>
    <p:spTree>
      <p:nvGrpSpPr>
        <p:cNvPr id="1" name=""/>
        <p:cNvGrpSpPr/>
        <p:nvPr/>
      </p:nvGrpSpPr>
      <p:grpSpPr>
        <a:xfrm>
          <a:off x="0" y="0"/>
          <a:ext cx="0" cy="0"/>
          <a:chOff x="0" y="0"/>
          <a:chExt cx="0" cy="0"/>
        </a:xfrm>
      </p:grpSpPr>
      <p:sp>
        <p:nvSpPr>
          <p:cNvPr id="132" name="Inserisci qui una citazione."/>
          <p:cNvSpPr txBox="1">
            <a:spLocks noGrp="1"/>
          </p:cNvSpPr>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sz="9400" cap="all">
                <a:solidFill>
                  <a:srgbClr val="FFFFFF"/>
                </a:solidFill>
                <a:latin typeface="+mn-lt"/>
                <a:ea typeface="+mn-ea"/>
                <a:cs typeface="+mn-cs"/>
                <a:sym typeface="DIN Condensed"/>
              </a:defRPr>
            </a:lvl1pPr>
          </a:lstStyle>
          <a:p>
            <a:r>
              <a:t>Inserisci qui una citazione.</a:t>
            </a:r>
          </a:p>
        </p:txBody>
      </p:sp>
      <p:sp>
        <p:nvSpPr>
          <p:cNvPr id="133" name="Immagine"/>
          <p:cNvSpPr>
            <a:spLocks noGrp="1"/>
          </p:cNvSpPr>
          <p:nvPr>
            <p:ph type="pic" idx="14"/>
          </p:nvPr>
        </p:nvSpPr>
        <p:spPr>
          <a:xfrm>
            <a:off x="-1016000" y="-12700"/>
            <a:ext cx="8860898" cy="9779000"/>
          </a:xfrm>
          <a:prstGeom prst="rect">
            <a:avLst/>
          </a:prstGeom>
        </p:spPr>
        <p:txBody>
          <a:bodyPr lIns="91439" tIns="45719" rIns="91439" bIns="45719">
            <a:noAutofit/>
          </a:bodyPr>
          <a:lstStyle/>
          <a:p>
            <a:endParaRPr/>
          </a:p>
        </p:txBody>
      </p:sp>
      <p:sp>
        <p:nvSpPr>
          <p:cNvPr id="134" name="Giovanni Mela"/>
          <p:cNvSpPr txBox="1">
            <a:spLocks noGrp="1"/>
          </p:cNvSpPr>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r>
              <a:t>Giovanni Mela</a:t>
            </a:r>
          </a:p>
        </p:txBody>
      </p:sp>
      <p:sp>
        <p:nvSpPr>
          <p:cNvPr id="135"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Foto">
    <p:bg>
      <p:bgPr>
        <a:solidFill>
          <a:srgbClr val="222222"/>
        </a:solidFill>
        <a:effectLst/>
      </p:bgPr>
    </p:bg>
    <p:spTree>
      <p:nvGrpSpPr>
        <p:cNvPr id="1" name=""/>
        <p:cNvGrpSpPr/>
        <p:nvPr/>
      </p:nvGrpSpPr>
      <p:grpSpPr>
        <a:xfrm>
          <a:off x="0" y="0"/>
          <a:ext cx="0" cy="0"/>
          <a:chOff x="0" y="0"/>
          <a:chExt cx="0" cy="0"/>
        </a:xfrm>
      </p:grpSpPr>
      <p:sp>
        <p:nvSpPr>
          <p:cNvPr id="142" name="Immagine"/>
          <p:cNvSpPr>
            <a:spLocks noGrp="1"/>
          </p:cNvSpPr>
          <p:nvPr>
            <p:ph type="pic" idx="13"/>
          </p:nvPr>
        </p:nvSpPr>
        <p:spPr>
          <a:xfrm>
            <a:off x="-914400" y="-12700"/>
            <a:ext cx="14814645" cy="9779000"/>
          </a:xfrm>
          <a:prstGeom prst="rect">
            <a:avLst/>
          </a:prstGeom>
        </p:spPr>
        <p:txBody>
          <a:bodyPr lIns="91439" tIns="45719" rIns="91439" bIns="45719">
            <a:noAutofit/>
          </a:bodyPr>
          <a:lstStyle/>
          <a:p>
            <a:endParaRPr/>
          </a:p>
        </p:txBody>
      </p:sp>
      <p:sp>
        <p:nvSpPr>
          <p:cNvPr id="143"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Vuoto">
    <p:bg>
      <p:bgPr>
        <a:solidFill>
          <a:srgbClr val="222222"/>
        </a:solidFill>
        <a:effectLst/>
      </p:bgPr>
    </p:bg>
    <p:spTree>
      <p:nvGrpSpPr>
        <p:cNvPr id="1" name=""/>
        <p:cNvGrpSpPr/>
        <p:nvPr/>
      </p:nvGrpSpPr>
      <p:grpSpPr>
        <a:xfrm>
          <a:off x="0" y="0"/>
          <a:ext cx="0" cy="0"/>
          <a:chOff x="0" y="0"/>
          <a:chExt cx="0" cy="0"/>
        </a:xfrm>
      </p:grpSpPr>
      <p:sp>
        <p:nvSpPr>
          <p:cNvPr id="150"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Vuoto alternativo">
    <p:spTree>
      <p:nvGrpSpPr>
        <p:cNvPr id="1" name=""/>
        <p:cNvGrpSpPr/>
        <p:nvPr/>
      </p:nvGrpSpPr>
      <p:grpSpPr>
        <a:xfrm>
          <a:off x="0" y="0"/>
          <a:ext cx="0" cy="0"/>
          <a:chOff x="0" y="0"/>
          <a:chExt cx="0" cy="0"/>
        </a:xfrm>
      </p:grpSpPr>
      <p:sp>
        <p:nvSpPr>
          <p:cNvPr id="157"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itolo e sottotitolo">
    <p:bg>
      <p:bgPr>
        <a:solidFill>
          <a:srgbClr val="222222"/>
        </a:solidFill>
        <a:effectLst/>
      </p:bgPr>
    </p:bg>
    <p:spTree>
      <p:nvGrpSpPr>
        <p:cNvPr id="1" name=""/>
        <p:cNvGrpSpPr/>
        <p:nvPr/>
      </p:nvGrpSpPr>
      <p:grpSpPr>
        <a:xfrm>
          <a:off x="0" y="0"/>
          <a:ext cx="0" cy="0"/>
          <a:chOff x="0" y="0"/>
          <a:chExt cx="0" cy="0"/>
        </a:xfrm>
      </p:grpSpPr>
      <p:sp>
        <p:nvSpPr>
          <p:cNvPr id="164" name="Linea"/>
          <p:cNvSpPr/>
          <p:nvPr/>
        </p:nvSpPr>
        <p:spPr>
          <a:xfrm flipV="1">
            <a:off x="406400" y="6140894"/>
            <a:ext cx="12192000" cy="264"/>
          </a:xfrm>
          <a:prstGeom prst="line">
            <a:avLst/>
          </a:prstGeom>
          <a:ln w="38100">
            <a:solidFill>
              <a:srgbClr val="A6AAA9"/>
            </a:solidFill>
            <a:miter lim="400000"/>
          </a:ln>
        </p:spPr>
        <p:txBody>
          <a:bodyPr lIns="45718" tIns="45718" rIns="45718" bIns="45718"/>
          <a:lstStyle/>
          <a:p>
            <a:pPr>
              <a:defRPr>
                <a:latin typeface="+mn-lt"/>
                <a:ea typeface="+mn-ea"/>
                <a:cs typeface="+mn-cs"/>
                <a:sym typeface="DIN Condensed"/>
              </a:defRPr>
            </a:pPr>
            <a:endParaRPr/>
          </a:p>
        </p:txBody>
      </p:sp>
      <p:sp>
        <p:nvSpPr>
          <p:cNvPr id="165" name="Titolo Testo"/>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Titolo Testo</a:t>
            </a:r>
          </a:p>
        </p:txBody>
      </p:sp>
      <p:sp>
        <p:nvSpPr>
          <p:cNvPr id="166" name="Corpo livello uno…"/>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Corpo livello uno</a:t>
            </a:r>
          </a:p>
          <a:p>
            <a:pPr lvl="1"/>
            <a:r>
              <a:t>Corpo livello due</a:t>
            </a:r>
          </a:p>
          <a:p>
            <a:pPr lvl="2"/>
            <a:r>
              <a:t>Corpo livello tre</a:t>
            </a:r>
          </a:p>
          <a:p>
            <a:pPr lvl="3"/>
            <a:r>
              <a:t>Corpo livello quattro</a:t>
            </a:r>
          </a:p>
          <a:p>
            <a:pPr lvl="4"/>
            <a:r>
              <a:t>Corpo livello cinque</a:t>
            </a:r>
          </a:p>
        </p:txBody>
      </p:sp>
      <p:sp>
        <p:nvSpPr>
          <p:cNvPr id="167" name="Numero diapositiva"/>
          <p:cNvSpPr txBox="1">
            <a:spLocks noGrp="1"/>
          </p:cNvSpPr>
          <p:nvPr>
            <p:ph type="sldNum" sz="quarter" idx="2"/>
          </p:nvPr>
        </p:nvSpPr>
        <p:spPr>
          <a:xfrm>
            <a:off x="12194441" y="431800"/>
            <a:ext cx="406897"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itolo e punti elenco">
    <p:bg>
      <p:bgPr>
        <a:solidFill>
          <a:srgbClr val="222222"/>
        </a:solidFill>
        <a:effectLst/>
      </p:bgPr>
    </p:bg>
    <p:spTree>
      <p:nvGrpSpPr>
        <p:cNvPr id="1" name=""/>
        <p:cNvGrpSpPr/>
        <p:nvPr/>
      </p:nvGrpSpPr>
      <p:grpSpPr>
        <a:xfrm>
          <a:off x="0" y="0"/>
          <a:ext cx="0" cy="0"/>
          <a:chOff x="0" y="0"/>
          <a:chExt cx="0" cy="0"/>
        </a:xfrm>
      </p:grpSpPr>
      <p:sp>
        <p:nvSpPr>
          <p:cNvPr id="174" name="Linea"/>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defRPr>
                <a:latin typeface="+mn-lt"/>
                <a:ea typeface="+mn-ea"/>
                <a:cs typeface="+mn-cs"/>
                <a:sym typeface="DIN Condensed"/>
              </a:defRPr>
            </a:pPr>
            <a:endParaRPr/>
          </a:p>
        </p:txBody>
      </p:sp>
      <p:sp>
        <p:nvSpPr>
          <p:cNvPr id="175" name="Corpo livello uno…"/>
          <p:cNvSpPr txBox="1">
            <a:spLocks noGrp="1"/>
          </p:cNvSpPr>
          <p:nvPr>
            <p:ph type="body" sz="quarter" idx="1"/>
          </p:nvPr>
        </p:nvSpPr>
        <p:spPr>
          <a:xfrm>
            <a:off x="406400" y="457200"/>
            <a:ext cx="11176000" cy="457200"/>
          </a:xfrm>
          <a:prstGeom prst="rect">
            <a:avLst/>
          </a:prstGeom>
        </p:spPr>
        <p:txBody>
          <a:bodyPr anchor="b"/>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vl2pPr marL="758264" indent="-313764" defTabSz="457200">
              <a:lnSpc>
                <a:spcPct val="80000"/>
              </a:lnSpc>
              <a:spcBef>
                <a:spcPts val="0"/>
              </a:spcBef>
              <a:buClrTx/>
              <a:buSzPct val="104999"/>
              <a:buFontTx/>
              <a:defRPr sz="2400" cap="all" spc="120">
                <a:latin typeface="DIN Alternate"/>
                <a:ea typeface="DIN Alternate"/>
                <a:cs typeface="DIN Alternate"/>
                <a:sym typeface="DIN Alternate"/>
              </a:defRPr>
            </a:lvl2pPr>
            <a:lvl3pPr marL="1202764" indent="-313764" defTabSz="457200">
              <a:lnSpc>
                <a:spcPct val="80000"/>
              </a:lnSpc>
              <a:spcBef>
                <a:spcPts val="0"/>
              </a:spcBef>
              <a:buClrTx/>
              <a:buSzPct val="104999"/>
              <a:buFontTx/>
              <a:defRPr sz="2400" cap="all" spc="120">
                <a:latin typeface="DIN Alternate"/>
                <a:ea typeface="DIN Alternate"/>
                <a:cs typeface="DIN Alternate"/>
                <a:sym typeface="DIN Alternate"/>
              </a:defRPr>
            </a:lvl3pPr>
            <a:lvl4pPr marL="1647264" indent="-313764" defTabSz="457200">
              <a:lnSpc>
                <a:spcPct val="80000"/>
              </a:lnSpc>
              <a:spcBef>
                <a:spcPts val="0"/>
              </a:spcBef>
              <a:buClrTx/>
              <a:buSzPct val="104999"/>
              <a:buFontTx/>
              <a:defRPr sz="2400" cap="all" spc="120">
                <a:latin typeface="DIN Alternate"/>
                <a:ea typeface="DIN Alternate"/>
                <a:cs typeface="DIN Alternate"/>
                <a:sym typeface="DIN Alternate"/>
              </a:defRPr>
            </a:lvl4pPr>
            <a:lvl5pPr marL="2091764" indent="-313764" defTabSz="457200">
              <a:lnSpc>
                <a:spcPct val="80000"/>
              </a:lnSpc>
              <a:spcBef>
                <a:spcPts val="0"/>
              </a:spcBef>
              <a:buClrTx/>
              <a:buSzPct val="104999"/>
              <a:buFontTx/>
              <a:defRPr sz="2400" cap="all" spc="120">
                <a:latin typeface="DIN Alternate"/>
                <a:ea typeface="DIN Alternate"/>
                <a:cs typeface="DIN Alternate"/>
                <a:sym typeface="DIN Alternate"/>
              </a:defRPr>
            </a:lvl5pPr>
          </a:lstStyle>
          <a:p>
            <a:r>
              <a:t>Corpo livello uno</a:t>
            </a:r>
          </a:p>
          <a:p>
            <a:pPr lvl="1"/>
            <a:r>
              <a:t>Corpo livello due</a:t>
            </a:r>
          </a:p>
          <a:p>
            <a:pPr lvl="2"/>
            <a:r>
              <a:t>Corpo livello tre</a:t>
            </a:r>
          </a:p>
          <a:p>
            <a:pPr lvl="3"/>
            <a:r>
              <a:t>Corpo livello quattro</a:t>
            </a:r>
          </a:p>
          <a:p>
            <a:pPr lvl="4"/>
            <a:r>
              <a:t>Corpo livello cinque</a:t>
            </a:r>
          </a:p>
        </p:txBody>
      </p:sp>
      <p:sp>
        <p:nvSpPr>
          <p:cNvPr id="176" name="Titolo Testo"/>
          <p:cNvSpPr txBox="1">
            <a:spLocks noGrp="1"/>
          </p:cNvSpPr>
          <p:nvPr>
            <p:ph type="title"/>
          </p:nvPr>
        </p:nvSpPr>
        <p:spPr>
          <a:prstGeom prst="rect">
            <a:avLst/>
          </a:prstGeom>
        </p:spPr>
        <p:txBody>
          <a:bodyPr/>
          <a:lstStyle/>
          <a:p>
            <a:r>
              <a:t>Titolo Testo</a:t>
            </a:r>
          </a:p>
        </p:txBody>
      </p:sp>
      <p:sp>
        <p:nvSpPr>
          <p:cNvPr id="177" name="Corpo livello uno…"/>
          <p:cNvSpPr txBox="1">
            <a:spLocks noGrp="1"/>
          </p:cNvSpPr>
          <p:nvPr>
            <p:ph type="body" idx="13"/>
          </p:nvPr>
        </p:nvSpPr>
        <p:spPr>
          <a:prstGeom prst="rect">
            <a:avLst/>
          </a:prstGeom>
        </p:spPr>
        <p:txBody>
          <a:bodyPr/>
          <a:lstStyle/>
          <a:p>
            <a:pPr>
              <a:buClr>
                <a:schemeClr val="accent1"/>
              </a:buClr>
              <a:buSzPct val="104999"/>
              <a:buChar char="▸"/>
            </a:pPr>
            <a:endParaRPr/>
          </a:p>
        </p:txBody>
      </p:sp>
      <p:sp>
        <p:nvSpPr>
          <p:cNvPr id="178"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Foto - Orizzontale">
    <p:bg>
      <p:bgPr>
        <a:solidFill>
          <a:srgbClr val="222222"/>
        </a:solidFill>
        <a:effectLst/>
      </p:bgPr>
    </p:bg>
    <p:spTree>
      <p:nvGrpSpPr>
        <p:cNvPr id="1" name=""/>
        <p:cNvGrpSpPr/>
        <p:nvPr/>
      </p:nvGrpSpPr>
      <p:grpSpPr>
        <a:xfrm>
          <a:off x="0" y="0"/>
          <a:ext cx="0" cy="0"/>
          <a:chOff x="0" y="0"/>
          <a:chExt cx="0" cy="0"/>
        </a:xfrm>
      </p:grpSpPr>
      <p:sp>
        <p:nvSpPr>
          <p:cNvPr id="22" name="Immagine"/>
          <p:cNvSpPr>
            <a:spLocks noGrp="1"/>
          </p:cNvSpPr>
          <p:nvPr>
            <p:ph type="pic" idx="13"/>
          </p:nvPr>
        </p:nvSpPr>
        <p:spPr>
          <a:xfrm>
            <a:off x="-914400" y="-12700"/>
            <a:ext cx="14814645" cy="9779000"/>
          </a:xfrm>
          <a:prstGeom prst="rect">
            <a:avLst/>
          </a:prstGeom>
        </p:spPr>
        <p:txBody>
          <a:bodyPr lIns="91439" tIns="45719" rIns="91439" bIns="45719">
            <a:noAutofit/>
          </a:bodyPr>
          <a:lstStyle/>
          <a:p>
            <a:endParaRPr/>
          </a:p>
        </p:txBody>
      </p:sp>
      <p:sp>
        <p:nvSpPr>
          <p:cNvPr id="23" name="Linea"/>
          <p:cNvSpPr>
            <a:spLocks noGrp="1"/>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endParaRPr/>
          </a:p>
        </p:txBody>
      </p:sp>
      <p:sp>
        <p:nvSpPr>
          <p:cNvPr id="24" name="Titolo Testo"/>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Titolo Testo</a:t>
            </a:r>
          </a:p>
        </p:txBody>
      </p:sp>
      <p:sp>
        <p:nvSpPr>
          <p:cNvPr id="25" name="Corpo livello uno…"/>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Corpo livello uno</a:t>
            </a:r>
          </a:p>
          <a:p>
            <a:pPr lvl="1"/>
            <a:r>
              <a:t>Corpo livello due</a:t>
            </a:r>
          </a:p>
          <a:p>
            <a:pPr lvl="2"/>
            <a:r>
              <a:t>Corpo livello tre</a:t>
            </a:r>
          </a:p>
          <a:p>
            <a:pPr lvl="3"/>
            <a:r>
              <a:t>Corpo livello quattro</a:t>
            </a:r>
          </a:p>
          <a:p>
            <a:pPr lvl="4"/>
            <a:r>
              <a:t>Corpo livello cinque</a:t>
            </a:r>
          </a:p>
        </p:txBody>
      </p:sp>
      <p:sp>
        <p:nvSpPr>
          <p:cNvPr id="26" name="Numero diapositiva"/>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olo e sottotitolo alt">
    <p:spTree>
      <p:nvGrpSpPr>
        <p:cNvPr id="1" name=""/>
        <p:cNvGrpSpPr/>
        <p:nvPr/>
      </p:nvGrpSpPr>
      <p:grpSpPr>
        <a:xfrm>
          <a:off x="0" y="0"/>
          <a:ext cx="0" cy="0"/>
          <a:chOff x="0" y="0"/>
          <a:chExt cx="0" cy="0"/>
        </a:xfrm>
      </p:grpSpPr>
      <p:sp>
        <p:nvSpPr>
          <p:cNvPr id="33" name="Linea"/>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4" name="Titolo Testo"/>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Titolo Testo</a:t>
            </a:r>
          </a:p>
        </p:txBody>
      </p:sp>
      <p:sp>
        <p:nvSpPr>
          <p:cNvPr id="35" name="Corpo livello uno…"/>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Corpo livello uno</a:t>
            </a:r>
          </a:p>
          <a:p>
            <a:pPr lvl="1"/>
            <a:r>
              <a:t>Corpo livello due</a:t>
            </a:r>
          </a:p>
          <a:p>
            <a:pPr lvl="2"/>
            <a:r>
              <a:t>Corpo livello tre</a:t>
            </a:r>
          </a:p>
          <a:p>
            <a:pPr lvl="3"/>
            <a:r>
              <a:t>Corpo livello quattro</a:t>
            </a:r>
          </a:p>
          <a:p>
            <a:pPr lvl="4"/>
            <a:r>
              <a:t>Corpo livello cinque</a:t>
            </a:r>
          </a:p>
        </p:txBody>
      </p:sp>
      <p:sp>
        <p:nvSpPr>
          <p:cNvPr id="36" name="Numero diapositiva"/>
          <p:cNvSpPr txBox="1">
            <a:spLocks noGrp="1"/>
          </p:cNvSpPr>
          <p:nvPr>
            <p:ph type="sldNum" sz="quarter" idx="2"/>
          </p:nvPr>
        </p:nvSpPr>
        <p:spPr>
          <a:xfrm>
            <a:off x="12161859" y="419100"/>
            <a:ext cx="406898"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olo - Centrato">
    <p:bg>
      <p:bgPr>
        <a:solidFill>
          <a:srgbClr val="222222"/>
        </a:solidFill>
        <a:effectLst/>
      </p:bgPr>
    </p:bg>
    <p:spTree>
      <p:nvGrpSpPr>
        <p:cNvPr id="1" name=""/>
        <p:cNvGrpSpPr/>
        <p:nvPr/>
      </p:nvGrpSpPr>
      <p:grpSpPr>
        <a:xfrm>
          <a:off x="0" y="0"/>
          <a:ext cx="0" cy="0"/>
          <a:chOff x="0" y="0"/>
          <a:chExt cx="0" cy="0"/>
        </a:xfrm>
      </p:grpSpPr>
      <p:sp>
        <p:nvSpPr>
          <p:cNvPr id="43" name="Titolo Testo"/>
          <p:cNvSpPr txBox="1">
            <a:spLocks noGrp="1"/>
          </p:cNvSpPr>
          <p:nvPr>
            <p:ph type="title"/>
          </p:nvPr>
        </p:nvSpPr>
        <p:spPr>
          <a:xfrm>
            <a:off x="406400" y="4038600"/>
            <a:ext cx="12192000" cy="4521200"/>
          </a:xfrm>
          <a:prstGeom prst="rect">
            <a:avLst/>
          </a:prstGeom>
        </p:spPr>
        <p:txBody>
          <a:bodyPr/>
          <a:lstStyle>
            <a:lvl1pPr>
              <a:spcBef>
                <a:spcPts val="0"/>
              </a:spcBef>
              <a:defRPr sz="17000"/>
            </a:lvl1pPr>
          </a:lstStyle>
          <a:p>
            <a:r>
              <a:t>Titolo Testo</a:t>
            </a:r>
          </a:p>
        </p:txBody>
      </p:sp>
      <p:sp>
        <p:nvSpPr>
          <p:cNvPr id="44" name="Numero diapositiva"/>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oto - Verticale">
    <p:bg>
      <p:bgPr>
        <a:solidFill>
          <a:srgbClr val="222222"/>
        </a:solidFill>
        <a:effectLst/>
      </p:bgPr>
    </p:bg>
    <p:spTree>
      <p:nvGrpSpPr>
        <p:cNvPr id="1" name=""/>
        <p:cNvGrpSpPr/>
        <p:nvPr/>
      </p:nvGrpSpPr>
      <p:grpSpPr>
        <a:xfrm>
          <a:off x="0" y="0"/>
          <a:ext cx="0" cy="0"/>
          <a:chOff x="0" y="0"/>
          <a:chExt cx="0" cy="0"/>
        </a:xfrm>
      </p:grpSpPr>
      <p:sp>
        <p:nvSpPr>
          <p:cNvPr id="51" name="Linea"/>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52" name="Immagine"/>
          <p:cNvSpPr>
            <a:spLocks noGrp="1"/>
          </p:cNvSpPr>
          <p:nvPr>
            <p:ph type="pic" idx="13"/>
          </p:nvPr>
        </p:nvSpPr>
        <p:spPr>
          <a:xfrm>
            <a:off x="-1016000" y="-12700"/>
            <a:ext cx="8860898" cy="9779000"/>
          </a:xfrm>
          <a:prstGeom prst="rect">
            <a:avLst/>
          </a:prstGeom>
        </p:spPr>
        <p:txBody>
          <a:bodyPr lIns="91439" tIns="45719" rIns="91439" bIns="45719">
            <a:noAutofit/>
          </a:bodyPr>
          <a:lstStyle/>
          <a:p>
            <a:endParaRPr/>
          </a:p>
        </p:txBody>
      </p:sp>
      <p:sp>
        <p:nvSpPr>
          <p:cNvPr id="53" name="Titolo Testo"/>
          <p:cNvSpPr txBox="1">
            <a:spLocks noGrp="1"/>
          </p:cNvSpPr>
          <p:nvPr>
            <p:ph type="title"/>
          </p:nvPr>
        </p:nvSpPr>
        <p:spPr>
          <a:xfrm>
            <a:off x="5892800" y="6426200"/>
            <a:ext cx="6705600" cy="2705100"/>
          </a:xfrm>
          <a:prstGeom prst="rect">
            <a:avLst/>
          </a:prstGeom>
        </p:spPr>
        <p:txBody>
          <a:bodyPr/>
          <a:lstStyle>
            <a:lvl1pPr>
              <a:spcBef>
                <a:spcPts val="0"/>
              </a:spcBef>
              <a:defRPr sz="17000"/>
            </a:lvl1pPr>
          </a:lstStyle>
          <a:p>
            <a:r>
              <a:t>Titolo Testo</a:t>
            </a:r>
          </a:p>
        </p:txBody>
      </p:sp>
      <p:sp>
        <p:nvSpPr>
          <p:cNvPr id="54" name="Corpo livello uno…"/>
          <p:cNvSpPr txBox="1">
            <a:spLocks noGrp="1"/>
          </p:cNvSpPr>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Corpo livello uno</a:t>
            </a:r>
          </a:p>
          <a:p>
            <a:pPr lvl="1"/>
            <a:r>
              <a:t>Corpo livello due</a:t>
            </a:r>
          </a:p>
          <a:p>
            <a:pPr lvl="2"/>
            <a:r>
              <a:t>Corpo livello tre</a:t>
            </a:r>
          </a:p>
          <a:p>
            <a:pPr lvl="3"/>
            <a:r>
              <a:t>Corpo livello quattro</a:t>
            </a:r>
          </a:p>
          <a:p>
            <a:pPr lvl="4"/>
            <a:r>
              <a:t>Corpo livello cinque</a:t>
            </a:r>
          </a:p>
        </p:txBody>
      </p:sp>
      <p:sp>
        <p:nvSpPr>
          <p:cNvPr id="55" name="Numero diapositiva"/>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olo - In alto">
    <p:spTree>
      <p:nvGrpSpPr>
        <p:cNvPr id="1" name=""/>
        <p:cNvGrpSpPr/>
        <p:nvPr/>
      </p:nvGrpSpPr>
      <p:grpSpPr>
        <a:xfrm>
          <a:off x="0" y="0"/>
          <a:ext cx="0" cy="0"/>
          <a:chOff x="0" y="0"/>
          <a:chExt cx="0" cy="0"/>
        </a:xfrm>
      </p:grpSpPr>
      <p:sp>
        <p:nvSpPr>
          <p:cNvPr id="62" name="Testo"/>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Testo</a:t>
            </a:r>
          </a:p>
        </p:txBody>
      </p:sp>
      <p:sp>
        <p:nvSpPr>
          <p:cNvPr id="63" name="Titolo Testo"/>
          <p:cNvSpPr txBox="1">
            <a:spLocks noGrp="1"/>
          </p:cNvSpPr>
          <p:nvPr>
            <p:ph type="title"/>
          </p:nvPr>
        </p:nvSpPr>
        <p:spPr>
          <a:prstGeom prst="rect">
            <a:avLst/>
          </a:prstGeom>
        </p:spPr>
        <p:txBody>
          <a:bodyPr/>
          <a:lstStyle/>
          <a:p>
            <a:r>
              <a:t>Titolo Testo</a:t>
            </a:r>
          </a:p>
        </p:txBody>
      </p:sp>
      <p:sp>
        <p:nvSpPr>
          <p:cNvPr id="6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olo e punti elenco">
    <p:bg>
      <p:bgPr>
        <a:solidFill>
          <a:srgbClr val="222222"/>
        </a:solidFill>
        <a:effectLst/>
      </p:bgPr>
    </p:bg>
    <p:spTree>
      <p:nvGrpSpPr>
        <p:cNvPr id="1" name=""/>
        <p:cNvGrpSpPr/>
        <p:nvPr/>
      </p:nvGrpSpPr>
      <p:grpSpPr>
        <a:xfrm>
          <a:off x="0" y="0"/>
          <a:ext cx="0" cy="0"/>
          <a:chOff x="0" y="0"/>
          <a:chExt cx="0" cy="0"/>
        </a:xfrm>
      </p:grpSpPr>
      <p:sp>
        <p:nvSpPr>
          <p:cNvPr id="71" name="Testo"/>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Testo</a:t>
            </a:r>
          </a:p>
        </p:txBody>
      </p:sp>
      <p:sp>
        <p:nvSpPr>
          <p:cNvPr id="72" name="Titolo Testo"/>
          <p:cNvSpPr txBox="1">
            <a:spLocks noGrp="1"/>
          </p:cNvSpPr>
          <p:nvPr>
            <p:ph type="title"/>
          </p:nvPr>
        </p:nvSpPr>
        <p:spPr>
          <a:prstGeom prst="rect">
            <a:avLst/>
          </a:prstGeom>
        </p:spPr>
        <p:txBody>
          <a:bodyPr/>
          <a:lstStyle/>
          <a:p>
            <a:r>
              <a:t>Titolo Testo</a:t>
            </a:r>
          </a:p>
        </p:txBody>
      </p:sp>
      <p:sp>
        <p:nvSpPr>
          <p:cNvPr id="73" name="Corpo livello uno…"/>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Corpo livello uno</a:t>
            </a:r>
          </a:p>
          <a:p>
            <a:pPr lvl="1"/>
            <a:r>
              <a:t>Corpo livello due</a:t>
            </a:r>
          </a:p>
          <a:p>
            <a:pPr lvl="2"/>
            <a:r>
              <a:t>Corpo livello tre</a:t>
            </a:r>
          </a:p>
          <a:p>
            <a:pPr lvl="3"/>
            <a:r>
              <a:t>Corpo livello quattro</a:t>
            </a:r>
          </a:p>
          <a:p>
            <a:pPr lvl="4"/>
            <a:r>
              <a:t>Corpo livello cinque</a:t>
            </a:r>
          </a:p>
        </p:txBody>
      </p:sp>
      <p:sp>
        <p:nvSpPr>
          <p:cNvPr id="7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olo e punti elenco alternativi">
    <p:spTree>
      <p:nvGrpSpPr>
        <p:cNvPr id="1" name=""/>
        <p:cNvGrpSpPr/>
        <p:nvPr/>
      </p:nvGrpSpPr>
      <p:grpSpPr>
        <a:xfrm>
          <a:off x="0" y="0"/>
          <a:ext cx="0" cy="0"/>
          <a:chOff x="0" y="0"/>
          <a:chExt cx="0" cy="0"/>
        </a:xfrm>
      </p:grpSpPr>
      <p:sp>
        <p:nvSpPr>
          <p:cNvPr id="81" name="Testo"/>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Testo</a:t>
            </a:r>
          </a:p>
        </p:txBody>
      </p:sp>
      <p:sp>
        <p:nvSpPr>
          <p:cNvPr id="82" name="Titolo Testo"/>
          <p:cNvSpPr txBox="1">
            <a:spLocks noGrp="1"/>
          </p:cNvSpPr>
          <p:nvPr>
            <p:ph type="title"/>
          </p:nvPr>
        </p:nvSpPr>
        <p:spPr>
          <a:prstGeom prst="rect">
            <a:avLst/>
          </a:prstGeom>
        </p:spPr>
        <p:txBody>
          <a:bodyPr/>
          <a:lstStyle/>
          <a:p>
            <a:r>
              <a:t>Titolo Testo</a:t>
            </a:r>
          </a:p>
        </p:txBody>
      </p:sp>
      <p:sp>
        <p:nvSpPr>
          <p:cNvPr id="83" name="Corpo livello uno…"/>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Corpo livello uno</a:t>
            </a:r>
          </a:p>
          <a:p>
            <a:pPr lvl="1"/>
            <a:r>
              <a:t>Corpo livello due</a:t>
            </a:r>
          </a:p>
          <a:p>
            <a:pPr lvl="2"/>
            <a:r>
              <a:t>Corpo livello tre</a:t>
            </a:r>
          </a:p>
          <a:p>
            <a:pPr lvl="3"/>
            <a:r>
              <a:t>Corpo livello quattro</a:t>
            </a:r>
          </a:p>
          <a:p>
            <a:pPr lvl="4"/>
            <a:r>
              <a:t>Corpo livello cinque</a:t>
            </a:r>
          </a:p>
        </p:txBody>
      </p:sp>
      <p:sp>
        <p:nvSpPr>
          <p:cNvPr id="8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olo, punti elenco e foto">
    <p:bg>
      <p:bgPr>
        <a:solidFill>
          <a:srgbClr val="222222"/>
        </a:solidFill>
        <a:effectLst/>
      </p:bgPr>
    </p:bg>
    <p:spTree>
      <p:nvGrpSpPr>
        <p:cNvPr id="1" name=""/>
        <p:cNvGrpSpPr/>
        <p:nvPr/>
      </p:nvGrpSpPr>
      <p:grpSpPr>
        <a:xfrm>
          <a:off x="0" y="0"/>
          <a:ext cx="0" cy="0"/>
          <a:chOff x="0" y="0"/>
          <a:chExt cx="0" cy="0"/>
        </a:xfrm>
      </p:grpSpPr>
      <p:sp>
        <p:nvSpPr>
          <p:cNvPr id="91" name="Testo"/>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Testo</a:t>
            </a:r>
          </a:p>
        </p:txBody>
      </p:sp>
      <p:sp>
        <p:nvSpPr>
          <p:cNvPr id="92" name="Immagine"/>
          <p:cNvSpPr>
            <a:spLocks noGrp="1"/>
          </p:cNvSpPr>
          <p:nvPr>
            <p:ph type="pic" idx="14"/>
          </p:nvPr>
        </p:nvSpPr>
        <p:spPr>
          <a:xfrm>
            <a:off x="6665377" y="1219200"/>
            <a:ext cx="7445457" cy="8216900"/>
          </a:xfrm>
          <a:prstGeom prst="rect">
            <a:avLst/>
          </a:prstGeom>
        </p:spPr>
        <p:txBody>
          <a:bodyPr lIns="91439" tIns="45719" rIns="91439" bIns="45719">
            <a:noAutofit/>
          </a:bodyPr>
          <a:lstStyle/>
          <a:p>
            <a:endParaRPr/>
          </a:p>
        </p:txBody>
      </p:sp>
      <p:sp>
        <p:nvSpPr>
          <p:cNvPr id="93" name="Titolo Testo"/>
          <p:cNvSpPr txBox="1">
            <a:spLocks noGrp="1"/>
          </p:cNvSpPr>
          <p:nvPr>
            <p:ph type="title"/>
          </p:nvPr>
        </p:nvSpPr>
        <p:spPr>
          <a:xfrm>
            <a:off x="406400" y="1536700"/>
            <a:ext cx="6299200" cy="723900"/>
          </a:xfrm>
          <a:prstGeom prst="rect">
            <a:avLst/>
          </a:prstGeom>
        </p:spPr>
        <p:txBody>
          <a:bodyPr/>
          <a:lstStyle/>
          <a:p>
            <a:r>
              <a:t>Titolo Testo</a:t>
            </a:r>
          </a:p>
        </p:txBody>
      </p:sp>
      <p:sp>
        <p:nvSpPr>
          <p:cNvPr id="94" name="Corpo livello uno…"/>
          <p:cNvSpPr txBox="1">
            <a:spLocks noGrp="1"/>
          </p:cNvSpPr>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r>
              <a:t>Corpo livello uno</a:t>
            </a:r>
          </a:p>
          <a:p>
            <a:pPr lvl="1"/>
            <a:r>
              <a:t>Corpo livello due</a:t>
            </a:r>
          </a:p>
          <a:p>
            <a:pPr lvl="2"/>
            <a:r>
              <a:t>Corpo livello tre</a:t>
            </a:r>
          </a:p>
          <a:p>
            <a:pPr lvl="3"/>
            <a:r>
              <a:t>Corpo livello quattro</a:t>
            </a:r>
          </a:p>
          <a:p>
            <a:pPr lvl="4"/>
            <a:r>
              <a:t>Corpo livello cinque</a:t>
            </a:r>
          </a:p>
        </p:txBody>
      </p:sp>
      <p:sp>
        <p:nvSpPr>
          <p:cNvPr id="95"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a"/>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 name="Titolo Testo"/>
          <p:cNvSpPr txBox="1">
            <a:spLocks noGrp="1"/>
          </p:cNvSpPr>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Titolo Testo</a:t>
            </a:r>
          </a:p>
        </p:txBody>
      </p:sp>
      <p:sp>
        <p:nvSpPr>
          <p:cNvPr id="4" name="Corpo livello uno…"/>
          <p:cNvSpPr txBox="1">
            <a:spLocks noGrp="1"/>
          </p:cNvSpPr>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Corpo livello uno</a:t>
            </a:r>
          </a:p>
          <a:p>
            <a:pPr lvl="1"/>
            <a:r>
              <a:t>Corpo livello due</a:t>
            </a:r>
          </a:p>
          <a:p>
            <a:pPr lvl="2"/>
            <a:r>
              <a:t>Corpo livello tre</a:t>
            </a:r>
          </a:p>
          <a:p>
            <a:pPr lvl="3"/>
            <a:r>
              <a:t>Corpo livello quattro</a:t>
            </a:r>
          </a:p>
          <a:p>
            <a:pPr lvl="4"/>
            <a:r>
              <a:t>Corpo livello cinque</a:t>
            </a:r>
          </a:p>
        </p:txBody>
      </p:sp>
      <p:sp>
        <p:nvSpPr>
          <p:cNvPr id="5" name="Numero diapositiva"/>
          <p:cNvSpPr txBox="1">
            <a:spLocks noGrp="1"/>
          </p:cNvSpPr>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fld id="{86CB4B4D-7CA3-9044-876B-883B54F8677D}" type="slidenum">
              <a:t>‹N›</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spd="med"/>
  <p:txStyles>
    <p:titleStyle>
      <a:lvl1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9pPr>
    </p:titleStyle>
    <p:bodyStyle>
      <a:lvl1pPr marL="444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1pPr>
      <a:lvl2pPr marL="889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2pPr>
      <a:lvl3pPr marL="1333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3pPr>
      <a:lvl4pPr marL="1778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4pPr>
      <a:lvl5pPr marL="2222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hyperlink" Target="http://nasdaq.com" TargetMode="Externa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ROGETTO…"/>
          <p:cNvSpPr txBox="1">
            <a:spLocks noGrp="1"/>
          </p:cNvSpPr>
          <p:nvPr>
            <p:ph type="title"/>
          </p:nvPr>
        </p:nvSpPr>
        <p:spPr>
          <a:xfrm>
            <a:off x="406400" y="3596257"/>
            <a:ext cx="12192000" cy="3849490"/>
          </a:xfrm>
          <a:prstGeom prst="rect">
            <a:avLst/>
          </a:prstGeom>
        </p:spPr>
        <p:txBody>
          <a:bodyPr>
            <a:noAutofit/>
          </a:bodyPr>
          <a:lstStyle/>
          <a:p>
            <a:pPr defTabSz="502412">
              <a:defRPr sz="14600"/>
            </a:pPr>
            <a:r>
              <a:rPr sz="11000" dirty="0"/>
              <a:t>PROGETTO </a:t>
            </a:r>
          </a:p>
          <a:p>
            <a:pPr defTabSz="502412">
              <a:defRPr sz="14600"/>
            </a:pPr>
            <a:r>
              <a:rPr sz="11000" dirty="0"/>
              <a:t>ARCHITETTURE DATI</a:t>
            </a:r>
          </a:p>
        </p:txBody>
      </p:sp>
      <p:sp>
        <p:nvSpPr>
          <p:cNvPr id="188" name="Beltramelli FabiO                816912…"/>
          <p:cNvSpPr txBox="1">
            <a:spLocks noGrp="1"/>
          </p:cNvSpPr>
          <p:nvPr>
            <p:ph type="body" sz="quarter" idx="1"/>
          </p:nvPr>
        </p:nvSpPr>
        <p:spPr>
          <a:xfrm>
            <a:off x="406400" y="6216531"/>
            <a:ext cx="12192000" cy="1803400"/>
          </a:xfrm>
          <a:prstGeom prst="rect">
            <a:avLst/>
          </a:prstGeom>
        </p:spPr>
        <p:txBody>
          <a:bodyPr/>
          <a:lstStyle/>
          <a:p>
            <a:pPr lvl="1" defTabSz="373886">
              <a:spcBef>
                <a:spcPts val="1400"/>
              </a:spcBef>
              <a:defRPr sz="3400"/>
            </a:pPr>
            <a:r>
              <a:rPr dirty="0" err="1"/>
              <a:t>Beltramelli</a:t>
            </a:r>
            <a:r>
              <a:rPr dirty="0"/>
              <a:t> </a:t>
            </a:r>
            <a:r>
              <a:rPr dirty="0" err="1"/>
              <a:t>FabiO</a:t>
            </a:r>
            <a:r>
              <a:rPr dirty="0"/>
              <a:t>                816912</a:t>
            </a:r>
          </a:p>
          <a:p>
            <a:pPr lvl="2" defTabSz="373886">
              <a:spcBef>
                <a:spcPts val="1400"/>
              </a:spcBef>
              <a:defRPr sz="3400"/>
            </a:pPr>
            <a:r>
              <a:rPr dirty="0"/>
              <a:t>FINATI DAVIDE                          817508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dirty="0" err="1"/>
              <a:t>Ridondanza</a:t>
            </a:r>
            <a:endParaRPr dirty="0"/>
          </a:p>
        </p:txBody>
      </p:sp>
      <p:sp>
        <p:nvSpPr>
          <p:cNvPr id="203" name="MaxTemp: temperatura massima registrata…"/>
          <p:cNvSpPr txBox="1">
            <a:spLocks noGrp="1"/>
          </p:cNvSpPr>
          <p:nvPr>
            <p:ph type="body" idx="1"/>
          </p:nvPr>
        </p:nvSpPr>
        <p:spPr>
          <a:xfrm>
            <a:off x="406400" y="1389211"/>
            <a:ext cx="12192000" cy="8053239"/>
          </a:xfrm>
          <a:prstGeom prst="rect">
            <a:avLst/>
          </a:prstGeom>
        </p:spPr>
        <p:txBody>
          <a:bodyPr anchor="t">
            <a:normAutofit/>
          </a:bodyPr>
          <a:lstStyle/>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Come già preventivato nel nostro caso siamo di fronte ad una ridondanza molto elevata. </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In particolare avendo preso in considerazione solo le «fonti autorevoli» e solo i titoli presenti nell’indice NASDAQ tutte le fonti forniscono valori su tutti i titoli, quindi a livello di oggetti abbiamo una ridondanza del 100%</a:t>
            </a:r>
            <a:r>
              <a:rPr dirty="0"/>
              <a:t> </a:t>
            </a:r>
            <a:endParaRPr lang="it-IT" dirty="0"/>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A livello di attributi invece la ridondanza è minore in quanto le diverse fonti forniscono set di attributi diversi.</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In generale però nel nostro contesto siamo in presenza di una ridondanza generale molto alta, data però dal dominio stesso di tale analisi.</a:t>
            </a:r>
            <a:endParaRPr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CONSISTENZA</a:t>
            </a:r>
          </a:p>
        </p:txBody>
      </p:sp>
      <p:sp>
        <p:nvSpPr>
          <p:cNvPr id="206" name="MaxTemp: temperatura massima registrata…"/>
          <p:cNvSpPr txBox="1">
            <a:spLocks noGrp="1"/>
          </p:cNvSpPr>
          <p:nvPr>
            <p:ph type="body" idx="1"/>
          </p:nvPr>
        </p:nvSpPr>
        <p:spPr>
          <a:xfrm>
            <a:off x="406400" y="1389211"/>
            <a:ext cx="12192000" cy="7462689"/>
          </a:xfrm>
          <a:prstGeom prst="rect">
            <a:avLst/>
          </a:prstGeom>
        </p:spPr>
        <p:txBody>
          <a:bodyPr anchor="t"/>
          <a:lstStyle>
            <a:lvl1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lvl1pPr>
          </a:lstStyle>
          <a:p>
            <a:r>
              <a:rPr dirty="0" err="1"/>
              <a:t>Consistenza</a:t>
            </a:r>
            <a:r>
              <a:rPr dirty="0"/>
              <a:t>:</a:t>
            </a:r>
            <a:r>
              <a:rPr lang="it-IT" dirty="0"/>
              <a:t> </a:t>
            </a:r>
          </a:p>
          <a:p>
            <a:r>
              <a:rPr lang="it-IT" dirty="0"/>
              <a:t>Dopo un’analisi dei risultati si può notare come siano presenti attributi che presentano una inconsistenza maggiore della media, tra questi troviamo: PE, </a:t>
            </a:r>
            <a:r>
              <a:rPr lang="it-IT" dirty="0" err="1"/>
              <a:t>Marketcap</a:t>
            </a:r>
            <a:r>
              <a:rPr lang="it-IT" dirty="0"/>
              <a:t> (dovuto ai diversi formati e arrotondamenti dei valori)</a:t>
            </a:r>
            <a:r>
              <a:rPr dirty="0"/>
              <a:t> </a:t>
            </a:r>
            <a:r>
              <a:rPr lang="it-IT" dirty="0"/>
              <a:t> e EPS</a:t>
            </a:r>
          </a:p>
          <a:p>
            <a:r>
              <a:rPr lang="it-IT" dirty="0"/>
              <a:t>È stata notata anche una inconsistenza nell’attributi di </a:t>
            </a:r>
            <a:r>
              <a:rPr lang="it-IT" dirty="0" err="1"/>
              <a:t>PreviousClose</a:t>
            </a:r>
            <a:r>
              <a:rPr lang="it-IT" dirty="0"/>
              <a:t> che in molti casi non è uguale all’</a:t>
            </a:r>
            <a:r>
              <a:rPr lang="it-IT" dirty="0" err="1"/>
              <a:t>OpenPrice</a:t>
            </a:r>
            <a:r>
              <a:rPr lang="it-IT" dirty="0"/>
              <a:t>, questo è stato riportato sottoforma di warning in quanto è possibile che non sia un errore in quanto sono possibili anche transazioni a mercato chiuso che non fanno coincidere i due valori. </a:t>
            </a:r>
            <a:r>
              <a:rPr dirty="0"/>
              <a:t>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dirty="0"/>
              <a:t>PRECISIONE</a:t>
            </a:r>
            <a:r>
              <a:rPr lang="it-IT" dirty="0"/>
              <a:t> (attributi)</a:t>
            </a:r>
            <a:r>
              <a:rPr dirty="0"/>
              <a:t> </a:t>
            </a:r>
          </a:p>
        </p:txBody>
      </p:sp>
      <p:sp>
        <p:nvSpPr>
          <p:cNvPr id="209" name="MaxTemp: temperatura massima registrata…"/>
          <p:cNvSpPr txBox="1">
            <a:spLocks noGrp="1"/>
          </p:cNvSpPr>
          <p:nvPr>
            <p:ph type="body" idx="1"/>
          </p:nvPr>
        </p:nvSpPr>
        <p:spPr>
          <a:xfrm>
            <a:off x="406400" y="1389211"/>
            <a:ext cx="12192000" cy="7462689"/>
          </a:xfrm>
          <a:prstGeom prst="rect">
            <a:avLst/>
          </a:prstGeom>
        </p:spPr>
        <p:txBody>
          <a:bodyPr anchor="t"/>
          <a:lstStyle/>
          <a:p>
            <a:pPr marL="413384" indent="-413384" defTabSz="543305">
              <a:lnSpc>
                <a:spcPct val="100000"/>
              </a:lnSpc>
              <a:spcBef>
                <a:spcPts val="2600"/>
              </a:spcBef>
              <a:buClr>
                <a:schemeClr val="accent1"/>
              </a:buClr>
              <a:buSzPct val="104999"/>
              <a:buFont typeface="Avenir Next"/>
              <a:buChar char="▸"/>
              <a:defRPr sz="3162" cap="none" spc="0">
                <a:latin typeface="Avenir Next Medium"/>
                <a:ea typeface="Avenir Next Medium"/>
                <a:cs typeface="Avenir Next Medium"/>
                <a:sym typeface="Avenir Next Medium"/>
              </a:defRPr>
            </a:pPr>
            <a:r>
              <a:rPr dirty="0" err="1"/>
              <a:t>Utilizzando</a:t>
            </a:r>
            <a:r>
              <a:rPr dirty="0"/>
              <a:t> la </a:t>
            </a:r>
            <a:r>
              <a:rPr dirty="0" err="1"/>
              <a:t>groundtruth</a:t>
            </a:r>
            <a:r>
              <a:rPr dirty="0"/>
              <a:t> con </a:t>
            </a:r>
            <a:r>
              <a:rPr dirty="0" err="1"/>
              <a:t>i</a:t>
            </a:r>
            <a:r>
              <a:rPr dirty="0"/>
              <a:t> </a:t>
            </a:r>
            <a:r>
              <a:rPr dirty="0" err="1"/>
              <a:t>dati</a:t>
            </a:r>
            <a:r>
              <a:rPr dirty="0"/>
              <a:t> </a:t>
            </a:r>
            <a:r>
              <a:rPr dirty="0" err="1"/>
              <a:t>provenienti</a:t>
            </a:r>
            <a:r>
              <a:rPr dirty="0"/>
              <a:t> dal </a:t>
            </a:r>
            <a:r>
              <a:rPr dirty="0" err="1"/>
              <a:t>sito</a:t>
            </a:r>
            <a:r>
              <a:rPr dirty="0"/>
              <a:t> </a:t>
            </a:r>
            <a:r>
              <a:rPr u="sng" dirty="0">
                <a:solidFill>
                  <a:schemeClr val="accent1"/>
                </a:solidFill>
                <a:hlinkClick r:id="rId2"/>
              </a:rPr>
              <a:t>nasdaq.com</a:t>
            </a:r>
            <a:r>
              <a:rPr dirty="0"/>
              <a:t>, </a:t>
            </a:r>
            <a:r>
              <a:rPr dirty="0" err="1"/>
              <a:t>i</a:t>
            </a:r>
            <a:r>
              <a:rPr dirty="0"/>
              <a:t> </a:t>
            </a:r>
            <a:r>
              <a:rPr dirty="0" err="1"/>
              <a:t>valori</a:t>
            </a:r>
            <a:r>
              <a:rPr dirty="0"/>
              <a:t> </a:t>
            </a:r>
            <a:r>
              <a:rPr dirty="0" err="1"/>
              <a:t>ottenuti</a:t>
            </a:r>
            <a:r>
              <a:rPr dirty="0"/>
              <a:t> </a:t>
            </a:r>
            <a:r>
              <a:rPr dirty="0" err="1"/>
              <a:t>sono</a:t>
            </a:r>
            <a:r>
              <a:rPr dirty="0"/>
              <a:t>:</a:t>
            </a:r>
          </a:p>
          <a:p>
            <a:pPr marL="413384" indent="-413384" defTabSz="543305">
              <a:lnSpc>
                <a:spcPct val="100000"/>
              </a:lnSpc>
              <a:spcBef>
                <a:spcPts val="2600"/>
              </a:spcBef>
              <a:buClr>
                <a:schemeClr val="accent1"/>
              </a:buClr>
              <a:buSzPct val="104999"/>
              <a:buFont typeface="Avenir Next"/>
              <a:buChar char="▸"/>
              <a:defRPr sz="3162" cap="none" spc="0">
                <a:latin typeface="Avenir Next Medium"/>
                <a:ea typeface="Avenir Next Medium"/>
                <a:cs typeface="Avenir Next Medium"/>
                <a:sym typeface="Avenir Next Medium"/>
              </a:defRPr>
            </a:pPr>
            <a:r>
              <a:rPr dirty="0" err="1"/>
              <a:t>ClosePrice</a:t>
            </a:r>
            <a:r>
              <a:rPr dirty="0"/>
              <a:t>: </a:t>
            </a:r>
            <a:r>
              <a:rPr lang="it-IT" dirty="0"/>
              <a:t>95,4</a:t>
            </a:r>
            <a:r>
              <a:rPr dirty="0"/>
              <a:t>%</a:t>
            </a:r>
          </a:p>
          <a:p>
            <a:pPr marL="413384" indent="-413384" defTabSz="543305">
              <a:lnSpc>
                <a:spcPct val="100000"/>
              </a:lnSpc>
              <a:spcBef>
                <a:spcPts val="2600"/>
              </a:spcBef>
              <a:buClr>
                <a:schemeClr val="accent1"/>
              </a:buClr>
              <a:buSzPct val="104999"/>
              <a:buFont typeface="Avenir Next"/>
              <a:buChar char="▸"/>
              <a:defRPr sz="3162" cap="none" spc="0">
                <a:latin typeface="Avenir Next Medium"/>
                <a:ea typeface="Avenir Next Medium"/>
                <a:cs typeface="Avenir Next Medium"/>
                <a:sym typeface="Avenir Next Medium"/>
              </a:defRPr>
            </a:pPr>
            <a:r>
              <a:rPr dirty="0" err="1"/>
              <a:t>OpenPrice</a:t>
            </a:r>
            <a:r>
              <a:rPr dirty="0"/>
              <a:t>: </a:t>
            </a:r>
            <a:r>
              <a:rPr lang="it-IT" dirty="0"/>
              <a:t>81</a:t>
            </a:r>
            <a:r>
              <a:rPr dirty="0"/>
              <a:t>%</a:t>
            </a:r>
          </a:p>
          <a:p>
            <a:pPr marL="413384" indent="-413384" defTabSz="543305">
              <a:lnSpc>
                <a:spcPct val="100000"/>
              </a:lnSpc>
              <a:spcBef>
                <a:spcPts val="2600"/>
              </a:spcBef>
              <a:buClr>
                <a:schemeClr val="accent1"/>
              </a:buClr>
              <a:buSzPct val="104999"/>
              <a:buFont typeface="Avenir Next"/>
              <a:buChar char="▸"/>
              <a:defRPr sz="3162" cap="none" spc="0">
                <a:latin typeface="Avenir Next Medium"/>
                <a:ea typeface="Avenir Next Medium"/>
                <a:cs typeface="Avenir Next Medium"/>
                <a:sym typeface="Avenir Next Medium"/>
              </a:defRPr>
            </a:pPr>
            <a:r>
              <a:rPr dirty="0" err="1"/>
              <a:t>ChangePrec</a:t>
            </a:r>
            <a:r>
              <a:rPr dirty="0"/>
              <a:t>: 78.4%</a:t>
            </a:r>
          </a:p>
          <a:p>
            <a:pPr marL="413384" indent="-413384" defTabSz="543305">
              <a:lnSpc>
                <a:spcPct val="100000"/>
              </a:lnSpc>
              <a:spcBef>
                <a:spcPts val="2600"/>
              </a:spcBef>
              <a:buClr>
                <a:schemeClr val="accent1"/>
              </a:buClr>
              <a:buSzPct val="104999"/>
              <a:buFont typeface="Avenir Next"/>
              <a:buChar char="▸"/>
              <a:defRPr sz="3162" cap="none" spc="0">
                <a:latin typeface="Avenir Next Medium"/>
                <a:ea typeface="Avenir Next Medium"/>
                <a:cs typeface="Avenir Next Medium"/>
                <a:sym typeface="Avenir Next Medium"/>
              </a:defRPr>
            </a:pPr>
            <a:r>
              <a:rPr dirty="0" err="1"/>
              <a:t>ChangeInDollars</a:t>
            </a:r>
            <a:r>
              <a:rPr dirty="0"/>
              <a:t>: 79.6%</a:t>
            </a:r>
          </a:p>
          <a:p>
            <a:pPr marL="413384" indent="-413384" defTabSz="543305">
              <a:lnSpc>
                <a:spcPct val="100000"/>
              </a:lnSpc>
              <a:spcBef>
                <a:spcPts val="2600"/>
              </a:spcBef>
              <a:buClr>
                <a:schemeClr val="accent1"/>
              </a:buClr>
              <a:buSzPct val="104999"/>
              <a:buFont typeface="Avenir Next"/>
              <a:buChar char="▸"/>
              <a:defRPr sz="3162" cap="none" spc="0">
                <a:latin typeface="Avenir Next Medium"/>
                <a:ea typeface="Avenir Next Medium"/>
                <a:cs typeface="Avenir Next Medium"/>
                <a:sym typeface="Avenir Next Medium"/>
              </a:defRPr>
            </a:pPr>
            <a:r>
              <a:rPr dirty="0"/>
              <a:t>Volume: 38.6%</a:t>
            </a:r>
          </a:p>
          <a:p>
            <a:pPr marL="413384" indent="-413384" defTabSz="543305">
              <a:lnSpc>
                <a:spcPct val="100000"/>
              </a:lnSpc>
              <a:spcBef>
                <a:spcPts val="2600"/>
              </a:spcBef>
              <a:buClr>
                <a:schemeClr val="accent1"/>
              </a:buClr>
              <a:buSzPct val="104999"/>
              <a:buFont typeface="Avenir Next"/>
              <a:buChar char="▸"/>
              <a:defRPr sz="3162" cap="none" spc="0">
                <a:latin typeface="Avenir Next Medium"/>
                <a:ea typeface="Avenir Next Medium"/>
                <a:cs typeface="Avenir Next Medium"/>
                <a:sym typeface="Avenir Next Medium"/>
              </a:defRPr>
            </a:pPr>
            <a:r>
              <a:rPr dirty="0" err="1"/>
              <a:t>HighPrice</a:t>
            </a:r>
            <a:r>
              <a:rPr dirty="0"/>
              <a:t>: 94.6%</a:t>
            </a:r>
          </a:p>
          <a:p>
            <a:pPr marL="413384" indent="-413384" defTabSz="543305">
              <a:lnSpc>
                <a:spcPct val="100000"/>
              </a:lnSpc>
              <a:spcBef>
                <a:spcPts val="2600"/>
              </a:spcBef>
              <a:buClr>
                <a:schemeClr val="accent1"/>
              </a:buClr>
              <a:buSzPct val="104999"/>
              <a:buFont typeface="Avenir Next"/>
              <a:buChar char="▸"/>
              <a:defRPr sz="3162" cap="none" spc="0">
                <a:latin typeface="Avenir Next Medium"/>
                <a:ea typeface="Avenir Next Medium"/>
                <a:cs typeface="Avenir Next Medium"/>
                <a:sym typeface="Avenir Next Medium"/>
              </a:defRPr>
            </a:pPr>
            <a:r>
              <a:rPr dirty="0" err="1"/>
              <a:t>LowPrice</a:t>
            </a:r>
            <a:r>
              <a:rPr dirty="0"/>
              <a:t>: 95.2%</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dirty="0"/>
              <a:t>PRECISIONE </a:t>
            </a:r>
            <a:r>
              <a:rPr lang="it-IT" dirty="0"/>
              <a:t>(attributi)</a:t>
            </a:r>
            <a:endParaRPr dirty="0"/>
          </a:p>
        </p:txBody>
      </p:sp>
      <p:sp>
        <p:nvSpPr>
          <p:cNvPr id="212" name="MaxTemp: temperatura massima registrata…"/>
          <p:cNvSpPr txBox="1">
            <a:spLocks noGrp="1"/>
          </p:cNvSpPr>
          <p:nvPr>
            <p:ph type="body" idx="1"/>
          </p:nvPr>
        </p:nvSpPr>
        <p:spPr>
          <a:xfrm>
            <a:off x="406400" y="1389211"/>
            <a:ext cx="12192000" cy="8053239"/>
          </a:xfrm>
          <a:prstGeom prst="rect">
            <a:avLst/>
          </a:prstGeom>
        </p:spPr>
        <p:txBody>
          <a:bodyPr anchor="t">
            <a:normAutofit lnSpcReduction="10000"/>
          </a:bodyPr>
          <a:lstStyle/>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dirty="0" err="1"/>
              <a:t>PreviousClose</a:t>
            </a:r>
            <a:r>
              <a:rPr dirty="0"/>
              <a:t>: </a:t>
            </a:r>
            <a:r>
              <a:rPr lang="it-IT" dirty="0"/>
              <a:t>58,8% *</a:t>
            </a:r>
            <a:endParaRPr dirty="0"/>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dirty="0" err="1"/>
              <a:t>YearHigh</a:t>
            </a:r>
            <a:r>
              <a:rPr dirty="0"/>
              <a:t>: 86%</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dirty="0" err="1"/>
              <a:t>YearLow</a:t>
            </a:r>
            <a:r>
              <a:rPr dirty="0"/>
              <a:t>: 94%</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dirty="0" err="1"/>
              <a:t>NShares</a:t>
            </a:r>
            <a:r>
              <a:rPr dirty="0"/>
              <a:t>: </a:t>
            </a:r>
            <a:r>
              <a:rPr lang="it-IT" dirty="0"/>
              <a:t>20%</a:t>
            </a:r>
            <a:endParaRPr dirty="0"/>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dirty="0"/>
              <a:t>PE:</a:t>
            </a:r>
            <a:r>
              <a:rPr lang="it-IT" dirty="0"/>
              <a:t>34,2%</a:t>
            </a:r>
            <a:endParaRPr dirty="0"/>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dirty="0" err="1"/>
              <a:t>MarketCap</a:t>
            </a:r>
            <a:r>
              <a:rPr dirty="0"/>
              <a:t>: 20%</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dirty="0"/>
              <a:t>Yield: </a:t>
            </a:r>
            <a:r>
              <a:rPr lang="it-IT" dirty="0"/>
              <a:t>64% *</a:t>
            </a:r>
            <a:endParaRPr dirty="0"/>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dirty="0" err="1"/>
              <a:t>DividendYield</a:t>
            </a:r>
            <a:r>
              <a:rPr dirty="0"/>
              <a:t>: </a:t>
            </a:r>
            <a:r>
              <a:rPr lang="it-IT" dirty="0"/>
              <a:t>64,4% *</a:t>
            </a:r>
            <a:endParaRPr dirty="0"/>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dirty="0"/>
              <a:t>EPS: </a:t>
            </a:r>
            <a:r>
              <a:rPr lang="it-IT" dirty="0"/>
              <a:t>20,2%</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endParaRPr lang="it-IT" dirty="0"/>
          </a:p>
          <a:p>
            <a:pPr defTabSz="525779">
              <a:lnSpc>
                <a:spcPct val="100000"/>
              </a:lnSpc>
              <a:spcBef>
                <a:spcPts val="2500"/>
              </a:spcBef>
              <a:buClr>
                <a:schemeClr val="accent1"/>
              </a:buClr>
              <a:buSzPct val="104999"/>
              <a:defRPr sz="3059" cap="none" spc="0">
                <a:latin typeface="Avenir Next Medium"/>
                <a:ea typeface="Avenir Next Medium"/>
                <a:cs typeface="Avenir Next Medium"/>
                <a:sym typeface="Avenir Next Medium"/>
              </a:defRPr>
            </a:pPr>
            <a:r>
              <a:rPr lang="it-IT" dirty="0"/>
              <a:t>*Attributi con elevati valori nulli che non sono stati presi in considerazione</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dirty="0"/>
              <a:t>PRECISIONE </a:t>
            </a:r>
            <a:r>
              <a:rPr lang="it-IT" dirty="0"/>
              <a:t>(ATTRIBUTI)</a:t>
            </a:r>
            <a:endParaRPr dirty="0"/>
          </a:p>
        </p:txBody>
      </p:sp>
      <p:sp>
        <p:nvSpPr>
          <p:cNvPr id="212" name="MaxTemp: temperatura massima registrata…"/>
          <p:cNvSpPr txBox="1">
            <a:spLocks noGrp="1"/>
          </p:cNvSpPr>
          <p:nvPr>
            <p:ph type="body" idx="1"/>
          </p:nvPr>
        </p:nvSpPr>
        <p:spPr>
          <a:xfrm>
            <a:off x="406400" y="1389211"/>
            <a:ext cx="12192000" cy="7462689"/>
          </a:xfrm>
          <a:prstGeom prst="rect">
            <a:avLst/>
          </a:prstGeom>
        </p:spPr>
        <p:txBody>
          <a:bodyPr anchor="t">
            <a:normAutofit/>
          </a:bodyPr>
          <a:lstStyle/>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lang="it-IT" dirty="0"/>
              <a:t>Per quanto riguarda la precisione sugli attributi ci sono diverse ragioni per spiegare gli attributi con bassa precisione:</a:t>
            </a:r>
          </a:p>
          <a:p>
            <a:pPr marL="514350" indent="-514350" defTabSz="525779">
              <a:lnSpc>
                <a:spcPct val="100000"/>
              </a:lnSpc>
              <a:spcBef>
                <a:spcPts val="2500"/>
              </a:spcBef>
              <a:buClr>
                <a:schemeClr val="accent1"/>
              </a:buClr>
              <a:buSzPct val="104999"/>
              <a:buFont typeface="+mj-lt"/>
              <a:buAutoNum type="arabicPeriod"/>
              <a:defRPr sz="3059" cap="none" spc="0">
                <a:latin typeface="Avenir Next Medium"/>
                <a:ea typeface="Avenir Next Medium"/>
                <a:cs typeface="Avenir Next Medium"/>
                <a:sym typeface="Avenir Next Medium"/>
              </a:defRPr>
            </a:pPr>
            <a:r>
              <a:rPr lang="it-IT" dirty="0"/>
              <a:t>Eterogeneità semantica: nella maggioranza casi la bassa precisione è dovuta ad una diversa semantica di rappresentazione rispetto alla </a:t>
            </a:r>
            <a:r>
              <a:rPr lang="it-IT" dirty="0" err="1"/>
              <a:t>groundtruth</a:t>
            </a:r>
            <a:r>
              <a:rPr lang="it-IT" dirty="0"/>
              <a:t>, soprattutto nel caso di attributi con decimali (diverso arrotondamento e formato) (es. </a:t>
            </a:r>
            <a:r>
              <a:rPr lang="it-IT" dirty="0" err="1"/>
              <a:t>Nshares</a:t>
            </a:r>
            <a:r>
              <a:rPr lang="it-IT" dirty="0"/>
              <a:t>, </a:t>
            </a:r>
            <a:r>
              <a:rPr lang="it-IT" dirty="0" err="1"/>
              <a:t>MarketCap</a:t>
            </a:r>
            <a:r>
              <a:rPr lang="it-IT" dirty="0"/>
              <a:t>, PE, EPS)</a:t>
            </a:r>
          </a:p>
          <a:p>
            <a:pPr marL="514350" indent="-514350" defTabSz="525779">
              <a:lnSpc>
                <a:spcPct val="100000"/>
              </a:lnSpc>
              <a:spcBef>
                <a:spcPts val="2500"/>
              </a:spcBef>
              <a:buClr>
                <a:schemeClr val="accent1"/>
              </a:buClr>
              <a:buSzPct val="104999"/>
              <a:buFont typeface="+mj-lt"/>
              <a:buAutoNum type="arabicPeriod"/>
              <a:defRPr sz="3059" cap="none" spc="0">
                <a:latin typeface="Avenir Next Medium"/>
                <a:ea typeface="Avenir Next Medium"/>
                <a:cs typeface="Avenir Next Medium"/>
                <a:sym typeface="Avenir Next Medium"/>
              </a:defRPr>
            </a:pPr>
            <a:r>
              <a:rPr lang="it-IT" dirty="0"/>
              <a:t>Errori nelle unità di misura: sono presenti alcuni errori di unità di misura, per esempio la maggior parte delle fonti riporta 20M mentre una fonte riporta 20B   </a:t>
            </a:r>
          </a:p>
          <a:p>
            <a:pPr marL="514350" indent="-514350" defTabSz="525779">
              <a:lnSpc>
                <a:spcPct val="100000"/>
              </a:lnSpc>
              <a:spcBef>
                <a:spcPts val="2500"/>
              </a:spcBef>
              <a:buClr>
                <a:schemeClr val="accent1"/>
              </a:buClr>
              <a:buSzPct val="104999"/>
              <a:buFont typeface="+mj-lt"/>
              <a:buAutoNum type="arabicPeriod"/>
              <a:defRPr sz="3059" cap="none" spc="0">
                <a:latin typeface="Avenir Next Medium"/>
                <a:ea typeface="Avenir Next Medium"/>
                <a:cs typeface="Avenir Next Medium"/>
                <a:sym typeface="Avenir Next Medium"/>
              </a:defRPr>
            </a:pPr>
            <a:r>
              <a:rPr lang="it-IT" dirty="0"/>
              <a:t>Errori nei dati: In alcuni casi sono stati riscontrati dei puri errori nei valori dei dati </a:t>
            </a:r>
            <a:endParaRPr dirty="0"/>
          </a:p>
        </p:txBody>
      </p:sp>
    </p:spTree>
    <p:extLst>
      <p:ext uri="{BB962C8B-B14F-4D97-AF65-F5344CB8AC3E}">
        <p14:creationId xmlns:p14="http://schemas.microsoft.com/office/powerpoint/2010/main" val="199523433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dirty="0"/>
              <a:t>PRECISIONE </a:t>
            </a:r>
            <a:r>
              <a:rPr lang="it-IT" dirty="0"/>
              <a:t>(FONTI)</a:t>
            </a:r>
            <a:endParaRPr dirty="0"/>
          </a:p>
        </p:txBody>
      </p:sp>
      <p:sp>
        <p:nvSpPr>
          <p:cNvPr id="212" name="MaxTemp: temperatura massima registrata…"/>
          <p:cNvSpPr txBox="1">
            <a:spLocks noGrp="1"/>
          </p:cNvSpPr>
          <p:nvPr>
            <p:ph type="body" idx="1"/>
          </p:nvPr>
        </p:nvSpPr>
        <p:spPr>
          <a:xfrm>
            <a:off x="406400" y="1389211"/>
            <a:ext cx="12192000" cy="7462689"/>
          </a:xfrm>
          <a:prstGeom prst="rect">
            <a:avLst/>
          </a:prstGeom>
        </p:spPr>
        <p:txBody>
          <a:bodyPr anchor="t"/>
          <a:lstStyle/>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lang="it-IT" dirty="0"/>
              <a:t>Bloomberg: 87%</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lang="it-IT" dirty="0"/>
              <a:t>Google Finance: 76%</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lang="it-IT" dirty="0"/>
              <a:t>MSN: 77%</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lang="it-IT" dirty="0"/>
              <a:t>NASDAQ : 99% *</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lang="it-IT" dirty="0"/>
              <a:t>Yahoo Finance: 23% **</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endParaRPr lang="it-IT" dirty="0"/>
          </a:p>
          <a:p>
            <a:pPr marL="0" indent="0" defTabSz="525779">
              <a:lnSpc>
                <a:spcPct val="100000"/>
              </a:lnSpc>
              <a:spcBef>
                <a:spcPts val="2500"/>
              </a:spcBef>
              <a:buClr>
                <a:schemeClr val="accent1"/>
              </a:buClr>
              <a:buSzPct val="104999"/>
              <a:buNone/>
              <a:defRPr sz="3059" cap="none" spc="0">
                <a:latin typeface="Avenir Next Medium"/>
                <a:ea typeface="Avenir Next Medium"/>
                <a:cs typeface="Avenir Next Medium"/>
                <a:sym typeface="Avenir Next Medium"/>
              </a:defRPr>
            </a:pPr>
            <a:r>
              <a:rPr lang="it-IT" dirty="0"/>
              <a:t>* Tale valore è giusto che sia elevato poiché la </a:t>
            </a:r>
            <a:r>
              <a:rPr lang="it-IT" dirty="0" err="1"/>
              <a:t>groundtruth</a:t>
            </a:r>
            <a:r>
              <a:rPr lang="it-IT" dirty="0"/>
              <a:t> considera dati presi da Nasdaq.com</a:t>
            </a:r>
          </a:p>
          <a:p>
            <a:pPr marL="0" indent="0" defTabSz="525779">
              <a:lnSpc>
                <a:spcPct val="100000"/>
              </a:lnSpc>
              <a:spcBef>
                <a:spcPts val="2500"/>
              </a:spcBef>
              <a:buClr>
                <a:schemeClr val="accent1"/>
              </a:buClr>
              <a:buSzPct val="104999"/>
              <a:buNone/>
              <a:defRPr sz="3059" cap="none" spc="0">
                <a:latin typeface="Avenir Next Medium"/>
                <a:ea typeface="Avenir Next Medium"/>
                <a:cs typeface="Avenir Next Medium"/>
                <a:sym typeface="Avenir Next Medium"/>
              </a:defRPr>
            </a:pPr>
            <a:r>
              <a:rPr lang="it-IT" dirty="0"/>
              <a:t>** C’è un’eterogeneità nel calcolare l’attributo che descrive il prezzo di apertura che nella maggioranza dei casi è diverso dalle altre fonti, togliendo quell’attributo la precisione sarebbe del 69% </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endParaRPr dirty="0"/>
          </a:p>
        </p:txBody>
      </p:sp>
    </p:spTree>
    <p:extLst>
      <p:ext uri="{BB962C8B-B14F-4D97-AF65-F5344CB8AC3E}">
        <p14:creationId xmlns:p14="http://schemas.microsoft.com/office/powerpoint/2010/main" val="264343760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dirty="0"/>
              <a:t>PRECISIONE </a:t>
            </a:r>
            <a:r>
              <a:rPr lang="it-IT" dirty="0"/>
              <a:t>(FONTI)</a:t>
            </a:r>
            <a:endParaRPr dirty="0"/>
          </a:p>
        </p:txBody>
      </p:sp>
      <p:sp>
        <p:nvSpPr>
          <p:cNvPr id="212" name="MaxTemp: temperatura massima registrata…"/>
          <p:cNvSpPr txBox="1">
            <a:spLocks noGrp="1"/>
          </p:cNvSpPr>
          <p:nvPr>
            <p:ph type="body" idx="1"/>
          </p:nvPr>
        </p:nvSpPr>
        <p:spPr>
          <a:xfrm>
            <a:off x="406400" y="1389211"/>
            <a:ext cx="12192000" cy="7462689"/>
          </a:xfrm>
          <a:prstGeom prst="rect">
            <a:avLst/>
          </a:prstGeom>
        </p:spPr>
        <p:txBody>
          <a:bodyPr anchor="t"/>
          <a:lstStyle/>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lang="it-IT" dirty="0"/>
              <a:t>Sono state calcolate le precisioni rispetto ai quattro attributi fondamentali (</a:t>
            </a:r>
            <a:r>
              <a:rPr lang="it-IT" dirty="0" err="1"/>
              <a:t>OpenPrice</a:t>
            </a:r>
            <a:r>
              <a:rPr lang="it-IT" dirty="0"/>
              <a:t>, </a:t>
            </a:r>
            <a:r>
              <a:rPr lang="it-IT" dirty="0" err="1"/>
              <a:t>ClosePrice</a:t>
            </a:r>
            <a:r>
              <a:rPr lang="it-IT" dirty="0"/>
              <a:t>, </a:t>
            </a:r>
            <a:r>
              <a:rPr lang="it-IT" dirty="0" err="1"/>
              <a:t>HighPrice</a:t>
            </a:r>
            <a:r>
              <a:rPr lang="it-IT" dirty="0"/>
              <a:t> e </a:t>
            </a:r>
            <a:r>
              <a:rPr lang="it-IT" dirty="0" err="1"/>
              <a:t>LowPrice</a:t>
            </a:r>
            <a:r>
              <a:rPr lang="it-IT" dirty="0"/>
              <a:t>) in quanto le fonti non condividono lo stesso set di attributi.</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endParaRPr lang="it-IT" dirty="0"/>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lang="it-IT" dirty="0"/>
              <a:t>In generale si può notare come (oltre a </a:t>
            </a:r>
            <a:r>
              <a:rPr lang="it-IT" dirty="0" err="1"/>
              <a:t>nasdaq</a:t>
            </a:r>
            <a:r>
              <a:rPr lang="it-IT" dirty="0"/>
              <a:t> che è stato preso come </a:t>
            </a:r>
            <a:r>
              <a:rPr lang="it-IT" dirty="0" err="1"/>
              <a:t>groundtruth</a:t>
            </a:r>
            <a:r>
              <a:rPr lang="it-IT" dirty="0"/>
              <a:t>) la fonte con precisione più alta sia Bloomberg ed al contrario la fonte con precisione più bassa sia Yahoo che però riscontra un problema di eterogeneità su un attributo.</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endParaRPr dirty="0"/>
          </a:p>
        </p:txBody>
      </p:sp>
    </p:spTree>
    <p:extLst>
      <p:ext uri="{BB962C8B-B14F-4D97-AF65-F5344CB8AC3E}">
        <p14:creationId xmlns:p14="http://schemas.microsoft.com/office/powerpoint/2010/main" val="126237556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dirty="0"/>
              <a:t>CONCLUSIONI</a:t>
            </a:r>
          </a:p>
        </p:txBody>
      </p:sp>
      <p:sp>
        <p:nvSpPr>
          <p:cNvPr id="215" name="MaxTemp: temperatura massima registrata…"/>
          <p:cNvSpPr txBox="1">
            <a:spLocks noGrp="1"/>
          </p:cNvSpPr>
          <p:nvPr>
            <p:ph type="body" idx="1"/>
          </p:nvPr>
        </p:nvSpPr>
        <p:spPr>
          <a:xfrm>
            <a:off x="406400" y="1389211"/>
            <a:ext cx="12192000" cy="7462689"/>
          </a:xfrm>
          <a:prstGeom prst="rect">
            <a:avLst/>
          </a:prstGeom>
        </p:spPr>
        <p:txBody>
          <a:bodyPr anchor="t">
            <a:normAutofit/>
          </a:bodyPr>
          <a:lstStyle/>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Il progetto si è concentrato sulla valutazione e il miglioramento di alcune metriche che riguardano data </a:t>
            </a:r>
            <a:r>
              <a:rPr lang="it-IT" dirty="0" err="1"/>
              <a:t>quality</a:t>
            </a:r>
            <a:r>
              <a:rPr lang="it-IT" dirty="0"/>
              <a:t>, il nostro approccio è stato del tipo data-</a:t>
            </a:r>
            <a:r>
              <a:rPr lang="it-IT" dirty="0" err="1"/>
              <a:t>driven</a:t>
            </a:r>
            <a:r>
              <a:rPr lang="it-IT" dirty="0"/>
              <a:t> sono stati cioè direttamente lavorati i dati a disposizione (es. normalizzazione e gestione valori nulli)</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I risultati della valutazione delle varie dimensioni di qualità dei dati hanno mostrato un insieme non indifferente di aspetti importanti, tra cui: la gestione dell’eterogeneità semantica dei dati che porta ad una diminuzione delle performance anche quando in realtà i dati non sono del tutto errati (nonostante normalizzazione e gestione valori nulli), una precisione globale sulle fonti non da disprezzare, questa però è ancora una volta peggiorata dai problemi di eterogeneità e mancanza dei valori che ne peggiorano le performance per alcuni attributi</a:t>
            </a:r>
          </a:p>
          <a:p>
            <a:pPr lvl="1" indent="0" defTabSz="584200">
              <a:lnSpc>
                <a:spcPct val="100000"/>
              </a:lnSpc>
              <a:spcBef>
                <a:spcPts val="2800"/>
              </a:spcBef>
              <a:buClr>
                <a:schemeClr val="accent1"/>
              </a:buClr>
              <a:buNone/>
              <a:defRPr sz="3400" cap="none" spc="0">
                <a:latin typeface="Avenir Next Medium"/>
                <a:ea typeface="Avenir Next Medium"/>
                <a:cs typeface="Avenir Next Medium"/>
                <a:sym typeface="Avenir Next Medium"/>
              </a:defRPr>
            </a:pPr>
            <a:endParaRPr lang="it-IT" dirty="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lang="it-IT" dirty="0"/>
              <a:t>SVILUPPI FUTURI</a:t>
            </a:r>
            <a:endParaRPr dirty="0"/>
          </a:p>
        </p:txBody>
      </p:sp>
      <p:sp>
        <p:nvSpPr>
          <p:cNvPr id="215" name="MaxTemp: temperatura massima registrata…"/>
          <p:cNvSpPr txBox="1">
            <a:spLocks noGrp="1"/>
          </p:cNvSpPr>
          <p:nvPr>
            <p:ph type="body" idx="1"/>
          </p:nvPr>
        </p:nvSpPr>
        <p:spPr>
          <a:xfrm>
            <a:off x="406400" y="1389211"/>
            <a:ext cx="12192000" cy="7462689"/>
          </a:xfrm>
          <a:prstGeom prst="rect">
            <a:avLst/>
          </a:prstGeom>
        </p:spPr>
        <p:txBody>
          <a:bodyPr anchor="t">
            <a:normAutofit/>
          </a:bodyPr>
          <a:lstStyle/>
          <a:p>
            <a:pPr>
              <a:defRPr sz="3400" cap="none" spc="0">
                <a:latin typeface="Avenir Next Medium"/>
                <a:ea typeface="Avenir Next Medium"/>
                <a:cs typeface="Avenir Next Medium"/>
                <a:sym typeface="Avenir Next Medium"/>
              </a:defRPr>
            </a:pPr>
            <a:r>
              <a:rPr lang="it-IT" dirty="0"/>
              <a:t>Migliorare la fase iniziale di normalizzazione dei dati al fine di includere dati uguali ma rappresentati in formati differenti</a:t>
            </a:r>
          </a:p>
          <a:p>
            <a:pPr>
              <a:defRPr sz="3400" cap="none" spc="0">
                <a:latin typeface="Avenir Next Medium"/>
                <a:ea typeface="Avenir Next Medium"/>
                <a:cs typeface="Avenir Next Medium"/>
                <a:sym typeface="Avenir Next Medium"/>
              </a:defRPr>
            </a:pPr>
            <a:r>
              <a:rPr lang="it-IT" dirty="0"/>
              <a:t>Attuare altri tipi di approccio (</a:t>
            </a:r>
            <a:r>
              <a:rPr lang="it-IT" dirty="0" err="1"/>
              <a:t>process-driven</a:t>
            </a:r>
            <a:r>
              <a:rPr lang="it-IT" dirty="0"/>
              <a:t>) al fine di migliorare la qualità dei dati</a:t>
            </a:r>
          </a:p>
          <a:p>
            <a:pPr marL="758264" lvl="1" indent="0" defTabSz="584200">
              <a:lnSpc>
                <a:spcPct val="100000"/>
              </a:lnSpc>
              <a:spcBef>
                <a:spcPts val="2800"/>
              </a:spcBef>
              <a:buClr>
                <a:schemeClr val="accent1"/>
              </a:buClr>
              <a:buNone/>
              <a:defRPr sz="3400" cap="none" spc="0">
                <a:latin typeface="Avenir Next Medium"/>
                <a:ea typeface="Avenir Next Medium"/>
                <a:cs typeface="Avenir Next Medium"/>
                <a:sym typeface="Avenir Next Medium"/>
              </a:defRPr>
            </a:pPr>
            <a:endParaRPr lang="it-IT" dirty="0"/>
          </a:p>
        </p:txBody>
      </p:sp>
    </p:spTree>
    <p:extLst>
      <p:ext uri="{BB962C8B-B14F-4D97-AF65-F5344CB8AC3E}">
        <p14:creationId xmlns:p14="http://schemas.microsoft.com/office/powerpoint/2010/main" val="123308098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DOMINIO, OBIETTIVI"/>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lang="it-IT" dirty="0"/>
              <a:t>PREMESSA 1/2</a:t>
            </a:r>
            <a:endParaRPr dirty="0"/>
          </a:p>
        </p:txBody>
      </p:sp>
      <p:sp>
        <p:nvSpPr>
          <p:cNvPr id="191" name="Dominio:                                                                                          Il dataset preso in esame rappresenta le osservazioni atmosferiche di diverse stazioni meteo in Australia dal 01/11/2007 al 25/06/2017.…"/>
          <p:cNvSpPr txBox="1">
            <a:spLocks noGrp="1"/>
          </p:cNvSpPr>
          <p:nvPr>
            <p:ph type="body" idx="1"/>
          </p:nvPr>
        </p:nvSpPr>
        <p:spPr>
          <a:xfrm>
            <a:off x="406400" y="1389211"/>
            <a:ext cx="12192000" cy="7462689"/>
          </a:xfrm>
          <a:prstGeom prst="rect">
            <a:avLst/>
          </a:prstGeom>
        </p:spPr>
        <p:txBody>
          <a:bodyPr anchor="t">
            <a:normAutofit/>
          </a:bodyPr>
          <a:lstStyle/>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Il web è in continuo cambiamento, c’è una quantità di dati enorme sempre più in crescita di dati che riguardano gli aspetti più distinti. L’ambito preso in considerazione nel progetto è l’ambito finanziario, lavoreremo perciò con 1000 titoli provenienti da fonti diverse.</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Il primo aspetto da tenere in considerazione è la possibile presenza di valori nulli all’interno delle fonti dati, andremo perciò ad effettuare una analisi riguardo la completezza dei dati.</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Un secondo aspetto da considerare è la presenza di ripetizioni dei dati, questo è un aspetto naturale della presenza di varie fonti che rappresentano gli stessi titoli, per analizzare questo aspetto andremo a studiare la ridondanza dei dati.</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DOMINIO, OBIETTIVI"/>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lang="it-IT" dirty="0"/>
              <a:t>PREMESSA 2/2</a:t>
            </a:r>
            <a:endParaRPr dirty="0"/>
          </a:p>
        </p:txBody>
      </p:sp>
      <p:sp>
        <p:nvSpPr>
          <p:cNvPr id="191" name="Dominio:                                                                                          Il dataset preso in esame rappresenta le osservazioni atmosferiche di diverse stazioni meteo in Australia dal 01/11/2007 al 25/06/2017.…"/>
          <p:cNvSpPr txBox="1">
            <a:spLocks noGrp="1"/>
          </p:cNvSpPr>
          <p:nvPr>
            <p:ph type="body" idx="1"/>
          </p:nvPr>
        </p:nvSpPr>
        <p:spPr>
          <a:xfrm>
            <a:off x="406400" y="1389211"/>
            <a:ext cx="12192000" cy="7462689"/>
          </a:xfrm>
          <a:prstGeom prst="rect">
            <a:avLst/>
          </a:prstGeom>
        </p:spPr>
        <p:txBody>
          <a:bodyPr anchor="t">
            <a:normAutofit/>
          </a:bodyPr>
          <a:lstStyle/>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Un terzo aspetto considerato è la consistenza dei dati, questo significa controllare che i dati rispettino dei vincoli di dominio e dei vincoli su come essi devono essere calcolati, verranno presentate diverse analisi per tale scopo.</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Un ultimo aspetto  riguarda la precisione dei dati rispetto ad una </a:t>
            </a:r>
            <a:r>
              <a:rPr lang="it-IT" dirty="0" err="1"/>
              <a:t>groundtruth</a:t>
            </a:r>
            <a:r>
              <a:rPr lang="it-IT" dirty="0"/>
              <a:t>. In particolare sono state effettuate prima analisi sulla precisione dei singoli attributi e in secondo luogo sulle diverse fonti.</a:t>
            </a:r>
          </a:p>
        </p:txBody>
      </p:sp>
    </p:spTree>
    <p:extLst>
      <p:ext uri="{BB962C8B-B14F-4D97-AF65-F5344CB8AC3E}">
        <p14:creationId xmlns:p14="http://schemas.microsoft.com/office/powerpoint/2010/main" val="128406973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DOMINIO, OBIETTIVI"/>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DOMINIO, OBIETTIVI</a:t>
            </a:r>
          </a:p>
        </p:txBody>
      </p:sp>
      <p:sp>
        <p:nvSpPr>
          <p:cNvPr id="191" name="Dominio:                                                                                          Il dataset preso in esame rappresenta le osservazioni atmosferiche di diverse stazioni meteo in Australia dal 01/11/2007 al 25/06/2017.…"/>
          <p:cNvSpPr txBox="1">
            <a:spLocks noGrp="1"/>
          </p:cNvSpPr>
          <p:nvPr>
            <p:ph type="body" idx="1"/>
          </p:nvPr>
        </p:nvSpPr>
        <p:spPr>
          <a:xfrm>
            <a:off x="406400" y="1389211"/>
            <a:ext cx="12192000" cy="7462689"/>
          </a:xfrm>
          <a:prstGeom prst="rect">
            <a:avLst/>
          </a:prstGeom>
        </p:spPr>
        <p:txBody>
          <a:bodyPr anchor="t">
            <a:normAutofit/>
          </a:bodyPr>
          <a:lstStyle/>
          <a:p>
            <a:pPr marL="0" indent="0" defTabSz="584200">
              <a:lnSpc>
                <a:spcPct val="100000"/>
              </a:lnSpc>
              <a:spcBef>
                <a:spcPts val="2800"/>
              </a:spcBef>
              <a:buClr>
                <a:schemeClr val="accent1"/>
              </a:buClr>
              <a:buSzPct val="104999"/>
              <a:buNone/>
              <a:defRPr sz="3400" cap="none" spc="0">
                <a:latin typeface="Avenir Next Medium"/>
                <a:ea typeface="Avenir Next Medium"/>
                <a:cs typeface="Avenir Next Medium"/>
                <a:sym typeface="Avenir Next Medium"/>
              </a:defRPr>
            </a:pPr>
            <a:endParaRPr lang="it-IT" dirty="0"/>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Dominio: Il dataset preso in esame rappresenta una semplificazione di quello di partenza al fine di poter analizzare più nel dettaglio le tematiche descritte in precedenza. In particolare questo rappresenta gli andamenti dei 100 titoli facenti parte dell’indice NASDAQ presi dalle cinque fonti ritenute più autorevoli durante la sessione di mercato del 01/07/2011.</a:t>
            </a:r>
            <a:endParaRPr dirty="0"/>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endParaRPr dirty="0"/>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dirty="0" err="1"/>
              <a:t>Obiettivo</a:t>
            </a:r>
            <a:r>
              <a:rPr dirty="0"/>
              <a:t>: </a:t>
            </a:r>
            <a:r>
              <a:rPr dirty="0" err="1"/>
              <a:t>Valutare</a:t>
            </a:r>
            <a:r>
              <a:rPr dirty="0"/>
              <a:t> l</a:t>
            </a:r>
            <a:r>
              <a:rPr lang="it-IT" dirty="0"/>
              <a:t>e metriche di completezza, ridondanza, consistenza e precisione </a:t>
            </a:r>
            <a:r>
              <a:rPr dirty="0" err="1"/>
              <a:t>dei</a:t>
            </a:r>
            <a:r>
              <a:rPr dirty="0"/>
              <a:t> </a:t>
            </a:r>
            <a:r>
              <a:rPr dirty="0" err="1"/>
              <a:t>dati</a:t>
            </a:r>
            <a:r>
              <a:rPr dirty="0"/>
              <a:t> </a:t>
            </a:r>
            <a:r>
              <a:rPr dirty="0" err="1"/>
              <a:t>finanziari</a:t>
            </a:r>
            <a:r>
              <a:rPr dirty="0"/>
              <a:t> </a:t>
            </a:r>
            <a:r>
              <a:rPr dirty="0" err="1"/>
              <a:t>provenient</a:t>
            </a:r>
            <a:r>
              <a:rPr lang="it-IT" dirty="0"/>
              <a:t>i</a:t>
            </a:r>
            <a:r>
              <a:rPr dirty="0"/>
              <a:t> da diverse </a:t>
            </a:r>
            <a:r>
              <a:rPr dirty="0" err="1"/>
              <a:t>fonti</a:t>
            </a:r>
            <a:r>
              <a:rPr dirty="0"/>
              <a:t>.</a:t>
            </a:r>
          </a:p>
        </p:txBody>
      </p:sp>
    </p:spTree>
    <p:extLst>
      <p:ext uri="{BB962C8B-B14F-4D97-AF65-F5344CB8AC3E}">
        <p14:creationId xmlns:p14="http://schemas.microsoft.com/office/powerpoint/2010/main" val="183723900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DATASET</a:t>
            </a:r>
          </a:p>
        </p:txBody>
      </p:sp>
      <p:sp>
        <p:nvSpPr>
          <p:cNvPr id="194" name="MaxTemp: temperatura massima registrata…"/>
          <p:cNvSpPr txBox="1">
            <a:spLocks noGrp="1"/>
          </p:cNvSpPr>
          <p:nvPr>
            <p:ph type="body" idx="1"/>
          </p:nvPr>
        </p:nvSpPr>
        <p:spPr>
          <a:xfrm>
            <a:off x="406400" y="1389210"/>
            <a:ext cx="12192000" cy="8217994"/>
          </a:xfrm>
          <a:prstGeom prst="rect">
            <a:avLst/>
          </a:prstGeom>
        </p:spPr>
        <p:txBody>
          <a:bodyPr anchor="t"/>
          <a:lstStyle/>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rPr dirty="0"/>
              <a:t>Source: </a:t>
            </a:r>
            <a:r>
              <a:rPr dirty="0" err="1"/>
              <a:t>sorgente</a:t>
            </a:r>
            <a:r>
              <a:rPr dirty="0"/>
              <a:t> </a:t>
            </a:r>
            <a:r>
              <a:rPr dirty="0" err="1"/>
              <a:t>dei</a:t>
            </a:r>
            <a:r>
              <a:rPr dirty="0"/>
              <a:t> </a:t>
            </a:r>
            <a:r>
              <a:rPr dirty="0" err="1"/>
              <a:t>dati</a:t>
            </a:r>
            <a:r>
              <a:rPr dirty="0"/>
              <a:t> (Bloomberg, </a:t>
            </a:r>
            <a:r>
              <a:rPr dirty="0" err="1"/>
              <a:t>GoogleFinance</a:t>
            </a:r>
            <a:r>
              <a:rPr dirty="0"/>
              <a:t>, </a:t>
            </a:r>
            <a:r>
              <a:rPr dirty="0" err="1"/>
              <a:t>MSNMoney</a:t>
            </a:r>
            <a:r>
              <a:rPr dirty="0"/>
              <a:t>, Nasdaq, </a:t>
            </a:r>
            <a:r>
              <a:rPr dirty="0" err="1"/>
              <a:t>YahooFinance</a:t>
            </a:r>
            <a:r>
              <a:rPr dirty="0"/>
              <a:t>) </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rPr dirty="0"/>
              <a:t>Symbol: ticker </a:t>
            </a:r>
            <a:r>
              <a:rPr dirty="0" err="1"/>
              <a:t>dell’azienda</a:t>
            </a:r>
            <a:r>
              <a:rPr dirty="0"/>
              <a:t> </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rPr dirty="0" err="1"/>
              <a:t>ChangePerc</a:t>
            </a:r>
            <a:r>
              <a:rPr dirty="0"/>
              <a:t>: </a:t>
            </a:r>
            <a:r>
              <a:rPr dirty="0" err="1"/>
              <a:t>variazione</a:t>
            </a:r>
            <a:r>
              <a:rPr dirty="0"/>
              <a:t> </a:t>
            </a:r>
            <a:r>
              <a:rPr dirty="0" err="1"/>
              <a:t>percentuale</a:t>
            </a:r>
            <a:r>
              <a:rPr dirty="0"/>
              <a:t> del </a:t>
            </a:r>
            <a:r>
              <a:rPr dirty="0" err="1"/>
              <a:t>titolo</a:t>
            </a:r>
            <a:endParaRPr dirty="0"/>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rPr dirty="0" err="1"/>
              <a:t>ClosePrice</a:t>
            </a:r>
            <a:r>
              <a:rPr dirty="0"/>
              <a:t>: </a:t>
            </a:r>
            <a:r>
              <a:rPr dirty="0" err="1"/>
              <a:t>valore</a:t>
            </a:r>
            <a:r>
              <a:rPr dirty="0"/>
              <a:t> </a:t>
            </a:r>
            <a:r>
              <a:rPr dirty="0" err="1"/>
              <a:t>dell’azione</a:t>
            </a:r>
            <a:r>
              <a:rPr dirty="0"/>
              <a:t> al </a:t>
            </a:r>
            <a:r>
              <a:rPr dirty="0" err="1"/>
              <a:t>momento</a:t>
            </a:r>
            <a:r>
              <a:rPr dirty="0"/>
              <a:t> </a:t>
            </a:r>
            <a:r>
              <a:rPr dirty="0" err="1"/>
              <a:t>della</a:t>
            </a:r>
            <a:r>
              <a:rPr dirty="0"/>
              <a:t> </a:t>
            </a:r>
            <a:r>
              <a:rPr dirty="0" err="1"/>
              <a:t>chiusura</a:t>
            </a:r>
            <a:r>
              <a:rPr dirty="0"/>
              <a:t> del </a:t>
            </a:r>
            <a:r>
              <a:rPr dirty="0" err="1"/>
              <a:t>mercato</a:t>
            </a:r>
            <a:endParaRPr dirty="0"/>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rPr dirty="0" err="1"/>
              <a:t>OpenPrice</a:t>
            </a:r>
            <a:r>
              <a:rPr dirty="0"/>
              <a:t>: </a:t>
            </a:r>
            <a:r>
              <a:rPr dirty="0" err="1"/>
              <a:t>valore</a:t>
            </a:r>
            <a:r>
              <a:rPr dirty="0"/>
              <a:t> </a:t>
            </a:r>
            <a:r>
              <a:rPr dirty="0" err="1"/>
              <a:t>dell’azione</a:t>
            </a:r>
            <a:r>
              <a:rPr dirty="0"/>
              <a:t> al </a:t>
            </a:r>
            <a:r>
              <a:rPr dirty="0" err="1"/>
              <a:t>momento</a:t>
            </a:r>
            <a:r>
              <a:rPr dirty="0"/>
              <a:t> </a:t>
            </a:r>
            <a:r>
              <a:rPr dirty="0" err="1"/>
              <a:t>dell’apertura</a:t>
            </a:r>
            <a:r>
              <a:rPr dirty="0"/>
              <a:t> del </a:t>
            </a:r>
            <a:r>
              <a:rPr dirty="0" err="1"/>
              <a:t>mercato</a:t>
            </a:r>
            <a:endParaRPr dirty="0"/>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rPr dirty="0" err="1"/>
              <a:t>ChangeInDollars</a:t>
            </a:r>
            <a:r>
              <a:rPr dirty="0"/>
              <a:t>: </a:t>
            </a:r>
            <a:r>
              <a:rPr dirty="0" err="1"/>
              <a:t>variazione</a:t>
            </a:r>
            <a:r>
              <a:rPr dirty="0"/>
              <a:t> del </a:t>
            </a:r>
            <a:r>
              <a:rPr dirty="0" err="1"/>
              <a:t>valore</a:t>
            </a:r>
            <a:r>
              <a:rPr dirty="0"/>
              <a:t> del </a:t>
            </a:r>
            <a:r>
              <a:rPr dirty="0" err="1"/>
              <a:t>titolo</a:t>
            </a:r>
            <a:r>
              <a:rPr dirty="0"/>
              <a:t> </a:t>
            </a:r>
            <a:r>
              <a:rPr dirty="0" err="1"/>
              <a:t>durante</a:t>
            </a:r>
            <a:r>
              <a:rPr dirty="0"/>
              <a:t> la </a:t>
            </a:r>
            <a:r>
              <a:rPr dirty="0" err="1"/>
              <a:t>giornata</a:t>
            </a:r>
            <a:r>
              <a:rPr dirty="0"/>
              <a:t> </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rPr dirty="0"/>
              <a:t>Volume: </a:t>
            </a:r>
            <a:r>
              <a:rPr dirty="0" err="1"/>
              <a:t>numero</a:t>
            </a:r>
            <a:r>
              <a:rPr dirty="0"/>
              <a:t> di </a:t>
            </a:r>
            <a:r>
              <a:rPr dirty="0" err="1"/>
              <a:t>contratti</a:t>
            </a:r>
            <a:r>
              <a:rPr dirty="0"/>
              <a:t> </a:t>
            </a:r>
            <a:r>
              <a:rPr dirty="0" err="1"/>
              <a:t>scambiati</a:t>
            </a:r>
            <a:r>
              <a:rPr dirty="0"/>
              <a:t> </a:t>
            </a:r>
            <a:r>
              <a:rPr dirty="0" err="1"/>
              <a:t>durante</a:t>
            </a:r>
            <a:r>
              <a:rPr dirty="0"/>
              <a:t> la </a:t>
            </a:r>
            <a:r>
              <a:rPr dirty="0" err="1"/>
              <a:t>sessione</a:t>
            </a:r>
            <a:r>
              <a:rPr dirty="0"/>
              <a:t> di </a:t>
            </a:r>
            <a:r>
              <a:rPr dirty="0" err="1"/>
              <a:t>mercato</a:t>
            </a:r>
            <a:endParaRPr dirty="0"/>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rPr dirty="0" err="1"/>
              <a:t>HighPrice</a:t>
            </a:r>
            <a:r>
              <a:rPr dirty="0"/>
              <a:t>: </a:t>
            </a:r>
            <a:r>
              <a:rPr dirty="0" err="1"/>
              <a:t>valore</a:t>
            </a:r>
            <a:r>
              <a:rPr dirty="0"/>
              <a:t> </a:t>
            </a:r>
            <a:r>
              <a:rPr dirty="0" err="1"/>
              <a:t>massimo</a:t>
            </a:r>
            <a:r>
              <a:rPr dirty="0"/>
              <a:t> </a:t>
            </a:r>
            <a:r>
              <a:rPr dirty="0" err="1"/>
              <a:t>dell’azione</a:t>
            </a:r>
            <a:r>
              <a:rPr dirty="0"/>
              <a:t> </a:t>
            </a:r>
            <a:r>
              <a:rPr dirty="0" err="1"/>
              <a:t>raggiunto</a:t>
            </a:r>
            <a:r>
              <a:rPr dirty="0"/>
              <a:t> </a:t>
            </a:r>
            <a:r>
              <a:rPr dirty="0" err="1"/>
              <a:t>durante</a:t>
            </a:r>
            <a:r>
              <a:rPr dirty="0"/>
              <a:t> la </a:t>
            </a:r>
            <a:r>
              <a:rPr dirty="0" err="1"/>
              <a:t>sessione</a:t>
            </a:r>
            <a:r>
              <a:rPr dirty="0"/>
              <a:t> di </a:t>
            </a:r>
            <a:r>
              <a:rPr dirty="0" err="1"/>
              <a:t>mercato</a:t>
            </a:r>
            <a:endParaRPr dirty="0"/>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rPr dirty="0" err="1"/>
              <a:t>LowPrice</a:t>
            </a:r>
            <a:r>
              <a:rPr dirty="0"/>
              <a:t>: </a:t>
            </a:r>
            <a:r>
              <a:rPr dirty="0" err="1"/>
              <a:t>valore</a:t>
            </a:r>
            <a:r>
              <a:rPr dirty="0"/>
              <a:t> </a:t>
            </a:r>
            <a:r>
              <a:rPr dirty="0" err="1"/>
              <a:t>minimo</a:t>
            </a:r>
            <a:r>
              <a:rPr dirty="0"/>
              <a:t> </a:t>
            </a:r>
            <a:r>
              <a:rPr dirty="0" err="1"/>
              <a:t>dell’azione</a:t>
            </a:r>
            <a:r>
              <a:rPr dirty="0"/>
              <a:t> </a:t>
            </a:r>
            <a:r>
              <a:rPr dirty="0" err="1"/>
              <a:t>raggiunto</a:t>
            </a:r>
            <a:r>
              <a:rPr dirty="0"/>
              <a:t> </a:t>
            </a:r>
            <a:r>
              <a:rPr dirty="0" err="1"/>
              <a:t>durante</a:t>
            </a:r>
            <a:r>
              <a:rPr dirty="0"/>
              <a:t> la </a:t>
            </a:r>
            <a:r>
              <a:rPr dirty="0" err="1"/>
              <a:t>sessione</a:t>
            </a:r>
            <a:r>
              <a:rPr dirty="0"/>
              <a:t> di </a:t>
            </a:r>
            <a:r>
              <a:rPr dirty="0" err="1"/>
              <a:t>mercato</a:t>
            </a:r>
            <a:r>
              <a:rPr dirty="0"/>
              <a:t> </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rPr dirty="0" err="1"/>
              <a:t>PreviousClose</a:t>
            </a:r>
            <a:r>
              <a:rPr dirty="0"/>
              <a:t>: </a:t>
            </a:r>
            <a:r>
              <a:rPr dirty="0" err="1"/>
              <a:t>valore</a:t>
            </a:r>
            <a:r>
              <a:rPr dirty="0"/>
              <a:t> </a:t>
            </a:r>
            <a:r>
              <a:rPr dirty="0" err="1"/>
              <a:t>dell’azione</a:t>
            </a:r>
            <a:r>
              <a:rPr dirty="0"/>
              <a:t> </a:t>
            </a:r>
            <a:r>
              <a:rPr dirty="0" err="1"/>
              <a:t>alla</a:t>
            </a:r>
            <a:r>
              <a:rPr dirty="0"/>
              <a:t> </a:t>
            </a:r>
            <a:r>
              <a:rPr dirty="0" err="1"/>
              <a:t>chiusura</a:t>
            </a:r>
            <a:r>
              <a:rPr dirty="0"/>
              <a:t> del </a:t>
            </a:r>
            <a:r>
              <a:rPr dirty="0" err="1"/>
              <a:t>mercato</a:t>
            </a:r>
            <a:r>
              <a:rPr dirty="0"/>
              <a:t> </a:t>
            </a:r>
            <a:r>
              <a:rPr dirty="0" err="1"/>
              <a:t>il</a:t>
            </a:r>
            <a:r>
              <a:rPr dirty="0"/>
              <a:t> </a:t>
            </a:r>
            <a:r>
              <a:rPr dirty="0" err="1"/>
              <a:t>giorno</a:t>
            </a:r>
            <a:r>
              <a:rPr dirty="0"/>
              <a:t> </a:t>
            </a:r>
            <a:r>
              <a:rPr dirty="0" err="1"/>
              <a:t>precedente</a:t>
            </a:r>
            <a:endParaRPr dirty="0"/>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rPr dirty="0" err="1"/>
              <a:t>YearHigh</a:t>
            </a:r>
            <a:r>
              <a:rPr dirty="0"/>
              <a:t>: </a:t>
            </a:r>
            <a:r>
              <a:rPr dirty="0" err="1"/>
              <a:t>valore</a:t>
            </a:r>
            <a:r>
              <a:rPr dirty="0"/>
              <a:t> </a:t>
            </a:r>
            <a:r>
              <a:rPr dirty="0" err="1"/>
              <a:t>massimo</a:t>
            </a:r>
            <a:r>
              <a:rPr dirty="0"/>
              <a:t> </a:t>
            </a:r>
            <a:r>
              <a:rPr dirty="0" err="1"/>
              <a:t>dell’azione</a:t>
            </a:r>
            <a:r>
              <a:rPr dirty="0"/>
              <a:t> </a:t>
            </a:r>
            <a:r>
              <a:rPr dirty="0" err="1"/>
              <a:t>raggiunto</a:t>
            </a:r>
            <a:r>
              <a:rPr dirty="0"/>
              <a:t> </a:t>
            </a:r>
            <a:r>
              <a:rPr dirty="0" err="1"/>
              <a:t>durante</a:t>
            </a:r>
            <a:r>
              <a:rPr dirty="0"/>
              <a:t> </a:t>
            </a:r>
            <a:r>
              <a:rPr dirty="0" err="1"/>
              <a:t>l’anno</a:t>
            </a:r>
            <a:endParaRPr dirty="0"/>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rPr dirty="0" err="1"/>
              <a:t>YearLow</a:t>
            </a:r>
            <a:r>
              <a:rPr dirty="0"/>
              <a:t>: </a:t>
            </a:r>
            <a:r>
              <a:rPr dirty="0" err="1"/>
              <a:t>valore</a:t>
            </a:r>
            <a:r>
              <a:rPr dirty="0"/>
              <a:t> </a:t>
            </a:r>
            <a:r>
              <a:rPr dirty="0" err="1"/>
              <a:t>minimo</a:t>
            </a:r>
            <a:r>
              <a:rPr dirty="0"/>
              <a:t> </a:t>
            </a:r>
            <a:r>
              <a:rPr dirty="0" err="1"/>
              <a:t>dell’azione</a:t>
            </a:r>
            <a:r>
              <a:rPr dirty="0"/>
              <a:t> </a:t>
            </a:r>
            <a:r>
              <a:rPr dirty="0" err="1"/>
              <a:t>raggiunto</a:t>
            </a:r>
            <a:r>
              <a:rPr dirty="0"/>
              <a:t> </a:t>
            </a:r>
            <a:r>
              <a:rPr dirty="0" err="1"/>
              <a:t>durante</a:t>
            </a:r>
            <a:r>
              <a:rPr dirty="0"/>
              <a:t> </a:t>
            </a:r>
            <a:r>
              <a:rPr dirty="0" err="1"/>
              <a:t>l’anno</a:t>
            </a:r>
            <a:endParaRPr dirty="0"/>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rPr dirty="0" err="1"/>
              <a:t>NShares</a:t>
            </a:r>
            <a:r>
              <a:rPr dirty="0"/>
              <a:t>: </a:t>
            </a:r>
            <a:r>
              <a:rPr dirty="0" err="1"/>
              <a:t>numero</a:t>
            </a:r>
            <a:r>
              <a:rPr dirty="0"/>
              <a:t> di </a:t>
            </a:r>
            <a:r>
              <a:rPr dirty="0" err="1"/>
              <a:t>azioni</a:t>
            </a:r>
            <a:r>
              <a:rPr dirty="0"/>
              <a:t> in </a:t>
            </a:r>
            <a:r>
              <a:rPr dirty="0" err="1"/>
              <a:t>circolazione</a:t>
            </a:r>
            <a:endParaRPr dirty="0"/>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rPr dirty="0"/>
              <a:t>PE: </a:t>
            </a:r>
            <a:r>
              <a:rPr lang="it-IT" dirty="0"/>
              <a:t>rapporto prezzo/utili per una singola azione</a:t>
            </a:r>
            <a:endParaRPr dirty="0"/>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rPr dirty="0" err="1"/>
              <a:t>MarketCap</a:t>
            </a:r>
            <a:r>
              <a:rPr dirty="0"/>
              <a:t>: </a:t>
            </a:r>
            <a:r>
              <a:rPr lang="it-IT" dirty="0"/>
              <a:t>valore totale di una azienda (</a:t>
            </a:r>
            <a:r>
              <a:rPr lang="it-IT" dirty="0" err="1"/>
              <a:t>Nshares</a:t>
            </a:r>
            <a:r>
              <a:rPr lang="it-IT" dirty="0"/>
              <a:t>  * </a:t>
            </a:r>
            <a:r>
              <a:rPr lang="it-IT" dirty="0" err="1"/>
              <a:t>ClosePrice</a:t>
            </a:r>
            <a:r>
              <a:rPr lang="it-IT" dirty="0"/>
              <a:t>)</a:t>
            </a:r>
            <a:endParaRPr dirty="0"/>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rPr dirty="0"/>
              <a:t>Yield: </a:t>
            </a:r>
            <a:r>
              <a:rPr lang="it-IT" dirty="0"/>
              <a:t>dividendo per azione</a:t>
            </a:r>
            <a:endParaRPr dirty="0"/>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rPr dirty="0" err="1"/>
              <a:t>DividendYield</a:t>
            </a:r>
            <a:r>
              <a:rPr lang="it-IT" dirty="0"/>
              <a:t>: rapporto tra dividendo e prezzo di una azione</a:t>
            </a:r>
            <a:endParaRPr dirty="0"/>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rPr dirty="0"/>
              <a:t>EPS: </a:t>
            </a:r>
            <a:r>
              <a:rPr lang="it-IT" dirty="0"/>
              <a:t>utile per azione (utile netto / </a:t>
            </a:r>
            <a:r>
              <a:rPr lang="it-IT" dirty="0" err="1"/>
              <a:t>Nshares</a:t>
            </a:r>
            <a:r>
              <a:rPr lang="it-IT" dirty="0"/>
              <a:t>)</a:t>
            </a:r>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lang="it-IT" dirty="0"/>
              <a:t>ANALISI DATASET E DOMINIO APPLICATIVO</a:t>
            </a:r>
            <a:endParaRPr dirty="0"/>
          </a:p>
        </p:txBody>
      </p:sp>
      <p:sp>
        <p:nvSpPr>
          <p:cNvPr id="194" name="MaxTemp: temperatura massima registrata…"/>
          <p:cNvSpPr txBox="1">
            <a:spLocks noGrp="1"/>
          </p:cNvSpPr>
          <p:nvPr>
            <p:ph type="body" idx="1"/>
          </p:nvPr>
        </p:nvSpPr>
        <p:spPr>
          <a:xfrm>
            <a:off x="406400" y="1389210"/>
            <a:ext cx="12192000" cy="8217994"/>
          </a:xfrm>
          <a:prstGeom prst="rect">
            <a:avLst/>
          </a:prstGeom>
        </p:spPr>
        <p:txBody>
          <a:bodyPr anchor="t"/>
          <a:lstStyle/>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rPr lang="it-IT" sz="3200" dirty="0"/>
              <a:t>Abbiamo effettuato un’analisi iniziale sul dataset e del dominio finanziario utilizzate per valutare in maniera migliore le dimensioni di qualità, attraverso tale analisi sono stati notati i seguenti aspetti:</a:t>
            </a:r>
          </a:p>
          <a:p>
            <a:pPr marL="457200" indent="-457200" defTabSz="566674">
              <a:lnSpc>
                <a:spcPct val="100000"/>
              </a:lnSpc>
              <a:spcBef>
                <a:spcPts val="900"/>
              </a:spcBef>
              <a:buClr>
                <a:schemeClr val="accent1"/>
              </a:buClr>
              <a:buSzPct val="104999"/>
              <a:buFont typeface="+mj-lt"/>
              <a:buAutoNum type="arabicPeriod"/>
              <a:defRPr sz="1940" cap="none" spc="0">
                <a:latin typeface="Avenir Next Medium"/>
                <a:ea typeface="Avenir Next Medium"/>
                <a:cs typeface="Avenir Next Medium"/>
                <a:sym typeface="Avenir Next Medium"/>
              </a:defRPr>
            </a:pPr>
            <a:r>
              <a:rPr lang="it-IT" sz="3200" dirty="0"/>
              <a:t>L’attributo PE matematicamente può assumere un valore negativo che però non è accettato nella cultura finanziaria, nel dataset 4 fonti su 5 infatti non riportano i valori di PE negativi, al contrario solo </a:t>
            </a:r>
            <a:r>
              <a:rPr lang="it-IT" sz="3200" dirty="0" err="1"/>
              <a:t>msn</a:t>
            </a:r>
            <a:r>
              <a:rPr lang="it-IT" sz="3200" dirty="0"/>
              <a:t>-money riporta tali valori</a:t>
            </a:r>
          </a:p>
          <a:p>
            <a:pPr marL="457200" indent="-457200" defTabSz="566674">
              <a:lnSpc>
                <a:spcPct val="100000"/>
              </a:lnSpc>
              <a:spcBef>
                <a:spcPts val="900"/>
              </a:spcBef>
              <a:buClr>
                <a:schemeClr val="accent1"/>
              </a:buClr>
              <a:buSzPct val="104999"/>
              <a:buFont typeface="+mj-lt"/>
              <a:buAutoNum type="arabicPeriod"/>
              <a:defRPr sz="1940" cap="none" spc="0">
                <a:latin typeface="Avenir Next Medium"/>
                <a:ea typeface="Avenir Next Medium"/>
                <a:cs typeface="Avenir Next Medium"/>
                <a:sym typeface="Avenir Next Medium"/>
              </a:defRPr>
            </a:pPr>
            <a:r>
              <a:rPr lang="it-IT" sz="3200" dirty="0"/>
              <a:t>Come vedremo nell’analisi di consistenza il valore che assume l’attributo </a:t>
            </a:r>
            <a:r>
              <a:rPr lang="it-IT" sz="3200" dirty="0" err="1"/>
              <a:t>PreviousClose</a:t>
            </a:r>
            <a:r>
              <a:rPr lang="it-IT" sz="3200" dirty="0"/>
              <a:t> può non coincidere con il valore di </a:t>
            </a:r>
            <a:r>
              <a:rPr lang="it-IT" sz="3200" dirty="0" err="1"/>
              <a:t>PriceOpen</a:t>
            </a:r>
            <a:r>
              <a:rPr lang="it-IT" sz="3200" dirty="0"/>
              <a:t> in quanto sono possibili transazioni a mercato chiuso</a:t>
            </a:r>
          </a:p>
          <a:p>
            <a:pPr marL="457200" indent="-457200" defTabSz="566674">
              <a:lnSpc>
                <a:spcPct val="100000"/>
              </a:lnSpc>
              <a:spcBef>
                <a:spcPts val="900"/>
              </a:spcBef>
              <a:buClr>
                <a:schemeClr val="accent1"/>
              </a:buClr>
              <a:buSzPct val="104999"/>
              <a:buFont typeface="+mj-lt"/>
              <a:buAutoNum type="arabicPeriod"/>
              <a:defRPr sz="1940" cap="none" spc="0">
                <a:latin typeface="Avenir Next Medium"/>
                <a:ea typeface="Avenir Next Medium"/>
                <a:cs typeface="Avenir Next Medium"/>
                <a:sym typeface="Avenir Next Medium"/>
              </a:defRPr>
            </a:pPr>
            <a:r>
              <a:rPr lang="it-IT" sz="3200" dirty="0"/>
              <a:t>L’attributo Yield differisce nelle varie fonti in quanto il suo calcolo può essere fatto su scale differenti (annuale, semestrale, quarto di anno)</a:t>
            </a:r>
          </a:p>
          <a:p>
            <a:pPr marL="457200" indent="-457200" defTabSz="566674">
              <a:lnSpc>
                <a:spcPct val="100000"/>
              </a:lnSpc>
              <a:spcBef>
                <a:spcPts val="900"/>
              </a:spcBef>
              <a:buClr>
                <a:schemeClr val="accent1"/>
              </a:buClr>
              <a:buSzPct val="104999"/>
              <a:buFont typeface="+mj-lt"/>
              <a:buAutoNum type="arabicPeriod"/>
              <a:defRPr sz="1940" cap="none" spc="0">
                <a:latin typeface="Avenir Next Medium"/>
                <a:ea typeface="Avenir Next Medium"/>
                <a:cs typeface="Avenir Next Medium"/>
                <a:sym typeface="Avenir Next Medium"/>
              </a:defRPr>
            </a:pPr>
            <a:endParaRPr dirty="0"/>
          </a:p>
        </p:txBody>
      </p:sp>
    </p:spTree>
    <p:extLst>
      <p:ext uri="{BB962C8B-B14F-4D97-AF65-F5344CB8AC3E}">
        <p14:creationId xmlns:p14="http://schemas.microsoft.com/office/powerpoint/2010/main" val="15582443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DOMINIO, OBIETTIVI"/>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METRICHE DATA QUALITY</a:t>
            </a:r>
          </a:p>
        </p:txBody>
      </p:sp>
      <p:sp>
        <p:nvSpPr>
          <p:cNvPr id="197" name="Dominio:                                                                                          Il dataset preso in esame rappresenta le osservazioni atmosferiche di diverse stazioni meteo in Australia dal 01/11/2007 al 25/06/2017.…"/>
          <p:cNvSpPr txBox="1">
            <a:spLocks noGrp="1"/>
          </p:cNvSpPr>
          <p:nvPr>
            <p:ph type="body" idx="1"/>
          </p:nvPr>
        </p:nvSpPr>
        <p:spPr>
          <a:xfrm>
            <a:off x="406400" y="1389211"/>
            <a:ext cx="12192000" cy="7462689"/>
          </a:xfrm>
          <a:prstGeom prst="rect">
            <a:avLst/>
          </a:prstGeom>
        </p:spPr>
        <p:txBody>
          <a:bodyPr anchor="t"/>
          <a:lstStyle/>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dirty="0" err="1"/>
              <a:t>Completezza</a:t>
            </a:r>
            <a:endParaRPr dirty="0"/>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dirty="0" err="1"/>
              <a:t>Ridondanza</a:t>
            </a:r>
            <a:endParaRPr dirty="0"/>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dirty="0" err="1"/>
              <a:t>Consistenza</a:t>
            </a:r>
            <a:endParaRPr dirty="0"/>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dirty="0" err="1"/>
              <a:t>Precisione</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COMPLETEZZA</a:t>
            </a:r>
          </a:p>
        </p:txBody>
      </p:sp>
      <p:sp>
        <p:nvSpPr>
          <p:cNvPr id="200" name="MaxTemp: temperatura massima registrata…"/>
          <p:cNvSpPr txBox="1">
            <a:spLocks noGrp="1"/>
          </p:cNvSpPr>
          <p:nvPr>
            <p:ph type="body" idx="1"/>
          </p:nvPr>
        </p:nvSpPr>
        <p:spPr>
          <a:xfrm>
            <a:off x="406400" y="1389211"/>
            <a:ext cx="12192000" cy="7462689"/>
          </a:xfrm>
          <a:prstGeom prst="rect">
            <a:avLst/>
          </a:prstGeom>
        </p:spPr>
        <p:txBody>
          <a:bodyPr anchor="t"/>
          <a:lstStyle/>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dirty="0" err="1"/>
              <a:t>Completezza</a:t>
            </a:r>
            <a:r>
              <a:rPr dirty="0"/>
              <a:t> di </a:t>
            </a:r>
            <a:r>
              <a:rPr dirty="0" err="1"/>
              <a:t>attributi</a:t>
            </a:r>
            <a:r>
              <a:rPr dirty="0"/>
              <a:t>:                                                       </a:t>
            </a:r>
            <a:endParaRPr lang="it-IT" dirty="0"/>
          </a:p>
          <a:p>
            <a:pPr defTabSz="584200">
              <a:lnSpc>
                <a:spcPct val="100000"/>
              </a:lnSpc>
              <a:spcBef>
                <a:spcPts val="2800"/>
              </a:spcBef>
              <a:buClr>
                <a:schemeClr val="accent1"/>
              </a:buClr>
              <a:buSzPct val="104999"/>
              <a:defRPr sz="3400" cap="none" spc="0">
                <a:latin typeface="Avenir Next Medium"/>
                <a:ea typeface="Avenir Next Medium"/>
                <a:cs typeface="Avenir Next Medium"/>
                <a:sym typeface="Avenir Next Medium"/>
              </a:defRPr>
            </a:pPr>
            <a:r>
              <a:rPr lang="it-IT" dirty="0"/>
              <a:t>	</a:t>
            </a:r>
            <a:r>
              <a:rPr dirty="0"/>
              <a:t>40% di NULL </a:t>
            </a:r>
            <a:r>
              <a:rPr dirty="0" err="1"/>
              <a:t>nella</a:t>
            </a:r>
            <a:r>
              <a:rPr dirty="0"/>
              <a:t> </a:t>
            </a:r>
            <a:r>
              <a:rPr dirty="0" err="1"/>
              <a:t>colonna</a:t>
            </a:r>
            <a:r>
              <a:rPr dirty="0"/>
              <a:t> </a:t>
            </a:r>
            <a:r>
              <a:rPr dirty="0" err="1"/>
              <a:t>PreviousClose</a:t>
            </a:r>
            <a:r>
              <a:rPr lang="it-IT" dirty="0"/>
              <a:t>.</a:t>
            </a:r>
          </a:p>
          <a:p>
            <a:pPr defTabSz="584200">
              <a:lnSpc>
                <a:spcPct val="100000"/>
              </a:lnSpc>
              <a:spcBef>
                <a:spcPts val="2800"/>
              </a:spcBef>
              <a:buClr>
                <a:schemeClr val="accent1"/>
              </a:buClr>
              <a:buSzPct val="104999"/>
              <a:defRPr sz="3400" cap="none" spc="0">
                <a:latin typeface="Avenir Next Medium"/>
                <a:ea typeface="Avenir Next Medium"/>
                <a:cs typeface="Avenir Next Medium"/>
                <a:sym typeface="Avenir Next Medium"/>
              </a:defRPr>
            </a:pPr>
            <a:r>
              <a:rPr lang="it-IT" dirty="0"/>
              <a:t>	</a:t>
            </a:r>
            <a:r>
              <a:rPr dirty="0"/>
              <a:t>20% di NULL </a:t>
            </a:r>
            <a:r>
              <a:rPr dirty="0" err="1"/>
              <a:t>nella</a:t>
            </a:r>
            <a:r>
              <a:rPr dirty="0"/>
              <a:t> </a:t>
            </a:r>
            <a:r>
              <a:rPr dirty="0" err="1"/>
              <a:t>colonna</a:t>
            </a:r>
            <a:r>
              <a:rPr dirty="0"/>
              <a:t> </a:t>
            </a:r>
            <a:r>
              <a:rPr dirty="0" err="1"/>
              <a:t>NShares</a:t>
            </a:r>
            <a:r>
              <a:rPr dirty="0"/>
              <a:t>.</a:t>
            </a:r>
            <a:endParaRPr lang="it-IT" dirty="0"/>
          </a:p>
          <a:p>
            <a:pPr defTabSz="584200">
              <a:lnSpc>
                <a:spcPct val="100000"/>
              </a:lnSpc>
              <a:spcBef>
                <a:spcPts val="2800"/>
              </a:spcBef>
              <a:buClr>
                <a:schemeClr val="accent1"/>
              </a:buClr>
              <a:buSzPct val="104999"/>
              <a:defRPr sz="3400" cap="none" spc="0">
                <a:latin typeface="Avenir Next Medium"/>
                <a:ea typeface="Avenir Next Medium"/>
                <a:cs typeface="Avenir Next Medium"/>
                <a:sym typeface="Avenir Next Medium"/>
              </a:defRPr>
            </a:pPr>
            <a:r>
              <a:rPr dirty="0"/>
              <a:t>      58% di NULL </a:t>
            </a:r>
            <a:r>
              <a:rPr dirty="0" err="1"/>
              <a:t>nella</a:t>
            </a:r>
            <a:r>
              <a:rPr dirty="0"/>
              <a:t> </a:t>
            </a:r>
            <a:r>
              <a:rPr dirty="0" err="1"/>
              <a:t>colonna</a:t>
            </a:r>
            <a:r>
              <a:rPr dirty="0"/>
              <a:t> Yield. </a:t>
            </a:r>
            <a:endParaRPr lang="it-IT" dirty="0"/>
          </a:p>
          <a:p>
            <a:pPr defTabSz="584200">
              <a:lnSpc>
                <a:spcPct val="100000"/>
              </a:lnSpc>
              <a:spcBef>
                <a:spcPts val="2800"/>
              </a:spcBef>
              <a:buClr>
                <a:schemeClr val="accent1"/>
              </a:buClr>
              <a:buSzPct val="104999"/>
              <a:defRPr sz="3400" cap="none" spc="0">
                <a:latin typeface="Avenir Next Medium"/>
                <a:ea typeface="Avenir Next Medium"/>
                <a:cs typeface="Avenir Next Medium"/>
                <a:sym typeface="Avenir Next Medium"/>
              </a:defRPr>
            </a:pPr>
            <a:r>
              <a:rPr dirty="0"/>
              <a:t>      57% di NULL </a:t>
            </a:r>
            <a:r>
              <a:rPr dirty="0" err="1"/>
              <a:t>nella</a:t>
            </a:r>
            <a:r>
              <a:rPr dirty="0"/>
              <a:t> </a:t>
            </a:r>
            <a:r>
              <a:rPr dirty="0" err="1"/>
              <a:t>colonna</a:t>
            </a:r>
            <a:r>
              <a:rPr dirty="0"/>
              <a:t> </a:t>
            </a:r>
            <a:r>
              <a:rPr dirty="0" err="1"/>
              <a:t>DividendYield</a:t>
            </a:r>
            <a:r>
              <a:rPr dirty="0"/>
              <a:t>. </a:t>
            </a:r>
            <a:endParaRPr lang="it-IT" dirty="0"/>
          </a:p>
          <a:p>
            <a:pPr defTabSz="584200">
              <a:lnSpc>
                <a:spcPct val="100000"/>
              </a:lnSpc>
              <a:spcBef>
                <a:spcPts val="2800"/>
              </a:spcBef>
              <a:buClr>
                <a:schemeClr val="accent1"/>
              </a:buClr>
              <a:buSzPct val="104999"/>
              <a:defRPr sz="3400" cap="none" spc="0">
                <a:latin typeface="Avenir Next Medium"/>
                <a:ea typeface="Avenir Next Medium"/>
                <a:cs typeface="Avenir Next Medium"/>
                <a:sym typeface="Avenir Next Medium"/>
              </a:defRPr>
            </a:pPr>
            <a:r>
              <a:rPr lang="it-IT" dirty="0"/>
              <a:t> </a:t>
            </a:r>
            <a:r>
              <a:rPr dirty="0"/>
              <a:t>     0.4% di NULL </a:t>
            </a:r>
            <a:r>
              <a:rPr dirty="0" err="1"/>
              <a:t>nella</a:t>
            </a:r>
            <a:r>
              <a:rPr dirty="0"/>
              <a:t> </a:t>
            </a:r>
            <a:r>
              <a:rPr dirty="0" err="1"/>
              <a:t>colonna</a:t>
            </a:r>
            <a:r>
              <a:rPr dirty="0"/>
              <a:t> EPS.  </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dirty="0" err="1"/>
              <a:t>Completezza</a:t>
            </a:r>
            <a:r>
              <a:rPr dirty="0"/>
              <a:t> </a:t>
            </a:r>
            <a:r>
              <a:rPr dirty="0" err="1"/>
              <a:t>totale</a:t>
            </a:r>
            <a:r>
              <a:rPr dirty="0"/>
              <a:t>:                                                                  </a:t>
            </a:r>
            <a:endParaRPr lang="it-IT" dirty="0"/>
          </a:p>
          <a:p>
            <a:pPr defTabSz="584200">
              <a:lnSpc>
                <a:spcPct val="100000"/>
              </a:lnSpc>
              <a:spcBef>
                <a:spcPts val="2800"/>
              </a:spcBef>
              <a:buClr>
                <a:schemeClr val="accent1"/>
              </a:buClr>
              <a:buSzPct val="104999"/>
              <a:defRPr sz="3400" cap="none" spc="0">
                <a:latin typeface="Avenir Next Medium"/>
                <a:ea typeface="Avenir Next Medium"/>
                <a:cs typeface="Avenir Next Medium"/>
                <a:sym typeface="Avenir Next Medium"/>
              </a:defRPr>
            </a:pPr>
            <a:r>
              <a:rPr lang="it-IT" dirty="0"/>
              <a:t>	</a:t>
            </a:r>
            <a:r>
              <a:rPr dirty="0"/>
              <a:t>10% di NULL </a:t>
            </a:r>
            <a:r>
              <a:rPr dirty="0" err="1"/>
              <a:t>nell’intero</a:t>
            </a:r>
            <a:r>
              <a:rPr dirty="0"/>
              <a:t> dataset.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COMPLETEZZA</a:t>
            </a:r>
          </a:p>
        </p:txBody>
      </p:sp>
      <p:sp>
        <p:nvSpPr>
          <p:cNvPr id="200" name="MaxTemp: temperatura massima registrata…"/>
          <p:cNvSpPr txBox="1">
            <a:spLocks noGrp="1"/>
          </p:cNvSpPr>
          <p:nvPr>
            <p:ph type="body" idx="1"/>
          </p:nvPr>
        </p:nvSpPr>
        <p:spPr>
          <a:xfrm>
            <a:off x="406400" y="1389211"/>
            <a:ext cx="12192000" cy="7462689"/>
          </a:xfrm>
          <a:prstGeom prst="rect">
            <a:avLst/>
          </a:prstGeom>
        </p:spPr>
        <p:txBody>
          <a:bodyPr anchor="t"/>
          <a:lstStyle/>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Per quanto riguarda la completezza sono stati riportati gli attributi con il numero di valore nulli più alti.</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Come si evince dai dati pur prendendo in considerazione solo le «fonti autorevoli» per alcuni attributi si nota un valore considerevole di nulli. Il problema è però contenuto a livello globale riscontando solo il 10% di valore nulli nell’intero dataset, poiché al contrario diversi attributi hanno presenza di valori nulli molto bassa.</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Questo fatto complica l’analisi delle altre metriche in quanto bisogna gestire la presenza di tali valori ed in alcuni casi è impossibile fornire una quantificazione prendendo in considerazioni tali valori.</a:t>
            </a:r>
            <a:endParaRPr dirty="0"/>
          </a:p>
        </p:txBody>
      </p:sp>
    </p:spTree>
    <p:extLst>
      <p:ext uri="{BB962C8B-B14F-4D97-AF65-F5344CB8AC3E}">
        <p14:creationId xmlns:p14="http://schemas.microsoft.com/office/powerpoint/2010/main" val="3550121067"/>
      </p:ext>
    </p:extLst>
  </p:cSld>
  <p:clrMapOvr>
    <a:masterClrMapping/>
  </p:clrMapOvr>
  <p:transition spd="med"/>
</p:sld>
</file>

<file path=ppt/theme/theme1.xml><?xml version="1.0" encoding="utf-8"?>
<a:theme xmlns:a="http://schemas.openxmlformats.org/drawingml/2006/main"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324</TotalTime>
  <Words>1503</Words>
  <Application>Microsoft Office PowerPoint</Application>
  <PresentationFormat>Personalizzato</PresentationFormat>
  <Paragraphs>112</Paragraphs>
  <Slides>18</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18</vt:i4>
      </vt:variant>
    </vt:vector>
  </HeadingPairs>
  <TitlesOfParts>
    <vt:vector size="25" baseType="lpstr">
      <vt:lpstr>Avenir Next</vt:lpstr>
      <vt:lpstr>Avenir Next Medium</vt:lpstr>
      <vt:lpstr>DIN Alternate</vt:lpstr>
      <vt:lpstr>DIN Condensed</vt:lpstr>
      <vt:lpstr>Helvetica</vt:lpstr>
      <vt:lpstr>Helvetica Neue</vt:lpstr>
      <vt:lpstr>New_Template7</vt:lpstr>
      <vt:lpstr>PROGETTO  ARCHITETTURE DATI</vt:lpstr>
      <vt:lpstr>PREMESSA 1/2</vt:lpstr>
      <vt:lpstr>PREMESSA 2/2</vt:lpstr>
      <vt:lpstr>DOMINIO, OBIETTIVI</vt:lpstr>
      <vt:lpstr>DATASET</vt:lpstr>
      <vt:lpstr>ANALISI DATASET E DOMINIO APPLICATIVO</vt:lpstr>
      <vt:lpstr>METRICHE DATA QUALITY</vt:lpstr>
      <vt:lpstr>COMPLETEZZA</vt:lpstr>
      <vt:lpstr>COMPLETEZZA</vt:lpstr>
      <vt:lpstr>Ridondanza</vt:lpstr>
      <vt:lpstr>CONSISTENZA</vt:lpstr>
      <vt:lpstr>PRECISIONE (attributi) </vt:lpstr>
      <vt:lpstr>PRECISIONE (attributi)</vt:lpstr>
      <vt:lpstr>PRECISIONE (ATTRIBUTI)</vt:lpstr>
      <vt:lpstr>PRECISIONE (FONTI)</vt:lpstr>
      <vt:lpstr>PRECISIONE (FONTI)</vt:lpstr>
      <vt:lpstr>CONCLUSIONI</vt:lpstr>
      <vt:lpstr>SVILUPPI FUTURI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ARCHITETTURE DATI</dc:title>
  <cp:lastModifiedBy>d.finati@campus.unimib.it</cp:lastModifiedBy>
  <cp:revision>24</cp:revision>
  <dcterms:modified xsi:type="dcterms:W3CDTF">2020-02-15T15:21:52Z</dcterms:modified>
</cp:coreProperties>
</file>