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222222"/>
        </a:solidFill>
        <a:effectLst/>
        <a:uFillTx/>
        <a:latin typeface="DIN Condensed"/>
        <a:ea typeface="DIN Condensed"/>
        <a:cs typeface="DIN Condensed"/>
        <a:sym typeface="DIN Condensed"/>
      </a:defRPr>
    </a:lvl1pPr>
    <a:lvl2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222222"/>
        </a:solidFill>
        <a:effectLst/>
        <a:uFillTx/>
        <a:latin typeface="DIN Condensed"/>
        <a:ea typeface="DIN Condensed"/>
        <a:cs typeface="DIN Condensed"/>
        <a:sym typeface="DIN Condensed"/>
      </a:defRPr>
    </a:lvl2pPr>
    <a:lvl3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222222"/>
        </a:solidFill>
        <a:effectLst/>
        <a:uFillTx/>
        <a:latin typeface="DIN Condensed"/>
        <a:ea typeface="DIN Condensed"/>
        <a:cs typeface="DIN Condensed"/>
        <a:sym typeface="DIN Condensed"/>
      </a:defRPr>
    </a:lvl3pPr>
    <a:lvl4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222222"/>
        </a:solidFill>
        <a:effectLst/>
        <a:uFillTx/>
        <a:latin typeface="DIN Condensed"/>
        <a:ea typeface="DIN Condensed"/>
        <a:cs typeface="DIN Condensed"/>
        <a:sym typeface="DIN Condensed"/>
      </a:defRPr>
    </a:lvl4pPr>
    <a:lvl5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222222"/>
        </a:solidFill>
        <a:effectLst/>
        <a:uFillTx/>
        <a:latin typeface="DIN Condensed"/>
        <a:ea typeface="DIN Condensed"/>
        <a:cs typeface="DIN Condensed"/>
        <a:sym typeface="DIN Condensed"/>
      </a:defRPr>
    </a:lvl5pPr>
    <a:lvl6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222222"/>
        </a:solidFill>
        <a:effectLst/>
        <a:uFillTx/>
        <a:latin typeface="DIN Condensed"/>
        <a:ea typeface="DIN Condensed"/>
        <a:cs typeface="DIN Condensed"/>
        <a:sym typeface="DIN Condensed"/>
      </a:defRPr>
    </a:lvl6pPr>
    <a:lvl7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222222"/>
        </a:solidFill>
        <a:effectLst/>
        <a:uFillTx/>
        <a:latin typeface="DIN Condensed"/>
        <a:ea typeface="DIN Condensed"/>
        <a:cs typeface="DIN Condensed"/>
        <a:sym typeface="DIN Condensed"/>
      </a:defRPr>
    </a:lvl7pPr>
    <a:lvl8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222222"/>
        </a:solidFill>
        <a:effectLst/>
        <a:uFillTx/>
        <a:latin typeface="DIN Condensed"/>
        <a:ea typeface="DIN Condensed"/>
        <a:cs typeface="DIN Condensed"/>
        <a:sym typeface="DIN Condensed"/>
      </a:defRPr>
    </a:lvl8pPr>
    <a:lvl9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222222"/>
        </a:solidFill>
        <a:effectLst/>
        <a:uFillTx/>
        <a:latin typeface="DIN Condensed"/>
        <a:ea typeface="DIN Condensed"/>
        <a:cs typeface="DIN Condensed"/>
        <a:sym typeface="DIN Condensed"/>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DIN Condensed"/>
          <a:ea typeface="DIN Condensed"/>
          <a:cs typeface="DIN Condense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CCE0F1"/>
          </a:solidFill>
        </a:fill>
      </a:tcStyle>
    </a:wholeTbl>
    <a:band2H>
      <a:tcTxStyle/>
      <a:tcStyle>
        <a:tcBdr/>
        <a:fill>
          <a:solidFill>
            <a:srgbClr val="E7F0F8"/>
          </a:solidFill>
        </a:fill>
      </a:tcStyle>
    </a:band2H>
    <a:firstCol>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1"/>
          </a:solidFill>
        </a:fill>
      </a:tcStyle>
    </a:firstCol>
    <a:la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1"/>
          </a:solidFill>
        </a:fill>
      </a:tcStyle>
    </a:lastRow>
    <a:fir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1"/>
          </a:solidFill>
        </a:fill>
      </a:tcStyle>
    </a:firstRow>
  </a:tblStyle>
  <a:tblStyle styleId="{C7B018BB-80A7-4F77-B60F-C8B233D01FF8}" styleName="">
    <a:tblBg/>
    <a:wholeTbl>
      <a:tcTxStyle b="off" i="off">
        <a:font>
          <a:latin typeface="DIN Condensed"/>
          <a:ea typeface="DIN Condensed"/>
          <a:cs typeface="DIN Condense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D9E8D1"/>
          </a:solidFill>
        </a:fill>
      </a:tcStyle>
    </a:wholeTbl>
    <a:band2H>
      <a:tcTxStyle/>
      <a:tcStyle>
        <a:tcBdr/>
        <a:fill>
          <a:solidFill>
            <a:srgbClr val="EDF4E9"/>
          </a:solidFill>
        </a:fill>
      </a:tcStyle>
    </a:band2H>
    <a:firstCol>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3"/>
          </a:solidFill>
        </a:fill>
      </a:tcStyle>
    </a:firstCol>
    <a:la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3"/>
          </a:solidFill>
        </a:fill>
      </a:tcStyle>
    </a:lastRow>
    <a:fir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3"/>
          </a:solidFill>
        </a:fill>
      </a:tcStyle>
    </a:firstRow>
  </a:tblStyle>
  <a:tblStyle styleId="{EEE7283C-3CF3-47DC-8721-378D4A62B228}" styleName="">
    <a:tblBg/>
    <a:wholeTbl>
      <a:tcTxStyle b="off" i="off">
        <a:font>
          <a:latin typeface="DIN Condensed"/>
          <a:ea typeface="DIN Condensed"/>
          <a:cs typeface="DIN Condense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EACBD1"/>
          </a:solidFill>
        </a:fill>
      </a:tcStyle>
    </a:wholeTbl>
    <a:band2H>
      <a:tcTxStyle/>
      <a:tcStyle>
        <a:tcBdr/>
        <a:fill>
          <a:solidFill>
            <a:srgbClr val="F5E7E9"/>
          </a:solidFill>
        </a:fill>
      </a:tcStyle>
    </a:band2H>
    <a:firstCol>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6"/>
          </a:solidFill>
        </a:fill>
      </a:tcStyle>
    </a:firstCol>
    <a:la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6"/>
          </a:solidFill>
        </a:fill>
      </a:tcStyle>
    </a:lastRow>
    <a:fir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6"/>
          </a:solidFill>
        </a:fill>
      </a:tcStyle>
    </a:firstRow>
  </a:tblStyle>
  <a:tblStyle styleId="{CF821DB8-F4EB-4A41-A1BA-3FCAFE7338EE}" styleName="">
    <a:tblBg/>
    <a:wholeTbl>
      <a:tcTxStyle b="off" i="off">
        <a:font>
          <a:latin typeface="DIN Condensed"/>
          <a:ea typeface="DIN Condensed"/>
          <a:cs typeface="DIN Condensed"/>
        </a:font>
        <a:srgbClr val="22222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838787"/>
          </a:solidFill>
        </a:fill>
      </a:tcStyle>
    </a:band2H>
    <a:firstCol>
      <a:tcTxStyle b="on" i="off">
        <a:font>
          <a:latin typeface="DIN Condensed"/>
          <a:ea typeface="DIN Condensed"/>
          <a:cs typeface="DIN Condensed"/>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DIN Condensed"/>
          <a:ea typeface="DIN Condensed"/>
          <a:cs typeface="DIN Condensed"/>
        </a:font>
        <a:srgbClr val="222222"/>
      </a:tcTxStyle>
      <a:tcStyle>
        <a:tcBdr>
          <a:left>
            <a:ln w="12700" cap="flat">
              <a:noFill/>
              <a:miter lim="400000"/>
            </a:ln>
          </a:left>
          <a:right>
            <a:ln w="12700" cap="flat">
              <a:noFill/>
              <a:miter lim="400000"/>
            </a:ln>
          </a:right>
          <a:top>
            <a:ln w="50800" cap="flat">
              <a:solidFill>
                <a:srgbClr val="222222"/>
              </a:solidFill>
              <a:prstDash val="solid"/>
              <a:round/>
            </a:ln>
          </a:top>
          <a:bottom>
            <a:ln w="25400" cap="flat">
              <a:solidFill>
                <a:srgbClr val="222222"/>
              </a:solidFill>
              <a:prstDash val="solid"/>
              <a:round/>
            </a:ln>
          </a:bottom>
          <a:insideH>
            <a:ln w="12700" cap="flat">
              <a:noFill/>
              <a:miter lim="400000"/>
            </a:ln>
          </a:insideH>
          <a:insideV>
            <a:ln w="12700" cap="flat">
              <a:noFill/>
              <a:miter lim="400000"/>
            </a:ln>
          </a:insideV>
        </a:tcBdr>
        <a:fill>
          <a:solidFill>
            <a:srgbClr val="838787"/>
          </a:solidFill>
        </a:fill>
      </a:tcStyle>
    </a:lastRow>
    <a:firstRow>
      <a:tcTxStyle b="on" i="off">
        <a:font>
          <a:latin typeface="DIN Condensed"/>
          <a:ea typeface="DIN Condensed"/>
          <a:cs typeface="DIN Condensed"/>
        </a:font>
        <a:srgbClr val="838787"/>
      </a:tcTxStyle>
      <a:tcStyle>
        <a:tcBdr>
          <a:left>
            <a:ln w="12700" cap="flat">
              <a:noFill/>
              <a:miter lim="400000"/>
            </a:ln>
          </a:left>
          <a:right>
            <a:ln w="12700" cap="flat">
              <a:noFill/>
              <a:miter lim="400000"/>
            </a:ln>
          </a:right>
          <a:top>
            <a:ln w="25400" cap="flat">
              <a:solidFill>
                <a:srgbClr val="222222"/>
              </a:solidFill>
              <a:prstDash val="solid"/>
              <a:round/>
            </a:ln>
          </a:top>
          <a:bottom>
            <a:ln w="25400" cap="flat">
              <a:solidFill>
                <a:srgbClr val="222222"/>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DIN Condensed"/>
          <a:ea typeface="DIN Condensed"/>
          <a:cs typeface="DIN Condense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CBCBCB"/>
          </a:solidFill>
        </a:fill>
      </a:tcStyle>
    </a:wholeTbl>
    <a:band2H>
      <a:tcTxStyle/>
      <a:tcStyle>
        <a:tcBdr/>
        <a:fill>
          <a:solidFill>
            <a:srgbClr val="E7E7E7"/>
          </a:solidFill>
        </a:fill>
      </a:tcStyle>
    </a:band2H>
    <a:firstCol>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222222"/>
          </a:solidFill>
        </a:fill>
      </a:tcStyle>
    </a:firstCol>
    <a:la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222222"/>
          </a:solidFill>
        </a:fill>
      </a:tcStyle>
    </a:lastRow>
    <a:fir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222222"/>
          </a:solidFill>
        </a:fill>
      </a:tcStyle>
    </a:firstRow>
  </a:tblStyle>
  <a:tblStyle styleId="{2708684C-4D16-4618-839F-0558EEFCDFE6}" styleName="">
    <a:tblBg/>
    <a:wholeTbl>
      <a:tcTxStyle b="off"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838787">
              <a:alpha val="20000"/>
            </a:srgbClr>
          </a:solidFill>
        </a:fill>
      </a:tcStyle>
    </a:wholeTbl>
    <a:band2H>
      <a:tcTxStyle/>
      <a:tcStyle>
        <a:tcBdr/>
        <a:fill>
          <a:solidFill>
            <a:srgbClr val="FFFFFF"/>
          </a:solidFill>
        </a:fill>
      </a:tcStyle>
    </a:band2H>
    <a:firstCol>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838787">
              <a:alpha val="20000"/>
            </a:srgbClr>
          </a:solidFill>
        </a:fill>
      </a:tcStyle>
    </a:firstCol>
    <a:la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508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noFill/>
        </a:fill>
      </a:tcStyle>
    </a:lastRow>
    <a:fir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254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45" d="100"/>
          <a:sy n="45" d="100"/>
        </p:scale>
        <p:origin x="136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7" name="Shape 187"/>
          <p:cNvSpPr>
            <a:spLocks noGrp="1" noRot="1" noChangeAspect="1"/>
          </p:cNvSpPr>
          <p:nvPr>
            <p:ph type="sldImg"/>
          </p:nvPr>
        </p:nvSpPr>
        <p:spPr>
          <a:xfrm>
            <a:off x="1143000" y="685800"/>
            <a:ext cx="4572000" cy="3429000"/>
          </a:xfrm>
          <a:prstGeom prst="rect">
            <a:avLst/>
          </a:prstGeom>
        </p:spPr>
        <p:txBody>
          <a:bodyPr/>
          <a:lstStyle/>
          <a:p>
            <a:endParaRPr/>
          </a:p>
        </p:txBody>
      </p:sp>
      <p:sp>
        <p:nvSpPr>
          <p:cNvPr id="188" name="Shape 18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olo e sottotitolo">
    <p:spTree>
      <p:nvGrpSpPr>
        <p:cNvPr id="1" name=""/>
        <p:cNvGrpSpPr/>
        <p:nvPr/>
      </p:nvGrpSpPr>
      <p:grpSpPr>
        <a:xfrm>
          <a:off x="0" y="0"/>
          <a:ext cx="0" cy="0"/>
          <a:chOff x="0" y="0"/>
          <a:chExt cx="0" cy="0"/>
        </a:xfrm>
      </p:grpSpPr>
      <p:sp>
        <p:nvSpPr>
          <p:cNvPr id="12" name="Titolo Testo"/>
          <p:cNvSpPr txBox="1">
            <a:spLocks noGrp="1"/>
          </p:cNvSpPr>
          <p:nvPr>
            <p:ph type="title"/>
          </p:nvPr>
        </p:nvSpPr>
        <p:spPr>
          <a:prstGeom prst="rect">
            <a:avLst/>
          </a:prstGeom>
        </p:spPr>
        <p:txBody>
          <a:bodyPr/>
          <a:lstStyle/>
          <a:p>
            <a:r>
              <a:t>Titolo Testo</a:t>
            </a:r>
          </a:p>
        </p:txBody>
      </p:sp>
      <p:sp>
        <p:nvSpPr>
          <p:cNvPr id="13" name="Corpo livello uno…"/>
          <p:cNvSpPr txBox="1">
            <a:spLocks noGrp="1"/>
          </p:cNvSpPr>
          <p:nvPr>
            <p:ph type="body" sz="quarter" idx="1"/>
          </p:nvPr>
        </p:nvSpPr>
        <p:spPr>
          <a:prstGeom prst="rect">
            <a:avLst/>
          </a:prstGeom>
        </p:spPr>
        <p:txBody>
          <a:bodyPr/>
          <a:lstStyle/>
          <a:p>
            <a:r>
              <a:t>Corpo livello uno</a:t>
            </a:r>
          </a:p>
          <a:p>
            <a:pPr lvl="1"/>
            <a:r>
              <a:t>Corpo livello due</a:t>
            </a:r>
          </a:p>
          <a:p>
            <a:pPr lvl="2"/>
            <a:r>
              <a:t>Corpo livello tre</a:t>
            </a:r>
          </a:p>
          <a:p>
            <a:pPr lvl="3"/>
            <a:r>
              <a:t>Corpo livello quattro</a:t>
            </a:r>
          </a:p>
          <a:p>
            <a:pPr lvl="4"/>
            <a:r>
              <a:t>Corpo livello cinque</a:t>
            </a:r>
          </a:p>
        </p:txBody>
      </p:sp>
      <p:sp>
        <p:nvSpPr>
          <p:cNvPr id="14"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unti elenco">
    <p:spTree>
      <p:nvGrpSpPr>
        <p:cNvPr id="1" name=""/>
        <p:cNvGrpSpPr/>
        <p:nvPr/>
      </p:nvGrpSpPr>
      <p:grpSpPr>
        <a:xfrm>
          <a:off x="0" y="0"/>
          <a:ext cx="0" cy="0"/>
          <a:chOff x="0" y="0"/>
          <a:chExt cx="0" cy="0"/>
        </a:xfrm>
      </p:grpSpPr>
      <p:sp>
        <p:nvSpPr>
          <p:cNvPr id="104" name="Linea"/>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defRPr>
                <a:solidFill>
                  <a:srgbClr val="838787"/>
                </a:solidFill>
              </a:defRPr>
            </a:pPr>
            <a:endParaRPr/>
          </a:p>
        </p:txBody>
      </p:sp>
      <p:sp>
        <p:nvSpPr>
          <p:cNvPr id="105" name="Corpo livello uno…"/>
          <p:cNvSpPr txBox="1">
            <a:spLocks noGrp="1"/>
          </p:cNvSpPr>
          <p:nvPr>
            <p:ph type="body" sz="quarter" idx="1"/>
          </p:nvPr>
        </p:nvSpPr>
        <p:spPr>
          <a:xfrm>
            <a:off x="406400" y="457200"/>
            <a:ext cx="11176000" cy="457200"/>
          </a:xfrm>
          <a:prstGeom prst="rect">
            <a:avLst/>
          </a:prstGeom>
        </p:spPr>
        <p:txBody>
          <a:bodyPr/>
          <a:lstStyle>
            <a:lvl1pPr defTabSz="457200">
              <a:spcBef>
                <a:spcPts val="0"/>
              </a:spcBef>
              <a:defRPr sz="2400" spc="120">
                <a:solidFill>
                  <a:srgbClr val="838787"/>
                </a:solidFill>
              </a:defRPr>
            </a:lvl1pPr>
            <a:lvl2pPr marL="758264" indent="-313764" defTabSz="457200">
              <a:spcBef>
                <a:spcPts val="0"/>
              </a:spcBef>
              <a:buSzPct val="104999"/>
              <a:buChar char="‣"/>
              <a:defRPr sz="2400" spc="120">
                <a:solidFill>
                  <a:srgbClr val="838787"/>
                </a:solidFill>
              </a:defRPr>
            </a:lvl2pPr>
            <a:lvl3pPr marL="1202764" indent="-313764" defTabSz="457200">
              <a:spcBef>
                <a:spcPts val="0"/>
              </a:spcBef>
              <a:buSzPct val="104999"/>
              <a:buChar char="‣"/>
              <a:defRPr sz="2400" spc="120">
                <a:solidFill>
                  <a:srgbClr val="838787"/>
                </a:solidFill>
              </a:defRPr>
            </a:lvl3pPr>
            <a:lvl4pPr marL="1647264" indent="-313764" defTabSz="457200">
              <a:spcBef>
                <a:spcPts val="0"/>
              </a:spcBef>
              <a:buSzPct val="104999"/>
              <a:buChar char="‣"/>
              <a:defRPr sz="2400" spc="120">
                <a:solidFill>
                  <a:srgbClr val="838787"/>
                </a:solidFill>
              </a:defRPr>
            </a:lvl4pPr>
            <a:lvl5pPr marL="2091764" indent="-313764" defTabSz="457200">
              <a:spcBef>
                <a:spcPts val="0"/>
              </a:spcBef>
              <a:buSzPct val="104999"/>
              <a:buChar char="‣"/>
              <a:defRPr sz="2400" spc="120">
                <a:solidFill>
                  <a:srgbClr val="838787"/>
                </a:solidFill>
              </a:defRPr>
            </a:lvl5pPr>
          </a:lstStyle>
          <a:p>
            <a:r>
              <a:t>Corpo livello uno</a:t>
            </a:r>
          </a:p>
          <a:p>
            <a:pPr lvl="1"/>
            <a:r>
              <a:t>Corpo livello due</a:t>
            </a:r>
          </a:p>
          <a:p>
            <a:pPr lvl="2"/>
            <a:r>
              <a:t>Corpo livello tre</a:t>
            </a:r>
          </a:p>
          <a:p>
            <a:pPr lvl="3"/>
            <a:r>
              <a:t>Corpo livello quattro</a:t>
            </a:r>
          </a:p>
          <a:p>
            <a:pPr lvl="4"/>
            <a:r>
              <a:t>Corpo livello cinque</a:t>
            </a:r>
          </a:p>
        </p:txBody>
      </p:sp>
      <p:sp>
        <p:nvSpPr>
          <p:cNvPr id="106" name="Corpo livello uno…"/>
          <p:cNvSpPr txBox="1">
            <a:spLocks noGrp="1"/>
          </p:cNvSpPr>
          <p:nvPr>
            <p:ph type="body" idx="13"/>
          </p:nvPr>
        </p:nvSpPr>
        <p:spPr>
          <a:xfrm>
            <a:off x="406400" y="2743200"/>
            <a:ext cx="12192000" cy="6108700"/>
          </a:xfrm>
          <a:prstGeom prst="rect">
            <a:avLst/>
          </a:prstGeom>
        </p:spPr>
        <p:txBody>
          <a:bodyPr anchor="t"/>
          <a:lstStyle/>
          <a:p>
            <a:pPr marL="444500" indent="-444500">
              <a:lnSpc>
                <a:spcPct val="100000"/>
              </a:lnSpc>
              <a:spcBef>
                <a:spcPts val="2800"/>
              </a:spcBef>
              <a:buClr>
                <a:schemeClr val="accent1"/>
              </a:buClr>
              <a:buSzPct val="104999"/>
              <a:buFont typeface="Avenir Next"/>
              <a:buChar char="▸"/>
              <a:defRPr sz="3400" cap="none">
                <a:solidFill>
                  <a:srgbClr val="838787"/>
                </a:solidFill>
                <a:latin typeface="Avenir Next Medium"/>
                <a:ea typeface="Avenir Next Medium"/>
                <a:cs typeface="Avenir Next Medium"/>
                <a:sym typeface="Avenir Next Medium"/>
              </a:defRPr>
            </a:pPr>
            <a:endParaRPr/>
          </a:p>
        </p:txBody>
      </p:sp>
      <p:sp>
        <p:nvSpPr>
          <p:cNvPr id="107" name="Numero diapositiva"/>
          <p:cNvSpPr txBox="1">
            <a:spLocks noGrp="1"/>
          </p:cNvSpPr>
          <p:nvPr>
            <p:ph type="sldNum" sz="quarter" idx="2"/>
          </p:nvPr>
        </p:nvSpPr>
        <p:spPr>
          <a:xfrm>
            <a:off x="12186622" y="431800"/>
            <a:ext cx="406897"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Foto - 3 per pagina">
    <p:spTree>
      <p:nvGrpSpPr>
        <p:cNvPr id="1" name=""/>
        <p:cNvGrpSpPr/>
        <p:nvPr/>
      </p:nvGrpSpPr>
      <p:grpSpPr>
        <a:xfrm>
          <a:off x="0" y="0"/>
          <a:ext cx="0" cy="0"/>
          <a:chOff x="0" y="0"/>
          <a:chExt cx="0" cy="0"/>
        </a:xfrm>
      </p:grpSpPr>
      <p:sp>
        <p:nvSpPr>
          <p:cNvPr id="114" name="Immagine"/>
          <p:cNvSpPr>
            <a:spLocks noGrp="1"/>
          </p:cNvSpPr>
          <p:nvPr>
            <p:ph type="pic" sz="half" idx="13"/>
          </p:nvPr>
        </p:nvSpPr>
        <p:spPr>
          <a:xfrm>
            <a:off x="5463161" y="-90806"/>
            <a:ext cx="8585201" cy="5043806"/>
          </a:xfrm>
          <a:prstGeom prst="rect">
            <a:avLst/>
          </a:prstGeom>
        </p:spPr>
        <p:txBody>
          <a:bodyPr lIns="91439" tIns="45719" rIns="91439" bIns="45719" anchor="t">
            <a:noAutofit/>
          </a:bodyPr>
          <a:lstStyle/>
          <a:p>
            <a:endParaRPr/>
          </a:p>
        </p:txBody>
      </p:sp>
      <p:sp>
        <p:nvSpPr>
          <p:cNvPr id="115" name="Immagine"/>
          <p:cNvSpPr>
            <a:spLocks noGrp="1"/>
          </p:cNvSpPr>
          <p:nvPr>
            <p:ph type="pic" sz="half" idx="14"/>
          </p:nvPr>
        </p:nvSpPr>
        <p:spPr>
          <a:xfrm>
            <a:off x="5918717" y="4660900"/>
            <a:ext cx="7669766" cy="5219700"/>
          </a:xfrm>
          <a:prstGeom prst="rect">
            <a:avLst/>
          </a:prstGeom>
        </p:spPr>
        <p:txBody>
          <a:bodyPr lIns="91439" tIns="45719" rIns="91439" bIns="45719" anchor="t">
            <a:noAutofit/>
          </a:bodyPr>
          <a:lstStyle/>
          <a:p>
            <a:endParaRPr/>
          </a:p>
        </p:txBody>
      </p:sp>
      <p:sp>
        <p:nvSpPr>
          <p:cNvPr id="116" name="Immagine"/>
          <p:cNvSpPr>
            <a:spLocks noGrp="1"/>
          </p:cNvSpPr>
          <p:nvPr>
            <p:ph type="pic" idx="15"/>
          </p:nvPr>
        </p:nvSpPr>
        <p:spPr>
          <a:xfrm>
            <a:off x="-1016000" y="-12700"/>
            <a:ext cx="8860898" cy="9779000"/>
          </a:xfrm>
          <a:prstGeom prst="rect">
            <a:avLst/>
          </a:prstGeom>
        </p:spPr>
        <p:txBody>
          <a:bodyPr lIns="91439" tIns="45719" rIns="91439" bIns="45719" anchor="t">
            <a:noAutofit/>
          </a:bodyPr>
          <a:lstStyle/>
          <a:p>
            <a:endParaRPr/>
          </a:p>
        </p:txBody>
      </p:sp>
      <p:sp>
        <p:nvSpPr>
          <p:cNvPr id="117" name="Numero diapositiva"/>
          <p:cNvSpPr txBox="1">
            <a:spLocks noGrp="1"/>
          </p:cNvSpPr>
          <p:nvPr>
            <p:ph type="sldNum" sz="quarter" idx="2"/>
          </p:nvPr>
        </p:nvSpPr>
        <p:spPr>
          <a:xfrm>
            <a:off x="12186622" y="431800"/>
            <a:ext cx="406897"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Citazione">
    <p:spTree>
      <p:nvGrpSpPr>
        <p:cNvPr id="1" name=""/>
        <p:cNvGrpSpPr/>
        <p:nvPr/>
      </p:nvGrpSpPr>
      <p:grpSpPr>
        <a:xfrm>
          <a:off x="0" y="0"/>
          <a:ext cx="0" cy="0"/>
          <a:chOff x="0" y="0"/>
          <a:chExt cx="0" cy="0"/>
        </a:xfrm>
      </p:grpSpPr>
      <p:sp>
        <p:nvSpPr>
          <p:cNvPr id="124" name="Linea"/>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defRPr>
                <a:solidFill>
                  <a:srgbClr val="838787"/>
                </a:solidFill>
              </a:defRPr>
            </a:pPr>
            <a:endParaRPr/>
          </a:p>
        </p:txBody>
      </p:sp>
      <p:sp>
        <p:nvSpPr>
          <p:cNvPr id="125" name="Didascalia"/>
          <p:cNvSpPr/>
          <p:nvPr/>
        </p:nvSpPr>
        <p:spPr>
          <a:xfrm>
            <a:off x="469900" y="2362200"/>
            <a:ext cx="12065001" cy="5229225"/>
          </a:xfrm>
          <a:custGeom>
            <a:avLst/>
            <a:gdLst/>
            <a:ahLst/>
            <a:cxnLst>
              <a:cxn ang="0">
                <a:pos x="wd2" y="hd2"/>
              </a:cxn>
              <a:cxn ang="5400000">
                <a:pos x="wd2" y="hd2"/>
              </a:cxn>
              <a:cxn ang="10800000">
                <a:pos x="wd2" y="hd2"/>
              </a:cxn>
              <a:cxn ang="16200000">
                <a:pos x="wd2" y="hd2"/>
              </a:cxn>
            </a:cxnLst>
            <a:rect l="0" t="0" r="r" b="b"/>
            <a:pathLst>
              <a:path w="21600" h="21600"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defRPr>
            </a:pPr>
            <a:endParaRPr/>
          </a:p>
        </p:txBody>
      </p:sp>
      <p:sp>
        <p:nvSpPr>
          <p:cNvPr id="126" name="Corpo livello uno…"/>
          <p:cNvSpPr txBox="1">
            <a:spLocks noGrp="1"/>
          </p:cNvSpPr>
          <p:nvPr>
            <p:ph type="body" sz="quarter" idx="1"/>
          </p:nvPr>
        </p:nvSpPr>
        <p:spPr>
          <a:xfrm>
            <a:off x="889000" y="2908300"/>
            <a:ext cx="11226800" cy="1297945"/>
          </a:xfrm>
          <a:prstGeom prst="rect">
            <a:avLst/>
          </a:prstGeom>
        </p:spPr>
        <p:txBody>
          <a:bodyPr anchor="t"/>
          <a:lstStyle>
            <a:lvl1pPr>
              <a:spcBef>
                <a:spcPts val="0"/>
              </a:spcBef>
              <a:defRPr sz="9400">
                <a:solidFill>
                  <a:srgbClr val="FFFFFF"/>
                </a:solidFill>
                <a:latin typeface="DIN Condensed"/>
                <a:ea typeface="DIN Condensed"/>
                <a:cs typeface="DIN Condensed"/>
                <a:sym typeface="DIN Condensed"/>
              </a:defRPr>
            </a:lvl1pPr>
            <a:lvl2pPr marL="1673411" indent="-1228911">
              <a:spcBef>
                <a:spcPts val="0"/>
              </a:spcBef>
              <a:buSzPct val="104999"/>
              <a:buChar char="‣"/>
              <a:defRPr sz="9400">
                <a:solidFill>
                  <a:srgbClr val="FFFFFF"/>
                </a:solidFill>
                <a:latin typeface="DIN Condensed"/>
                <a:ea typeface="DIN Condensed"/>
                <a:cs typeface="DIN Condensed"/>
                <a:sym typeface="DIN Condensed"/>
              </a:defRPr>
            </a:lvl2pPr>
            <a:lvl3pPr marL="2117911" indent="-1228911">
              <a:spcBef>
                <a:spcPts val="0"/>
              </a:spcBef>
              <a:buSzPct val="104999"/>
              <a:buChar char="‣"/>
              <a:defRPr sz="9400">
                <a:solidFill>
                  <a:srgbClr val="FFFFFF"/>
                </a:solidFill>
                <a:latin typeface="DIN Condensed"/>
                <a:ea typeface="DIN Condensed"/>
                <a:cs typeface="DIN Condensed"/>
                <a:sym typeface="DIN Condensed"/>
              </a:defRPr>
            </a:lvl3pPr>
            <a:lvl4pPr marL="2562411" indent="-1228911">
              <a:spcBef>
                <a:spcPts val="0"/>
              </a:spcBef>
              <a:buSzPct val="104999"/>
              <a:buChar char="‣"/>
              <a:defRPr sz="9400">
                <a:solidFill>
                  <a:srgbClr val="FFFFFF"/>
                </a:solidFill>
                <a:latin typeface="DIN Condensed"/>
                <a:ea typeface="DIN Condensed"/>
                <a:cs typeface="DIN Condensed"/>
                <a:sym typeface="DIN Condensed"/>
              </a:defRPr>
            </a:lvl4pPr>
            <a:lvl5pPr marL="3006911" indent="-1228911">
              <a:spcBef>
                <a:spcPts val="0"/>
              </a:spcBef>
              <a:buSzPct val="104999"/>
              <a:buChar char="‣"/>
              <a:defRPr sz="9400">
                <a:solidFill>
                  <a:srgbClr val="FFFFFF"/>
                </a:solidFill>
                <a:latin typeface="DIN Condensed"/>
                <a:ea typeface="DIN Condensed"/>
                <a:cs typeface="DIN Condensed"/>
                <a:sym typeface="DIN Condensed"/>
              </a:defRPr>
            </a:lvl5pPr>
          </a:lstStyle>
          <a:p>
            <a:r>
              <a:t>Corpo livello uno</a:t>
            </a:r>
          </a:p>
          <a:p>
            <a:pPr lvl="1"/>
            <a:r>
              <a:t>Corpo livello due</a:t>
            </a:r>
          </a:p>
          <a:p>
            <a:pPr lvl="2"/>
            <a:r>
              <a:t>Corpo livello tre</a:t>
            </a:r>
          </a:p>
          <a:p>
            <a:pPr lvl="3"/>
            <a:r>
              <a:t>Corpo livello quattro</a:t>
            </a:r>
          </a:p>
          <a:p>
            <a:pPr lvl="4"/>
            <a:r>
              <a:t>Corpo livello cinque</a:t>
            </a:r>
          </a:p>
        </p:txBody>
      </p:sp>
      <p:sp>
        <p:nvSpPr>
          <p:cNvPr id="127" name="Giovanni Mela"/>
          <p:cNvSpPr txBox="1">
            <a:spLocks noGrp="1"/>
          </p:cNvSpPr>
          <p:nvPr>
            <p:ph type="body" sz="quarter" idx="13"/>
          </p:nvPr>
        </p:nvSpPr>
        <p:spPr>
          <a:xfrm>
            <a:off x="406400" y="7789333"/>
            <a:ext cx="12192000" cy="863605"/>
          </a:xfrm>
          <a:prstGeom prst="rect">
            <a:avLst/>
          </a:prstGeom>
        </p:spPr>
        <p:txBody>
          <a:bodyPr anchor="t"/>
          <a:lstStyle/>
          <a:p>
            <a:pPr algn="r">
              <a:spcBef>
                <a:spcPts val="0"/>
              </a:spcBef>
              <a:defRPr sz="6000" cap="none">
                <a:solidFill>
                  <a:srgbClr val="838787"/>
                </a:solidFill>
                <a:latin typeface="DIN Condensed"/>
                <a:ea typeface="DIN Condensed"/>
                <a:cs typeface="DIN Condensed"/>
                <a:sym typeface="DIN Condensed"/>
              </a:defRPr>
            </a:pPr>
            <a:endParaRPr/>
          </a:p>
        </p:txBody>
      </p:sp>
      <p:sp>
        <p:nvSpPr>
          <p:cNvPr id="128" name="Testo"/>
          <p:cNvSpPr txBox="1">
            <a:spLocks noGrp="1"/>
          </p:cNvSpPr>
          <p:nvPr>
            <p:ph type="body" sz="quarter" idx="14"/>
          </p:nvPr>
        </p:nvSpPr>
        <p:spPr>
          <a:xfrm>
            <a:off x="406400" y="457200"/>
            <a:ext cx="11176000" cy="457200"/>
          </a:xfrm>
          <a:prstGeom prst="rect">
            <a:avLst/>
          </a:prstGeom>
        </p:spPr>
        <p:txBody>
          <a:bodyPr/>
          <a:lstStyle/>
          <a:p>
            <a:pPr defTabSz="457200">
              <a:spcBef>
                <a:spcPts val="0"/>
              </a:spcBef>
              <a:defRPr sz="2400" spc="100">
                <a:solidFill>
                  <a:srgbClr val="838787"/>
                </a:solidFill>
              </a:defRPr>
            </a:pPr>
            <a:endParaRPr/>
          </a:p>
        </p:txBody>
      </p:sp>
      <p:sp>
        <p:nvSpPr>
          <p:cNvPr id="129" name="Numero diapositiva"/>
          <p:cNvSpPr txBox="1">
            <a:spLocks noGrp="1"/>
          </p:cNvSpPr>
          <p:nvPr>
            <p:ph type="sldNum" sz="quarter" idx="2"/>
          </p:nvPr>
        </p:nvSpPr>
        <p:spPr>
          <a:xfrm>
            <a:off x="12186622" y="431800"/>
            <a:ext cx="406897"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Citazione alt">
    <p:bg>
      <p:bgPr>
        <a:solidFill>
          <a:schemeClr val="accent1"/>
        </a:solidFill>
        <a:effectLst/>
      </p:bgPr>
    </p:bg>
    <p:spTree>
      <p:nvGrpSpPr>
        <p:cNvPr id="1" name=""/>
        <p:cNvGrpSpPr/>
        <p:nvPr/>
      </p:nvGrpSpPr>
      <p:grpSpPr>
        <a:xfrm>
          <a:off x="0" y="0"/>
          <a:ext cx="0" cy="0"/>
          <a:chOff x="0" y="0"/>
          <a:chExt cx="0" cy="0"/>
        </a:xfrm>
      </p:grpSpPr>
      <p:sp>
        <p:nvSpPr>
          <p:cNvPr id="136" name="Corpo livello uno…"/>
          <p:cNvSpPr txBox="1">
            <a:spLocks noGrp="1"/>
          </p:cNvSpPr>
          <p:nvPr>
            <p:ph type="body" sz="quarter" idx="1"/>
          </p:nvPr>
        </p:nvSpPr>
        <p:spPr>
          <a:xfrm>
            <a:off x="5892800" y="2641600"/>
            <a:ext cx="6705600" cy="2501900"/>
          </a:xfrm>
          <a:prstGeom prst="rect">
            <a:avLst/>
          </a:prstGeom>
        </p:spPr>
        <p:txBody>
          <a:bodyPr anchor="t"/>
          <a:lstStyle>
            <a:lvl1pPr>
              <a:spcBef>
                <a:spcPts val="0"/>
              </a:spcBef>
              <a:defRPr sz="9400">
                <a:solidFill>
                  <a:srgbClr val="FFFFFF"/>
                </a:solidFill>
                <a:latin typeface="DIN Condensed"/>
                <a:ea typeface="DIN Condensed"/>
                <a:cs typeface="DIN Condensed"/>
                <a:sym typeface="DIN Condensed"/>
              </a:defRPr>
            </a:lvl1pPr>
            <a:lvl2pPr marL="1673411" indent="-1228911">
              <a:spcBef>
                <a:spcPts val="0"/>
              </a:spcBef>
              <a:buSzPct val="104999"/>
              <a:buChar char="‣"/>
              <a:defRPr sz="9400">
                <a:solidFill>
                  <a:srgbClr val="FFFFFF"/>
                </a:solidFill>
                <a:latin typeface="DIN Condensed"/>
                <a:ea typeface="DIN Condensed"/>
                <a:cs typeface="DIN Condensed"/>
                <a:sym typeface="DIN Condensed"/>
              </a:defRPr>
            </a:lvl2pPr>
            <a:lvl3pPr marL="2117911" indent="-1228911">
              <a:spcBef>
                <a:spcPts val="0"/>
              </a:spcBef>
              <a:buSzPct val="104999"/>
              <a:buChar char="‣"/>
              <a:defRPr sz="9400">
                <a:solidFill>
                  <a:srgbClr val="FFFFFF"/>
                </a:solidFill>
                <a:latin typeface="DIN Condensed"/>
                <a:ea typeface="DIN Condensed"/>
                <a:cs typeface="DIN Condensed"/>
                <a:sym typeface="DIN Condensed"/>
              </a:defRPr>
            </a:lvl3pPr>
            <a:lvl4pPr marL="2562411" indent="-1228911">
              <a:spcBef>
                <a:spcPts val="0"/>
              </a:spcBef>
              <a:buSzPct val="104999"/>
              <a:buChar char="‣"/>
              <a:defRPr sz="9400">
                <a:solidFill>
                  <a:srgbClr val="FFFFFF"/>
                </a:solidFill>
                <a:latin typeface="DIN Condensed"/>
                <a:ea typeface="DIN Condensed"/>
                <a:cs typeface="DIN Condensed"/>
                <a:sym typeface="DIN Condensed"/>
              </a:defRPr>
            </a:lvl4pPr>
            <a:lvl5pPr marL="3006911" indent="-1228911">
              <a:spcBef>
                <a:spcPts val="0"/>
              </a:spcBef>
              <a:buSzPct val="104999"/>
              <a:buChar char="‣"/>
              <a:defRPr sz="9400">
                <a:solidFill>
                  <a:srgbClr val="FFFFFF"/>
                </a:solidFill>
                <a:latin typeface="DIN Condensed"/>
                <a:ea typeface="DIN Condensed"/>
                <a:cs typeface="DIN Condensed"/>
                <a:sym typeface="DIN Condensed"/>
              </a:defRPr>
            </a:lvl5pPr>
          </a:lstStyle>
          <a:p>
            <a:r>
              <a:t>Corpo livello uno</a:t>
            </a:r>
          </a:p>
          <a:p>
            <a:pPr lvl="1"/>
            <a:r>
              <a:t>Corpo livello due</a:t>
            </a:r>
          </a:p>
          <a:p>
            <a:pPr lvl="2"/>
            <a:r>
              <a:t>Corpo livello tre</a:t>
            </a:r>
          </a:p>
          <a:p>
            <a:pPr lvl="3"/>
            <a:r>
              <a:t>Corpo livello quattro</a:t>
            </a:r>
          </a:p>
          <a:p>
            <a:pPr lvl="4"/>
            <a:r>
              <a:t>Corpo livello cinque</a:t>
            </a:r>
          </a:p>
        </p:txBody>
      </p:sp>
      <p:sp>
        <p:nvSpPr>
          <p:cNvPr id="137" name="Immagine"/>
          <p:cNvSpPr>
            <a:spLocks noGrp="1"/>
          </p:cNvSpPr>
          <p:nvPr>
            <p:ph type="pic" idx="13"/>
          </p:nvPr>
        </p:nvSpPr>
        <p:spPr>
          <a:xfrm>
            <a:off x="-1016000" y="-12700"/>
            <a:ext cx="8860898" cy="9779000"/>
          </a:xfrm>
          <a:prstGeom prst="rect">
            <a:avLst/>
          </a:prstGeom>
        </p:spPr>
        <p:txBody>
          <a:bodyPr lIns="91439" tIns="45719" rIns="91439" bIns="45719" anchor="t">
            <a:noAutofit/>
          </a:bodyPr>
          <a:lstStyle/>
          <a:p>
            <a:endParaRPr/>
          </a:p>
        </p:txBody>
      </p:sp>
      <p:sp>
        <p:nvSpPr>
          <p:cNvPr id="138" name="Giovanni Mela"/>
          <p:cNvSpPr txBox="1">
            <a:spLocks noGrp="1"/>
          </p:cNvSpPr>
          <p:nvPr>
            <p:ph type="body" sz="quarter" idx="14"/>
          </p:nvPr>
        </p:nvSpPr>
        <p:spPr>
          <a:xfrm>
            <a:off x="5892800" y="7789333"/>
            <a:ext cx="6705600" cy="863605"/>
          </a:xfrm>
          <a:prstGeom prst="rect">
            <a:avLst/>
          </a:prstGeom>
        </p:spPr>
        <p:txBody>
          <a:bodyPr anchor="ctr"/>
          <a:lstStyle/>
          <a:p>
            <a:pPr defTabSz="457200">
              <a:lnSpc>
                <a:spcPct val="100000"/>
              </a:lnSpc>
              <a:spcBef>
                <a:spcPts val="0"/>
              </a:spcBef>
              <a:defRPr sz="6000" cap="none">
                <a:solidFill>
                  <a:srgbClr val="232323"/>
                </a:solidFill>
                <a:latin typeface="DIN Condensed"/>
                <a:ea typeface="DIN Condensed"/>
                <a:cs typeface="DIN Condensed"/>
                <a:sym typeface="DIN Condensed"/>
              </a:defRPr>
            </a:pPr>
            <a:endParaRPr/>
          </a:p>
        </p:txBody>
      </p:sp>
      <p:sp>
        <p:nvSpPr>
          <p:cNvPr id="139" name="Numero diapositiva"/>
          <p:cNvSpPr txBox="1">
            <a:spLocks noGrp="1"/>
          </p:cNvSpPr>
          <p:nvPr>
            <p:ph type="sldNum" sz="quarter" idx="2"/>
          </p:nvPr>
        </p:nvSpPr>
        <p:spPr>
          <a:xfrm>
            <a:off x="12186622" y="431800"/>
            <a:ext cx="406897"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Foto">
    <p:spTree>
      <p:nvGrpSpPr>
        <p:cNvPr id="1" name=""/>
        <p:cNvGrpSpPr/>
        <p:nvPr/>
      </p:nvGrpSpPr>
      <p:grpSpPr>
        <a:xfrm>
          <a:off x="0" y="0"/>
          <a:ext cx="0" cy="0"/>
          <a:chOff x="0" y="0"/>
          <a:chExt cx="0" cy="0"/>
        </a:xfrm>
      </p:grpSpPr>
      <p:sp>
        <p:nvSpPr>
          <p:cNvPr id="146" name="Immagine"/>
          <p:cNvSpPr>
            <a:spLocks noGrp="1"/>
          </p:cNvSpPr>
          <p:nvPr>
            <p:ph type="pic" idx="13"/>
          </p:nvPr>
        </p:nvSpPr>
        <p:spPr>
          <a:xfrm>
            <a:off x="-914400" y="-12700"/>
            <a:ext cx="14814645" cy="9779000"/>
          </a:xfrm>
          <a:prstGeom prst="rect">
            <a:avLst/>
          </a:prstGeom>
        </p:spPr>
        <p:txBody>
          <a:bodyPr lIns="91439" tIns="45719" rIns="91439" bIns="45719" anchor="t">
            <a:noAutofit/>
          </a:bodyPr>
          <a:lstStyle/>
          <a:p>
            <a:endParaRPr/>
          </a:p>
        </p:txBody>
      </p:sp>
      <p:sp>
        <p:nvSpPr>
          <p:cNvPr id="147" name="Numero diapositiva"/>
          <p:cNvSpPr txBox="1">
            <a:spLocks noGrp="1"/>
          </p:cNvSpPr>
          <p:nvPr>
            <p:ph type="sldNum" sz="quarter" idx="2"/>
          </p:nvPr>
        </p:nvSpPr>
        <p:spPr>
          <a:xfrm>
            <a:off x="12186622" y="431800"/>
            <a:ext cx="406897"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Vuoto">
    <p:spTree>
      <p:nvGrpSpPr>
        <p:cNvPr id="1" name=""/>
        <p:cNvGrpSpPr/>
        <p:nvPr/>
      </p:nvGrpSpPr>
      <p:grpSpPr>
        <a:xfrm>
          <a:off x="0" y="0"/>
          <a:ext cx="0" cy="0"/>
          <a:chOff x="0" y="0"/>
          <a:chExt cx="0" cy="0"/>
        </a:xfrm>
      </p:grpSpPr>
      <p:sp>
        <p:nvSpPr>
          <p:cNvPr id="154" name="Numero diapositiva"/>
          <p:cNvSpPr txBox="1">
            <a:spLocks noGrp="1"/>
          </p:cNvSpPr>
          <p:nvPr>
            <p:ph type="sldNum" sz="quarter" idx="2"/>
          </p:nvPr>
        </p:nvSpPr>
        <p:spPr>
          <a:xfrm>
            <a:off x="12186622" y="431800"/>
            <a:ext cx="406897"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Vuoto alternativo">
    <p:bg>
      <p:bgPr>
        <a:solidFill>
          <a:srgbClr val="FFFFFF"/>
        </a:solidFill>
        <a:effectLst/>
      </p:bgPr>
    </p:bg>
    <p:spTree>
      <p:nvGrpSpPr>
        <p:cNvPr id="1" name=""/>
        <p:cNvGrpSpPr/>
        <p:nvPr/>
      </p:nvGrpSpPr>
      <p:grpSpPr>
        <a:xfrm>
          <a:off x="0" y="0"/>
          <a:ext cx="0" cy="0"/>
          <a:chOff x="0" y="0"/>
          <a:chExt cx="0" cy="0"/>
        </a:xfrm>
      </p:grpSpPr>
      <p:sp>
        <p:nvSpPr>
          <p:cNvPr id="161" name="Numero diapositiva"/>
          <p:cNvSpPr txBox="1">
            <a:spLocks noGrp="1"/>
          </p:cNvSpPr>
          <p:nvPr>
            <p:ph type="sldNum" sz="quarter" idx="2"/>
          </p:nvPr>
        </p:nvSpPr>
        <p:spPr>
          <a:xfrm>
            <a:off x="12186622" y="431800"/>
            <a:ext cx="406897"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olo e sottotitolo">
    <p:spTree>
      <p:nvGrpSpPr>
        <p:cNvPr id="1" name=""/>
        <p:cNvGrpSpPr/>
        <p:nvPr/>
      </p:nvGrpSpPr>
      <p:grpSpPr>
        <a:xfrm>
          <a:off x="0" y="0"/>
          <a:ext cx="0" cy="0"/>
          <a:chOff x="0" y="0"/>
          <a:chExt cx="0" cy="0"/>
        </a:xfrm>
      </p:grpSpPr>
      <p:sp>
        <p:nvSpPr>
          <p:cNvPr id="168" name="Titolo Testo"/>
          <p:cNvSpPr txBox="1">
            <a:spLocks noGrp="1"/>
          </p:cNvSpPr>
          <p:nvPr>
            <p:ph type="title"/>
          </p:nvPr>
        </p:nvSpPr>
        <p:spPr>
          <a:prstGeom prst="rect">
            <a:avLst/>
          </a:prstGeom>
        </p:spPr>
        <p:txBody>
          <a:bodyPr/>
          <a:lstStyle/>
          <a:p>
            <a:r>
              <a:t>Titolo Testo</a:t>
            </a:r>
          </a:p>
        </p:txBody>
      </p:sp>
      <p:sp>
        <p:nvSpPr>
          <p:cNvPr id="169" name="Corpo livello uno…"/>
          <p:cNvSpPr txBox="1">
            <a:spLocks noGrp="1"/>
          </p:cNvSpPr>
          <p:nvPr>
            <p:ph type="body" sz="quarter" idx="1"/>
          </p:nvPr>
        </p:nvSpPr>
        <p:spPr>
          <a:prstGeom prst="rect">
            <a:avLst/>
          </a:prstGeom>
        </p:spPr>
        <p:txBody>
          <a:bodyPr/>
          <a:lstStyle/>
          <a:p>
            <a:r>
              <a:t>Corpo livello uno</a:t>
            </a:r>
          </a:p>
          <a:p>
            <a:pPr lvl="1"/>
            <a:r>
              <a:t>Corpo livello due</a:t>
            </a:r>
          </a:p>
          <a:p>
            <a:pPr lvl="2"/>
            <a:r>
              <a:t>Corpo livello tre</a:t>
            </a:r>
          </a:p>
          <a:p>
            <a:pPr lvl="3"/>
            <a:r>
              <a:t>Corpo livello quattro</a:t>
            </a:r>
          </a:p>
          <a:p>
            <a:pPr lvl="4"/>
            <a:r>
              <a:t>Corpo livello cinque</a:t>
            </a:r>
          </a:p>
        </p:txBody>
      </p:sp>
      <p:sp>
        <p:nvSpPr>
          <p:cNvPr id="170"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itolo e punti elenco">
    <p:spTree>
      <p:nvGrpSpPr>
        <p:cNvPr id="1" name=""/>
        <p:cNvGrpSpPr/>
        <p:nvPr/>
      </p:nvGrpSpPr>
      <p:grpSpPr>
        <a:xfrm>
          <a:off x="0" y="0"/>
          <a:ext cx="0" cy="0"/>
          <a:chOff x="0" y="0"/>
          <a:chExt cx="0" cy="0"/>
        </a:xfrm>
      </p:grpSpPr>
      <p:sp>
        <p:nvSpPr>
          <p:cNvPr id="177" name="Linea"/>
          <p:cNvSpPr/>
          <p:nvPr/>
        </p:nvSpPr>
        <p:spPr>
          <a:xfrm flipV="1">
            <a:off x="406400" y="993159"/>
            <a:ext cx="12192000" cy="265"/>
          </a:xfrm>
          <a:prstGeom prst="line">
            <a:avLst/>
          </a:prstGeom>
          <a:ln w="25400">
            <a:solidFill>
              <a:srgbClr val="A6AAA9"/>
            </a:solidFill>
            <a:miter lim="400000"/>
          </a:ln>
        </p:spPr>
        <p:txBody>
          <a:bodyPr lIns="45718" tIns="45718" rIns="45718" bIns="45718"/>
          <a:lstStyle/>
          <a:p>
            <a:pPr>
              <a:defRPr>
                <a:solidFill>
                  <a:srgbClr val="838787"/>
                </a:solidFill>
              </a:defRPr>
            </a:pPr>
            <a:endParaRPr/>
          </a:p>
        </p:txBody>
      </p:sp>
      <p:sp>
        <p:nvSpPr>
          <p:cNvPr id="178" name="Corpo livello uno…"/>
          <p:cNvSpPr txBox="1">
            <a:spLocks noGrp="1"/>
          </p:cNvSpPr>
          <p:nvPr>
            <p:ph type="body" sz="quarter" idx="1"/>
          </p:nvPr>
        </p:nvSpPr>
        <p:spPr>
          <a:xfrm>
            <a:off x="406400" y="457200"/>
            <a:ext cx="11176000" cy="457200"/>
          </a:xfrm>
          <a:prstGeom prst="rect">
            <a:avLst/>
          </a:prstGeom>
        </p:spPr>
        <p:txBody>
          <a:bodyPr/>
          <a:lstStyle>
            <a:lvl1pPr defTabSz="457200">
              <a:spcBef>
                <a:spcPts val="0"/>
              </a:spcBef>
              <a:defRPr sz="2400" spc="120">
                <a:solidFill>
                  <a:srgbClr val="838787"/>
                </a:solidFill>
              </a:defRPr>
            </a:lvl1pPr>
            <a:lvl2pPr marL="758263" indent="-313763" defTabSz="457200">
              <a:spcBef>
                <a:spcPts val="0"/>
              </a:spcBef>
              <a:buSzPct val="104999"/>
              <a:buChar char="‣"/>
              <a:defRPr sz="2400" spc="120">
                <a:solidFill>
                  <a:srgbClr val="838787"/>
                </a:solidFill>
              </a:defRPr>
            </a:lvl2pPr>
            <a:lvl3pPr marL="1202763" indent="-313763" defTabSz="457200">
              <a:spcBef>
                <a:spcPts val="0"/>
              </a:spcBef>
              <a:buSzPct val="104999"/>
              <a:buChar char="‣"/>
              <a:defRPr sz="2400" spc="120">
                <a:solidFill>
                  <a:srgbClr val="838787"/>
                </a:solidFill>
              </a:defRPr>
            </a:lvl3pPr>
            <a:lvl4pPr marL="1647263" indent="-313763" defTabSz="457200">
              <a:spcBef>
                <a:spcPts val="0"/>
              </a:spcBef>
              <a:buSzPct val="104999"/>
              <a:buChar char="‣"/>
              <a:defRPr sz="2400" spc="120">
                <a:solidFill>
                  <a:srgbClr val="838787"/>
                </a:solidFill>
              </a:defRPr>
            </a:lvl4pPr>
            <a:lvl5pPr marL="2091763" indent="-313763" defTabSz="457200">
              <a:spcBef>
                <a:spcPts val="0"/>
              </a:spcBef>
              <a:buSzPct val="104999"/>
              <a:buChar char="‣"/>
              <a:defRPr sz="2400" spc="120">
                <a:solidFill>
                  <a:srgbClr val="838787"/>
                </a:solidFill>
              </a:defRPr>
            </a:lvl5pPr>
          </a:lstStyle>
          <a:p>
            <a:r>
              <a:t>Corpo livello uno</a:t>
            </a:r>
          </a:p>
          <a:p>
            <a:pPr lvl="1"/>
            <a:r>
              <a:t>Corpo livello due</a:t>
            </a:r>
          </a:p>
          <a:p>
            <a:pPr lvl="2"/>
            <a:r>
              <a:t>Corpo livello tre</a:t>
            </a:r>
          </a:p>
          <a:p>
            <a:pPr lvl="3"/>
            <a:r>
              <a:t>Corpo livello quattro</a:t>
            </a:r>
          </a:p>
          <a:p>
            <a:pPr lvl="4"/>
            <a:r>
              <a:t>Corpo livello cinque</a:t>
            </a:r>
          </a:p>
        </p:txBody>
      </p:sp>
      <p:sp>
        <p:nvSpPr>
          <p:cNvPr id="179" name="Titolo Testo"/>
          <p:cNvSpPr txBox="1">
            <a:spLocks noGrp="1"/>
          </p:cNvSpPr>
          <p:nvPr>
            <p:ph type="title"/>
          </p:nvPr>
        </p:nvSpPr>
        <p:spPr>
          <a:xfrm>
            <a:off x="406400" y="1536700"/>
            <a:ext cx="12192000" cy="723900"/>
          </a:xfrm>
          <a:prstGeom prst="rect">
            <a:avLst/>
          </a:prstGeom>
        </p:spPr>
        <p:txBody>
          <a:bodyPr/>
          <a:lstStyle>
            <a:lvl1pPr>
              <a:spcBef>
                <a:spcPts val="2800"/>
              </a:spcBef>
              <a:defRPr sz="6000"/>
            </a:lvl1pPr>
          </a:lstStyle>
          <a:p>
            <a:r>
              <a:t>Titolo Testo</a:t>
            </a:r>
          </a:p>
        </p:txBody>
      </p:sp>
      <p:sp>
        <p:nvSpPr>
          <p:cNvPr id="180" name="Corpo livello uno…"/>
          <p:cNvSpPr txBox="1">
            <a:spLocks noGrp="1"/>
          </p:cNvSpPr>
          <p:nvPr>
            <p:ph type="body" idx="13"/>
          </p:nvPr>
        </p:nvSpPr>
        <p:spPr>
          <a:xfrm>
            <a:off x="406400" y="2743200"/>
            <a:ext cx="12192000" cy="6108700"/>
          </a:xfrm>
          <a:prstGeom prst="rect">
            <a:avLst/>
          </a:prstGeom>
        </p:spPr>
        <p:txBody>
          <a:bodyPr anchor="t"/>
          <a:lstStyle/>
          <a:p>
            <a:pPr marL="444500" indent="-444500">
              <a:lnSpc>
                <a:spcPct val="100000"/>
              </a:lnSpc>
              <a:spcBef>
                <a:spcPts val="2800"/>
              </a:spcBef>
              <a:buClr>
                <a:srgbClr val="39A3D5"/>
              </a:buClr>
              <a:buSzPct val="104999"/>
              <a:buFont typeface="Avenir Next"/>
              <a:buChar char="‣"/>
              <a:defRPr sz="3400" cap="none">
                <a:solidFill>
                  <a:srgbClr val="838787"/>
                </a:solidFill>
                <a:latin typeface="Avenir Next Medium"/>
                <a:ea typeface="Avenir Next Medium"/>
                <a:cs typeface="Avenir Next Medium"/>
                <a:sym typeface="Avenir Next Medium"/>
              </a:defRPr>
            </a:pPr>
            <a:endParaRPr/>
          </a:p>
        </p:txBody>
      </p:sp>
      <p:sp>
        <p:nvSpPr>
          <p:cNvPr id="181" name="Numero diapositiva"/>
          <p:cNvSpPr txBox="1">
            <a:spLocks noGrp="1"/>
          </p:cNvSpPr>
          <p:nvPr>
            <p:ph type="sldNum" sz="quarter" idx="2"/>
          </p:nvPr>
        </p:nvSpPr>
        <p:spPr>
          <a:xfrm>
            <a:off x="12186622" y="431800"/>
            <a:ext cx="406897"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Foto - Orizzontale">
    <p:spTree>
      <p:nvGrpSpPr>
        <p:cNvPr id="1" name=""/>
        <p:cNvGrpSpPr/>
        <p:nvPr/>
      </p:nvGrpSpPr>
      <p:grpSpPr>
        <a:xfrm>
          <a:off x="0" y="0"/>
          <a:ext cx="0" cy="0"/>
          <a:chOff x="0" y="0"/>
          <a:chExt cx="0" cy="0"/>
        </a:xfrm>
      </p:grpSpPr>
      <p:sp>
        <p:nvSpPr>
          <p:cNvPr id="21" name="Immagine"/>
          <p:cNvSpPr>
            <a:spLocks noGrp="1"/>
          </p:cNvSpPr>
          <p:nvPr>
            <p:ph type="pic" idx="13"/>
          </p:nvPr>
        </p:nvSpPr>
        <p:spPr>
          <a:xfrm>
            <a:off x="-914400" y="-12700"/>
            <a:ext cx="14814645" cy="9779000"/>
          </a:xfrm>
          <a:prstGeom prst="rect">
            <a:avLst/>
          </a:prstGeom>
        </p:spPr>
        <p:txBody>
          <a:bodyPr lIns="91439" tIns="45719" rIns="91439" bIns="45719" anchor="t">
            <a:noAutofit/>
          </a:bodyPr>
          <a:lstStyle/>
          <a:p>
            <a:endParaRPr/>
          </a:p>
        </p:txBody>
      </p:sp>
      <p:sp>
        <p:nvSpPr>
          <p:cNvPr id="22" name="Corpo livello uno…"/>
          <p:cNvSpPr txBox="1">
            <a:spLocks noGrp="1"/>
          </p:cNvSpPr>
          <p:nvPr>
            <p:ph type="body" sz="quarter" idx="1"/>
          </p:nvPr>
        </p:nvSpPr>
        <p:spPr>
          <a:xfrm>
            <a:off x="406400" y="6140894"/>
            <a:ext cx="12192000" cy="264"/>
          </a:xfrm>
          <a:prstGeom prst="rect">
            <a:avLst/>
          </a:prstGeom>
          <a:ln w="38100">
            <a:solidFill>
              <a:srgbClr val="A6AAA9"/>
            </a:solidFill>
          </a:ln>
        </p:spPr>
        <p:txBody>
          <a:bodyPr anchor="ctr"/>
          <a:lstStyle>
            <a:lvl1pPr marL="444500" indent="-444500">
              <a:lnSpc>
                <a:spcPct val="100000"/>
              </a:lnSpc>
              <a:spcBef>
                <a:spcPts val="2800"/>
              </a:spcBef>
              <a:buClr>
                <a:srgbClr val="39A3D5"/>
              </a:buClr>
              <a:buSzPct val="104999"/>
              <a:buFont typeface="Avenir Next"/>
              <a:buChar char="‣"/>
              <a:defRPr sz="3400" cap="none">
                <a:solidFill>
                  <a:srgbClr val="838787"/>
                </a:solidFill>
                <a:latin typeface="Avenir Next Medium"/>
                <a:ea typeface="Avenir Next Medium"/>
                <a:cs typeface="Avenir Next Medium"/>
                <a:sym typeface="Avenir Next Medium"/>
              </a:defRPr>
            </a:lvl1pPr>
            <a:lvl2pPr marL="889000" indent="-444500">
              <a:lnSpc>
                <a:spcPct val="100000"/>
              </a:lnSpc>
              <a:spcBef>
                <a:spcPts val="2800"/>
              </a:spcBef>
              <a:buClr>
                <a:srgbClr val="39A3D5"/>
              </a:buClr>
              <a:buSzPct val="104999"/>
              <a:buFont typeface="Avenir Next"/>
              <a:buChar char="‣"/>
              <a:defRPr sz="3400" cap="none">
                <a:solidFill>
                  <a:srgbClr val="838787"/>
                </a:solidFill>
                <a:latin typeface="Avenir Next Medium"/>
                <a:ea typeface="Avenir Next Medium"/>
                <a:cs typeface="Avenir Next Medium"/>
                <a:sym typeface="Avenir Next Medium"/>
              </a:defRPr>
            </a:lvl2pPr>
            <a:lvl3pPr marL="1333500" indent="-444500">
              <a:lnSpc>
                <a:spcPct val="100000"/>
              </a:lnSpc>
              <a:spcBef>
                <a:spcPts val="2800"/>
              </a:spcBef>
              <a:buClr>
                <a:srgbClr val="39A3D5"/>
              </a:buClr>
              <a:buSzPct val="104999"/>
              <a:buFont typeface="Avenir Next"/>
              <a:buChar char="‣"/>
              <a:defRPr sz="3400" cap="none">
                <a:solidFill>
                  <a:srgbClr val="838787"/>
                </a:solidFill>
                <a:latin typeface="Avenir Next Medium"/>
                <a:ea typeface="Avenir Next Medium"/>
                <a:cs typeface="Avenir Next Medium"/>
                <a:sym typeface="Avenir Next Medium"/>
              </a:defRPr>
            </a:lvl3pPr>
            <a:lvl4pPr marL="1778000" indent="-444500">
              <a:lnSpc>
                <a:spcPct val="100000"/>
              </a:lnSpc>
              <a:spcBef>
                <a:spcPts val="2800"/>
              </a:spcBef>
              <a:buClr>
                <a:srgbClr val="39A3D5"/>
              </a:buClr>
              <a:buSzPct val="104999"/>
              <a:buFont typeface="Avenir Next"/>
              <a:buChar char="‣"/>
              <a:defRPr sz="3400" cap="none">
                <a:solidFill>
                  <a:srgbClr val="838787"/>
                </a:solidFill>
                <a:latin typeface="Avenir Next Medium"/>
                <a:ea typeface="Avenir Next Medium"/>
                <a:cs typeface="Avenir Next Medium"/>
                <a:sym typeface="Avenir Next Medium"/>
              </a:defRPr>
            </a:lvl4pPr>
            <a:lvl5pPr marL="2222500" indent="-444500">
              <a:lnSpc>
                <a:spcPct val="100000"/>
              </a:lnSpc>
              <a:spcBef>
                <a:spcPts val="2800"/>
              </a:spcBef>
              <a:buClr>
                <a:srgbClr val="39A3D5"/>
              </a:buClr>
              <a:buSzPct val="104999"/>
              <a:buFont typeface="Avenir Next"/>
              <a:buChar char="‣"/>
              <a:defRPr sz="3400" cap="none">
                <a:solidFill>
                  <a:srgbClr val="838787"/>
                </a:solidFill>
                <a:latin typeface="Avenir Next Medium"/>
                <a:ea typeface="Avenir Next Medium"/>
                <a:cs typeface="Avenir Next Medium"/>
                <a:sym typeface="Avenir Next Medium"/>
              </a:defRPr>
            </a:lvl5pPr>
          </a:lstStyle>
          <a:p>
            <a:r>
              <a:t>Corpo livello uno</a:t>
            </a:r>
          </a:p>
          <a:p>
            <a:pPr lvl="1"/>
            <a:r>
              <a:t>Corpo livello due</a:t>
            </a:r>
          </a:p>
          <a:p>
            <a:pPr lvl="2"/>
            <a:r>
              <a:t>Corpo livello tre</a:t>
            </a:r>
          </a:p>
          <a:p>
            <a:pPr lvl="3"/>
            <a:r>
              <a:t>Corpo livello quattro</a:t>
            </a:r>
          </a:p>
          <a:p>
            <a:pPr lvl="4"/>
            <a:r>
              <a:t>Corpo livello cinque</a:t>
            </a:r>
          </a:p>
        </p:txBody>
      </p:sp>
      <p:sp>
        <p:nvSpPr>
          <p:cNvPr id="23" name="Titolo Testo"/>
          <p:cNvSpPr txBox="1">
            <a:spLocks noGrp="1"/>
          </p:cNvSpPr>
          <p:nvPr>
            <p:ph type="title"/>
          </p:nvPr>
        </p:nvSpPr>
        <p:spPr>
          <a:prstGeom prst="rect">
            <a:avLst/>
          </a:prstGeom>
        </p:spPr>
        <p:txBody>
          <a:bodyPr/>
          <a:lstStyle/>
          <a:p>
            <a:r>
              <a:t>Titolo Testo</a:t>
            </a:r>
          </a:p>
        </p:txBody>
      </p:sp>
      <p:sp>
        <p:nvSpPr>
          <p:cNvPr id="24" name="Corpo livello uno…"/>
          <p:cNvSpPr txBox="1">
            <a:spLocks noGrp="1"/>
          </p:cNvSpPr>
          <p:nvPr>
            <p:ph type="body" sz="quarter" idx="14"/>
          </p:nvPr>
        </p:nvSpPr>
        <p:spPr>
          <a:prstGeom prst="rect">
            <a:avLst/>
          </a:prstGeom>
        </p:spPr>
        <p:txBody>
          <a:bodyPr/>
          <a:lstStyle/>
          <a:p>
            <a:endParaRPr/>
          </a:p>
        </p:txBody>
      </p:sp>
      <p:sp>
        <p:nvSpPr>
          <p:cNvPr id="25"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olo e sottotitolo alt">
    <p:bg>
      <p:bgPr>
        <a:solidFill>
          <a:srgbClr val="FFFFFF"/>
        </a:solidFill>
        <a:effectLst/>
      </p:bgPr>
    </p:bg>
    <p:spTree>
      <p:nvGrpSpPr>
        <p:cNvPr id="1" name=""/>
        <p:cNvGrpSpPr/>
        <p:nvPr/>
      </p:nvGrpSpPr>
      <p:grpSpPr>
        <a:xfrm>
          <a:off x="0" y="0"/>
          <a:ext cx="0" cy="0"/>
          <a:chOff x="0" y="0"/>
          <a:chExt cx="0" cy="0"/>
        </a:xfrm>
      </p:grpSpPr>
      <p:sp>
        <p:nvSpPr>
          <p:cNvPr id="32" name="Titolo Testo"/>
          <p:cNvSpPr txBox="1">
            <a:spLocks noGrp="1"/>
          </p:cNvSpPr>
          <p:nvPr>
            <p:ph type="title"/>
          </p:nvPr>
        </p:nvSpPr>
        <p:spPr>
          <a:prstGeom prst="rect">
            <a:avLst/>
          </a:prstGeom>
        </p:spPr>
        <p:txBody>
          <a:bodyPr/>
          <a:lstStyle/>
          <a:p>
            <a:r>
              <a:t>Titolo Testo</a:t>
            </a:r>
          </a:p>
        </p:txBody>
      </p:sp>
      <p:sp>
        <p:nvSpPr>
          <p:cNvPr id="33" name="Corpo livello uno…"/>
          <p:cNvSpPr txBox="1">
            <a:spLocks noGrp="1"/>
          </p:cNvSpPr>
          <p:nvPr>
            <p:ph type="body" sz="quarter" idx="1"/>
          </p:nvPr>
        </p:nvSpPr>
        <p:spPr>
          <a:prstGeom prst="rect">
            <a:avLst/>
          </a:prstGeom>
        </p:spPr>
        <p:txBody>
          <a:bodyPr/>
          <a:lstStyle/>
          <a:p>
            <a:r>
              <a:t>Corpo livello uno</a:t>
            </a:r>
          </a:p>
          <a:p>
            <a:pPr lvl="1"/>
            <a:r>
              <a:t>Corpo livello due</a:t>
            </a:r>
          </a:p>
          <a:p>
            <a:pPr lvl="2"/>
            <a:r>
              <a:t>Corpo livello tre</a:t>
            </a:r>
          </a:p>
          <a:p>
            <a:pPr lvl="3"/>
            <a:r>
              <a:t>Corpo livello quattro</a:t>
            </a:r>
          </a:p>
          <a:p>
            <a:pPr lvl="4"/>
            <a:r>
              <a:t>Corpo livello cinque</a:t>
            </a:r>
          </a:p>
        </p:txBody>
      </p:sp>
      <p:sp>
        <p:nvSpPr>
          <p:cNvPr id="34" name="Numero diapositiva"/>
          <p:cNvSpPr txBox="1">
            <a:spLocks noGrp="1"/>
          </p:cNvSpPr>
          <p:nvPr>
            <p:ph type="sldNum" sz="quarter" idx="2"/>
          </p:nvPr>
        </p:nvSpPr>
        <p:spPr>
          <a:xfrm>
            <a:off x="12161860" y="419100"/>
            <a:ext cx="406897"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olo - Centrato">
    <p:spTree>
      <p:nvGrpSpPr>
        <p:cNvPr id="1" name=""/>
        <p:cNvGrpSpPr/>
        <p:nvPr/>
      </p:nvGrpSpPr>
      <p:grpSpPr>
        <a:xfrm>
          <a:off x="0" y="0"/>
          <a:ext cx="0" cy="0"/>
          <a:chOff x="0" y="0"/>
          <a:chExt cx="0" cy="0"/>
        </a:xfrm>
      </p:grpSpPr>
      <p:sp>
        <p:nvSpPr>
          <p:cNvPr id="41" name="Titolo Testo"/>
          <p:cNvSpPr txBox="1">
            <a:spLocks noGrp="1"/>
          </p:cNvSpPr>
          <p:nvPr>
            <p:ph type="title"/>
          </p:nvPr>
        </p:nvSpPr>
        <p:spPr>
          <a:xfrm>
            <a:off x="406400" y="4038600"/>
            <a:ext cx="12192000" cy="4521200"/>
          </a:xfrm>
          <a:prstGeom prst="rect">
            <a:avLst/>
          </a:prstGeom>
        </p:spPr>
        <p:txBody>
          <a:bodyPr/>
          <a:lstStyle/>
          <a:p>
            <a:r>
              <a:t>Titolo Testo</a:t>
            </a:r>
          </a:p>
        </p:txBody>
      </p:sp>
      <p:sp>
        <p:nvSpPr>
          <p:cNvPr id="42"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Foto - Verticale">
    <p:spTree>
      <p:nvGrpSpPr>
        <p:cNvPr id="1" name=""/>
        <p:cNvGrpSpPr/>
        <p:nvPr/>
      </p:nvGrpSpPr>
      <p:grpSpPr>
        <a:xfrm>
          <a:off x="0" y="0"/>
          <a:ext cx="0" cy="0"/>
          <a:chOff x="0" y="0"/>
          <a:chExt cx="0" cy="0"/>
        </a:xfrm>
      </p:grpSpPr>
      <p:sp>
        <p:nvSpPr>
          <p:cNvPr id="49" name="Linea"/>
          <p:cNvSpPr/>
          <p:nvPr/>
        </p:nvSpPr>
        <p:spPr>
          <a:xfrm flipV="1">
            <a:off x="5892800" y="6141011"/>
            <a:ext cx="6705600" cy="146"/>
          </a:xfrm>
          <a:prstGeom prst="line">
            <a:avLst/>
          </a:prstGeom>
          <a:ln w="38100">
            <a:solidFill>
              <a:srgbClr val="A6AAA9"/>
            </a:solidFill>
            <a:miter lim="400000"/>
          </a:ln>
        </p:spPr>
        <p:txBody>
          <a:bodyPr lIns="45718" tIns="45718" rIns="45718" bIns="45718"/>
          <a:lstStyle/>
          <a:p>
            <a:pPr>
              <a:defRPr>
                <a:solidFill>
                  <a:srgbClr val="838787"/>
                </a:solidFill>
              </a:defRPr>
            </a:pPr>
            <a:endParaRPr/>
          </a:p>
        </p:txBody>
      </p:sp>
      <p:sp>
        <p:nvSpPr>
          <p:cNvPr id="50" name="Immagine"/>
          <p:cNvSpPr>
            <a:spLocks noGrp="1"/>
          </p:cNvSpPr>
          <p:nvPr>
            <p:ph type="pic" idx="13"/>
          </p:nvPr>
        </p:nvSpPr>
        <p:spPr>
          <a:xfrm>
            <a:off x="-1016000" y="-12700"/>
            <a:ext cx="8860898" cy="9779000"/>
          </a:xfrm>
          <a:prstGeom prst="rect">
            <a:avLst/>
          </a:prstGeom>
        </p:spPr>
        <p:txBody>
          <a:bodyPr lIns="91439" tIns="45719" rIns="91439" bIns="45719" anchor="t">
            <a:noAutofit/>
          </a:bodyPr>
          <a:lstStyle/>
          <a:p>
            <a:endParaRPr/>
          </a:p>
        </p:txBody>
      </p:sp>
      <p:sp>
        <p:nvSpPr>
          <p:cNvPr id="51" name="Titolo Testo"/>
          <p:cNvSpPr txBox="1">
            <a:spLocks noGrp="1"/>
          </p:cNvSpPr>
          <p:nvPr>
            <p:ph type="title"/>
          </p:nvPr>
        </p:nvSpPr>
        <p:spPr>
          <a:xfrm>
            <a:off x="5892800" y="6426200"/>
            <a:ext cx="6705600" cy="2705100"/>
          </a:xfrm>
          <a:prstGeom prst="rect">
            <a:avLst/>
          </a:prstGeom>
        </p:spPr>
        <p:txBody>
          <a:bodyPr/>
          <a:lstStyle/>
          <a:p>
            <a:r>
              <a:t>Titolo Testo</a:t>
            </a:r>
          </a:p>
        </p:txBody>
      </p:sp>
      <p:sp>
        <p:nvSpPr>
          <p:cNvPr id="52" name="Corpo livello uno…"/>
          <p:cNvSpPr txBox="1">
            <a:spLocks noGrp="1"/>
          </p:cNvSpPr>
          <p:nvPr>
            <p:ph type="body" sz="quarter" idx="1"/>
          </p:nvPr>
        </p:nvSpPr>
        <p:spPr>
          <a:xfrm>
            <a:off x="5892800" y="4267200"/>
            <a:ext cx="6705600" cy="1803400"/>
          </a:xfrm>
          <a:prstGeom prst="rect">
            <a:avLst/>
          </a:prstGeom>
        </p:spPr>
        <p:txBody>
          <a:bodyPr/>
          <a:lstStyle/>
          <a:p>
            <a:r>
              <a:t>Corpo livello uno</a:t>
            </a:r>
          </a:p>
          <a:p>
            <a:pPr lvl="1"/>
            <a:r>
              <a:t>Corpo livello due</a:t>
            </a:r>
          </a:p>
          <a:p>
            <a:pPr lvl="2"/>
            <a:r>
              <a:t>Corpo livello tre</a:t>
            </a:r>
          </a:p>
          <a:p>
            <a:pPr lvl="3"/>
            <a:r>
              <a:t>Corpo livello quattro</a:t>
            </a:r>
          </a:p>
          <a:p>
            <a:pPr lvl="4"/>
            <a:r>
              <a:t>Corpo livello cinque</a:t>
            </a:r>
          </a:p>
        </p:txBody>
      </p:sp>
      <p:sp>
        <p:nvSpPr>
          <p:cNvPr id="53"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olo - In alto">
    <p:bg>
      <p:bgPr>
        <a:solidFill>
          <a:srgbClr val="FFFFFF"/>
        </a:solidFill>
        <a:effectLst/>
      </p:bgPr>
    </p:bg>
    <p:spTree>
      <p:nvGrpSpPr>
        <p:cNvPr id="1" name=""/>
        <p:cNvGrpSpPr/>
        <p:nvPr/>
      </p:nvGrpSpPr>
      <p:grpSpPr>
        <a:xfrm>
          <a:off x="0" y="0"/>
          <a:ext cx="0" cy="0"/>
          <a:chOff x="0" y="0"/>
          <a:chExt cx="0" cy="0"/>
        </a:xfrm>
      </p:grpSpPr>
      <p:sp>
        <p:nvSpPr>
          <p:cNvPr id="60" name="Linea"/>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defRPr>
                <a:solidFill>
                  <a:srgbClr val="838787"/>
                </a:solidFill>
              </a:defRPr>
            </a:pPr>
            <a:endParaRPr/>
          </a:p>
        </p:txBody>
      </p:sp>
      <p:sp>
        <p:nvSpPr>
          <p:cNvPr id="61" name="Corpo livello uno…"/>
          <p:cNvSpPr txBox="1">
            <a:spLocks noGrp="1"/>
          </p:cNvSpPr>
          <p:nvPr>
            <p:ph type="body" sz="quarter" idx="1"/>
          </p:nvPr>
        </p:nvSpPr>
        <p:spPr>
          <a:xfrm>
            <a:off x="406400" y="457200"/>
            <a:ext cx="11176000" cy="457200"/>
          </a:xfrm>
          <a:prstGeom prst="rect">
            <a:avLst/>
          </a:prstGeom>
        </p:spPr>
        <p:txBody>
          <a:bodyPr/>
          <a:lstStyle>
            <a:lvl1pPr defTabSz="457200">
              <a:spcBef>
                <a:spcPts val="0"/>
              </a:spcBef>
              <a:defRPr sz="2400" spc="120">
                <a:solidFill>
                  <a:srgbClr val="838787"/>
                </a:solidFill>
              </a:defRPr>
            </a:lvl1pPr>
            <a:lvl2pPr marL="758264" indent="-313764" defTabSz="457200">
              <a:spcBef>
                <a:spcPts val="0"/>
              </a:spcBef>
              <a:buSzPct val="104999"/>
              <a:buChar char="‣"/>
              <a:defRPr sz="2400" spc="120">
                <a:solidFill>
                  <a:srgbClr val="838787"/>
                </a:solidFill>
              </a:defRPr>
            </a:lvl2pPr>
            <a:lvl3pPr marL="1202764" indent="-313764" defTabSz="457200">
              <a:spcBef>
                <a:spcPts val="0"/>
              </a:spcBef>
              <a:buSzPct val="104999"/>
              <a:buChar char="‣"/>
              <a:defRPr sz="2400" spc="120">
                <a:solidFill>
                  <a:srgbClr val="838787"/>
                </a:solidFill>
              </a:defRPr>
            </a:lvl3pPr>
            <a:lvl4pPr marL="1647264" indent="-313764" defTabSz="457200">
              <a:spcBef>
                <a:spcPts val="0"/>
              </a:spcBef>
              <a:buSzPct val="104999"/>
              <a:buChar char="‣"/>
              <a:defRPr sz="2400" spc="120">
                <a:solidFill>
                  <a:srgbClr val="838787"/>
                </a:solidFill>
              </a:defRPr>
            </a:lvl4pPr>
            <a:lvl5pPr marL="2091764" indent="-313764" defTabSz="457200">
              <a:spcBef>
                <a:spcPts val="0"/>
              </a:spcBef>
              <a:buSzPct val="104999"/>
              <a:buChar char="‣"/>
              <a:defRPr sz="2400" spc="120">
                <a:solidFill>
                  <a:srgbClr val="838787"/>
                </a:solidFill>
              </a:defRPr>
            </a:lvl5pPr>
          </a:lstStyle>
          <a:p>
            <a:r>
              <a:t>Corpo livello uno</a:t>
            </a:r>
          </a:p>
          <a:p>
            <a:pPr lvl="1"/>
            <a:r>
              <a:t>Corpo livello due</a:t>
            </a:r>
          </a:p>
          <a:p>
            <a:pPr lvl="2"/>
            <a:r>
              <a:t>Corpo livello tre</a:t>
            </a:r>
          </a:p>
          <a:p>
            <a:pPr lvl="3"/>
            <a:r>
              <a:t>Corpo livello quattro</a:t>
            </a:r>
          </a:p>
          <a:p>
            <a:pPr lvl="4"/>
            <a:r>
              <a:t>Corpo livello cinque</a:t>
            </a:r>
          </a:p>
        </p:txBody>
      </p:sp>
      <p:sp>
        <p:nvSpPr>
          <p:cNvPr id="62" name="Titolo Testo"/>
          <p:cNvSpPr txBox="1">
            <a:spLocks noGrp="1"/>
          </p:cNvSpPr>
          <p:nvPr>
            <p:ph type="title"/>
          </p:nvPr>
        </p:nvSpPr>
        <p:spPr>
          <a:xfrm>
            <a:off x="406400" y="1536700"/>
            <a:ext cx="12192000" cy="723900"/>
          </a:xfrm>
          <a:prstGeom prst="rect">
            <a:avLst/>
          </a:prstGeom>
        </p:spPr>
        <p:txBody>
          <a:bodyPr/>
          <a:lstStyle>
            <a:lvl1pPr>
              <a:spcBef>
                <a:spcPts val="2800"/>
              </a:spcBef>
              <a:defRPr sz="6000"/>
            </a:lvl1pPr>
          </a:lstStyle>
          <a:p>
            <a:r>
              <a:t>Titolo Testo</a:t>
            </a:r>
          </a:p>
        </p:txBody>
      </p:sp>
      <p:sp>
        <p:nvSpPr>
          <p:cNvPr id="63" name="Numero diapositiva"/>
          <p:cNvSpPr txBox="1">
            <a:spLocks noGrp="1"/>
          </p:cNvSpPr>
          <p:nvPr>
            <p:ph type="sldNum" sz="quarter" idx="2"/>
          </p:nvPr>
        </p:nvSpPr>
        <p:spPr>
          <a:xfrm>
            <a:off x="12186622" y="431800"/>
            <a:ext cx="406897"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olo e punti elenco">
    <p:spTree>
      <p:nvGrpSpPr>
        <p:cNvPr id="1" name=""/>
        <p:cNvGrpSpPr/>
        <p:nvPr/>
      </p:nvGrpSpPr>
      <p:grpSpPr>
        <a:xfrm>
          <a:off x="0" y="0"/>
          <a:ext cx="0" cy="0"/>
          <a:chOff x="0" y="0"/>
          <a:chExt cx="0" cy="0"/>
        </a:xfrm>
      </p:grpSpPr>
      <p:sp>
        <p:nvSpPr>
          <p:cNvPr id="70" name="Linea"/>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defRPr>
                <a:solidFill>
                  <a:srgbClr val="838787"/>
                </a:solidFill>
              </a:defRPr>
            </a:pPr>
            <a:endParaRPr/>
          </a:p>
        </p:txBody>
      </p:sp>
      <p:sp>
        <p:nvSpPr>
          <p:cNvPr id="71" name="Corpo livello uno…"/>
          <p:cNvSpPr txBox="1">
            <a:spLocks noGrp="1"/>
          </p:cNvSpPr>
          <p:nvPr>
            <p:ph type="body" sz="quarter" idx="1"/>
          </p:nvPr>
        </p:nvSpPr>
        <p:spPr>
          <a:xfrm>
            <a:off x="406400" y="457200"/>
            <a:ext cx="11176000" cy="457200"/>
          </a:xfrm>
          <a:prstGeom prst="rect">
            <a:avLst/>
          </a:prstGeom>
        </p:spPr>
        <p:txBody>
          <a:bodyPr/>
          <a:lstStyle>
            <a:lvl1pPr defTabSz="457200">
              <a:spcBef>
                <a:spcPts val="0"/>
              </a:spcBef>
              <a:defRPr sz="2400" spc="120">
                <a:solidFill>
                  <a:srgbClr val="838787"/>
                </a:solidFill>
              </a:defRPr>
            </a:lvl1pPr>
            <a:lvl2pPr marL="758264" indent="-313764" defTabSz="457200">
              <a:spcBef>
                <a:spcPts val="0"/>
              </a:spcBef>
              <a:buSzPct val="104999"/>
              <a:buChar char="‣"/>
              <a:defRPr sz="2400" spc="120">
                <a:solidFill>
                  <a:srgbClr val="838787"/>
                </a:solidFill>
              </a:defRPr>
            </a:lvl2pPr>
            <a:lvl3pPr marL="1202764" indent="-313764" defTabSz="457200">
              <a:spcBef>
                <a:spcPts val="0"/>
              </a:spcBef>
              <a:buSzPct val="104999"/>
              <a:buChar char="‣"/>
              <a:defRPr sz="2400" spc="120">
                <a:solidFill>
                  <a:srgbClr val="838787"/>
                </a:solidFill>
              </a:defRPr>
            </a:lvl3pPr>
            <a:lvl4pPr marL="1647264" indent="-313764" defTabSz="457200">
              <a:spcBef>
                <a:spcPts val="0"/>
              </a:spcBef>
              <a:buSzPct val="104999"/>
              <a:buChar char="‣"/>
              <a:defRPr sz="2400" spc="120">
                <a:solidFill>
                  <a:srgbClr val="838787"/>
                </a:solidFill>
              </a:defRPr>
            </a:lvl4pPr>
            <a:lvl5pPr marL="2091764" indent="-313764" defTabSz="457200">
              <a:spcBef>
                <a:spcPts val="0"/>
              </a:spcBef>
              <a:buSzPct val="104999"/>
              <a:buChar char="‣"/>
              <a:defRPr sz="2400" spc="120">
                <a:solidFill>
                  <a:srgbClr val="838787"/>
                </a:solidFill>
              </a:defRPr>
            </a:lvl5pPr>
          </a:lstStyle>
          <a:p>
            <a:r>
              <a:t>Corpo livello uno</a:t>
            </a:r>
          </a:p>
          <a:p>
            <a:pPr lvl="1"/>
            <a:r>
              <a:t>Corpo livello due</a:t>
            </a:r>
          </a:p>
          <a:p>
            <a:pPr lvl="2"/>
            <a:r>
              <a:t>Corpo livello tre</a:t>
            </a:r>
          </a:p>
          <a:p>
            <a:pPr lvl="3"/>
            <a:r>
              <a:t>Corpo livello quattro</a:t>
            </a:r>
          </a:p>
          <a:p>
            <a:pPr lvl="4"/>
            <a:r>
              <a:t>Corpo livello cinque</a:t>
            </a:r>
          </a:p>
        </p:txBody>
      </p:sp>
      <p:sp>
        <p:nvSpPr>
          <p:cNvPr id="72" name="Titolo Testo"/>
          <p:cNvSpPr txBox="1">
            <a:spLocks noGrp="1"/>
          </p:cNvSpPr>
          <p:nvPr>
            <p:ph type="title"/>
          </p:nvPr>
        </p:nvSpPr>
        <p:spPr>
          <a:xfrm>
            <a:off x="406400" y="1536700"/>
            <a:ext cx="12192000" cy="723900"/>
          </a:xfrm>
          <a:prstGeom prst="rect">
            <a:avLst/>
          </a:prstGeom>
        </p:spPr>
        <p:txBody>
          <a:bodyPr/>
          <a:lstStyle>
            <a:lvl1pPr>
              <a:spcBef>
                <a:spcPts val="2800"/>
              </a:spcBef>
              <a:defRPr sz="6000"/>
            </a:lvl1pPr>
          </a:lstStyle>
          <a:p>
            <a:r>
              <a:t>Titolo Testo</a:t>
            </a:r>
          </a:p>
        </p:txBody>
      </p:sp>
      <p:sp>
        <p:nvSpPr>
          <p:cNvPr id="73" name="Corpo livello uno…"/>
          <p:cNvSpPr txBox="1">
            <a:spLocks noGrp="1"/>
          </p:cNvSpPr>
          <p:nvPr>
            <p:ph type="body" idx="13"/>
          </p:nvPr>
        </p:nvSpPr>
        <p:spPr>
          <a:xfrm>
            <a:off x="406400" y="2743200"/>
            <a:ext cx="12192000" cy="6108700"/>
          </a:xfrm>
          <a:prstGeom prst="rect">
            <a:avLst/>
          </a:prstGeom>
        </p:spPr>
        <p:txBody>
          <a:bodyPr anchor="t"/>
          <a:lstStyle/>
          <a:p>
            <a:pPr marL="444500" indent="-444500">
              <a:lnSpc>
                <a:spcPct val="100000"/>
              </a:lnSpc>
              <a:spcBef>
                <a:spcPts val="2800"/>
              </a:spcBef>
              <a:buClr>
                <a:schemeClr val="accent1"/>
              </a:buClr>
              <a:buSzPct val="104999"/>
              <a:buFont typeface="Avenir Next"/>
              <a:buChar char="▸"/>
              <a:defRPr sz="3400" cap="none">
                <a:solidFill>
                  <a:srgbClr val="838787"/>
                </a:solidFill>
                <a:latin typeface="Avenir Next Medium"/>
                <a:ea typeface="Avenir Next Medium"/>
                <a:cs typeface="Avenir Next Medium"/>
                <a:sym typeface="Avenir Next Medium"/>
              </a:defRPr>
            </a:pPr>
            <a:endParaRPr/>
          </a:p>
        </p:txBody>
      </p:sp>
      <p:sp>
        <p:nvSpPr>
          <p:cNvPr id="74" name="Numero diapositiva"/>
          <p:cNvSpPr txBox="1">
            <a:spLocks noGrp="1"/>
          </p:cNvSpPr>
          <p:nvPr>
            <p:ph type="sldNum" sz="quarter" idx="2"/>
          </p:nvPr>
        </p:nvSpPr>
        <p:spPr>
          <a:xfrm>
            <a:off x="12186622" y="431800"/>
            <a:ext cx="406897"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olo e punti elenco alternativi">
    <p:bg>
      <p:bgPr>
        <a:solidFill>
          <a:srgbClr val="FFFFFF"/>
        </a:solidFill>
        <a:effectLst/>
      </p:bgPr>
    </p:bg>
    <p:spTree>
      <p:nvGrpSpPr>
        <p:cNvPr id="1" name=""/>
        <p:cNvGrpSpPr/>
        <p:nvPr/>
      </p:nvGrpSpPr>
      <p:grpSpPr>
        <a:xfrm>
          <a:off x="0" y="0"/>
          <a:ext cx="0" cy="0"/>
          <a:chOff x="0" y="0"/>
          <a:chExt cx="0" cy="0"/>
        </a:xfrm>
      </p:grpSpPr>
      <p:sp>
        <p:nvSpPr>
          <p:cNvPr id="81" name="Linea"/>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defRPr>
                <a:solidFill>
                  <a:srgbClr val="838787"/>
                </a:solidFill>
              </a:defRPr>
            </a:pPr>
            <a:endParaRPr/>
          </a:p>
        </p:txBody>
      </p:sp>
      <p:sp>
        <p:nvSpPr>
          <p:cNvPr id="82" name="Corpo livello uno…"/>
          <p:cNvSpPr txBox="1">
            <a:spLocks noGrp="1"/>
          </p:cNvSpPr>
          <p:nvPr>
            <p:ph type="body" sz="quarter" idx="1"/>
          </p:nvPr>
        </p:nvSpPr>
        <p:spPr>
          <a:xfrm>
            <a:off x="406400" y="457200"/>
            <a:ext cx="11176000" cy="457200"/>
          </a:xfrm>
          <a:prstGeom prst="rect">
            <a:avLst/>
          </a:prstGeom>
        </p:spPr>
        <p:txBody>
          <a:bodyPr/>
          <a:lstStyle>
            <a:lvl1pPr defTabSz="457200">
              <a:spcBef>
                <a:spcPts val="0"/>
              </a:spcBef>
              <a:defRPr sz="2400" spc="120">
                <a:solidFill>
                  <a:srgbClr val="838787"/>
                </a:solidFill>
              </a:defRPr>
            </a:lvl1pPr>
            <a:lvl2pPr marL="758264" indent="-313764" defTabSz="457200">
              <a:spcBef>
                <a:spcPts val="0"/>
              </a:spcBef>
              <a:buSzPct val="104999"/>
              <a:buChar char="‣"/>
              <a:defRPr sz="2400" spc="120">
                <a:solidFill>
                  <a:srgbClr val="838787"/>
                </a:solidFill>
              </a:defRPr>
            </a:lvl2pPr>
            <a:lvl3pPr marL="1202764" indent="-313764" defTabSz="457200">
              <a:spcBef>
                <a:spcPts val="0"/>
              </a:spcBef>
              <a:buSzPct val="104999"/>
              <a:buChar char="‣"/>
              <a:defRPr sz="2400" spc="120">
                <a:solidFill>
                  <a:srgbClr val="838787"/>
                </a:solidFill>
              </a:defRPr>
            </a:lvl3pPr>
            <a:lvl4pPr marL="1647264" indent="-313764" defTabSz="457200">
              <a:spcBef>
                <a:spcPts val="0"/>
              </a:spcBef>
              <a:buSzPct val="104999"/>
              <a:buChar char="‣"/>
              <a:defRPr sz="2400" spc="120">
                <a:solidFill>
                  <a:srgbClr val="838787"/>
                </a:solidFill>
              </a:defRPr>
            </a:lvl4pPr>
            <a:lvl5pPr marL="2091764" indent="-313764" defTabSz="457200">
              <a:spcBef>
                <a:spcPts val="0"/>
              </a:spcBef>
              <a:buSzPct val="104999"/>
              <a:buChar char="‣"/>
              <a:defRPr sz="2400" spc="120">
                <a:solidFill>
                  <a:srgbClr val="838787"/>
                </a:solidFill>
              </a:defRPr>
            </a:lvl5pPr>
          </a:lstStyle>
          <a:p>
            <a:r>
              <a:t>Corpo livello uno</a:t>
            </a:r>
          </a:p>
          <a:p>
            <a:pPr lvl="1"/>
            <a:r>
              <a:t>Corpo livello due</a:t>
            </a:r>
          </a:p>
          <a:p>
            <a:pPr lvl="2"/>
            <a:r>
              <a:t>Corpo livello tre</a:t>
            </a:r>
          </a:p>
          <a:p>
            <a:pPr lvl="3"/>
            <a:r>
              <a:t>Corpo livello quattro</a:t>
            </a:r>
          </a:p>
          <a:p>
            <a:pPr lvl="4"/>
            <a:r>
              <a:t>Corpo livello cinque</a:t>
            </a:r>
          </a:p>
        </p:txBody>
      </p:sp>
      <p:sp>
        <p:nvSpPr>
          <p:cNvPr id="83" name="Titolo Testo"/>
          <p:cNvSpPr txBox="1">
            <a:spLocks noGrp="1"/>
          </p:cNvSpPr>
          <p:nvPr>
            <p:ph type="title"/>
          </p:nvPr>
        </p:nvSpPr>
        <p:spPr>
          <a:xfrm>
            <a:off x="406400" y="1536700"/>
            <a:ext cx="12192000" cy="723900"/>
          </a:xfrm>
          <a:prstGeom prst="rect">
            <a:avLst/>
          </a:prstGeom>
        </p:spPr>
        <p:txBody>
          <a:bodyPr/>
          <a:lstStyle>
            <a:lvl1pPr>
              <a:spcBef>
                <a:spcPts val="2800"/>
              </a:spcBef>
              <a:defRPr sz="6000"/>
            </a:lvl1pPr>
          </a:lstStyle>
          <a:p>
            <a:r>
              <a:t>Titolo Testo</a:t>
            </a:r>
          </a:p>
        </p:txBody>
      </p:sp>
      <p:sp>
        <p:nvSpPr>
          <p:cNvPr id="84" name="Corpo livello uno…"/>
          <p:cNvSpPr txBox="1">
            <a:spLocks noGrp="1"/>
          </p:cNvSpPr>
          <p:nvPr>
            <p:ph type="body" idx="13"/>
          </p:nvPr>
        </p:nvSpPr>
        <p:spPr>
          <a:xfrm>
            <a:off x="406400" y="2743200"/>
            <a:ext cx="12192000" cy="6108700"/>
          </a:xfrm>
          <a:prstGeom prst="rect">
            <a:avLst/>
          </a:prstGeom>
        </p:spPr>
        <p:txBody>
          <a:bodyPr anchor="t"/>
          <a:lstStyle/>
          <a:p>
            <a:pPr marL="444500" indent="-444500">
              <a:lnSpc>
                <a:spcPct val="100000"/>
              </a:lnSpc>
              <a:spcBef>
                <a:spcPts val="2800"/>
              </a:spcBef>
              <a:buClr>
                <a:schemeClr val="accent1"/>
              </a:buClr>
              <a:buSzPct val="104999"/>
              <a:buFont typeface="Avenir Next"/>
              <a:buChar char="▸"/>
              <a:defRPr sz="3400" cap="none">
                <a:solidFill>
                  <a:srgbClr val="838787"/>
                </a:solidFill>
                <a:latin typeface="Avenir Next Medium"/>
                <a:ea typeface="Avenir Next Medium"/>
                <a:cs typeface="Avenir Next Medium"/>
                <a:sym typeface="Avenir Next Medium"/>
              </a:defRPr>
            </a:pPr>
            <a:endParaRPr/>
          </a:p>
        </p:txBody>
      </p:sp>
      <p:sp>
        <p:nvSpPr>
          <p:cNvPr id="85" name="Numero diapositiva"/>
          <p:cNvSpPr txBox="1">
            <a:spLocks noGrp="1"/>
          </p:cNvSpPr>
          <p:nvPr>
            <p:ph type="sldNum" sz="quarter" idx="2"/>
          </p:nvPr>
        </p:nvSpPr>
        <p:spPr>
          <a:xfrm>
            <a:off x="12186622" y="431800"/>
            <a:ext cx="406897"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olo, punti elenco e foto">
    <p:spTree>
      <p:nvGrpSpPr>
        <p:cNvPr id="1" name=""/>
        <p:cNvGrpSpPr/>
        <p:nvPr/>
      </p:nvGrpSpPr>
      <p:grpSpPr>
        <a:xfrm>
          <a:off x="0" y="0"/>
          <a:ext cx="0" cy="0"/>
          <a:chOff x="0" y="0"/>
          <a:chExt cx="0" cy="0"/>
        </a:xfrm>
      </p:grpSpPr>
      <p:sp>
        <p:nvSpPr>
          <p:cNvPr id="92" name="Linea"/>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defRPr>
                <a:solidFill>
                  <a:srgbClr val="838787"/>
                </a:solidFill>
              </a:defRPr>
            </a:pPr>
            <a:endParaRPr/>
          </a:p>
        </p:txBody>
      </p:sp>
      <p:sp>
        <p:nvSpPr>
          <p:cNvPr id="93" name="Corpo livello uno…"/>
          <p:cNvSpPr txBox="1">
            <a:spLocks noGrp="1"/>
          </p:cNvSpPr>
          <p:nvPr>
            <p:ph type="body" sz="quarter" idx="1"/>
          </p:nvPr>
        </p:nvSpPr>
        <p:spPr>
          <a:xfrm>
            <a:off x="406400" y="457200"/>
            <a:ext cx="11176000" cy="457200"/>
          </a:xfrm>
          <a:prstGeom prst="rect">
            <a:avLst/>
          </a:prstGeom>
        </p:spPr>
        <p:txBody>
          <a:bodyPr/>
          <a:lstStyle>
            <a:lvl1pPr defTabSz="457200">
              <a:spcBef>
                <a:spcPts val="0"/>
              </a:spcBef>
              <a:defRPr sz="2400" spc="120">
                <a:solidFill>
                  <a:srgbClr val="838787"/>
                </a:solidFill>
              </a:defRPr>
            </a:lvl1pPr>
            <a:lvl2pPr marL="758264" indent="-313764" defTabSz="457200">
              <a:spcBef>
                <a:spcPts val="0"/>
              </a:spcBef>
              <a:buSzPct val="104999"/>
              <a:buChar char="‣"/>
              <a:defRPr sz="2400" spc="120">
                <a:solidFill>
                  <a:srgbClr val="838787"/>
                </a:solidFill>
              </a:defRPr>
            </a:lvl2pPr>
            <a:lvl3pPr marL="1202764" indent="-313764" defTabSz="457200">
              <a:spcBef>
                <a:spcPts val="0"/>
              </a:spcBef>
              <a:buSzPct val="104999"/>
              <a:buChar char="‣"/>
              <a:defRPr sz="2400" spc="120">
                <a:solidFill>
                  <a:srgbClr val="838787"/>
                </a:solidFill>
              </a:defRPr>
            </a:lvl3pPr>
            <a:lvl4pPr marL="1647264" indent="-313764" defTabSz="457200">
              <a:spcBef>
                <a:spcPts val="0"/>
              </a:spcBef>
              <a:buSzPct val="104999"/>
              <a:buChar char="‣"/>
              <a:defRPr sz="2400" spc="120">
                <a:solidFill>
                  <a:srgbClr val="838787"/>
                </a:solidFill>
              </a:defRPr>
            </a:lvl4pPr>
            <a:lvl5pPr marL="2091764" indent="-313764" defTabSz="457200">
              <a:spcBef>
                <a:spcPts val="0"/>
              </a:spcBef>
              <a:buSzPct val="104999"/>
              <a:buChar char="‣"/>
              <a:defRPr sz="2400" spc="120">
                <a:solidFill>
                  <a:srgbClr val="838787"/>
                </a:solidFill>
              </a:defRPr>
            </a:lvl5pPr>
          </a:lstStyle>
          <a:p>
            <a:r>
              <a:t>Corpo livello uno</a:t>
            </a:r>
          </a:p>
          <a:p>
            <a:pPr lvl="1"/>
            <a:r>
              <a:t>Corpo livello due</a:t>
            </a:r>
          </a:p>
          <a:p>
            <a:pPr lvl="2"/>
            <a:r>
              <a:t>Corpo livello tre</a:t>
            </a:r>
          </a:p>
          <a:p>
            <a:pPr lvl="3"/>
            <a:r>
              <a:t>Corpo livello quattro</a:t>
            </a:r>
          </a:p>
          <a:p>
            <a:pPr lvl="4"/>
            <a:r>
              <a:t>Corpo livello cinque</a:t>
            </a:r>
          </a:p>
        </p:txBody>
      </p:sp>
      <p:sp>
        <p:nvSpPr>
          <p:cNvPr id="94" name="Immagine"/>
          <p:cNvSpPr>
            <a:spLocks noGrp="1"/>
          </p:cNvSpPr>
          <p:nvPr>
            <p:ph type="pic" idx="13"/>
          </p:nvPr>
        </p:nvSpPr>
        <p:spPr>
          <a:xfrm>
            <a:off x="6665376" y="1219200"/>
            <a:ext cx="7445459" cy="8216900"/>
          </a:xfrm>
          <a:prstGeom prst="rect">
            <a:avLst/>
          </a:prstGeom>
        </p:spPr>
        <p:txBody>
          <a:bodyPr lIns="91439" tIns="45719" rIns="91439" bIns="45719" anchor="t">
            <a:noAutofit/>
          </a:bodyPr>
          <a:lstStyle/>
          <a:p>
            <a:endParaRPr/>
          </a:p>
        </p:txBody>
      </p:sp>
      <p:sp>
        <p:nvSpPr>
          <p:cNvPr id="95" name="Titolo Testo"/>
          <p:cNvSpPr txBox="1">
            <a:spLocks noGrp="1"/>
          </p:cNvSpPr>
          <p:nvPr>
            <p:ph type="title"/>
          </p:nvPr>
        </p:nvSpPr>
        <p:spPr>
          <a:xfrm>
            <a:off x="406400" y="1536700"/>
            <a:ext cx="6299200" cy="723900"/>
          </a:xfrm>
          <a:prstGeom prst="rect">
            <a:avLst/>
          </a:prstGeom>
        </p:spPr>
        <p:txBody>
          <a:bodyPr/>
          <a:lstStyle>
            <a:lvl1pPr>
              <a:spcBef>
                <a:spcPts val="2800"/>
              </a:spcBef>
              <a:defRPr sz="6000"/>
            </a:lvl1pPr>
          </a:lstStyle>
          <a:p>
            <a:r>
              <a:t>Titolo Testo</a:t>
            </a:r>
          </a:p>
        </p:txBody>
      </p:sp>
      <p:sp>
        <p:nvSpPr>
          <p:cNvPr id="96" name="Corpo livello uno…"/>
          <p:cNvSpPr txBox="1">
            <a:spLocks noGrp="1"/>
          </p:cNvSpPr>
          <p:nvPr>
            <p:ph type="body" sz="half" idx="14"/>
          </p:nvPr>
        </p:nvSpPr>
        <p:spPr>
          <a:xfrm>
            <a:off x="406400" y="2743200"/>
            <a:ext cx="6299200" cy="6108700"/>
          </a:xfrm>
          <a:prstGeom prst="rect">
            <a:avLst/>
          </a:prstGeom>
        </p:spPr>
        <p:txBody>
          <a:bodyPr anchor="t"/>
          <a:lstStyle/>
          <a:p>
            <a:pPr marL="444500" indent="-444500">
              <a:lnSpc>
                <a:spcPct val="100000"/>
              </a:lnSpc>
              <a:spcBef>
                <a:spcPts val="2800"/>
              </a:spcBef>
              <a:buClr>
                <a:schemeClr val="accent1"/>
              </a:buClr>
              <a:buSzPct val="104999"/>
              <a:buFont typeface="Avenir Next"/>
              <a:buChar char="▸"/>
              <a:defRPr sz="2800" cap="none">
                <a:solidFill>
                  <a:srgbClr val="838787"/>
                </a:solidFill>
                <a:latin typeface="Avenir Next Medium"/>
                <a:ea typeface="Avenir Next Medium"/>
                <a:cs typeface="Avenir Next Medium"/>
                <a:sym typeface="Avenir Next Medium"/>
              </a:defRPr>
            </a:pPr>
            <a:endParaRPr/>
          </a:p>
        </p:txBody>
      </p:sp>
      <p:sp>
        <p:nvSpPr>
          <p:cNvPr id="97" name="Numero diapositiva"/>
          <p:cNvSpPr txBox="1">
            <a:spLocks noGrp="1"/>
          </p:cNvSpPr>
          <p:nvPr>
            <p:ph type="sldNum" sz="quarter" idx="2"/>
          </p:nvPr>
        </p:nvSpPr>
        <p:spPr>
          <a:xfrm>
            <a:off x="12186622" y="431800"/>
            <a:ext cx="406897"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sp>
        <p:nvSpPr>
          <p:cNvPr id="2" name="Linea"/>
          <p:cNvSpPr/>
          <p:nvPr/>
        </p:nvSpPr>
        <p:spPr>
          <a:xfrm flipV="1">
            <a:off x="406400" y="6140894"/>
            <a:ext cx="12192000" cy="264"/>
          </a:xfrm>
          <a:prstGeom prst="line">
            <a:avLst/>
          </a:prstGeom>
          <a:ln w="38100">
            <a:solidFill>
              <a:srgbClr val="A6AAA9"/>
            </a:solidFill>
            <a:miter lim="400000"/>
          </a:ln>
        </p:spPr>
        <p:txBody>
          <a:bodyPr lIns="45718" tIns="45718" rIns="45718" bIns="45718"/>
          <a:lstStyle/>
          <a:p>
            <a:pPr>
              <a:defRPr>
                <a:solidFill>
                  <a:srgbClr val="838787"/>
                </a:solidFill>
              </a:defRPr>
            </a:pPr>
            <a:endParaRPr/>
          </a:p>
        </p:txBody>
      </p:sp>
      <p:sp>
        <p:nvSpPr>
          <p:cNvPr id="3" name="Titolo Testo"/>
          <p:cNvSpPr txBox="1">
            <a:spLocks noGrp="1"/>
          </p:cNvSpPr>
          <p:nvPr>
            <p:ph type="title"/>
          </p:nvPr>
        </p:nvSpPr>
        <p:spPr>
          <a:xfrm>
            <a:off x="406400" y="6426200"/>
            <a:ext cx="12192000" cy="27051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Titolo Testo</a:t>
            </a:r>
          </a:p>
        </p:txBody>
      </p:sp>
      <p:sp>
        <p:nvSpPr>
          <p:cNvPr id="4" name="Corpo livello uno…"/>
          <p:cNvSpPr txBox="1">
            <a:spLocks noGrp="1"/>
          </p:cNvSpPr>
          <p:nvPr>
            <p:ph type="body" idx="1"/>
          </p:nvPr>
        </p:nvSpPr>
        <p:spPr>
          <a:xfrm>
            <a:off x="406400" y="4267200"/>
            <a:ext cx="12192000" cy="1803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rmAutofit/>
          </a:bodyPr>
          <a:lstStyle/>
          <a:p>
            <a:r>
              <a:t>Corpo livello uno</a:t>
            </a:r>
          </a:p>
          <a:p>
            <a:pPr lvl="1"/>
            <a:r>
              <a:t>Corpo livello due</a:t>
            </a:r>
          </a:p>
          <a:p>
            <a:pPr lvl="2"/>
            <a:r>
              <a:t>Corpo livello tre</a:t>
            </a:r>
          </a:p>
          <a:p>
            <a:pPr lvl="3"/>
            <a:r>
              <a:t>Corpo livello quattro</a:t>
            </a:r>
          </a:p>
          <a:p>
            <a:pPr lvl="4"/>
            <a:r>
              <a:t>Corpo livello cinque</a:t>
            </a:r>
          </a:p>
        </p:txBody>
      </p:sp>
      <p:sp>
        <p:nvSpPr>
          <p:cNvPr id="5" name="Numero diapositiva"/>
          <p:cNvSpPr txBox="1">
            <a:spLocks noGrp="1"/>
          </p:cNvSpPr>
          <p:nvPr>
            <p:ph type="sldNum" sz="quarter" idx="2"/>
          </p:nvPr>
        </p:nvSpPr>
        <p:spPr>
          <a:xfrm>
            <a:off x="12194441"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solidFill>
                  <a:srgbClr val="838787"/>
                </a:solidFill>
                <a:latin typeface="DIN Alternate"/>
                <a:ea typeface="DIN Alternate"/>
                <a:cs typeface="DIN Alternate"/>
                <a:sym typeface="DIN Alternate"/>
              </a:defRPr>
            </a:lvl1pPr>
          </a:lstStyle>
          <a:p>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spd="med"/>
  <p:txStyles>
    <p:titleStyle>
      <a:lvl1pPr marL="0" marR="0" indent="0" algn="l" defTabSz="584200" rtl="0" latinLnBrk="0">
        <a:lnSpc>
          <a:spcPct val="80000"/>
        </a:lnSpc>
        <a:spcBef>
          <a:spcPts val="0"/>
        </a:spcBef>
        <a:spcAft>
          <a:spcPts val="0"/>
        </a:spcAft>
        <a:buClrTx/>
        <a:buSzTx/>
        <a:buFontTx/>
        <a:buNone/>
        <a:tabLst/>
        <a:defRPr sz="17000" b="0" i="0" u="none" strike="noStrike" cap="all" spc="0" baseline="0">
          <a:solidFill>
            <a:schemeClr val="accent1"/>
          </a:solidFill>
          <a:uFillTx/>
          <a:latin typeface="DIN Condensed"/>
          <a:ea typeface="DIN Condensed"/>
          <a:cs typeface="DIN Condensed"/>
          <a:sym typeface="DIN Condensed"/>
        </a:defRPr>
      </a:lvl1pPr>
      <a:lvl2pPr marL="0" marR="0" indent="0" algn="l" defTabSz="584200" rtl="0" latinLnBrk="0">
        <a:lnSpc>
          <a:spcPct val="80000"/>
        </a:lnSpc>
        <a:spcBef>
          <a:spcPts val="0"/>
        </a:spcBef>
        <a:spcAft>
          <a:spcPts val="0"/>
        </a:spcAft>
        <a:buClrTx/>
        <a:buSzTx/>
        <a:buFontTx/>
        <a:buNone/>
        <a:tabLst/>
        <a:defRPr sz="17000" b="0" i="0" u="none" strike="noStrike" cap="all" spc="0" baseline="0">
          <a:solidFill>
            <a:schemeClr val="accent1"/>
          </a:solidFill>
          <a:uFillTx/>
          <a:latin typeface="DIN Condensed"/>
          <a:ea typeface="DIN Condensed"/>
          <a:cs typeface="DIN Condensed"/>
          <a:sym typeface="DIN Condensed"/>
        </a:defRPr>
      </a:lvl2pPr>
      <a:lvl3pPr marL="0" marR="0" indent="0" algn="l" defTabSz="584200" rtl="0" latinLnBrk="0">
        <a:lnSpc>
          <a:spcPct val="80000"/>
        </a:lnSpc>
        <a:spcBef>
          <a:spcPts val="0"/>
        </a:spcBef>
        <a:spcAft>
          <a:spcPts val="0"/>
        </a:spcAft>
        <a:buClrTx/>
        <a:buSzTx/>
        <a:buFontTx/>
        <a:buNone/>
        <a:tabLst/>
        <a:defRPr sz="17000" b="0" i="0" u="none" strike="noStrike" cap="all" spc="0" baseline="0">
          <a:solidFill>
            <a:schemeClr val="accent1"/>
          </a:solidFill>
          <a:uFillTx/>
          <a:latin typeface="DIN Condensed"/>
          <a:ea typeface="DIN Condensed"/>
          <a:cs typeface="DIN Condensed"/>
          <a:sym typeface="DIN Condensed"/>
        </a:defRPr>
      </a:lvl3pPr>
      <a:lvl4pPr marL="0" marR="0" indent="0" algn="l" defTabSz="584200" rtl="0" latinLnBrk="0">
        <a:lnSpc>
          <a:spcPct val="80000"/>
        </a:lnSpc>
        <a:spcBef>
          <a:spcPts val="0"/>
        </a:spcBef>
        <a:spcAft>
          <a:spcPts val="0"/>
        </a:spcAft>
        <a:buClrTx/>
        <a:buSzTx/>
        <a:buFontTx/>
        <a:buNone/>
        <a:tabLst/>
        <a:defRPr sz="17000" b="0" i="0" u="none" strike="noStrike" cap="all" spc="0" baseline="0">
          <a:solidFill>
            <a:schemeClr val="accent1"/>
          </a:solidFill>
          <a:uFillTx/>
          <a:latin typeface="DIN Condensed"/>
          <a:ea typeface="DIN Condensed"/>
          <a:cs typeface="DIN Condensed"/>
          <a:sym typeface="DIN Condensed"/>
        </a:defRPr>
      </a:lvl4pPr>
      <a:lvl5pPr marL="0" marR="0" indent="0" algn="l" defTabSz="584200" rtl="0" latinLnBrk="0">
        <a:lnSpc>
          <a:spcPct val="80000"/>
        </a:lnSpc>
        <a:spcBef>
          <a:spcPts val="0"/>
        </a:spcBef>
        <a:spcAft>
          <a:spcPts val="0"/>
        </a:spcAft>
        <a:buClrTx/>
        <a:buSzTx/>
        <a:buFontTx/>
        <a:buNone/>
        <a:tabLst/>
        <a:defRPr sz="17000" b="0" i="0" u="none" strike="noStrike" cap="all" spc="0" baseline="0">
          <a:solidFill>
            <a:schemeClr val="accent1"/>
          </a:solidFill>
          <a:uFillTx/>
          <a:latin typeface="DIN Condensed"/>
          <a:ea typeface="DIN Condensed"/>
          <a:cs typeface="DIN Condensed"/>
          <a:sym typeface="DIN Condensed"/>
        </a:defRPr>
      </a:lvl5pPr>
      <a:lvl6pPr marL="0" marR="0" indent="0" algn="l" defTabSz="584200" rtl="0" latinLnBrk="0">
        <a:lnSpc>
          <a:spcPct val="80000"/>
        </a:lnSpc>
        <a:spcBef>
          <a:spcPts val="0"/>
        </a:spcBef>
        <a:spcAft>
          <a:spcPts val="0"/>
        </a:spcAft>
        <a:buClrTx/>
        <a:buSzTx/>
        <a:buFontTx/>
        <a:buNone/>
        <a:tabLst/>
        <a:defRPr sz="17000" b="0" i="0" u="none" strike="noStrike" cap="all" spc="0" baseline="0">
          <a:solidFill>
            <a:schemeClr val="accent1"/>
          </a:solidFill>
          <a:uFillTx/>
          <a:latin typeface="DIN Condensed"/>
          <a:ea typeface="DIN Condensed"/>
          <a:cs typeface="DIN Condensed"/>
          <a:sym typeface="DIN Condensed"/>
        </a:defRPr>
      </a:lvl6pPr>
      <a:lvl7pPr marL="0" marR="0" indent="0" algn="l" defTabSz="584200" rtl="0" latinLnBrk="0">
        <a:lnSpc>
          <a:spcPct val="80000"/>
        </a:lnSpc>
        <a:spcBef>
          <a:spcPts val="0"/>
        </a:spcBef>
        <a:spcAft>
          <a:spcPts val="0"/>
        </a:spcAft>
        <a:buClrTx/>
        <a:buSzTx/>
        <a:buFontTx/>
        <a:buNone/>
        <a:tabLst/>
        <a:defRPr sz="17000" b="0" i="0" u="none" strike="noStrike" cap="all" spc="0" baseline="0">
          <a:solidFill>
            <a:schemeClr val="accent1"/>
          </a:solidFill>
          <a:uFillTx/>
          <a:latin typeface="DIN Condensed"/>
          <a:ea typeface="DIN Condensed"/>
          <a:cs typeface="DIN Condensed"/>
          <a:sym typeface="DIN Condensed"/>
        </a:defRPr>
      </a:lvl7pPr>
      <a:lvl8pPr marL="0" marR="0" indent="0" algn="l" defTabSz="584200" rtl="0" latinLnBrk="0">
        <a:lnSpc>
          <a:spcPct val="80000"/>
        </a:lnSpc>
        <a:spcBef>
          <a:spcPts val="0"/>
        </a:spcBef>
        <a:spcAft>
          <a:spcPts val="0"/>
        </a:spcAft>
        <a:buClrTx/>
        <a:buSzTx/>
        <a:buFontTx/>
        <a:buNone/>
        <a:tabLst/>
        <a:defRPr sz="17000" b="0" i="0" u="none" strike="noStrike" cap="all" spc="0" baseline="0">
          <a:solidFill>
            <a:schemeClr val="accent1"/>
          </a:solidFill>
          <a:uFillTx/>
          <a:latin typeface="DIN Condensed"/>
          <a:ea typeface="DIN Condensed"/>
          <a:cs typeface="DIN Condensed"/>
          <a:sym typeface="DIN Condensed"/>
        </a:defRPr>
      </a:lvl8pPr>
      <a:lvl9pPr marL="0" marR="0" indent="0" algn="l" defTabSz="584200" rtl="0" latinLnBrk="0">
        <a:lnSpc>
          <a:spcPct val="80000"/>
        </a:lnSpc>
        <a:spcBef>
          <a:spcPts val="0"/>
        </a:spcBef>
        <a:spcAft>
          <a:spcPts val="0"/>
        </a:spcAft>
        <a:buClrTx/>
        <a:buSzTx/>
        <a:buFontTx/>
        <a:buNone/>
        <a:tabLst/>
        <a:defRPr sz="17000" b="0" i="0" u="none" strike="noStrike" cap="all" spc="0" baseline="0">
          <a:solidFill>
            <a:schemeClr val="accent1"/>
          </a:solidFill>
          <a:uFillTx/>
          <a:latin typeface="DIN Condensed"/>
          <a:ea typeface="DIN Condensed"/>
          <a:cs typeface="DIN Condensed"/>
          <a:sym typeface="DIN Condensed"/>
        </a:defRPr>
      </a:lvl9pPr>
    </p:titleStyle>
    <p:bodyStyle>
      <a:lvl1pPr marL="0" marR="0" indent="0" algn="l" defTabSz="584200" rtl="0" latinLnBrk="0">
        <a:lnSpc>
          <a:spcPct val="80000"/>
        </a:lnSpc>
        <a:spcBef>
          <a:spcPts val="2300"/>
        </a:spcBef>
        <a:spcAft>
          <a:spcPts val="0"/>
        </a:spcAft>
        <a:buClrTx/>
        <a:buSzTx/>
        <a:buFontTx/>
        <a:buNone/>
        <a:tabLst/>
        <a:defRPr sz="5400" b="0" i="0" u="none" strike="noStrike" cap="all" spc="0" baseline="0">
          <a:solidFill>
            <a:srgbClr val="A6AAA9"/>
          </a:solidFill>
          <a:uFillTx/>
          <a:latin typeface="DIN Alternate"/>
          <a:ea typeface="DIN Alternate"/>
          <a:cs typeface="DIN Alternate"/>
          <a:sym typeface="DIN Alternate"/>
        </a:defRPr>
      </a:lvl1pPr>
      <a:lvl2pPr marL="0" marR="0" indent="0" algn="l" defTabSz="584200" rtl="0" latinLnBrk="0">
        <a:lnSpc>
          <a:spcPct val="80000"/>
        </a:lnSpc>
        <a:spcBef>
          <a:spcPts val="2300"/>
        </a:spcBef>
        <a:spcAft>
          <a:spcPts val="0"/>
        </a:spcAft>
        <a:buClrTx/>
        <a:buSzTx/>
        <a:buFontTx/>
        <a:buNone/>
        <a:tabLst/>
        <a:defRPr sz="5400" b="0" i="0" u="none" strike="noStrike" cap="all" spc="0" baseline="0">
          <a:solidFill>
            <a:srgbClr val="A6AAA9"/>
          </a:solidFill>
          <a:uFillTx/>
          <a:latin typeface="DIN Alternate"/>
          <a:ea typeface="DIN Alternate"/>
          <a:cs typeface="DIN Alternate"/>
          <a:sym typeface="DIN Alternate"/>
        </a:defRPr>
      </a:lvl2pPr>
      <a:lvl3pPr marL="0" marR="0" indent="0" algn="l" defTabSz="584200" rtl="0" latinLnBrk="0">
        <a:lnSpc>
          <a:spcPct val="80000"/>
        </a:lnSpc>
        <a:spcBef>
          <a:spcPts val="2300"/>
        </a:spcBef>
        <a:spcAft>
          <a:spcPts val="0"/>
        </a:spcAft>
        <a:buClrTx/>
        <a:buSzTx/>
        <a:buFontTx/>
        <a:buNone/>
        <a:tabLst/>
        <a:defRPr sz="5400" b="0" i="0" u="none" strike="noStrike" cap="all" spc="0" baseline="0">
          <a:solidFill>
            <a:srgbClr val="A6AAA9"/>
          </a:solidFill>
          <a:uFillTx/>
          <a:latin typeface="DIN Alternate"/>
          <a:ea typeface="DIN Alternate"/>
          <a:cs typeface="DIN Alternate"/>
          <a:sym typeface="DIN Alternate"/>
        </a:defRPr>
      </a:lvl3pPr>
      <a:lvl4pPr marL="0" marR="0" indent="0" algn="l" defTabSz="584200" rtl="0" latinLnBrk="0">
        <a:lnSpc>
          <a:spcPct val="80000"/>
        </a:lnSpc>
        <a:spcBef>
          <a:spcPts val="2300"/>
        </a:spcBef>
        <a:spcAft>
          <a:spcPts val="0"/>
        </a:spcAft>
        <a:buClrTx/>
        <a:buSzTx/>
        <a:buFontTx/>
        <a:buNone/>
        <a:tabLst/>
        <a:defRPr sz="5400" b="0" i="0" u="none" strike="noStrike" cap="all" spc="0" baseline="0">
          <a:solidFill>
            <a:srgbClr val="A6AAA9"/>
          </a:solidFill>
          <a:uFillTx/>
          <a:latin typeface="DIN Alternate"/>
          <a:ea typeface="DIN Alternate"/>
          <a:cs typeface="DIN Alternate"/>
          <a:sym typeface="DIN Alternate"/>
        </a:defRPr>
      </a:lvl4pPr>
      <a:lvl5pPr marL="0" marR="0" indent="0" algn="l" defTabSz="584200" rtl="0" latinLnBrk="0">
        <a:lnSpc>
          <a:spcPct val="80000"/>
        </a:lnSpc>
        <a:spcBef>
          <a:spcPts val="2300"/>
        </a:spcBef>
        <a:spcAft>
          <a:spcPts val="0"/>
        </a:spcAft>
        <a:buClrTx/>
        <a:buSzTx/>
        <a:buFontTx/>
        <a:buNone/>
        <a:tabLst/>
        <a:defRPr sz="5400" b="0" i="0" u="none" strike="noStrike" cap="all" spc="0" baseline="0">
          <a:solidFill>
            <a:srgbClr val="A6AAA9"/>
          </a:solidFill>
          <a:uFillTx/>
          <a:latin typeface="DIN Alternate"/>
          <a:ea typeface="DIN Alternate"/>
          <a:cs typeface="DIN Alternate"/>
          <a:sym typeface="DIN Alternate"/>
        </a:defRPr>
      </a:lvl5pPr>
      <a:lvl6pPr marL="2928470" marR="0" indent="-705970" algn="l" defTabSz="584200" rtl="0" latinLnBrk="0">
        <a:lnSpc>
          <a:spcPct val="80000"/>
        </a:lnSpc>
        <a:spcBef>
          <a:spcPts val="2300"/>
        </a:spcBef>
        <a:spcAft>
          <a:spcPts val="0"/>
        </a:spcAft>
        <a:buClrTx/>
        <a:buSzPct val="104999"/>
        <a:buFontTx/>
        <a:buChar char="‣"/>
        <a:tabLst/>
        <a:defRPr sz="5400" b="0" i="0" u="none" strike="noStrike" cap="all" spc="0" baseline="0">
          <a:solidFill>
            <a:srgbClr val="A6AAA9"/>
          </a:solidFill>
          <a:uFillTx/>
          <a:latin typeface="DIN Alternate"/>
          <a:ea typeface="DIN Alternate"/>
          <a:cs typeface="DIN Alternate"/>
          <a:sym typeface="DIN Alternate"/>
        </a:defRPr>
      </a:lvl6pPr>
      <a:lvl7pPr marL="3372970" marR="0" indent="-705970" algn="l" defTabSz="584200" rtl="0" latinLnBrk="0">
        <a:lnSpc>
          <a:spcPct val="80000"/>
        </a:lnSpc>
        <a:spcBef>
          <a:spcPts val="2300"/>
        </a:spcBef>
        <a:spcAft>
          <a:spcPts val="0"/>
        </a:spcAft>
        <a:buClrTx/>
        <a:buSzPct val="104999"/>
        <a:buFontTx/>
        <a:buChar char="‣"/>
        <a:tabLst/>
        <a:defRPr sz="5400" b="0" i="0" u="none" strike="noStrike" cap="all" spc="0" baseline="0">
          <a:solidFill>
            <a:srgbClr val="A6AAA9"/>
          </a:solidFill>
          <a:uFillTx/>
          <a:latin typeface="DIN Alternate"/>
          <a:ea typeface="DIN Alternate"/>
          <a:cs typeface="DIN Alternate"/>
          <a:sym typeface="DIN Alternate"/>
        </a:defRPr>
      </a:lvl7pPr>
      <a:lvl8pPr marL="3817470" marR="0" indent="-705970" algn="l" defTabSz="584200" rtl="0" latinLnBrk="0">
        <a:lnSpc>
          <a:spcPct val="80000"/>
        </a:lnSpc>
        <a:spcBef>
          <a:spcPts val="2300"/>
        </a:spcBef>
        <a:spcAft>
          <a:spcPts val="0"/>
        </a:spcAft>
        <a:buClrTx/>
        <a:buSzPct val="104999"/>
        <a:buFontTx/>
        <a:buChar char="‣"/>
        <a:tabLst/>
        <a:defRPr sz="5400" b="0" i="0" u="none" strike="noStrike" cap="all" spc="0" baseline="0">
          <a:solidFill>
            <a:srgbClr val="A6AAA9"/>
          </a:solidFill>
          <a:uFillTx/>
          <a:latin typeface="DIN Alternate"/>
          <a:ea typeface="DIN Alternate"/>
          <a:cs typeface="DIN Alternate"/>
          <a:sym typeface="DIN Alternate"/>
        </a:defRPr>
      </a:lvl8pPr>
      <a:lvl9pPr marL="4261970" marR="0" indent="-705970" algn="l" defTabSz="584200" rtl="0" latinLnBrk="0">
        <a:lnSpc>
          <a:spcPct val="80000"/>
        </a:lnSpc>
        <a:spcBef>
          <a:spcPts val="2300"/>
        </a:spcBef>
        <a:spcAft>
          <a:spcPts val="0"/>
        </a:spcAft>
        <a:buClrTx/>
        <a:buSzPct val="104999"/>
        <a:buFontTx/>
        <a:buChar char="‣"/>
        <a:tabLst/>
        <a:defRPr sz="5400" b="0" i="0" u="none" strike="noStrike" cap="all" spc="0" baseline="0">
          <a:solidFill>
            <a:srgbClr val="A6AAA9"/>
          </a:solidFill>
          <a:uFillTx/>
          <a:latin typeface="DIN Alternate"/>
          <a:ea typeface="DIN Alternate"/>
          <a:cs typeface="DIN Alternate"/>
          <a:sym typeface="DIN Alternate"/>
        </a:defRPr>
      </a:lvl9pPr>
    </p:bodyStyle>
    <p:otherStyle>
      <a:lvl1pPr marL="0" marR="0" indent="0" algn="r" defTabSz="584200" rtl="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1pPr>
      <a:lvl2pPr marL="0" marR="0" indent="0" algn="r" defTabSz="584200" rtl="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2pPr>
      <a:lvl3pPr marL="0" marR="0" indent="0" algn="r" defTabSz="584200" rtl="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3pPr>
      <a:lvl4pPr marL="0" marR="0" indent="0" algn="r" defTabSz="584200" rtl="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4pPr>
      <a:lvl5pPr marL="0" marR="0" indent="0" algn="r" defTabSz="584200" rtl="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5pPr>
      <a:lvl6pPr marL="0" marR="0" indent="0" algn="r" defTabSz="584200" rtl="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6pPr>
      <a:lvl7pPr marL="0" marR="0" indent="0" algn="r" defTabSz="584200" rtl="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7pPr>
      <a:lvl8pPr marL="0" marR="0" indent="0" algn="r" defTabSz="584200" rtl="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8pPr>
      <a:lvl9pPr marL="0" marR="0" indent="0" algn="r" defTabSz="584200" rtl="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hyperlink" Target="http://nasdaq.com" TargetMode="Externa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ROGETTO…"/>
          <p:cNvSpPr txBox="1">
            <a:spLocks noGrp="1"/>
          </p:cNvSpPr>
          <p:nvPr>
            <p:ph type="title"/>
          </p:nvPr>
        </p:nvSpPr>
        <p:spPr>
          <a:xfrm>
            <a:off x="406400" y="3596256"/>
            <a:ext cx="12192000" cy="3849490"/>
          </a:xfrm>
          <a:prstGeom prst="rect">
            <a:avLst/>
          </a:prstGeom>
        </p:spPr>
        <p:txBody>
          <a:bodyPr/>
          <a:lstStyle/>
          <a:p>
            <a:pPr defTabSz="502412">
              <a:defRPr sz="11000"/>
            </a:pPr>
            <a:r>
              <a:t>PROGETTO </a:t>
            </a:r>
            <a:endParaRPr sz="14600"/>
          </a:p>
          <a:p>
            <a:pPr defTabSz="502412">
              <a:defRPr sz="11000"/>
            </a:pPr>
            <a:r>
              <a:t>ARCHITETTURE DATI</a:t>
            </a:r>
          </a:p>
        </p:txBody>
      </p:sp>
      <p:sp>
        <p:nvSpPr>
          <p:cNvPr id="191" name="Beltramelli FabiO                816912…"/>
          <p:cNvSpPr txBox="1">
            <a:spLocks noGrp="1"/>
          </p:cNvSpPr>
          <p:nvPr>
            <p:ph type="body" sz="quarter" idx="1"/>
          </p:nvPr>
        </p:nvSpPr>
        <p:spPr>
          <a:xfrm>
            <a:off x="406400" y="6216531"/>
            <a:ext cx="12192000" cy="1803401"/>
          </a:xfrm>
          <a:prstGeom prst="rect">
            <a:avLst/>
          </a:prstGeom>
        </p:spPr>
        <p:txBody>
          <a:bodyPr/>
          <a:lstStyle/>
          <a:p>
            <a:pPr lvl="1" defTabSz="373885">
              <a:spcBef>
                <a:spcPts val="1400"/>
              </a:spcBef>
              <a:defRPr sz="3400"/>
            </a:pPr>
            <a:r>
              <a:rPr dirty="0" err="1"/>
              <a:t>Beltramelli</a:t>
            </a:r>
            <a:r>
              <a:rPr dirty="0"/>
              <a:t> </a:t>
            </a:r>
            <a:r>
              <a:rPr dirty="0" err="1"/>
              <a:t>FabiO</a:t>
            </a:r>
            <a:r>
              <a:rPr dirty="0"/>
              <a:t>                816912</a:t>
            </a:r>
          </a:p>
          <a:p>
            <a:pPr lvl="2" defTabSz="373885">
              <a:spcBef>
                <a:spcPts val="1400"/>
              </a:spcBef>
              <a:defRPr sz="3400"/>
            </a:pPr>
            <a:r>
              <a:rPr dirty="0"/>
              <a:t>FINATI DAVIDE                          817508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Ridondanza</a:t>
            </a:r>
          </a:p>
        </p:txBody>
      </p:sp>
      <p:sp>
        <p:nvSpPr>
          <p:cNvPr id="218" name="MaxTemp: temperatura massima registrata…"/>
          <p:cNvSpPr txBox="1">
            <a:spLocks noGrp="1"/>
          </p:cNvSpPr>
          <p:nvPr>
            <p:ph type="body" idx="1"/>
          </p:nvPr>
        </p:nvSpPr>
        <p:spPr>
          <a:xfrm>
            <a:off x="406400" y="1389211"/>
            <a:ext cx="12192000" cy="8053239"/>
          </a:xfrm>
          <a:prstGeom prst="rect">
            <a:avLst/>
          </a:prstGeom>
        </p:spPr>
        <p:txBody>
          <a:bodyPr anchor="t"/>
          <a:lstStyle/>
          <a:p>
            <a:pPr marL="440055" indent="-440055" defTabSz="578358">
              <a:lnSpc>
                <a:spcPct val="100000"/>
              </a:lnSpc>
              <a:spcBef>
                <a:spcPts val="2700"/>
              </a:spcBef>
              <a:buClr>
                <a:schemeClr val="accent1"/>
              </a:buClr>
              <a:buSzPct val="104999"/>
              <a:buFont typeface="Avenir Next"/>
              <a:buChar char="▸"/>
              <a:defRPr sz="3366" cap="none" spc="0">
                <a:latin typeface="Avenir Next Medium"/>
                <a:ea typeface="Avenir Next Medium"/>
                <a:cs typeface="Avenir Next Medium"/>
                <a:sym typeface="Avenir Next Medium"/>
              </a:defRPr>
            </a:pPr>
            <a:r>
              <a:t>Come già preventivato nel nostro caso siamo di fronte ad una ridondanza molto elevata. </a:t>
            </a:r>
          </a:p>
          <a:p>
            <a:pPr marL="440055" indent="-440055" defTabSz="578358">
              <a:lnSpc>
                <a:spcPct val="100000"/>
              </a:lnSpc>
              <a:spcBef>
                <a:spcPts val="2700"/>
              </a:spcBef>
              <a:buClr>
                <a:schemeClr val="accent1"/>
              </a:buClr>
              <a:buSzPct val="104999"/>
              <a:buFont typeface="Avenir Next"/>
              <a:buChar char="▸"/>
              <a:defRPr sz="3366" cap="none" spc="0">
                <a:latin typeface="Avenir Next Medium"/>
                <a:ea typeface="Avenir Next Medium"/>
                <a:cs typeface="Avenir Next Medium"/>
                <a:sym typeface="Avenir Next Medium"/>
              </a:defRPr>
            </a:pPr>
            <a:r>
              <a:t>In particolare avendo preso in considerazione solo le «fonti autorevoli» e solo i titoli presenti nell’indice NASDAQ tutte le fonti forniscono valori su tutti i titoli, quindi a livello di oggetti abbiamo una ridondanza del 100% </a:t>
            </a:r>
          </a:p>
          <a:p>
            <a:pPr marL="440055" indent="-440055" defTabSz="578358">
              <a:lnSpc>
                <a:spcPct val="100000"/>
              </a:lnSpc>
              <a:spcBef>
                <a:spcPts val="2700"/>
              </a:spcBef>
              <a:buClr>
                <a:schemeClr val="accent1"/>
              </a:buClr>
              <a:buSzPct val="104999"/>
              <a:buFont typeface="Avenir Next"/>
              <a:buChar char="▸"/>
              <a:defRPr sz="3366" cap="none" spc="0">
                <a:latin typeface="Avenir Next Medium"/>
                <a:ea typeface="Avenir Next Medium"/>
                <a:cs typeface="Avenir Next Medium"/>
                <a:sym typeface="Avenir Next Medium"/>
              </a:defRPr>
            </a:pPr>
            <a:r>
              <a:t>A livello di attributi invece la ridondanza è minore in quanto le diverse fonti forniscono set di attributi diversi.</a:t>
            </a:r>
          </a:p>
          <a:p>
            <a:pPr marL="440055" indent="-440055" defTabSz="578358">
              <a:lnSpc>
                <a:spcPct val="100000"/>
              </a:lnSpc>
              <a:spcBef>
                <a:spcPts val="2700"/>
              </a:spcBef>
              <a:buClr>
                <a:schemeClr val="accent1"/>
              </a:buClr>
              <a:buSzPct val="104999"/>
              <a:buFont typeface="Avenir Next"/>
              <a:buChar char="▸"/>
              <a:defRPr sz="3366" cap="none" spc="0">
                <a:latin typeface="Avenir Next Medium"/>
                <a:ea typeface="Avenir Next Medium"/>
                <a:cs typeface="Avenir Next Medium"/>
                <a:sym typeface="Avenir Next Medium"/>
              </a:defRPr>
            </a:pPr>
            <a:r>
              <a:t>In generale però nel nostro contesto siamo in presenza di una ridondanza generale molto alta, data però dal dominio stesso di tale analisi.</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CONSISTENZA</a:t>
            </a:r>
          </a:p>
        </p:txBody>
      </p:sp>
      <p:sp>
        <p:nvSpPr>
          <p:cNvPr id="224" name="MaxTemp: temperatura massima registrata…"/>
          <p:cNvSpPr txBox="1">
            <a:spLocks noGrp="1"/>
          </p:cNvSpPr>
          <p:nvPr>
            <p:ph type="body" idx="1"/>
          </p:nvPr>
        </p:nvSpPr>
        <p:spPr>
          <a:xfrm>
            <a:off x="406400" y="1389211"/>
            <a:ext cx="12192000" cy="7998685"/>
          </a:xfrm>
          <a:prstGeom prst="rect">
            <a:avLst/>
          </a:prstGeom>
        </p:spPr>
        <p:txBody>
          <a:bodyPr anchor="t"/>
          <a:lstStyle/>
          <a:p>
            <a:pPr marL="355600" indent="-355600" defTabSz="467359">
              <a:lnSpc>
                <a:spcPct val="100000"/>
              </a:lnSpc>
              <a:spcBef>
                <a:spcPts val="2200"/>
              </a:spcBef>
              <a:buClr>
                <a:schemeClr val="accent1"/>
              </a:buClr>
              <a:buSzPct val="104999"/>
              <a:buFont typeface="Avenir Next"/>
              <a:buChar char="▸"/>
              <a:defRPr sz="2720" cap="none" spc="0">
                <a:latin typeface="Avenir Next Medium"/>
                <a:ea typeface="Avenir Next Medium"/>
                <a:cs typeface="Avenir Next Medium"/>
                <a:sym typeface="Avenir Next Medium"/>
              </a:defRPr>
            </a:pPr>
            <a:r>
              <a:rPr dirty="0"/>
              <a:t>Per </a:t>
            </a:r>
            <a:r>
              <a:rPr dirty="0" err="1"/>
              <a:t>molti</a:t>
            </a:r>
            <a:r>
              <a:rPr dirty="0"/>
              <a:t> </a:t>
            </a:r>
            <a:r>
              <a:rPr dirty="0" err="1"/>
              <a:t>attributi</a:t>
            </a:r>
            <a:r>
              <a:rPr dirty="0"/>
              <a:t> </a:t>
            </a:r>
            <a:r>
              <a:rPr dirty="0" err="1"/>
              <a:t>si</a:t>
            </a:r>
            <a:r>
              <a:rPr dirty="0"/>
              <a:t> è </a:t>
            </a:r>
            <a:r>
              <a:rPr dirty="0" err="1"/>
              <a:t>verificato</a:t>
            </a:r>
            <a:r>
              <a:rPr dirty="0"/>
              <a:t> se </a:t>
            </a:r>
            <a:r>
              <a:rPr dirty="0" err="1"/>
              <a:t>fossero</a:t>
            </a:r>
            <a:r>
              <a:rPr dirty="0"/>
              <a:t> </a:t>
            </a:r>
            <a:r>
              <a:rPr dirty="0" err="1"/>
              <a:t>maggiori</a:t>
            </a:r>
            <a:r>
              <a:rPr dirty="0"/>
              <a:t> di 0, come ad </a:t>
            </a:r>
            <a:r>
              <a:rPr dirty="0" err="1"/>
              <a:t>esempio</a:t>
            </a:r>
            <a:r>
              <a:rPr dirty="0"/>
              <a:t> </a:t>
            </a:r>
            <a:r>
              <a:rPr dirty="0" err="1"/>
              <a:t>ClosePrice</a:t>
            </a:r>
            <a:r>
              <a:rPr dirty="0"/>
              <a:t>, </a:t>
            </a:r>
            <a:r>
              <a:rPr dirty="0" err="1"/>
              <a:t>OpenPrice</a:t>
            </a:r>
            <a:r>
              <a:rPr dirty="0"/>
              <a:t>, </a:t>
            </a:r>
            <a:r>
              <a:rPr dirty="0" err="1"/>
              <a:t>NShares</a:t>
            </a:r>
            <a:r>
              <a:rPr dirty="0"/>
              <a:t> </a:t>
            </a:r>
            <a:r>
              <a:rPr dirty="0" err="1"/>
              <a:t>ecc</a:t>
            </a:r>
            <a:r>
              <a:rPr dirty="0"/>
              <a:t>…</a:t>
            </a:r>
          </a:p>
          <a:p>
            <a:pPr marL="355600" indent="-355600" defTabSz="467359">
              <a:lnSpc>
                <a:spcPct val="100000"/>
              </a:lnSpc>
              <a:spcBef>
                <a:spcPts val="2200"/>
              </a:spcBef>
              <a:buClr>
                <a:schemeClr val="accent1"/>
              </a:buClr>
              <a:buSzPct val="104999"/>
              <a:buFont typeface="Avenir Next"/>
              <a:buChar char="▸"/>
              <a:defRPr sz="2720" cap="none" spc="0">
                <a:latin typeface="Avenir Next Medium"/>
                <a:ea typeface="Avenir Next Medium"/>
                <a:cs typeface="Avenir Next Medium"/>
                <a:sym typeface="Avenir Next Medium"/>
              </a:defRPr>
            </a:pPr>
            <a:r>
              <a:rPr dirty="0"/>
              <a:t>Si è </a:t>
            </a:r>
            <a:r>
              <a:rPr dirty="0" err="1"/>
              <a:t>anche</a:t>
            </a:r>
            <a:r>
              <a:rPr dirty="0"/>
              <a:t> </a:t>
            </a:r>
            <a:r>
              <a:rPr dirty="0" err="1"/>
              <a:t>verificato</a:t>
            </a:r>
            <a:r>
              <a:rPr dirty="0"/>
              <a:t> se non ci </a:t>
            </a:r>
            <a:r>
              <a:rPr dirty="0" err="1"/>
              <a:t>fossero</a:t>
            </a:r>
            <a:r>
              <a:rPr dirty="0"/>
              <a:t> </a:t>
            </a:r>
            <a:r>
              <a:rPr dirty="0" err="1"/>
              <a:t>altre</a:t>
            </a:r>
            <a:r>
              <a:rPr dirty="0"/>
              <a:t> </a:t>
            </a:r>
            <a:r>
              <a:rPr dirty="0" err="1"/>
              <a:t>inconsistenze</a:t>
            </a:r>
            <a:r>
              <a:rPr dirty="0"/>
              <a:t>:</a:t>
            </a:r>
          </a:p>
          <a:p>
            <a:pPr marL="355600" indent="-355600" defTabSz="467359">
              <a:lnSpc>
                <a:spcPct val="100000"/>
              </a:lnSpc>
              <a:spcBef>
                <a:spcPts val="2200"/>
              </a:spcBef>
              <a:buClr>
                <a:schemeClr val="accent1"/>
              </a:buClr>
              <a:buSzPct val="104999"/>
              <a:buFont typeface="Avenir Next"/>
              <a:buChar char="▸"/>
              <a:defRPr sz="2720" cap="none" spc="0">
                <a:latin typeface="Avenir Next Medium"/>
                <a:ea typeface="Avenir Next Medium"/>
                <a:cs typeface="Avenir Next Medium"/>
                <a:sym typeface="Avenir Next Medium"/>
              </a:defRPr>
            </a:pPr>
            <a:r>
              <a:rPr dirty="0" err="1"/>
              <a:t>HighPrice</a:t>
            </a:r>
            <a:r>
              <a:rPr dirty="0"/>
              <a:t> &lt; </a:t>
            </a:r>
            <a:r>
              <a:rPr dirty="0" err="1"/>
              <a:t>LowPrice</a:t>
            </a:r>
            <a:r>
              <a:rPr dirty="0"/>
              <a:t> (0%)</a:t>
            </a:r>
          </a:p>
          <a:p>
            <a:pPr marL="355600" indent="-355600" defTabSz="467359">
              <a:lnSpc>
                <a:spcPct val="100000"/>
              </a:lnSpc>
              <a:spcBef>
                <a:spcPts val="2200"/>
              </a:spcBef>
              <a:buClr>
                <a:schemeClr val="accent1"/>
              </a:buClr>
              <a:buSzPct val="104999"/>
              <a:buFont typeface="Avenir Next"/>
              <a:buChar char="▸"/>
              <a:defRPr sz="2720" cap="none" spc="0">
                <a:latin typeface="Avenir Next Medium"/>
                <a:ea typeface="Avenir Next Medium"/>
                <a:cs typeface="Avenir Next Medium"/>
                <a:sym typeface="Avenir Next Medium"/>
              </a:defRPr>
            </a:pPr>
            <a:r>
              <a:rPr dirty="0" err="1"/>
              <a:t>HighPrice</a:t>
            </a:r>
            <a:r>
              <a:rPr dirty="0"/>
              <a:t> &lt; </a:t>
            </a:r>
            <a:r>
              <a:rPr dirty="0" err="1"/>
              <a:t>OpenPrice</a:t>
            </a:r>
            <a:r>
              <a:rPr dirty="0"/>
              <a:t> &amp;&amp; </a:t>
            </a:r>
            <a:r>
              <a:rPr dirty="0" err="1"/>
              <a:t>HighPrice</a:t>
            </a:r>
            <a:r>
              <a:rPr dirty="0"/>
              <a:t> &lt; </a:t>
            </a:r>
            <a:r>
              <a:rPr dirty="0" err="1"/>
              <a:t>ClosePrice</a:t>
            </a:r>
            <a:r>
              <a:rPr dirty="0"/>
              <a:t> (0%)</a:t>
            </a:r>
          </a:p>
          <a:p>
            <a:pPr marL="355600" indent="-355600" defTabSz="467359">
              <a:lnSpc>
                <a:spcPct val="100000"/>
              </a:lnSpc>
              <a:spcBef>
                <a:spcPts val="2200"/>
              </a:spcBef>
              <a:buClr>
                <a:schemeClr val="accent1"/>
              </a:buClr>
              <a:buSzPct val="104999"/>
              <a:buFont typeface="Avenir Next"/>
              <a:buChar char="▸"/>
              <a:defRPr sz="2720" cap="none" spc="0">
                <a:latin typeface="Avenir Next Medium"/>
                <a:ea typeface="Avenir Next Medium"/>
                <a:cs typeface="Avenir Next Medium"/>
                <a:sym typeface="Avenir Next Medium"/>
              </a:defRPr>
            </a:pPr>
            <a:r>
              <a:rPr dirty="0" err="1"/>
              <a:t>LowPrice</a:t>
            </a:r>
            <a:r>
              <a:rPr dirty="0"/>
              <a:t> &gt; </a:t>
            </a:r>
            <a:r>
              <a:rPr dirty="0" err="1"/>
              <a:t>OpenPrice</a:t>
            </a:r>
            <a:r>
              <a:rPr dirty="0"/>
              <a:t> &amp;&amp; </a:t>
            </a:r>
            <a:r>
              <a:rPr dirty="0" err="1"/>
              <a:t>LowPrice</a:t>
            </a:r>
            <a:r>
              <a:rPr dirty="0"/>
              <a:t> &gt; </a:t>
            </a:r>
            <a:r>
              <a:rPr dirty="0" err="1"/>
              <a:t>ClosePrice</a:t>
            </a:r>
            <a:r>
              <a:rPr dirty="0"/>
              <a:t> (0%)</a:t>
            </a:r>
          </a:p>
          <a:p>
            <a:pPr marL="355600" indent="-355600" defTabSz="467359">
              <a:lnSpc>
                <a:spcPct val="100000"/>
              </a:lnSpc>
              <a:spcBef>
                <a:spcPts val="2200"/>
              </a:spcBef>
              <a:buClr>
                <a:schemeClr val="accent1"/>
              </a:buClr>
              <a:buSzPct val="104999"/>
              <a:buFont typeface="Avenir Next"/>
              <a:buChar char="▸"/>
              <a:defRPr sz="2720" cap="none" spc="0">
                <a:latin typeface="Avenir Next Medium"/>
                <a:ea typeface="Avenir Next Medium"/>
                <a:cs typeface="Avenir Next Medium"/>
                <a:sym typeface="Avenir Next Medium"/>
              </a:defRPr>
            </a:pPr>
            <a:r>
              <a:rPr dirty="0" err="1"/>
              <a:t>YearHigh</a:t>
            </a:r>
            <a:r>
              <a:rPr dirty="0"/>
              <a:t> &lt; </a:t>
            </a:r>
            <a:r>
              <a:rPr dirty="0" err="1"/>
              <a:t>YearLow</a:t>
            </a:r>
            <a:r>
              <a:rPr dirty="0"/>
              <a:t> (0%)</a:t>
            </a:r>
          </a:p>
          <a:p>
            <a:pPr marL="355600" indent="-355600" defTabSz="467359">
              <a:lnSpc>
                <a:spcPct val="100000"/>
              </a:lnSpc>
              <a:spcBef>
                <a:spcPts val="2200"/>
              </a:spcBef>
              <a:buClr>
                <a:schemeClr val="accent1"/>
              </a:buClr>
              <a:buSzPct val="104999"/>
              <a:buFont typeface="Avenir Next"/>
              <a:buChar char="▸"/>
              <a:defRPr sz="2720" cap="none" spc="0">
                <a:latin typeface="Avenir Next Medium"/>
                <a:ea typeface="Avenir Next Medium"/>
                <a:cs typeface="Avenir Next Medium"/>
                <a:sym typeface="Avenir Next Medium"/>
              </a:defRPr>
            </a:pPr>
            <a:r>
              <a:rPr dirty="0" err="1"/>
              <a:t>PreviousClose</a:t>
            </a:r>
            <a:r>
              <a:rPr dirty="0"/>
              <a:t> &gt; </a:t>
            </a:r>
            <a:r>
              <a:rPr dirty="0" err="1"/>
              <a:t>YearHigh</a:t>
            </a:r>
            <a:r>
              <a:rPr dirty="0"/>
              <a:t> &amp;&amp; </a:t>
            </a:r>
            <a:r>
              <a:rPr dirty="0" err="1"/>
              <a:t>PreviousClose</a:t>
            </a:r>
            <a:r>
              <a:rPr dirty="0"/>
              <a:t> &lt; </a:t>
            </a:r>
            <a:r>
              <a:rPr dirty="0" err="1"/>
              <a:t>YearLow</a:t>
            </a:r>
            <a:r>
              <a:rPr dirty="0"/>
              <a:t> (0%)</a:t>
            </a:r>
          </a:p>
          <a:p>
            <a:pPr marL="355600" indent="-355600" defTabSz="467359">
              <a:lnSpc>
                <a:spcPct val="100000"/>
              </a:lnSpc>
              <a:spcBef>
                <a:spcPts val="2200"/>
              </a:spcBef>
              <a:buClr>
                <a:schemeClr val="accent1"/>
              </a:buClr>
              <a:buSzPct val="104999"/>
              <a:buFont typeface="Avenir Next"/>
              <a:buChar char="▸"/>
              <a:defRPr sz="2720" cap="none" spc="0">
                <a:latin typeface="Avenir Next Medium"/>
                <a:ea typeface="Avenir Next Medium"/>
                <a:cs typeface="Avenir Next Medium"/>
                <a:sym typeface="Avenir Next Medium"/>
              </a:defRPr>
            </a:pPr>
            <a:r>
              <a:rPr dirty="0" err="1"/>
              <a:t>ChangeInDollars</a:t>
            </a:r>
            <a:r>
              <a:rPr dirty="0"/>
              <a:t> != </a:t>
            </a:r>
            <a:r>
              <a:rPr dirty="0" err="1"/>
              <a:t>ClosePrice</a:t>
            </a:r>
            <a:r>
              <a:rPr dirty="0"/>
              <a:t> - </a:t>
            </a:r>
            <a:r>
              <a:rPr dirty="0" err="1"/>
              <a:t>PreviousClose</a:t>
            </a:r>
            <a:r>
              <a:rPr dirty="0"/>
              <a:t> (58,4%)</a:t>
            </a:r>
          </a:p>
          <a:p>
            <a:pPr marL="355600" indent="-355600" defTabSz="467359">
              <a:lnSpc>
                <a:spcPct val="100000"/>
              </a:lnSpc>
              <a:spcBef>
                <a:spcPts val="2200"/>
              </a:spcBef>
              <a:buClr>
                <a:schemeClr val="accent1"/>
              </a:buClr>
              <a:buSzPct val="104999"/>
              <a:buFont typeface="Avenir Next"/>
              <a:buChar char="▸"/>
              <a:defRPr sz="2720" cap="none" spc="0">
                <a:latin typeface="Avenir Next Medium"/>
                <a:ea typeface="Avenir Next Medium"/>
                <a:cs typeface="Avenir Next Medium"/>
                <a:sym typeface="Avenir Next Medium"/>
              </a:defRPr>
            </a:pPr>
            <a:r>
              <a:rPr dirty="0" err="1"/>
              <a:t>ChangePerc</a:t>
            </a:r>
            <a:r>
              <a:rPr dirty="0"/>
              <a:t> != (</a:t>
            </a:r>
            <a:r>
              <a:rPr dirty="0" err="1"/>
              <a:t>ChangeInDollars</a:t>
            </a:r>
            <a:r>
              <a:rPr dirty="0"/>
              <a:t>/</a:t>
            </a:r>
            <a:r>
              <a:rPr dirty="0" err="1"/>
              <a:t>PreviousClose</a:t>
            </a:r>
            <a:r>
              <a:rPr dirty="0"/>
              <a:t>) * 100 (59,4%)</a:t>
            </a:r>
          </a:p>
          <a:p>
            <a:pPr marL="355600" indent="-355600" defTabSz="467359">
              <a:lnSpc>
                <a:spcPct val="100000"/>
              </a:lnSpc>
              <a:spcBef>
                <a:spcPts val="2200"/>
              </a:spcBef>
              <a:buClr>
                <a:schemeClr val="accent1"/>
              </a:buClr>
              <a:buSzPct val="104999"/>
              <a:buFont typeface="Avenir Next"/>
              <a:buChar char="▸"/>
              <a:defRPr sz="2720" cap="none" spc="0">
                <a:latin typeface="Avenir Next Medium"/>
                <a:ea typeface="Avenir Next Medium"/>
                <a:cs typeface="Avenir Next Medium"/>
                <a:sym typeface="Avenir Next Medium"/>
              </a:defRPr>
            </a:pPr>
            <a:r>
              <a:rPr dirty="0" err="1"/>
              <a:t>MarketCap</a:t>
            </a:r>
            <a:r>
              <a:rPr dirty="0"/>
              <a:t> != </a:t>
            </a:r>
            <a:r>
              <a:rPr dirty="0" err="1"/>
              <a:t>NShares</a:t>
            </a:r>
            <a:r>
              <a:rPr dirty="0"/>
              <a:t> * </a:t>
            </a:r>
            <a:r>
              <a:rPr dirty="0" err="1"/>
              <a:t>ClosePrice</a:t>
            </a:r>
            <a:r>
              <a:rPr dirty="0"/>
              <a:t>  (64,4%)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CONSISTENZA</a:t>
            </a:r>
          </a:p>
        </p:txBody>
      </p:sp>
      <p:sp>
        <p:nvSpPr>
          <p:cNvPr id="221" name="MaxTemp: temperatura massima registrata…"/>
          <p:cNvSpPr txBox="1">
            <a:spLocks noGrp="1"/>
          </p:cNvSpPr>
          <p:nvPr>
            <p:ph type="body" idx="1"/>
          </p:nvPr>
        </p:nvSpPr>
        <p:spPr>
          <a:xfrm>
            <a:off x="406400" y="1389211"/>
            <a:ext cx="12192000" cy="7462689"/>
          </a:xfrm>
          <a:prstGeom prst="rect">
            <a:avLst/>
          </a:prstGeom>
        </p:spPr>
        <p:txBody>
          <a:bodyPr anchor="t"/>
          <a:lstStyle/>
          <a:p>
            <a:pPr marL="431165" indent="-431165" defTabSz="566674">
              <a:lnSpc>
                <a:spcPct val="100000"/>
              </a:lnSpc>
              <a:spcBef>
                <a:spcPts val="2700"/>
              </a:spcBef>
              <a:buClr>
                <a:schemeClr val="accent1"/>
              </a:buClr>
              <a:buSzPct val="104999"/>
              <a:buFont typeface="Avenir Next"/>
              <a:buChar char="▸"/>
              <a:defRPr sz="3298" cap="none" spc="0">
                <a:latin typeface="Avenir Next Medium"/>
                <a:ea typeface="Avenir Next Medium"/>
                <a:cs typeface="Avenir Next Medium"/>
                <a:sym typeface="Avenir Next Medium"/>
              </a:defRPr>
            </a:pPr>
            <a:r>
              <a:rPr lang="it-IT" sz="3298" cap="none" dirty="0">
                <a:sym typeface="Avenir Next Medium"/>
              </a:rPr>
              <a:t>il valore assunto dall’attributo </a:t>
            </a:r>
            <a:r>
              <a:rPr lang="it-IT" sz="3298" cap="none" dirty="0" err="1">
                <a:sym typeface="Avenir Next Medium"/>
              </a:rPr>
              <a:t>ChangeInDollars</a:t>
            </a:r>
            <a:r>
              <a:rPr lang="it-IT" sz="3298" cap="none" dirty="0">
                <a:sym typeface="Avenir Next Medium"/>
              </a:rPr>
              <a:t> che nel 58,4% dei casi non rispetta la sua semantica, cioè di essere la differenza tra il prezzo del titolo in chiusura di mercato meno il valore al momento della chiusura del mercato il giorno precedente.</a:t>
            </a:r>
          </a:p>
          <a:p>
            <a:pPr marL="431165" indent="-431165" defTabSz="566674">
              <a:lnSpc>
                <a:spcPct val="100000"/>
              </a:lnSpc>
              <a:spcBef>
                <a:spcPts val="2700"/>
              </a:spcBef>
              <a:buClr>
                <a:schemeClr val="accent1"/>
              </a:buClr>
              <a:buSzPct val="104999"/>
              <a:buFont typeface="Avenir Next"/>
              <a:buChar char="▸"/>
              <a:defRPr sz="3298" cap="none" spc="0">
                <a:latin typeface="Avenir Next Medium"/>
                <a:ea typeface="Avenir Next Medium"/>
                <a:cs typeface="Avenir Next Medium"/>
                <a:sym typeface="Avenir Next Medium"/>
              </a:defRPr>
            </a:pPr>
            <a:r>
              <a:rPr lang="it-IT" sz="3298" cap="none" dirty="0">
                <a:sym typeface="Avenir Next Medium"/>
              </a:rPr>
              <a:t>l’attributo </a:t>
            </a:r>
            <a:r>
              <a:rPr lang="it-IT" sz="3298" cap="none" dirty="0" err="1">
                <a:sym typeface="Avenir Next Medium"/>
              </a:rPr>
              <a:t>MarketCap</a:t>
            </a:r>
            <a:r>
              <a:rPr lang="it-IT" sz="3298" cap="none" dirty="0">
                <a:sym typeface="Avenir Next Medium"/>
              </a:rPr>
              <a:t> che dovrebbe corrispondere al numero di azioni presenti sul mercato (</a:t>
            </a:r>
            <a:r>
              <a:rPr lang="it-IT" sz="3298" cap="none" dirty="0" err="1">
                <a:sym typeface="Avenir Next Medium"/>
              </a:rPr>
              <a:t>Nshares</a:t>
            </a:r>
            <a:r>
              <a:rPr lang="it-IT" sz="3298" cap="none" dirty="0">
                <a:sym typeface="Avenir Next Medium"/>
              </a:rPr>
              <a:t>) per il valore del titolo (</a:t>
            </a:r>
            <a:r>
              <a:rPr lang="it-IT" sz="3298" cap="none" dirty="0" err="1">
                <a:sym typeface="Avenir Next Medium"/>
              </a:rPr>
              <a:t>ClosePrice</a:t>
            </a:r>
            <a:r>
              <a:rPr lang="it-IT" sz="3298" cap="none" dirty="0">
                <a:sym typeface="Avenir Next Medium"/>
              </a:rPr>
              <a:t>), il 64,4% dei dati non rispetta tale vincolo</a:t>
            </a:r>
          </a:p>
          <a:p>
            <a:pPr marL="431165" indent="-431165" defTabSz="566674">
              <a:lnSpc>
                <a:spcPct val="100000"/>
              </a:lnSpc>
              <a:spcBef>
                <a:spcPts val="2700"/>
              </a:spcBef>
              <a:buClr>
                <a:schemeClr val="accent1"/>
              </a:buClr>
              <a:buSzPct val="104999"/>
              <a:buFont typeface="Avenir Next"/>
              <a:buChar char="▸"/>
              <a:defRPr sz="3298" cap="none" spc="0">
                <a:latin typeface="Avenir Next Medium"/>
                <a:ea typeface="Avenir Next Medium"/>
                <a:cs typeface="Avenir Next Medium"/>
                <a:sym typeface="Avenir Next Medium"/>
              </a:defRPr>
            </a:pPr>
            <a:r>
              <a:rPr dirty="0"/>
              <a:t>È </a:t>
            </a:r>
            <a:r>
              <a:rPr dirty="0" err="1"/>
              <a:t>stata</a:t>
            </a:r>
            <a:r>
              <a:rPr dirty="0"/>
              <a:t> </a:t>
            </a:r>
            <a:r>
              <a:rPr dirty="0" err="1"/>
              <a:t>notata</a:t>
            </a:r>
            <a:r>
              <a:rPr dirty="0"/>
              <a:t> </a:t>
            </a:r>
            <a:r>
              <a:rPr dirty="0" err="1"/>
              <a:t>anche</a:t>
            </a:r>
            <a:r>
              <a:rPr dirty="0"/>
              <a:t> una </a:t>
            </a:r>
            <a:r>
              <a:rPr dirty="0" err="1"/>
              <a:t>inconsistenza</a:t>
            </a:r>
            <a:r>
              <a:rPr dirty="0"/>
              <a:t> </a:t>
            </a:r>
            <a:r>
              <a:rPr dirty="0" err="1"/>
              <a:t>nell’attributi</a:t>
            </a:r>
            <a:r>
              <a:rPr dirty="0"/>
              <a:t> di </a:t>
            </a:r>
            <a:r>
              <a:rPr dirty="0" err="1"/>
              <a:t>PreviousClose</a:t>
            </a:r>
            <a:r>
              <a:rPr dirty="0"/>
              <a:t> </a:t>
            </a:r>
            <a:r>
              <a:rPr dirty="0" err="1"/>
              <a:t>che</a:t>
            </a:r>
            <a:r>
              <a:rPr dirty="0"/>
              <a:t> in </a:t>
            </a:r>
            <a:r>
              <a:rPr dirty="0" err="1"/>
              <a:t>molti</a:t>
            </a:r>
            <a:r>
              <a:rPr dirty="0"/>
              <a:t> </a:t>
            </a:r>
            <a:r>
              <a:rPr dirty="0" err="1"/>
              <a:t>casi</a:t>
            </a:r>
            <a:r>
              <a:rPr dirty="0"/>
              <a:t> non è </a:t>
            </a:r>
            <a:r>
              <a:rPr dirty="0" err="1"/>
              <a:t>uguale</a:t>
            </a:r>
            <a:r>
              <a:rPr dirty="0"/>
              <a:t> </a:t>
            </a:r>
            <a:r>
              <a:rPr dirty="0" err="1"/>
              <a:t>all’OpenPrice</a:t>
            </a:r>
            <a:r>
              <a:rPr dirty="0"/>
              <a:t>, </a:t>
            </a:r>
            <a:r>
              <a:rPr dirty="0" err="1"/>
              <a:t>questo</a:t>
            </a:r>
            <a:r>
              <a:rPr dirty="0"/>
              <a:t> è </a:t>
            </a:r>
            <a:r>
              <a:rPr dirty="0" err="1"/>
              <a:t>stato</a:t>
            </a:r>
            <a:r>
              <a:rPr dirty="0"/>
              <a:t> </a:t>
            </a:r>
            <a:r>
              <a:rPr dirty="0" err="1"/>
              <a:t>riportato</a:t>
            </a:r>
            <a:r>
              <a:rPr dirty="0"/>
              <a:t> </a:t>
            </a:r>
            <a:r>
              <a:rPr dirty="0" err="1"/>
              <a:t>sottoforma</a:t>
            </a:r>
            <a:r>
              <a:rPr dirty="0"/>
              <a:t> di warning in </a:t>
            </a:r>
            <a:r>
              <a:rPr dirty="0" err="1"/>
              <a:t>quanto</a:t>
            </a:r>
            <a:r>
              <a:rPr dirty="0"/>
              <a:t> è </a:t>
            </a:r>
            <a:r>
              <a:rPr dirty="0" err="1"/>
              <a:t>possibile</a:t>
            </a:r>
            <a:r>
              <a:rPr dirty="0"/>
              <a:t> </a:t>
            </a:r>
            <a:r>
              <a:rPr dirty="0" err="1"/>
              <a:t>che</a:t>
            </a:r>
            <a:r>
              <a:rPr dirty="0"/>
              <a:t> non </a:t>
            </a:r>
            <a:r>
              <a:rPr dirty="0" err="1"/>
              <a:t>sia</a:t>
            </a:r>
            <a:r>
              <a:rPr dirty="0"/>
              <a:t> un </a:t>
            </a:r>
            <a:r>
              <a:rPr dirty="0" err="1"/>
              <a:t>errore</a:t>
            </a:r>
            <a:r>
              <a:rPr dirty="0"/>
              <a:t> in </a:t>
            </a:r>
            <a:r>
              <a:rPr dirty="0" err="1"/>
              <a:t>quanto</a:t>
            </a:r>
            <a:r>
              <a:rPr dirty="0"/>
              <a:t> </a:t>
            </a:r>
            <a:r>
              <a:rPr dirty="0" err="1"/>
              <a:t>sono</a:t>
            </a:r>
            <a:r>
              <a:rPr dirty="0"/>
              <a:t> </a:t>
            </a:r>
            <a:r>
              <a:rPr dirty="0" err="1"/>
              <a:t>possibili</a:t>
            </a:r>
            <a:r>
              <a:rPr dirty="0"/>
              <a:t> </a:t>
            </a:r>
            <a:r>
              <a:rPr dirty="0" err="1"/>
              <a:t>anche</a:t>
            </a:r>
            <a:r>
              <a:rPr dirty="0"/>
              <a:t> </a:t>
            </a:r>
            <a:r>
              <a:rPr dirty="0" err="1"/>
              <a:t>transazioni</a:t>
            </a:r>
            <a:r>
              <a:rPr dirty="0"/>
              <a:t> a </a:t>
            </a:r>
            <a:r>
              <a:rPr dirty="0" err="1"/>
              <a:t>mercato</a:t>
            </a:r>
            <a:r>
              <a:rPr dirty="0"/>
              <a:t> </a:t>
            </a:r>
            <a:r>
              <a:rPr dirty="0" err="1"/>
              <a:t>chiuso</a:t>
            </a:r>
            <a:r>
              <a:rPr dirty="0"/>
              <a:t> </a:t>
            </a:r>
            <a:r>
              <a:rPr dirty="0" err="1"/>
              <a:t>che</a:t>
            </a:r>
            <a:r>
              <a:rPr dirty="0"/>
              <a:t> non </a:t>
            </a:r>
            <a:r>
              <a:rPr dirty="0" err="1"/>
              <a:t>fanno</a:t>
            </a:r>
            <a:r>
              <a:rPr dirty="0"/>
              <a:t> </a:t>
            </a:r>
            <a:r>
              <a:rPr dirty="0" err="1"/>
              <a:t>coincidere</a:t>
            </a:r>
            <a:r>
              <a:rPr dirty="0"/>
              <a:t> </a:t>
            </a:r>
            <a:r>
              <a:rPr dirty="0" err="1"/>
              <a:t>i</a:t>
            </a:r>
            <a:r>
              <a:rPr dirty="0"/>
              <a:t> due </a:t>
            </a:r>
            <a:r>
              <a:rPr dirty="0" err="1"/>
              <a:t>valori</a:t>
            </a:r>
            <a:r>
              <a:rPr dirty="0"/>
              <a:t>.                                                            </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DATASET"/>
          <p:cNvSpPr txBox="1">
            <a:spLocks noGrp="1"/>
          </p:cNvSpPr>
          <p:nvPr>
            <p:ph type="title"/>
          </p:nvPr>
        </p:nvSpPr>
        <p:spPr>
          <a:xfrm>
            <a:off x="406400" y="311150"/>
            <a:ext cx="12192000" cy="723900"/>
          </a:xfrm>
          <a:prstGeom prst="rect">
            <a:avLst/>
          </a:prstGeom>
        </p:spPr>
        <p:txBody>
          <a:bodyPr/>
          <a:lstStyle/>
          <a:p>
            <a:pPr defTabSz="467359">
              <a:spcBef>
                <a:spcPts val="2200"/>
              </a:spcBef>
              <a:defRPr sz="4800"/>
            </a:pPr>
            <a:r>
              <a:t>PRECISIONE (attributi) </a:t>
            </a:r>
          </a:p>
        </p:txBody>
      </p:sp>
      <p:sp>
        <p:nvSpPr>
          <p:cNvPr id="227" name="MaxTemp: temperatura massima registrata…"/>
          <p:cNvSpPr txBox="1">
            <a:spLocks noGrp="1"/>
          </p:cNvSpPr>
          <p:nvPr>
            <p:ph type="body" idx="1"/>
          </p:nvPr>
        </p:nvSpPr>
        <p:spPr>
          <a:xfrm>
            <a:off x="406400" y="1389211"/>
            <a:ext cx="12192000" cy="7462689"/>
          </a:xfrm>
          <a:prstGeom prst="rect">
            <a:avLst/>
          </a:prstGeom>
        </p:spPr>
        <p:txBody>
          <a:bodyPr anchor="t"/>
          <a:lstStyle/>
          <a:p>
            <a:pPr marL="413384" indent="-413384" defTabSz="543305">
              <a:lnSpc>
                <a:spcPct val="100000"/>
              </a:lnSpc>
              <a:spcBef>
                <a:spcPts val="2600"/>
              </a:spcBef>
              <a:buClr>
                <a:schemeClr val="accent1"/>
              </a:buClr>
              <a:buSzPct val="104999"/>
              <a:buFont typeface="Avenir Next"/>
              <a:buChar char="▸"/>
              <a:defRPr sz="3100" cap="none" spc="0">
                <a:latin typeface="Avenir Next Medium"/>
                <a:ea typeface="Avenir Next Medium"/>
                <a:cs typeface="Avenir Next Medium"/>
                <a:sym typeface="Avenir Next Medium"/>
              </a:defRPr>
            </a:pPr>
            <a:r>
              <a:t>Utilizzando la groundtruth con i dati provenienti dal sito </a:t>
            </a:r>
            <a:r>
              <a:rPr u="sng">
                <a:solidFill>
                  <a:srgbClr val="0000FF"/>
                </a:solidFill>
                <a:uFill>
                  <a:solidFill>
                    <a:srgbClr val="0000FF"/>
                  </a:solidFill>
                </a:uFill>
                <a:hlinkClick r:id="rId2"/>
              </a:rPr>
              <a:t>nasdaq.com</a:t>
            </a:r>
            <a:r>
              <a:t>, i valori ottenuti sono:</a:t>
            </a:r>
          </a:p>
          <a:p>
            <a:pPr marL="413384" indent="-413384" defTabSz="543305">
              <a:lnSpc>
                <a:spcPct val="100000"/>
              </a:lnSpc>
              <a:spcBef>
                <a:spcPts val="2600"/>
              </a:spcBef>
              <a:buClr>
                <a:schemeClr val="accent1"/>
              </a:buClr>
              <a:buSzPct val="104999"/>
              <a:buFont typeface="Avenir Next"/>
              <a:buChar char="▸"/>
              <a:defRPr sz="3100" cap="none" spc="0">
                <a:latin typeface="Avenir Next Medium"/>
                <a:ea typeface="Avenir Next Medium"/>
                <a:cs typeface="Avenir Next Medium"/>
                <a:sym typeface="Avenir Next Medium"/>
              </a:defRPr>
            </a:pPr>
            <a:r>
              <a:t>ClosePrice: 95,4%</a:t>
            </a:r>
          </a:p>
          <a:p>
            <a:pPr marL="413384" indent="-413384" defTabSz="543305">
              <a:lnSpc>
                <a:spcPct val="100000"/>
              </a:lnSpc>
              <a:spcBef>
                <a:spcPts val="2600"/>
              </a:spcBef>
              <a:buClr>
                <a:schemeClr val="accent1"/>
              </a:buClr>
              <a:buSzPct val="104999"/>
              <a:buFont typeface="Avenir Next"/>
              <a:buChar char="▸"/>
              <a:defRPr sz="3100" cap="none" spc="0">
                <a:latin typeface="Avenir Next Medium"/>
                <a:ea typeface="Avenir Next Medium"/>
                <a:cs typeface="Avenir Next Medium"/>
                <a:sym typeface="Avenir Next Medium"/>
              </a:defRPr>
            </a:pPr>
            <a:r>
              <a:t>OpenPrice: 81%</a:t>
            </a:r>
          </a:p>
          <a:p>
            <a:pPr marL="413384" indent="-413384" defTabSz="543305">
              <a:lnSpc>
                <a:spcPct val="100000"/>
              </a:lnSpc>
              <a:spcBef>
                <a:spcPts val="2600"/>
              </a:spcBef>
              <a:buClr>
                <a:schemeClr val="accent1"/>
              </a:buClr>
              <a:buSzPct val="104999"/>
              <a:buFont typeface="Avenir Next"/>
              <a:buChar char="▸"/>
              <a:defRPr sz="3100" cap="none" spc="0">
                <a:latin typeface="Avenir Next Medium"/>
                <a:ea typeface="Avenir Next Medium"/>
                <a:cs typeface="Avenir Next Medium"/>
                <a:sym typeface="Avenir Next Medium"/>
              </a:defRPr>
            </a:pPr>
            <a:r>
              <a:t>ChangePrec: 78.4%</a:t>
            </a:r>
          </a:p>
          <a:p>
            <a:pPr marL="413384" indent="-413384" defTabSz="543305">
              <a:lnSpc>
                <a:spcPct val="100000"/>
              </a:lnSpc>
              <a:spcBef>
                <a:spcPts val="2600"/>
              </a:spcBef>
              <a:buClr>
                <a:schemeClr val="accent1"/>
              </a:buClr>
              <a:buSzPct val="104999"/>
              <a:buFont typeface="Avenir Next"/>
              <a:buChar char="▸"/>
              <a:defRPr sz="3100" cap="none" spc="0">
                <a:latin typeface="Avenir Next Medium"/>
                <a:ea typeface="Avenir Next Medium"/>
                <a:cs typeface="Avenir Next Medium"/>
                <a:sym typeface="Avenir Next Medium"/>
              </a:defRPr>
            </a:pPr>
            <a:r>
              <a:t>ChangeInDollars: 79.6%</a:t>
            </a:r>
          </a:p>
          <a:p>
            <a:pPr marL="413384" indent="-413384" defTabSz="543305">
              <a:lnSpc>
                <a:spcPct val="100000"/>
              </a:lnSpc>
              <a:spcBef>
                <a:spcPts val="2600"/>
              </a:spcBef>
              <a:buClr>
                <a:schemeClr val="accent1"/>
              </a:buClr>
              <a:buSzPct val="104999"/>
              <a:buFont typeface="Avenir Next"/>
              <a:buChar char="▸"/>
              <a:defRPr sz="3100" cap="none" spc="0">
                <a:latin typeface="Avenir Next Medium"/>
                <a:ea typeface="Avenir Next Medium"/>
                <a:cs typeface="Avenir Next Medium"/>
                <a:sym typeface="Avenir Next Medium"/>
              </a:defRPr>
            </a:pPr>
            <a:r>
              <a:t>Volume: 38.6%</a:t>
            </a:r>
          </a:p>
          <a:p>
            <a:pPr marL="413384" indent="-413384" defTabSz="543305">
              <a:lnSpc>
                <a:spcPct val="100000"/>
              </a:lnSpc>
              <a:spcBef>
                <a:spcPts val="2600"/>
              </a:spcBef>
              <a:buClr>
                <a:schemeClr val="accent1"/>
              </a:buClr>
              <a:buSzPct val="104999"/>
              <a:buFont typeface="Avenir Next"/>
              <a:buChar char="▸"/>
              <a:defRPr sz="3100" cap="none" spc="0">
                <a:latin typeface="Avenir Next Medium"/>
                <a:ea typeface="Avenir Next Medium"/>
                <a:cs typeface="Avenir Next Medium"/>
                <a:sym typeface="Avenir Next Medium"/>
              </a:defRPr>
            </a:pPr>
            <a:r>
              <a:t>HighPrice: 94.6%</a:t>
            </a:r>
          </a:p>
          <a:p>
            <a:pPr marL="413384" indent="-413384" defTabSz="543305">
              <a:lnSpc>
                <a:spcPct val="100000"/>
              </a:lnSpc>
              <a:spcBef>
                <a:spcPts val="2600"/>
              </a:spcBef>
              <a:buClr>
                <a:schemeClr val="accent1"/>
              </a:buClr>
              <a:buSzPct val="104999"/>
              <a:buFont typeface="Avenir Next"/>
              <a:buChar char="▸"/>
              <a:defRPr sz="3100" cap="none" spc="0">
                <a:latin typeface="Avenir Next Medium"/>
                <a:ea typeface="Avenir Next Medium"/>
                <a:cs typeface="Avenir Next Medium"/>
                <a:sym typeface="Avenir Next Medium"/>
              </a:defRPr>
            </a:pPr>
            <a:r>
              <a:t>LowPrice: 95.2%</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DATASET"/>
          <p:cNvSpPr txBox="1">
            <a:spLocks noGrp="1"/>
          </p:cNvSpPr>
          <p:nvPr>
            <p:ph type="title"/>
          </p:nvPr>
        </p:nvSpPr>
        <p:spPr>
          <a:xfrm>
            <a:off x="406400" y="311150"/>
            <a:ext cx="12192000" cy="723900"/>
          </a:xfrm>
          <a:prstGeom prst="rect">
            <a:avLst/>
          </a:prstGeom>
        </p:spPr>
        <p:txBody>
          <a:bodyPr/>
          <a:lstStyle/>
          <a:p>
            <a:pPr defTabSz="467359">
              <a:spcBef>
                <a:spcPts val="2200"/>
              </a:spcBef>
              <a:defRPr sz="4800"/>
            </a:pPr>
            <a:r>
              <a:t>PRECISIONE (attributi)</a:t>
            </a:r>
          </a:p>
        </p:txBody>
      </p:sp>
      <p:sp>
        <p:nvSpPr>
          <p:cNvPr id="230" name="MaxTemp: temperatura massima registrata…"/>
          <p:cNvSpPr txBox="1">
            <a:spLocks noGrp="1"/>
          </p:cNvSpPr>
          <p:nvPr>
            <p:ph type="body" idx="1"/>
          </p:nvPr>
        </p:nvSpPr>
        <p:spPr>
          <a:xfrm>
            <a:off x="406400" y="1389211"/>
            <a:ext cx="12192000" cy="8053239"/>
          </a:xfrm>
          <a:prstGeom prst="rect">
            <a:avLst/>
          </a:prstGeom>
        </p:spPr>
        <p:txBody>
          <a:bodyPr anchor="t"/>
          <a:lstStyle/>
          <a:p>
            <a:pPr marL="372046" indent="-372046" defTabSz="488974">
              <a:lnSpc>
                <a:spcPct val="90000"/>
              </a:lnSpc>
              <a:spcBef>
                <a:spcPts val="2300"/>
              </a:spcBef>
              <a:buClr>
                <a:schemeClr val="accent1"/>
              </a:buClr>
              <a:buSzPct val="104999"/>
              <a:buFont typeface="Avenir Next"/>
              <a:buChar char="▸"/>
              <a:defRPr sz="2790" cap="none" spc="0">
                <a:latin typeface="Avenir Next Medium"/>
                <a:ea typeface="Avenir Next Medium"/>
                <a:cs typeface="Avenir Next Medium"/>
                <a:sym typeface="Avenir Next Medium"/>
              </a:defRPr>
            </a:pPr>
            <a:r>
              <a:rPr sz="3200" dirty="0" err="1"/>
              <a:t>PreviousClose</a:t>
            </a:r>
            <a:r>
              <a:rPr sz="3200" dirty="0"/>
              <a:t>: 58,8%</a:t>
            </a:r>
          </a:p>
          <a:p>
            <a:pPr marL="372046" indent="-372046" defTabSz="488974">
              <a:lnSpc>
                <a:spcPct val="90000"/>
              </a:lnSpc>
              <a:spcBef>
                <a:spcPts val="2300"/>
              </a:spcBef>
              <a:buClr>
                <a:schemeClr val="accent1"/>
              </a:buClr>
              <a:buSzPct val="104999"/>
              <a:buFont typeface="Avenir Next"/>
              <a:buChar char="▸"/>
              <a:defRPr sz="2790" cap="none" spc="0">
                <a:latin typeface="Avenir Next Medium"/>
                <a:ea typeface="Avenir Next Medium"/>
                <a:cs typeface="Avenir Next Medium"/>
                <a:sym typeface="Avenir Next Medium"/>
              </a:defRPr>
            </a:pPr>
            <a:r>
              <a:rPr sz="3200" dirty="0" err="1"/>
              <a:t>YearHigh</a:t>
            </a:r>
            <a:r>
              <a:rPr sz="3200" dirty="0"/>
              <a:t>: 86%</a:t>
            </a:r>
          </a:p>
          <a:p>
            <a:pPr marL="372046" indent="-372046" defTabSz="488974">
              <a:lnSpc>
                <a:spcPct val="90000"/>
              </a:lnSpc>
              <a:spcBef>
                <a:spcPts val="2300"/>
              </a:spcBef>
              <a:buClr>
                <a:schemeClr val="accent1"/>
              </a:buClr>
              <a:buSzPct val="104999"/>
              <a:buFont typeface="Avenir Next"/>
              <a:buChar char="▸"/>
              <a:defRPr sz="2790" cap="none" spc="0">
                <a:latin typeface="Avenir Next Medium"/>
                <a:ea typeface="Avenir Next Medium"/>
                <a:cs typeface="Avenir Next Medium"/>
                <a:sym typeface="Avenir Next Medium"/>
              </a:defRPr>
            </a:pPr>
            <a:r>
              <a:rPr sz="3200" dirty="0" err="1"/>
              <a:t>YearLow</a:t>
            </a:r>
            <a:r>
              <a:rPr sz="3200" dirty="0"/>
              <a:t>: 94%</a:t>
            </a:r>
          </a:p>
          <a:p>
            <a:pPr marL="372046" indent="-372046" defTabSz="488974">
              <a:lnSpc>
                <a:spcPct val="90000"/>
              </a:lnSpc>
              <a:spcBef>
                <a:spcPts val="2300"/>
              </a:spcBef>
              <a:buClr>
                <a:schemeClr val="accent1"/>
              </a:buClr>
              <a:buSzPct val="104999"/>
              <a:buFont typeface="Avenir Next"/>
              <a:buChar char="▸"/>
              <a:defRPr sz="2790" cap="none" spc="0">
                <a:latin typeface="Avenir Next Medium"/>
                <a:ea typeface="Avenir Next Medium"/>
                <a:cs typeface="Avenir Next Medium"/>
                <a:sym typeface="Avenir Next Medium"/>
              </a:defRPr>
            </a:pPr>
            <a:r>
              <a:rPr sz="3200" dirty="0" err="1"/>
              <a:t>NShares</a:t>
            </a:r>
            <a:r>
              <a:rPr sz="3200" dirty="0"/>
              <a:t>: 20%</a:t>
            </a:r>
          </a:p>
          <a:p>
            <a:pPr marL="372046" indent="-372046" defTabSz="488974">
              <a:lnSpc>
                <a:spcPct val="90000"/>
              </a:lnSpc>
              <a:spcBef>
                <a:spcPts val="2300"/>
              </a:spcBef>
              <a:buClr>
                <a:schemeClr val="accent1"/>
              </a:buClr>
              <a:buSzPct val="104999"/>
              <a:buFont typeface="Avenir Next"/>
              <a:buChar char="▸"/>
              <a:defRPr sz="2790" cap="none" spc="0">
                <a:latin typeface="Avenir Next Medium"/>
                <a:ea typeface="Avenir Next Medium"/>
                <a:cs typeface="Avenir Next Medium"/>
                <a:sym typeface="Avenir Next Medium"/>
              </a:defRPr>
            </a:pPr>
            <a:r>
              <a:rPr sz="3200" dirty="0"/>
              <a:t>PE:34,2%</a:t>
            </a:r>
          </a:p>
          <a:p>
            <a:pPr marL="372046" indent="-372046" defTabSz="488974">
              <a:lnSpc>
                <a:spcPct val="90000"/>
              </a:lnSpc>
              <a:spcBef>
                <a:spcPts val="2300"/>
              </a:spcBef>
              <a:buClr>
                <a:schemeClr val="accent1"/>
              </a:buClr>
              <a:buSzPct val="104999"/>
              <a:buFont typeface="Avenir Next"/>
              <a:buChar char="▸"/>
              <a:defRPr sz="2790" cap="none" spc="0">
                <a:latin typeface="Avenir Next Medium"/>
                <a:ea typeface="Avenir Next Medium"/>
                <a:cs typeface="Avenir Next Medium"/>
                <a:sym typeface="Avenir Next Medium"/>
              </a:defRPr>
            </a:pPr>
            <a:r>
              <a:rPr sz="3200" dirty="0" err="1"/>
              <a:t>MarketCap</a:t>
            </a:r>
            <a:r>
              <a:rPr sz="3200" dirty="0"/>
              <a:t>: 20%</a:t>
            </a:r>
          </a:p>
          <a:p>
            <a:pPr marL="372046" indent="-372046" defTabSz="488974">
              <a:lnSpc>
                <a:spcPct val="90000"/>
              </a:lnSpc>
              <a:spcBef>
                <a:spcPts val="2300"/>
              </a:spcBef>
              <a:buClr>
                <a:schemeClr val="accent1"/>
              </a:buClr>
              <a:buSzPct val="104999"/>
              <a:buFont typeface="Avenir Next"/>
              <a:buChar char="▸"/>
              <a:defRPr sz="2790" cap="none" spc="0">
                <a:latin typeface="Avenir Next Medium"/>
                <a:ea typeface="Avenir Next Medium"/>
                <a:cs typeface="Avenir Next Medium"/>
                <a:sym typeface="Avenir Next Medium"/>
              </a:defRPr>
            </a:pPr>
            <a:r>
              <a:rPr sz="3200" dirty="0"/>
              <a:t>Yield: 64%</a:t>
            </a:r>
          </a:p>
          <a:p>
            <a:pPr marL="372046" indent="-372046" defTabSz="488974">
              <a:lnSpc>
                <a:spcPct val="90000"/>
              </a:lnSpc>
              <a:spcBef>
                <a:spcPts val="2300"/>
              </a:spcBef>
              <a:buClr>
                <a:schemeClr val="accent1"/>
              </a:buClr>
              <a:buSzPct val="104999"/>
              <a:buFont typeface="Avenir Next"/>
              <a:buChar char="▸"/>
              <a:defRPr sz="2790" cap="none" spc="0">
                <a:latin typeface="Avenir Next Medium"/>
                <a:ea typeface="Avenir Next Medium"/>
                <a:cs typeface="Avenir Next Medium"/>
                <a:sym typeface="Avenir Next Medium"/>
              </a:defRPr>
            </a:pPr>
            <a:r>
              <a:rPr sz="3200" dirty="0" err="1"/>
              <a:t>DividendYield</a:t>
            </a:r>
            <a:r>
              <a:rPr sz="3200" dirty="0"/>
              <a:t>: 64,4%</a:t>
            </a:r>
          </a:p>
          <a:p>
            <a:pPr marL="372046" indent="-372046" defTabSz="488974">
              <a:lnSpc>
                <a:spcPct val="90000"/>
              </a:lnSpc>
              <a:spcBef>
                <a:spcPts val="2300"/>
              </a:spcBef>
              <a:buClr>
                <a:schemeClr val="accent1"/>
              </a:buClr>
              <a:buSzPct val="104999"/>
              <a:buFont typeface="Avenir Next"/>
              <a:buChar char="▸"/>
              <a:defRPr sz="2790" cap="none" spc="0">
                <a:latin typeface="Avenir Next Medium"/>
                <a:ea typeface="Avenir Next Medium"/>
                <a:cs typeface="Avenir Next Medium"/>
                <a:sym typeface="Avenir Next Medium"/>
              </a:defRPr>
            </a:pPr>
            <a:r>
              <a:rPr sz="3200" dirty="0"/>
              <a:t>EPS: 20,2%</a:t>
            </a:r>
          </a:p>
          <a:p>
            <a:pPr marL="372046" indent="-372046" defTabSz="488974">
              <a:lnSpc>
                <a:spcPct val="90000"/>
              </a:lnSpc>
              <a:spcBef>
                <a:spcPts val="2300"/>
              </a:spcBef>
              <a:buClr>
                <a:schemeClr val="accent1"/>
              </a:buClr>
              <a:buSzPct val="104999"/>
              <a:buFont typeface="Avenir Next"/>
              <a:buChar char="▸"/>
              <a:defRPr sz="2790" cap="none" spc="0">
                <a:latin typeface="Avenir Next Medium"/>
                <a:ea typeface="Avenir Next Medium"/>
                <a:cs typeface="Avenir Next Medium"/>
                <a:sym typeface="Avenir Next Medium"/>
              </a:defRPr>
            </a:pPr>
            <a:endParaRPr dirty="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DATASET"/>
          <p:cNvSpPr txBox="1">
            <a:spLocks noGrp="1"/>
          </p:cNvSpPr>
          <p:nvPr>
            <p:ph type="title"/>
          </p:nvPr>
        </p:nvSpPr>
        <p:spPr>
          <a:xfrm>
            <a:off x="406400" y="311150"/>
            <a:ext cx="12192000" cy="723900"/>
          </a:xfrm>
          <a:prstGeom prst="rect">
            <a:avLst/>
          </a:prstGeom>
        </p:spPr>
        <p:txBody>
          <a:bodyPr/>
          <a:lstStyle/>
          <a:p>
            <a:pPr defTabSz="467359">
              <a:spcBef>
                <a:spcPts val="2200"/>
              </a:spcBef>
              <a:defRPr sz="4800"/>
            </a:pPr>
            <a:r>
              <a:t>PRECISIONE (ATTRIBUTI)</a:t>
            </a:r>
          </a:p>
        </p:txBody>
      </p:sp>
      <p:sp>
        <p:nvSpPr>
          <p:cNvPr id="233" name="MaxTemp: temperatura massima registrata…"/>
          <p:cNvSpPr txBox="1">
            <a:spLocks noGrp="1"/>
          </p:cNvSpPr>
          <p:nvPr>
            <p:ph type="body" idx="1"/>
          </p:nvPr>
        </p:nvSpPr>
        <p:spPr>
          <a:xfrm>
            <a:off x="406400" y="1389211"/>
            <a:ext cx="12192000" cy="7462689"/>
          </a:xfrm>
          <a:prstGeom prst="rect">
            <a:avLst/>
          </a:prstGeom>
        </p:spPr>
        <p:txBody>
          <a:bodyPr anchor="t">
            <a:normAutofit/>
          </a:bodyPr>
          <a:lstStyle/>
          <a:p>
            <a:pPr marL="400049" indent="-400049" defTabSz="525779">
              <a:lnSpc>
                <a:spcPct val="100000"/>
              </a:lnSpc>
              <a:spcBef>
                <a:spcPts val="2500"/>
              </a:spcBef>
              <a:buClr>
                <a:schemeClr val="accent1"/>
              </a:buClr>
              <a:buSzPct val="104999"/>
              <a:buFont typeface="Avenir Next"/>
              <a:buChar char="▸"/>
              <a:defRPr sz="3000" cap="none" spc="0">
                <a:latin typeface="Avenir Next Medium"/>
                <a:ea typeface="Avenir Next Medium"/>
                <a:cs typeface="Avenir Next Medium"/>
                <a:sym typeface="Avenir Next Medium"/>
              </a:defRPr>
            </a:pPr>
            <a:r>
              <a:rPr sz="3200" dirty="0"/>
              <a:t>Per </a:t>
            </a:r>
            <a:r>
              <a:rPr sz="3200" dirty="0" err="1"/>
              <a:t>quanto</a:t>
            </a:r>
            <a:r>
              <a:rPr sz="3200" dirty="0"/>
              <a:t> </a:t>
            </a:r>
            <a:r>
              <a:rPr sz="3200" dirty="0" err="1"/>
              <a:t>riguarda</a:t>
            </a:r>
            <a:r>
              <a:rPr sz="3200" dirty="0"/>
              <a:t> la </a:t>
            </a:r>
            <a:r>
              <a:rPr sz="3200" dirty="0" err="1"/>
              <a:t>precisione</a:t>
            </a:r>
            <a:r>
              <a:rPr sz="3200" dirty="0"/>
              <a:t> </a:t>
            </a:r>
            <a:r>
              <a:rPr sz="3200" dirty="0" err="1"/>
              <a:t>sugli</a:t>
            </a:r>
            <a:r>
              <a:rPr sz="3200" dirty="0"/>
              <a:t> </a:t>
            </a:r>
            <a:r>
              <a:rPr sz="3200" dirty="0" err="1"/>
              <a:t>attributi</a:t>
            </a:r>
            <a:r>
              <a:rPr sz="3200" dirty="0"/>
              <a:t> ci </a:t>
            </a:r>
            <a:r>
              <a:rPr sz="3200" dirty="0" err="1"/>
              <a:t>sono</a:t>
            </a:r>
            <a:r>
              <a:rPr sz="3200" dirty="0"/>
              <a:t> diverse </a:t>
            </a:r>
            <a:r>
              <a:rPr sz="3200" dirty="0" err="1"/>
              <a:t>ragioni</a:t>
            </a:r>
            <a:r>
              <a:rPr sz="3200" dirty="0"/>
              <a:t> per </a:t>
            </a:r>
            <a:r>
              <a:rPr sz="3200" dirty="0" err="1"/>
              <a:t>spiegare</a:t>
            </a:r>
            <a:r>
              <a:rPr sz="3200" dirty="0"/>
              <a:t> </a:t>
            </a:r>
            <a:r>
              <a:rPr sz="3200" dirty="0" err="1"/>
              <a:t>gli</a:t>
            </a:r>
            <a:r>
              <a:rPr sz="3200" dirty="0"/>
              <a:t> </a:t>
            </a:r>
            <a:r>
              <a:rPr sz="3200" dirty="0" err="1"/>
              <a:t>attributi</a:t>
            </a:r>
            <a:r>
              <a:rPr sz="3200" dirty="0"/>
              <a:t> con </a:t>
            </a:r>
            <a:r>
              <a:rPr sz="3200" dirty="0" err="1"/>
              <a:t>bassa</a:t>
            </a:r>
            <a:r>
              <a:rPr sz="3200" dirty="0"/>
              <a:t> </a:t>
            </a:r>
            <a:r>
              <a:rPr sz="3200" dirty="0" err="1"/>
              <a:t>precisione</a:t>
            </a:r>
            <a:r>
              <a:rPr sz="3200" dirty="0"/>
              <a:t>:</a:t>
            </a:r>
          </a:p>
          <a:p>
            <a:pPr marL="514350" indent="-514350" defTabSz="525779">
              <a:lnSpc>
                <a:spcPct val="100000"/>
              </a:lnSpc>
              <a:spcBef>
                <a:spcPts val="2500"/>
              </a:spcBef>
              <a:buClr>
                <a:schemeClr val="accent1"/>
              </a:buClr>
              <a:buSzPct val="104999"/>
              <a:buAutoNum type="arabicPeriod"/>
              <a:defRPr sz="3000" cap="none" spc="0">
                <a:latin typeface="Avenir Next Medium"/>
                <a:ea typeface="Avenir Next Medium"/>
                <a:cs typeface="Avenir Next Medium"/>
                <a:sym typeface="Avenir Next Medium"/>
              </a:defRPr>
            </a:pPr>
            <a:r>
              <a:rPr sz="3200" dirty="0" err="1"/>
              <a:t>Eterogeneità</a:t>
            </a:r>
            <a:r>
              <a:rPr sz="3200" dirty="0"/>
              <a:t> </a:t>
            </a:r>
            <a:r>
              <a:rPr sz="3200" dirty="0" err="1"/>
              <a:t>semantica</a:t>
            </a:r>
            <a:r>
              <a:rPr sz="3200" dirty="0"/>
              <a:t>: </a:t>
            </a:r>
            <a:r>
              <a:rPr sz="3200" dirty="0" err="1"/>
              <a:t>nella</a:t>
            </a:r>
            <a:r>
              <a:rPr sz="3200" dirty="0"/>
              <a:t> </a:t>
            </a:r>
            <a:r>
              <a:rPr sz="3200" dirty="0" err="1"/>
              <a:t>maggioranza</a:t>
            </a:r>
            <a:r>
              <a:rPr sz="3200" dirty="0"/>
              <a:t> </a:t>
            </a:r>
            <a:r>
              <a:rPr sz="3200" dirty="0" err="1"/>
              <a:t>casi</a:t>
            </a:r>
            <a:r>
              <a:rPr sz="3200" dirty="0"/>
              <a:t> la </a:t>
            </a:r>
            <a:r>
              <a:rPr sz="3200" dirty="0" err="1"/>
              <a:t>bassa</a:t>
            </a:r>
            <a:r>
              <a:rPr sz="3200" dirty="0"/>
              <a:t> </a:t>
            </a:r>
            <a:r>
              <a:rPr sz="3200" dirty="0" err="1"/>
              <a:t>precisione</a:t>
            </a:r>
            <a:r>
              <a:rPr sz="3200" dirty="0"/>
              <a:t> è </a:t>
            </a:r>
            <a:r>
              <a:rPr sz="3200" dirty="0" err="1"/>
              <a:t>dovuta</a:t>
            </a:r>
            <a:r>
              <a:rPr sz="3200" dirty="0"/>
              <a:t> ad una </a:t>
            </a:r>
            <a:r>
              <a:rPr sz="3200" dirty="0" err="1"/>
              <a:t>diversa</a:t>
            </a:r>
            <a:r>
              <a:rPr sz="3200" dirty="0"/>
              <a:t> </a:t>
            </a:r>
            <a:r>
              <a:rPr sz="3200" dirty="0" err="1"/>
              <a:t>semantica</a:t>
            </a:r>
            <a:r>
              <a:rPr sz="3200" dirty="0"/>
              <a:t> di </a:t>
            </a:r>
            <a:r>
              <a:rPr sz="3200" dirty="0" err="1"/>
              <a:t>rappresentazione</a:t>
            </a:r>
            <a:r>
              <a:rPr sz="3200" dirty="0"/>
              <a:t> rispetto </a:t>
            </a:r>
            <a:r>
              <a:rPr sz="3200" dirty="0" err="1"/>
              <a:t>alla</a:t>
            </a:r>
            <a:r>
              <a:rPr sz="3200" dirty="0"/>
              <a:t> </a:t>
            </a:r>
            <a:r>
              <a:rPr sz="3200" dirty="0" err="1"/>
              <a:t>groundtruth</a:t>
            </a:r>
            <a:r>
              <a:rPr sz="3200" dirty="0"/>
              <a:t>, </a:t>
            </a:r>
            <a:r>
              <a:rPr sz="3200" dirty="0" err="1"/>
              <a:t>soprattutto</a:t>
            </a:r>
            <a:r>
              <a:rPr sz="3200" dirty="0"/>
              <a:t> </a:t>
            </a:r>
            <a:r>
              <a:rPr sz="3200" dirty="0" err="1"/>
              <a:t>nel</a:t>
            </a:r>
            <a:r>
              <a:rPr sz="3200" dirty="0"/>
              <a:t> </a:t>
            </a:r>
            <a:r>
              <a:rPr sz="3200" dirty="0" err="1"/>
              <a:t>caso</a:t>
            </a:r>
            <a:r>
              <a:rPr sz="3200" dirty="0"/>
              <a:t> di </a:t>
            </a:r>
            <a:r>
              <a:rPr sz="3200" dirty="0" err="1"/>
              <a:t>attributi</a:t>
            </a:r>
            <a:r>
              <a:rPr sz="3200" dirty="0"/>
              <a:t> con </a:t>
            </a:r>
            <a:r>
              <a:rPr sz="3200" dirty="0" err="1"/>
              <a:t>decimali</a:t>
            </a:r>
            <a:r>
              <a:rPr sz="3200" dirty="0"/>
              <a:t> (</a:t>
            </a:r>
            <a:r>
              <a:rPr sz="3200" dirty="0" err="1"/>
              <a:t>diverso</a:t>
            </a:r>
            <a:r>
              <a:rPr sz="3200" dirty="0"/>
              <a:t> </a:t>
            </a:r>
            <a:r>
              <a:rPr sz="3200" dirty="0" err="1"/>
              <a:t>arrotondamento</a:t>
            </a:r>
            <a:r>
              <a:rPr sz="3200" dirty="0"/>
              <a:t> e </a:t>
            </a:r>
            <a:r>
              <a:rPr sz="3200" dirty="0" err="1"/>
              <a:t>formato</a:t>
            </a:r>
            <a:r>
              <a:rPr sz="3200" dirty="0"/>
              <a:t>) (es. </a:t>
            </a:r>
            <a:r>
              <a:rPr sz="3200" dirty="0" err="1"/>
              <a:t>Nshares</a:t>
            </a:r>
            <a:r>
              <a:rPr sz="3200" dirty="0"/>
              <a:t>, </a:t>
            </a:r>
            <a:r>
              <a:rPr sz="3200" dirty="0" err="1"/>
              <a:t>MarketCap</a:t>
            </a:r>
            <a:r>
              <a:rPr sz="3200" dirty="0"/>
              <a:t>, PE, EPS)</a:t>
            </a:r>
          </a:p>
          <a:p>
            <a:pPr marL="514350" indent="-514350" defTabSz="525779">
              <a:lnSpc>
                <a:spcPct val="100000"/>
              </a:lnSpc>
              <a:spcBef>
                <a:spcPts val="2500"/>
              </a:spcBef>
              <a:buClr>
                <a:schemeClr val="accent1"/>
              </a:buClr>
              <a:buSzPct val="104999"/>
              <a:buAutoNum type="arabicPeriod"/>
              <a:defRPr sz="3000" cap="none" spc="0">
                <a:latin typeface="Avenir Next Medium"/>
                <a:ea typeface="Avenir Next Medium"/>
                <a:cs typeface="Avenir Next Medium"/>
                <a:sym typeface="Avenir Next Medium"/>
              </a:defRPr>
            </a:pPr>
            <a:r>
              <a:rPr sz="3200" dirty="0" err="1"/>
              <a:t>Errori</a:t>
            </a:r>
            <a:r>
              <a:rPr sz="3200" dirty="0"/>
              <a:t> </a:t>
            </a:r>
            <a:r>
              <a:rPr sz="3200" dirty="0" err="1"/>
              <a:t>nelle</a:t>
            </a:r>
            <a:r>
              <a:rPr sz="3200" dirty="0"/>
              <a:t> </a:t>
            </a:r>
            <a:r>
              <a:rPr sz="3200" dirty="0" err="1"/>
              <a:t>unità</a:t>
            </a:r>
            <a:r>
              <a:rPr sz="3200" dirty="0"/>
              <a:t> di </a:t>
            </a:r>
            <a:r>
              <a:rPr sz="3200" dirty="0" err="1"/>
              <a:t>misura</a:t>
            </a:r>
            <a:r>
              <a:rPr sz="3200" dirty="0"/>
              <a:t>: </a:t>
            </a:r>
            <a:r>
              <a:rPr sz="3200" dirty="0" err="1"/>
              <a:t>sono</a:t>
            </a:r>
            <a:r>
              <a:rPr sz="3200" dirty="0"/>
              <a:t> </a:t>
            </a:r>
            <a:r>
              <a:rPr sz="3200" dirty="0" err="1"/>
              <a:t>presenti</a:t>
            </a:r>
            <a:r>
              <a:rPr sz="3200" dirty="0"/>
              <a:t> </a:t>
            </a:r>
            <a:r>
              <a:rPr sz="3200" dirty="0" err="1"/>
              <a:t>alcuni</a:t>
            </a:r>
            <a:r>
              <a:rPr sz="3200" dirty="0"/>
              <a:t> </a:t>
            </a:r>
            <a:r>
              <a:rPr sz="3200" dirty="0" err="1"/>
              <a:t>errori</a:t>
            </a:r>
            <a:r>
              <a:rPr sz="3200" dirty="0"/>
              <a:t> di </a:t>
            </a:r>
            <a:r>
              <a:rPr sz="3200" dirty="0" err="1"/>
              <a:t>unità</a:t>
            </a:r>
            <a:r>
              <a:rPr sz="3200" dirty="0"/>
              <a:t> di </a:t>
            </a:r>
            <a:r>
              <a:rPr sz="3200" dirty="0" err="1"/>
              <a:t>misura</a:t>
            </a:r>
            <a:r>
              <a:rPr sz="3200" dirty="0"/>
              <a:t>, per </a:t>
            </a:r>
            <a:r>
              <a:rPr sz="3200" dirty="0" err="1"/>
              <a:t>esempio</a:t>
            </a:r>
            <a:r>
              <a:rPr sz="3200" dirty="0"/>
              <a:t> la </a:t>
            </a:r>
            <a:r>
              <a:rPr sz="3200" dirty="0" err="1"/>
              <a:t>maggior</a:t>
            </a:r>
            <a:r>
              <a:rPr sz="3200" dirty="0"/>
              <a:t> </a:t>
            </a:r>
            <a:r>
              <a:rPr sz="3200" dirty="0" err="1"/>
              <a:t>parte</a:t>
            </a:r>
            <a:r>
              <a:rPr sz="3200" dirty="0"/>
              <a:t> </a:t>
            </a:r>
            <a:r>
              <a:rPr sz="3200" dirty="0" err="1"/>
              <a:t>delle</a:t>
            </a:r>
            <a:r>
              <a:rPr sz="3200" dirty="0"/>
              <a:t> </a:t>
            </a:r>
            <a:r>
              <a:rPr sz="3200" dirty="0" err="1"/>
              <a:t>fonti</a:t>
            </a:r>
            <a:r>
              <a:rPr sz="3200" dirty="0"/>
              <a:t> </a:t>
            </a:r>
            <a:r>
              <a:rPr sz="3200" dirty="0" err="1"/>
              <a:t>riporta</a:t>
            </a:r>
            <a:r>
              <a:rPr sz="3200" dirty="0"/>
              <a:t> 20M </a:t>
            </a:r>
            <a:r>
              <a:rPr sz="3200" dirty="0" err="1"/>
              <a:t>mentre</a:t>
            </a:r>
            <a:r>
              <a:rPr sz="3200" dirty="0"/>
              <a:t> una </a:t>
            </a:r>
            <a:r>
              <a:rPr sz="3200" dirty="0" err="1"/>
              <a:t>fonte</a:t>
            </a:r>
            <a:r>
              <a:rPr sz="3200" dirty="0"/>
              <a:t> </a:t>
            </a:r>
            <a:r>
              <a:rPr sz="3200" dirty="0" err="1"/>
              <a:t>riporta</a:t>
            </a:r>
            <a:r>
              <a:rPr sz="3200" dirty="0"/>
              <a:t> 20B   </a:t>
            </a:r>
          </a:p>
          <a:p>
            <a:pPr marL="514350" indent="-514350" defTabSz="525779">
              <a:lnSpc>
                <a:spcPct val="100000"/>
              </a:lnSpc>
              <a:spcBef>
                <a:spcPts val="2500"/>
              </a:spcBef>
              <a:buClr>
                <a:schemeClr val="accent1"/>
              </a:buClr>
              <a:buSzPct val="104999"/>
              <a:buAutoNum type="arabicPeriod"/>
              <a:defRPr sz="3000" cap="none" spc="0">
                <a:latin typeface="Avenir Next Medium"/>
                <a:ea typeface="Avenir Next Medium"/>
                <a:cs typeface="Avenir Next Medium"/>
                <a:sym typeface="Avenir Next Medium"/>
              </a:defRPr>
            </a:pPr>
            <a:r>
              <a:rPr sz="3200" dirty="0" err="1"/>
              <a:t>Errori</a:t>
            </a:r>
            <a:r>
              <a:rPr sz="3200" dirty="0"/>
              <a:t> </a:t>
            </a:r>
            <a:r>
              <a:rPr sz="3200" dirty="0" err="1"/>
              <a:t>nei</a:t>
            </a:r>
            <a:r>
              <a:rPr sz="3200" dirty="0"/>
              <a:t> </a:t>
            </a:r>
            <a:r>
              <a:rPr sz="3200" dirty="0" err="1"/>
              <a:t>dati</a:t>
            </a:r>
            <a:r>
              <a:rPr sz="3200" dirty="0"/>
              <a:t>: In </a:t>
            </a:r>
            <a:r>
              <a:rPr sz="3200" dirty="0" err="1"/>
              <a:t>alcuni</a:t>
            </a:r>
            <a:r>
              <a:rPr sz="3200" dirty="0"/>
              <a:t> </a:t>
            </a:r>
            <a:r>
              <a:rPr sz="3200" dirty="0" err="1"/>
              <a:t>casi</a:t>
            </a:r>
            <a:r>
              <a:rPr sz="3200" dirty="0"/>
              <a:t> </a:t>
            </a:r>
            <a:r>
              <a:rPr sz="3200" dirty="0" err="1"/>
              <a:t>sono</a:t>
            </a:r>
            <a:r>
              <a:rPr sz="3200" dirty="0"/>
              <a:t> </a:t>
            </a:r>
            <a:r>
              <a:rPr sz="3200" dirty="0" err="1"/>
              <a:t>stati</a:t>
            </a:r>
            <a:r>
              <a:rPr sz="3200" dirty="0"/>
              <a:t> </a:t>
            </a:r>
            <a:r>
              <a:rPr sz="3200" dirty="0" err="1"/>
              <a:t>riscontrati</a:t>
            </a:r>
            <a:r>
              <a:rPr sz="3200" dirty="0"/>
              <a:t> </a:t>
            </a:r>
            <a:r>
              <a:rPr sz="3200" dirty="0" err="1"/>
              <a:t>dei</a:t>
            </a:r>
            <a:r>
              <a:rPr sz="3200" dirty="0"/>
              <a:t> </a:t>
            </a:r>
            <a:r>
              <a:rPr sz="3200" dirty="0" err="1"/>
              <a:t>puri</a:t>
            </a:r>
            <a:r>
              <a:rPr sz="3200" dirty="0"/>
              <a:t> </a:t>
            </a:r>
            <a:r>
              <a:rPr sz="3200" dirty="0" err="1"/>
              <a:t>errori</a:t>
            </a:r>
            <a:r>
              <a:rPr sz="3200" dirty="0"/>
              <a:t> </a:t>
            </a:r>
            <a:r>
              <a:rPr sz="3200" dirty="0" err="1"/>
              <a:t>nei</a:t>
            </a:r>
            <a:r>
              <a:rPr sz="3200" dirty="0"/>
              <a:t> </a:t>
            </a:r>
            <a:r>
              <a:rPr sz="3200" dirty="0" err="1"/>
              <a:t>valori</a:t>
            </a:r>
            <a:r>
              <a:rPr sz="3200" dirty="0"/>
              <a:t> </a:t>
            </a:r>
            <a:r>
              <a:rPr sz="3200" dirty="0" err="1"/>
              <a:t>dei</a:t>
            </a:r>
            <a:r>
              <a:rPr sz="3200" dirty="0"/>
              <a:t> </a:t>
            </a:r>
            <a:r>
              <a:rPr sz="3200" dirty="0" err="1"/>
              <a:t>dati</a:t>
            </a:r>
            <a:r>
              <a:rPr sz="3200" dirty="0"/>
              <a:t> </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DATASET"/>
          <p:cNvSpPr txBox="1">
            <a:spLocks noGrp="1"/>
          </p:cNvSpPr>
          <p:nvPr>
            <p:ph type="title"/>
          </p:nvPr>
        </p:nvSpPr>
        <p:spPr>
          <a:xfrm>
            <a:off x="406400" y="311150"/>
            <a:ext cx="12192000" cy="723900"/>
          </a:xfrm>
          <a:prstGeom prst="rect">
            <a:avLst/>
          </a:prstGeom>
        </p:spPr>
        <p:txBody>
          <a:bodyPr/>
          <a:lstStyle/>
          <a:p>
            <a:pPr defTabSz="467359">
              <a:spcBef>
                <a:spcPts val="2200"/>
              </a:spcBef>
              <a:defRPr sz="4800"/>
            </a:pPr>
            <a:r>
              <a:t>PRECISIONE (FONTI)</a:t>
            </a:r>
          </a:p>
        </p:txBody>
      </p:sp>
      <p:sp>
        <p:nvSpPr>
          <p:cNvPr id="236" name="MaxTemp: temperatura massima registrata…"/>
          <p:cNvSpPr txBox="1">
            <a:spLocks noGrp="1"/>
          </p:cNvSpPr>
          <p:nvPr>
            <p:ph type="body" idx="1"/>
          </p:nvPr>
        </p:nvSpPr>
        <p:spPr>
          <a:xfrm>
            <a:off x="406400" y="1389211"/>
            <a:ext cx="12192000" cy="7462689"/>
          </a:xfrm>
          <a:prstGeom prst="rect">
            <a:avLst/>
          </a:prstGeom>
        </p:spPr>
        <p:txBody>
          <a:bodyPr anchor="t"/>
          <a:lstStyle/>
          <a:p>
            <a:pPr marL="368045" indent="-368045" defTabSz="483716">
              <a:lnSpc>
                <a:spcPct val="100000"/>
              </a:lnSpc>
              <a:spcBef>
                <a:spcPts val="2300"/>
              </a:spcBef>
              <a:buClr>
                <a:schemeClr val="accent1"/>
              </a:buClr>
              <a:buSzPct val="104999"/>
              <a:buFont typeface="Avenir Next"/>
              <a:buChar char="▸"/>
              <a:defRPr sz="2760" cap="none" spc="0">
                <a:latin typeface="Avenir Next Medium"/>
                <a:ea typeface="Avenir Next Medium"/>
                <a:cs typeface="Avenir Next Medium"/>
                <a:sym typeface="Avenir Next Medium"/>
              </a:defRPr>
            </a:pPr>
            <a:r>
              <a:t>Bloomberg: 87%</a:t>
            </a:r>
          </a:p>
          <a:p>
            <a:pPr marL="368045" indent="-368045" defTabSz="483716">
              <a:lnSpc>
                <a:spcPct val="100000"/>
              </a:lnSpc>
              <a:spcBef>
                <a:spcPts val="2300"/>
              </a:spcBef>
              <a:buClr>
                <a:schemeClr val="accent1"/>
              </a:buClr>
              <a:buSzPct val="104999"/>
              <a:buFont typeface="Avenir Next"/>
              <a:buChar char="▸"/>
              <a:defRPr sz="2760" cap="none" spc="0">
                <a:latin typeface="Avenir Next Medium"/>
                <a:ea typeface="Avenir Next Medium"/>
                <a:cs typeface="Avenir Next Medium"/>
                <a:sym typeface="Avenir Next Medium"/>
              </a:defRPr>
            </a:pPr>
            <a:r>
              <a:t>Google Finance: 76%</a:t>
            </a:r>
          </a:p>
          <a:p>
            <a:pPr marL="368045" indent="-368045" defTabSz="483716">
              <a:lnSpc>
                <a:spcPct val="100000"/>
              </a:lnSpc>
              <a:spcBef>
                <a:spcPts val="2300"/>
              </a:spcBef>
              <a:buClr>
                <a:schemeClr val="accent1"/>
              </a:buClr>
              <a:buSzPct val="104999"/>
              <a:buFont typeface="Avenir Next"/>
              <a:buChar char="▸"/>
              <a:defRPr sz="2760" cap="none" spc="0">
                <a:latin typeface="Avenir Next Medium"/>
                <a:ea typeface="Avenir Next Medium"/>
                <a:cs typeface="Avenir Next Medium"/>
                <a:sym typeface="Avenir Next Medium"/>
              </a:defRPr>
            </a:pPr>
            <a:r>
              <a:t>MSN: 77%</a:t>
            </a:r>
          </a:p>
          <a:p>
            <a:pPr marL="368045" indent="-368045" defTabSz="483716">
              <a:lnSpc>
                <a:spcPct val="100000"/>
              </a:lnSpc>
              <a:spcBef>
                <a:spcPts val="2300"/>
              </a:spcBef>
              <a:buClr>
                <a:schemeClr val="accent1"/>
              </a:buClr>
              <a:buSzPct val="104999"/>
              <a:buFont typeface="Avenir Next"/>
              <a:buChar char="▸"/>
              <a:defRPr sz="2760" cap="none" spc="0">
                <a:latin typeface="Avenir Next Medium"/>
                <a:ea typeface="Avenir Next Medium"/>
                <a:cs typeface="Avenir Next Medium"/>
                <a:sym typeface="Avenir Next Medium"/>
              </a:defRPr>
            </a:pPr>
            <a:r>
              <a:t>NASDAQ : 99% *</a:t>
            </a:r>
          </a:p>
          <a:p>
            <a:pPr marL="368045" indent="-368045" defTabSz="483716">
              <a:lnSpc>
                <a:spcPct val="100000"/>
              </a:lnSpc>
              <a:spcBef>
                <a:spcPts val="2300"/>
              </a:spcBef>
              <a:buClr>
                <a:schemeClr val="accent1"/>
              </a:buClr>
              <a:buSzPct val="104999"/>
              <a:buFont typeface="Avenir Next"/>
              <a:buChar char="▸"/>
              <a:defRPr sz="2760" cap="none" spc="0">
                <a:latin typeface="Avenir Next Medium"/>
                <a:ea typeface="Avenir Next Medium"/>
                <a:cs typeface="Avenir Next Medium"/>
                <a:sym typeface="Avenir Next Medium"/>
              </a:defRPr>
            </a:pPr>
            <a:r>
              <a:t>Yahoo Finance: 23% **</a:t>
            </a:r>
          </a:p>
          <a:p>
            <a:pPr marL="368045" indent="-368045" defTabSz="483716">
              <a:lnSpc>
                <a:spcPct val="100000"/>
              </a:lnSpc>
              <a:spcBef>
                <a:spcPts val="2300"/>
              </a:spcBef>
              <a:buClr>
                <a:schemeClr val="accent1"/>
              </a:buClr>
              <a:buSzPct val="104999"/>
              <a:buFont typeface="Avenir Next"/>
              <a:buChar char="▸"/>
              <a:defRPr sz="2760" cap="none" spc="0">
                <a:latin typeface="Avenir Next Medium"/>
                <a:ea typeface="Avenir Next Medium"/>
                <a:cs typeface="Avenir Next Medium"/>
                <a:sym typeface="Avenir Next Medium"/>
              </a:defRPr>
            </a:pPr>
            <a:endParaRPr/>
          </a:p>
          <a:p>
            <a:pPr defTabSz="483716">
              <a:lnSpc>
                <a:spcPct val="100000"/>
              </a:lnSpc>
              <a:spcBef>
                <a:spcPts val="2300"/>
              </a:spcBef>
              <a:defRPr sz="2760" cap="none" spc="0">
                <a:latin typeface="Avenir Next Medium"/>
                <a:ea typeface="Avenir Next Medium"/>
                <a:cs typeface="Avenir Next Medium"/>
                <a:sym typeface="Avenir Next Medium"/>
              </a:defRPr>
            </a:pPr>
            <a:r>
              <a:t>* Tale valore è giusto che sia elevato poiché la groundtruth considera dati presi da Nasdaq.com</a:t>
            </a:r>
          </a:p>
          <a:p>
            <a:pPr defTabSz="483716">
              <a:lnSpc>
                <a:spcPct val="100000"/>
              </a:lnSpc>
              <a:spcBef>
                <a:spcPts val="2300"/>
              </a:spcBef>
              <a:defRPr sz="2760" cap="none" spc="0">
                <a:latin typeface="Avenir Next Medium"/>
                <a:ea typeface="Avenir Next Medium"/>
                <a:cs typeface="Avenir Next Medium"/>
                <a:sym typeface="Avenir Next Medium"/>
              </a:defRPr>
            </a:pPr>
            <a:r>
              <a:t>** C’è un’eterogeneità nel calcolare l’attributo che descrive il prezzo di apertura che nella maggioranza dei casi è diverso dalle altre fonti, togliendo quell’attributo la precisione sarebbe del 69%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DATASET"/>
          <p:cNvSpPr txBox="1">
            <a:spLocks noGrp="1"/>
          </p:cNvSpPr>
          <p:nvPr>
            <p:ph type="title"/>
          </p:nvPr>
        </p:nvSpPr>
        <p:spPr>
          <a:xfrm>
            <a:off x="406400" y="311150"/>
            <a:ext cx="12192000" cy="723900"/>
          </a:xfrm>
          <a:prstGeom prst="rect">
            <a:avLst/>
          </a:prstGeom>
        </p:spPr>
        <p:txBody>
          <a:bodyPr/>
          <a:lstStyle/>
          <a:p>
            <a:pPr defTabSz="467359">
              <a:spcBef>
                <a:spcPts val="2200"/>
              </a:spcBef>
              <a:defRPr sz="4800"/>
            </a:pPr>
            <a:r>
              <a:t>PRECISIONE (FONTI)</a:t>
            </a:r>
          </a:p>
        </p:txBody>
      </p:sp>
      <p:sp>
        <p:nvSpPr>
          <p:cNvPr id="239" name="MaxTemp: temperatura massima registrata…"/>
          <p:cNvSpPr txBox="1">
            <a:spLocks noGrp="1"/>
          </p:cNvSpPr>
          <p:nvPr>
            <p:ph type="body" idx="1"/>
          </p:nvPr>
        </p:nvSpPr>
        <p:spPr>
          <a:xfrm>
            <a:off x="406400" y="1560661"/>
            <a:ext cx="12192000" cy="7462689"/>
          </a:xfrm>
          <a:prstGeom prst="rect">
            <a:avLst/>
          </a:prstGeom>
        </p:spPr>
        <p:txBody>
          <a:bodyPr anchor="t">
            <a:normAutofit/>
          </a:bodyPr>
          <a:lstStyle/>
          <a:p>
            <a:pPr marL="400049" indent="-400049" defTabSz="525779">
              <a:lnSpc>
                <a:spcPct val="100000"/>
              </a:lnSpc>
              <a:spcBef>
                <a:spcPts val="2500"/>
              </a:spcBef>
              <a:buClr>
                <a:schemeClr val="accent1"/>
              </a:buClr>
              <a:buSzPct val="104999"/>
              <a:buFont typeface="Avenir Next"/>
              <a:buChar char="▸"/>
              <a:defRPr sz="3000" cap="none" spc="0">
                <a:latin typeface="Avenir Next Medium"/>
                <a:ea typeface="Avenir Next Medium"/>
                <a:cs typeface="Avenir Next Medium"/>
                <a:sym typeface="Avenir Next Medium"/>
              </a:defRPr>
            </a:pPr>
            <a:r>
              <a:rPr sz="3600" dirty="0" err="1"/>
              <a:t>Sono</a:t>
            </a:r>
            <a:r>
              <a:rPr sz="3600" dirty="0"/>
              <a:t> state </a:t>
            </a:r>
            <a:r>
              <a:rPr sz="3600" dirty="0" err="1"/>
              <a:t>calcolate</a:t>
            </a:r>
            <a:r>
              <a:rPr sz="3600" dirty="0"/>
              <a:t> le </a:t>
            </a:r>
            <a:r>
              <a:rPr sz="3600" dirty="0" err="1"/>
              <a:t>precisioni</a:t>
            </a:r>
            <a:r>
              <a:rPr sz="3600" dirty="0"/>
              <a:t> rispetto ai quattro </a:t>
            </a:r>
            <a:r>
              <a:rPr sz="3600" dirty="0" err="1"/>
              <a:t>attributi</a:t>
            </a:r>
            <a:r>
              <a:rPr sz="3600" dirty="0"/>
              <a:t> </a:t>
            </a:r>
            <a:r>
              <a:rPr sz="3600" dirty="0" err="1"/>
              <a:t>fondamentali</a:t>
            </a:r>
            <a:r>
              <a:rPr sz="3600" dirty="0"/>
              <a:t> (</a:t>
            </a:r>
            <a:r>
              <a:rPr sz="3600" dirty="0" err="1"/>
              <a:t>OpenPrice</a:t>
            </a:r>
            <a:r>
              <a:rPr sz="3600" dirty="0"/>
              <a:t>, </a:t>
            </a:r>
            <a:r>
              <a:rPr sz="3600" dirty="0" err="1"/>
              <a:t>ClosePrice</a:t>
            </a:r>
            <a:r>
              <a:rPr sz="3600" dirty="0"/>
              <a:t>, </a:t>
            </a:r>
            <a:r>
              <a:rPr sz="3600" dirty="0" err="1"/>
              <a:t>HighPrice</a:t>
            </a:r>
            <a:r>
              <a:rPr sz="3600" dirty="0"/>
              <a:t> e </a:t>
            </a:r>
            <a:r>
              <a:rPr sz="3600" dirty="0" err="1"/>
              <a:t>LowPrice</a:t>
            </a:r>
            <a:r>
              <a:rPr sz="3600" dirty="0"/>
              <a:t>) in </a:t>
            </a:r>
            <a:r>
              <a:rPr sz="3600" dirty="0" err="1"/>
              <a:t>quanto</a:t>
            </a:r>
            <a:r>
              <a:rPr sz="3600" dirty="0"/>
              <a:t> le </a:t>
            </a:r>
            <a:r>
              <a:rPr sz="3600" dirty="0" err="1"/>
              <a:t>fonti</a:t>
            </a:r>
            <a:r>
              <a:rPr sz="3600" dirty="0"/>
              <a:t> non </a:t>
            </a:r>
            <a:r>
              <a:rPr sz="3600" dirty="0" err="1"/>
              <a:t>condividono</a:t>
            </a:r>
            <a:r>
              <a:rPr sz="3600" dirty="0"/>
              <a:t> lo </a:t>
            </a:r>
            <a:r>
              <a:rPr sz="3600" dirty="0" err="1"/>
              <a:t>stesso</a:t>
            </a:r>
            <a:r>
              <a:rPr sz="3600" dirty="0"/>
              <a:t> set di </a:t>
            </a:r>
            <a:r>
              <a:rPr sz="3600" dirty="0" err="1"/>
              <a:t>attributi</a:t>
            </a:r>
            <a:r>
              <a:rPr sz="3600" dirty="0"/>
              <a:t>.</a:t>
            </a:r>
          </a:p>
          <a:p>
            <a:pPr marL="400049" indent="-400049" defTabSz="525779">
              <a:lnSpc>
                <a:spcPct val="100000"/>
              </a:lnSpc>
              <a:spcBef>
                <a:spcPts val="2500"/>
              </a:spcBef>
              <a:buClr>
                <a:schemeClr val="accent1"/>
              </a:buClr>
              <a:buSzPct val="104999"/>
              <a:buFont typeface="Avenir Next"/>
              <a:buChar char="▸"/>
              <a:defRPr sz="3000" cap="none" spc="0">
                <a:latin typeface="Avenir Next Medium"/>
                <a:ea typeface="Avenir Next Medium"/>
                <a:cs typeface="Avenir Next Medium"/>
                <a:sym typeface="Avenir Next Medium"/>
              </a:defRPr>
            </a:pPr>
            <a:r>
              <a:rPr sz="3600" dirty="0"/>
              <a:t>In </a:t>
            </a:r>
            <a:r>
              <a:rPr sz="3600" dirty="0" err="1"/>
              <a:t>generale</a:t>
            </a:r>
            <a:r>
              <a:rPr sz="3600" dirty="0"/>
              <a:t> </a:t>
            </a:r>
            <a:r>
              <a:rPr sz="3600" dirty="0" err="1"/>
              <a:t>si</a:t>
            </a:r>
            <a:r>
              <a:rPr sz="3600" dirty="0"/>
              <a:t> </a:t>
            </a:r>
            <a:r>
              <a:rPr sz="3600" dirty="0" err="1"/>
              <a:t>può</a:t>
            </a:r>
            <a:r>
              <a:rPr sz="3600" dirty="0"/>
              <a:t> </a:t>
            </a:r>
            <a:r>
              <a:rPr sz="3600" dirty="0" err="1"/>
              <a:t>notare</a:t>
            </a:r>
            <a:r>
              <a:rPr sz="3600" dirty="0"/>
              <a:t> come (</a:t>
            </a:r>
            <a:r>
              <a:rPr sz="3600" dirty="0" err="1"/>
              <a:t>oltre</a:t>
            </a:r>
            <a:r>
              <a:rPr sz="3600" dirty="0"/>
              <a:t> a </a:t>
            </a:r>
            <a:r>
              <a:rPr sz="3600" dirty="0" err="1"/>
              <a:t>nasdaq</a:t>
            </a:r>
            <a:r>
              <a:rPr sz="3600" dirty="0"/>
              <a:t> </a:t>
            </a:r>
            <a:r>
              <a:rPr sz="3600" dirty="0" err="1"/>
              <a:t>che</a:t>
            </a:r>
            <a:r>
              <a:rPr sz="3600" dirty="0"/>
              <a:t> è </a:t>
            </a:r>
            <a:r>
              <a:rPr sz="3600" dirty="0" err="1"/>
              <a:t>stato</a:t>
            </a:r>
            <a:r>
              <a:rPr sz="3600" dirty="0"/>
              <a:t> </a:t>
            </a:r>
            <a:r>
              <a:rPr sz="3600" dirty="0" err="1"/>
              <a:t>preso</a:t>
            </a:r>
            <a:r>
              <a:rPr sz="3600" dirty="0"/>
              <a:t> come </a:t>
            </a:r>
            <a:r>
              <a:rPr sz="3600" dirty="0" err="1"/>
              <a:t>groundtruth</a:t>
            </a:r>
            <a:r>
              <a:rPr sz="3600" dirty="0"/>
              <a:t>) la </a:t>
            </a:r>
            <a:r>
              <a:rPr sz="3600" dirty="0" err="1"/>
              <a:t>fonte</a:t>
            </a:r>
            <a:r>
              <a:rPr sz="3600" dirty="0"/>
              <a:t> con </a:t>
            </a:r>
            <a:r>
              <a:rPr sz="3600" dirty="0" err="1"/>
              <a:t>precisione</a:t>
            </a:r>
            <a:r>
              <a:rPr sz="3600" dirty="0"/>
              <a:t> </a:t>
            </a:r>
            <a:r>
              <a:rPr sz="3600" dirty="0" err="1"/>
              <a:t>più</a:t>
            </a:r>
            <a:r>
              <a:rPr sz="3600" dirty="0"/>
              <a:t> </a:t>
            </a:r>
            <a:r>
              <a:rPr sz="3600" dirty="0" err="1"/>
              <a:t>alta</a:t>
            </a:r>
            <a:r>
              <a:rPr sz="3600" dirty="0"/>
              <a:t> </a:t>
            </a:r>
            <a:r>
              <a:rPr sz="3600" dirty="0" err="1"/>
              <a:t>sia</a:t>
            </a:r>
            <a:r>
              <a:rPr sz="3600" dirty="0"/>
              <a:t> Bloomberg ed al </a:t>
            </a:r>
            <a:r>
              <a:rPr sz="3600" dirty="0" err="1"/>
              <a:t>contrario</a:t>
            </a:r>
            <a:r>
              <a:rPr sz="3600" dirty="0"/>
              <a:t> la </a:t>
            </a:r>
            <a:r>
              <a:rPr sz="3600" dirty="0" err="1"/>
              <a:t>fonte</a:t>
            </a:r>
            <a:r>
              <a:rPr sz="3600" dirty="0"/>
              <a:t> con </a:t>
            </a:r>
            <a:r>
              <a:rPr sz="3600" dirty="0" err="1"/>
              <a:t>precisione</a:t>
            </a:r>
            <a:r>
              <a:rPr sz="3600" dirty="0"/>
              <a:t> </a:t>
            </a:r>
            <a:r>
              <a:rPr sz="3600" dirty="0" err="1"/>
              <a:t>più</a:t>
            </a:r>
            <a:r>
              <a:rPr sz="3600" dirty="0"/>
              <a:t> </a:t>
            </a:r>
            <a:r>
              <a:rPr sz="3600" dirty="0" err="1"/>
              <a:t>bassa</a:t>
            </a:r>
            <a:r>
              <a:rPr sz="3600" dirty="0"/>
              <a:t> </a:t>
            </a:r>
            <a:r>
              <a:rPr sz="3600" dirty="0" err="1"/>
              <a:t>sia</a:t>
            </a:r>
            <a:r>
              <a:rPr sz="3600" dirty="0"/>
              <a:t> Yahoo </a:t>
            </a:r>
            <a:r>
              <a:rPr sz="3600" dirty="0" err="1"/>
              <a:t>che</a:t>
            </a:r>
            <a:r>
              <a:rPr sz="3600" dirty="0"/>
              <a:t> </a:t>
            </a:r>
            <a:r>
              <a:rPr sz="3600" dirty="0" err="1"/>
              <a:t>però</a:t>
            </a:r>
            <a:r>
              <a:rPr sz="3600" dirty="0"/>
              <a:t> </a:t>
            </a:r>
            <a:r>
              <a:rPr sz="3600" dirty="0" err="1"/>
              <a:t>riscontra</a:t>
            </a:r>
            <a:r>
              <a:rPr sz="3600" dirty="0"/>
              <a:t> un </a:t>
            </a:r>
            <a:r>
              <a:rPr sz="3600" dirty="0" err="1"/>
              <a:t>problema</a:t>
            </a:r>
            <a:r>
              <a:rPr sz="3600" dirty="0"/>
              <a:t> di </a:t>
            </a:r>
            <a:r>
              <a:rPr sz="3600" dirty="0" err="1"/>
              <a:t>eterogeneità</a:t>
            </a:r>
            <a:r>
              <a:rPr sz="3600" dirty="0"/>
              <a:t> </a:t>
            </a:r>
            <a:r>
              <a:rPr sz="3600" dirty="0" err="1"/>
              <a:t>su</a:t>
            </a:r>
            <a:r>
              <a:rPr sz="3600" dirty="0"/>
              <a:t> un </a:t>
            </a:r>
            <a:r>
              <a:rPr sz="3600" dirty="0" err="1"/>
              <a:t>attributo</a:t>
            </a:r>
            <a:r>
              <a:rPr sz="3600" dirty="0"/>
              <a:t>.</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Post ClEANING</a:t>
            </a:r>
          </a:p>
        </p:txBody>
      </p:sp>
      <p:sp>
        <p:nvSpPr>
          <p:cNvPr id="242" name="MaxTemp: temperatura massima registrata…"/>
          <p:cNvSpPr txBox="1">
            <a:spLocks noGrp="1"/>
          </p:cNvSpPr>
          <p:nvPr>
            <p:ph type="body" idx="1"/>
          </p:nvPr>
        </p:nvSpPr>
        <p:spPr>
          <a:xfrm>
            <a:off x="406400" y="1389211"/>
            <a:ext cx="12192000" cy="7462689"/>
          </a:xfrm>
          <a:prstGeom prst="rect">
            <a:avLst/>
          </a:prstGeom>
        </p:spPr>
        <p:txBody>
          <a:bodyPr anchor="t">
            <a:normAutofit lnSpcReduction="10000"/>
          </a:bodyPr>
          <a:lstStyle/>
          <a:p>
            <a:pPr marL="344042" indent="-344042" defTabSz="452169">
              <a:lnSpc>
                <a:spcPct val="100000"/>
              </a:lnSpc>
              <a:spcBef>
                <a:spcPts val="2100"/>
              </a:spcBef>
              <a:buClr>
                <a:schemeClr val="accent1"/>
              </a:buClr>
              <a:buSzPct val="104999"/>
              <a:buFont typeface="Avenir Next"/>
              <a:buChar char="▸"/>
              <a:defRPr sz="2580" cap="none" spc="0">
                <a:latin typeface="Avenir Next Medium"/>
                <a:ea typeface="Avenir Next Medium"/>
                <a:cs typeface="Avenir Next Medium"/>
                <a:sym typeface="Avenir Next Medium"/>
              </a:defRPr>
            </a:pPr>
            <a:r>
              <a:rPr sz="3200" dirty="0"/>
              <a:t>Si è </a:t>
            </a:r>
            <a:r>
              <a:rPr sz="3200" dirty="0" err="1"/>
              <a:t>ricavato</a:t>
            </a:r>
            <a:r>
              <a:rPr sz="3200" dirty="0"/>
              <a:t> un </a:t>
            </a:r>
            <a:r>
              <a:rPr lang="it-IT" sz="3200" dirty="0"/>
              <a:t>nuovo </a:t>
            </a:r>
            <a:r>
              <a:rPr sz="3200" dirty="0"/>
              <a:t>dataset da </a:t>
            </a:r>
            <a:r>
              <a:rPr sz="3200" dirty="0" err="1"/>
              <a:t>quello</a:t>
            </a:r>
            <a:r>
              <a:rPr lang="it-IT" sz="3200" dirty="0"/>
              <a:t> di</a:t>
            </a:r>
            <a:r>
              <a:rPr sz="3200" dirty="0"/>
              <a:t> </a:t>
            </a:r>
            <a:r>
              <a:rPr sz="3200" dirty="0" err="1"/>
              <a:t>partenza</a:t>
            </a:r>
            <a:r>
              <a:rPr sz="3200" dirty="0"/>
              <a:t>, </a:t>
            </a:r>
            <a:r>
              <a:rPr sz="3200" dirty="0" err="1"/>
              <a:t>applicando</a:t>
            </a:r>
            <a:r>
              <a:rPr sz="3200" dirty="0"/>
              <a:t> </a:t>
            </a:r>
            <a:r>
              <a:rPr sz="3200" dirty="0" err="1"/>
              <a:t>delle</a:t>
            </a:r>
            <a:r>
              <a:rPr sz="3200" dirty="0"/>
              <a:t> </a:t>
            </a:r>
            <a:r>
              <a:rPr sz="3200" dirty="0" err="1"/>
              <a:t>tecniche</a:t>
            </a:r>
            <a:r>
              <a:rPr sz="3200" dirty="0"/>
              <a:t> di cleaning </a:t>
            </a:r>
            <a:r>
              <a:rPr sz="3200" dirty="0" err="1"/>
              <a:t>dei</a:t>
            </a:r>
            <a:r>
              <a:rPr sz="3200" dirty="0"/>
              <a:t> </a:t>
            </a:r>
            <a:r>
              <a:rPr sz="3200" dirty="0" err="1"/>
              <a:t>dati</a:t>
            </a:r>
            <a:r>
              <a:rPr sz="3200" dirty="0"/>
              <a:t>, come ad </a:t>
            </a:r>
            <a:r>
              <a:rPr sz="3200" dirty="0" err="1"/>
              <a:t>esempio</a:t>
            </a:r>
            <a:r>
              <a:rPr sz="3200" dirty="0"/>
              <a:t> </a:t>
            </a:r>
            <a:r>
              <a:rPr sz="3200" dirty="0" err="1"/>
              <a:t>assegnare</a:t>
            </a:r>
            <a:r>
              <a:rPr sz="3200" dirty="0"/>
              <a:t> </a:t>
            </a:r>
            <a:r>
              <a:rPr sz="3200" dirty="0" err="1"/>
              <a:t>il</a:t>
            </a:r>
            <a:r>
              <a:rPr sz="3200" dirty="0"/>
              <a:t> </a:t>
            </a:r>
            <a:r>
              <a:rPr sz="3200" dirty="0" err="1"/>
              <a:t>valore</a:t>
            </a:r>
            <a:r>
              <a:rPr sz="3200" dirty="0"/>
              <a:t> </a:t>
            </a:r>
            <a:r>
              <a:rPr sz="3200" dirty="0" err="1"/>
              <a:t>più</a:t>
            </a:r>
            <a:r>
              <a:rPr sz="3200" dirty="0"/>
              <a:t> </a:t>
            </a:r>
            <a:r>
              <a:rPr sz="3200" dirty="0" err="1"/>
              <a:t>frequente</a:t>
            </a:r>
            <a:r>
              <a:rPr sz="3200" dirty="0"/>
              <a:t> </a:t>
            </a:r>
            <a:r>
              <a:rPr sz="3200" dirty="0" err="1"/>
              <a:t>tra</a:t>
            </a:r>
            <a:r>
              <a:rPr sz="3200" dirty="0"/>
              <a:t> le </a:t>
            </a:r>
            <a:r>
              <a:rPr sz="3200" dirty="0" err="1"/>
              <a:t>varie</a:t>
            </a:r>
            <a:r>
              <a:rPr sz="3200" dirty="0"/>
              <a:t> </a:t>
            </a:r>
            <a:r>
              <a:rPr sz="3200" dirty="0" err="1"/>
              <a:t>fonti</a:t>
            </a:r>
            <a:r>
              <a:rPr sz="3200" dirty="0"/>
              <a:t> per </a:t>
            </a:r>
            <a:r>
              <a:rPr sz="3200" dirty="0" err="1"/>
              <a:t>i</a:t>
            </a:r>
            <a:r>
              <a:rPr sz="3200" dirty="0"/>
              <a:t> </a:t>
            </a:r>
            <a:r>
              <a:rPr sz="3200" dirty="0" err="1"/>
              <a:t>campi</a:t>
            </a:r>
            <a:r>
              <a:rPr sz="3200" dirty="0"/>
              <a:t> </a:t>
            </a:r>
            <a:r>
              <a:rPr sz="3200" dirty="0" err="1"/>
              <a:t>nulli</a:t>
            </a:r>
            <a:r>
              <a:rPr sz="3200" dirty="0"/>
              <a:t>. In </a:t>
            </a:r>
            <a:r>
              <a:rPr sz="3200" dirty="0" err="1"/>
              <a:t>seguito</a:t>
            </a:r>
            <a:r>
              <a:rPr sz="3200" dirty="0"/>
              <a:t> </a:t>
            </a:r>
            <a:r>
              <a:rPr sz="3200" dirty="0" err="1"/>
              <a:t>sono</a:t>
            </a:r>
            <a:r>
              <a:rPr sz="3200" dirty="0"/>
              <a:t> state </a:t>
            </a:r>
            <a:r>
              <a:rPr sz="3200" dirty="0" err="1"/>
              <a:t>rimosse</a:t>
            </a:r>
            <a:r>
              <a:rPr sz="3200" dirty="0"/>
              <a:t> le </a:t>
            </a:r>
            <a:r>
              <a:rPr sz="3200" dirty="0" err="1"/>
              <a:t>stringhe</a:t>
            </a:r>
            <a:r>
              <a:rPr sz="3200" dirty="0"/>
              <a:t> </a:t>
            </a:r>
            <a:r>
              <a:rPr sz="3200" dirty="0" err="1"/>
              <a:t>presenti</a:t>
            </a:r>
            <a:r>
              <a:rPr sz="3200" dirty="0"/>
              <a:t> </a:t>
            </a:r>
            <a:r>
              <a:rPr sz="3200" dirty="0" err="1"/>
              <a:t>tra</a:t>
            </a:r>
            <a:r>
              <a:rPr sz="3200" dirty="0"/>
              <a:t> </a:t>
            </a:r>
            <a:r>
              <a:rPr sz="3200" dirty="0" err="1"/>
              <a:t>i</a:t>
            </a:r>
            <a:r>
              <a:rPr sz="3200" dirty="0"/>
              <a:t> </a:t>
            </a:r>
            <a:r>
              <a:rPr sz="3200" dirty="0" err="1"/>
              <a:t>valori</a:t>
            </a:r>
            <a:r>
              <a:rPr sz="3200" dirty="0"/>
              <a:t> </a:t>
            </a:r>
            <a:r>
              <a:rPr sz="3200" dirty="0" err="1"/>
              <a:t>numerici</a:t>
            </a:r>
            <a:r>
              <a:rPr sz="3200" dirty="0"/>
              <a:t> ($,</a:t>
            </a:r>
            <a:r>
              <a:rPr sz="3200" dirty="0" err="1"/>
              <a:t>m,mil,b,bil</a:t>
            </a:r>
            <a:r>
              <a:rPr sz="3200" dirty="0"/>
              <a:t>).</a:t>
            </a:r>
          </a:p>
          <a:p>
            <a:pPr marL="344042" indent="-344042" defTabSz="452169">
              <a:lnSpc>
                <a:spcPct val="100000"/>
              </a:lnSpc>
              <a:spcBef>
                <a:spcPts val="2100"/>
              </a:spcBef>
              <a:buClr>
                <a:schemeClr val="accent1"/>
              </a:buClr>
              <a:buSzPct val="104999"/>
              <a:buFont typeface="Avenir Next"/>
              <a:buChar char="▸"/>
              <a:defRPr sz="2580" cap="none" spc="0">
                <a:latin typeface="Avenir Next Medium"/>
                <a:ea typeface="Avenir Next Medium"/>
                <a:cs typeface="Avenir Next Medium"/>
                <a:sym typeface="Avenir Next Medium"/>
              </a:defRPr>
            </a:pPr>
            <a:r>
              <a:rPr sz="3200" dirty="0" err="1"/>
              <a:t>L’incompletezza</a:t>
            </a:r>
            <a:r>
              <a:rPr sz="3200" dirty="0"/>
              <a:t> </a:t>
            </a:r>
            <a:r>
              <a:rPr sz="3200" dirty="0" err="1"/>
              <a:t>delle</a:t>
            </a:r>
            <a:r>
              <a:rPr sz="3200" dirty="0"/>
              <a:t> </a:t>
            </a:r>
            <a:r>
              <a:rPr sz="3200" dirty="0" err="1"/>
              <a:t>colonne</a:t>
            </a:r>
            <a:r>
              <a:rPr sz="3200" dirty="0"/>
              <a:t> </a:t>
            </a:r>
            <a:r>
              <a:rPr sz="3200" dirty="0" err="1"/>
              <a:t>PreviousClose</a:t>
            </a:r>
            <a:r>
              <a:rPr sz="3200" dirty="0"/>
              <a:t> e </a:t>
            </a:r>
            <a:r>
              <a:rPr sz="3200" dirty="0" err="1"/>
              <a:t>NShares</a:t>
            </a:r>
            <a:r>
              <a:rPr sz="3200" dirty="0"/>
              <a:t> ha </a:t>
            </a:r>
            <a:r>
              <a:rPr sz="3200" dirty="0" err="1"/>
              <a:t>così</a:t>
            </a:r>
            <a:r>
              <a:rPr sz="3200" dirty="0"/>
              <a:t> </a:t>
            </a:r>
            <a:r>
              <a:rPr sz="3200" dirty="0" err="1"/>
              <a:t>raggiunto</a:t>
            </a:r>
            <a:r>
              <a:rPr sz="3200" dirty="0"/>
              <a:t> lo 0%. In </a:t>
            </a:r>
            <a:r>
              <a:rPr sz="3200" dirty="0" err="1"/>
              <a:t>generale</a:t>
            </a:r>
            <a:r>
              <a:rPr sz="3200" dirty="0"/>
              <a:t> </a:t>
            </a:r>
            <a:r>
              <a:rPr sz="3200" dirty="0" err="1"/>
              <a:t>il</a:t>
            </a:r>
            <a:r>
              <a:rPr sz="3200" dirty="0"/>
              <a:t> dataset ha </a:t>
            </a:r>
            <a:r>
              <a:rPr sz="3200" dirty="0" err="1"/>
              <a:t>avuto</a:t>
            </a:r>
            <a:r>
              <a:rPr sz="3200" dirty="0"/>
              <a:t> un </a:t>
            </a:r>
            <a:r>
              <a:rPr sz="3200" dirty="0" err="1"/>
              <a:t>miglioramento</a:t>
            </a:r>
            <a:r>
              <a:rPr sz="3200" dirty="0"/>
              <a:t> </a:t>
            </a:r>
            <a:r>
              <a:rPr sz="3200" dirty="0" err="1"/>
              <a:t>arrivando</a:t>
            </a:r>
            <a:r>
              <a:rPr sz="3200" dirty="0"/>
              <a:t> al 5% di </a:t>
            </a:r>
            <a:r>
              <a:rPr sz="3200" dirty="0" err="1"/>
              <a:t>dati</a:t>
            </a:r>
            <a:r>
              <a:rPr sz="3200" dirty="0"/>
              <a:t> </a:t>
            </a:r>
            <a:r>
              <a:rPr sz="3200" dirty="0" err="1"/>
              <a:t>mancanti</a:t>
            </a:r>
            <a:r>
              <a:rPr sz="3200" dirty="0"/>
              <a:t>.</a:t>
            </a:r>
          </a:p>
          <a:p>
            <a:pPr marL="344042" indent="-344042" defTabSz="452169">
              <a:lnSpc>
                <a:spcPct val="100000"/>
              </a:lnSpc>
              <a:spcBef>
                <a:spcPts val="2100"/>
              </a:spcBef>
              <a:buClr>
                <a:schemeClr val="accent1"/>
              </a:buClr>
              <a:buSzPct val="104999"/>
              <a:buFont typeface="Avenir Next"/>
              <a:buChar char="▸"/>
              <a:defRPr sz="2580" cap="none" spc="0">
                <a:latin typeface="Avenir Next Medium"/>
                <a:ea typeface="Avenir Next Medium"/>
                <a:cs typeface="Avenir Next Medium"/>
                <a:sym typeface="Avenir Next Medium"/>
              </a:defRPr>
            </a:pPr>
            <a:r>
              <a:rPr sz="3200" dirty="0"/>
              <a:t>La </a:t>
            </a:r>
            <a:r>
              <a:rPr sz="3200" dirty="0" err="1"/>
              <a:t>precisione</a:t>
            </a:r>
            <a:r>
              <a:rPr sz="3200" dirty="0"/>
              <a:t> del </a:t>
            </a:r>
            <a:r>
              <a:rPr sz="3200" dirty="0" err="1"/>
              <a:t>PreviousClose</a:t>
            </a:r>
            <a:r>
              <a:rPr sz="3200" dirty="0"/>
              <a:t> è passata dal 58% al 97,6%. </a:t>
            </a:r>
            <a:r>
              <a:rPr sz="3200" dirty="0" err="1"/>
              <a:t>Anche</a:t>
            </a:r>
            <a:r>
              <a:rPr sz="3200" dirty="0"/>
              <a:t> la </a:t>
            </a:r>
            <a:r>
              <a:rPr sz="3200" dirty="0" err="1"/>
              <a:t>precisione</a:t>
            </a:r>
            <a:r>
              <a:rPr sz="3200" dirty="0"/>
              <a:t> di </a:t>
            </a:r>
            <a:r>
              <a:rPr sz="3200" dirty="0" err="1"/>
              <a:t>NShares</a:t>
            </a:r>
            <a:r>
              <a:rPr sz="3200" dirty="0"/>
              <a:t> è </a:t>
            </a:r>
            <a:r>
              <a:rPr sz="3200" dirty="0" err="1"/>
              <a:t>aumentata</a:t>
            </a:r>
            <a:r>
              <a:rPr sz="3200" dirty="0"/>
              <a:t> </a:t>
            </a:r>
            <a:r>
              <a:rPr sz="3200" dirty="0" err="1"/>
              <a:t>fino</a:t>
            </a:r>
            <a:r>
              <a:rPr sz="3200" dirty="0"/>
              <a:t> al 52%. </a:t>
            </a:r>
          </a:p>
          <a:p>
            <a:pPr marL="344042" indent="-344042" defTabSz="452169">
              <a:lnSpc>
                <a:spcPct val="100000"/>
              </a:lnSpc>
              <a:spcBef>
                <a:spcPts val="2100"/>
              </a:spcBef>
              <a:buClr>
                <a:schemeClr val="accent1"/>
              </a:buClr>
              <a:buSzPct val="104999"/>
              <a:buFont typeface="Avenir Next"/>
              <a:buChar char="▸"/>
              <a:defRPr sz="2580" cap="none" spc="0">
                <a:latin typeface="Avenir Next Medium"/>
                <a:ea typeface="Avenir Next Medium"/>
                <a:cs typeface="Avenir Next Medium"/>
                <a:sym typeface="Avenir Next Medium"/>
              </a:defRPr>
            </a:pPr>
            <a:r>
              <a:rPr sz="3200" dirty="0" err="1"/>
              <a:t>L’inconsistenza</a:t>
            </a:r>
            <a:r>
              <a:rPr sz="3200" dirty="0"/>
              <a:t> di </a:t>
            </a:r>
            <a:r>
              <a:rPr sz="3200" dirty="0" err="1"/>
              <a:t>ChangeInDollars</a:t>
            </a:r>
            <a:r>
              <a:rPr sz="3200" dirty="0"/>
              <a:t> è </a:t>
            </a:r>
            <a:r>
              <a:rPr sz="3200" dirty="0" err="1"/>
              <a:t>diminuita</a:t>
            </a:r>
            <a:r>
              <a:rPr sz="3200" dirty="0"/>
              <a:t> </a:t>
            </a:r>
            <a:r>
              <a:rPr sz="3200" dirty="0" err="1"/>
              <a:t>fino</a:t>
            </a:r>
            <a:r>
              <a:rPr sz="3200" dirty="0"/>
              <a:t> al 45%, </a:t>
            </a:r>
            <a:r>
              <a:rPr sz="3200" dirty="0" err="1"/>
              <a:t>così</a:t>
            </a:r>
            <a:r>
              <a:rPr sz="3200" dirty="0"/>
              <a:t> come </a:t>
            </a:r>
            <a:r>
              <a:rPr sz="3200" dirty="0" err="1"/>
              <a:t>ChangePerc</a:t>
            </a:r>
            <a:r>
              <a:rPr sz="3200" dirty="0"/>
              <a:t>. </a:t>
            </a:r>
            <a:r>
              <a:rPr sz="3200" dirty="0" err="1"/>
              <a:t>Anche</a:t>
            </a:r>
            <a:r>
              <a:rPr sz="3200" dirty="0"/>
              <a:t> </a:t>
            </a:r>
            <a:r>
              <a:rPr sz="3200" dirty="0" err="1"/>
              <a:t>il</a:t>
            </a:r>
            <a:r>
              <a:rPr sz="3200" dirty="0"/>
              <a:t> </a:t>
            </a:r>
            <a:r>
              <a:rPr sz="3200" dirty="0" err="1"/>
              <a:t>valore</a:t>
            </a:r>
            <a:r>
              <a:rPr sz="3200" dirty="0"/>
              <a:t> di </a:t>
            </a:r>
            <a:r>
              <a:rPr sz="3200" dirty="0" err="1"/>
              <a:t>inconsistenza</a:t>
            </a:r>
            <a:r>
              <a:rPr sz="3200" dirty="0"/>
              <a:t> di </a:t>
            </a:r>
            <a:r>
              <a:rPr sz="3200" dirty="0" err="1"/>
              <a:t>MarketCap</a:t>
            </a:r>
            <a:r>
              <a:rPr sz="3200" dirty="0"/>
              <a:t> è </a:t>
            </a:r>
            <a:r>
              <a:rPr sz="3200" dirty="0" err="1"/>
              <a:t>diminuito</a:t>
            </a:r>
            <a:r>
              <a:rPr sz="3200" dirty="0"/>
              <a:t> molto (38%).</a:t>
            </a:r>
          </a:p>
          <a:p>
            <a:pPr marL="344042" indent="-344042" defTabSz="452169">
              <a:lnSpc>
                <a:spcPct val="100000"/>
              </a:lnSpc>
              <a:spcBef>
                <a:spcPts val="2100"/>
              </a:spcBef>
              <a:buClr>
                <a:schemeClr val="accent1"/>
              </a:buClr>
              <a:buSzPct val="104999"/>
              <a:buFont typeface="Avenir Next"/>
              <a:buChar char="▸"/>
              <a:defRPr sz="2580" cap="none" spc="0">
                <a:latin typeface="Avenir Next Medium"/>
                <a:ea typeface="Avenir Next Medium"/>
                <a:cs typeface="Avenir Next Medium"/>
                <a:sym typeface="Avenir Next Medium"/>
              </a:defRPr>
            </a:pPr>
            <a:r>
              <a:rPr sz="3200" dirty="0"/>
              <a:t>I </a:t>
            </a:r>
            <a:r>
              <a:rPr sz="3200" dirty="0" err="1"/>
              <a:t>casi</a:t>
            </a:r>
            <a:r>
              <a:rPr sz="3200" dirty="0"/>
              <a:t> </a:t>
            </a:r>
            <a:r>
              <a:rPr sz="3200" dirty="0" err="1"/>
              <a:t>particolari</a:t>
            </a:r>
            <a:r>
              <a:rPr sz="3200" dirty="0"/>
              <a:t> PE &lt; 0 </a:t>
            </a:r>
            <a:r>
              <a:rPr sz="3200" dirty="0" err="1"/>
              <a:t>hanno</a:t>
            </a:r>
            <a:r>
              <a:rPr sz="3200" dirty="0"/>
              <a:t> </a:t>
            </a:r>
            <a:r>
              <a:rPr sz="3200" dirty="0" err="1"/>
              <a:t>raggiunto</a:t>
            </a:r>
            <a:r>
              <a:rPr sz="3200" dirty="0"/>
              <a:t> lo 0,2%, </a:t>
            </a:r>
            <a:r>
              <a:rPr sz="3200" dirty="0" err="1"/>
              <a:t>invece</a:t>
            </a:r>
            <a:r>
              <a:rPr sz="3200" dirty="0"/>
              <a:t> </a:t>
            </a:r>
            <a:r>
              <a:rPr sz="3200" dirty="0" err="1"/>
              <a:t>quelli</a:t>
            </a:r>
            <a:r>
              <a:rPr sz="3200" dirty="0"/>
              <a:t> di </a:t>
            </a:r>
            <a:r>
              <a:rPr sz="3200" dirty="0" err="1"/>
              <a:t>PreviousClose</a:t>
            </a:r>
            <a:r>
              <a:rPr sz="3200" dirty="0"/>
              <a:t> != </a:t>
            </a:r>
            <a:r>
              <a:rPr sz="3200" dirty="0" err="1"/>
              <a:t>OpenClose</a:t>
            </a:r>
            <a:r>
              <a:rPr sz="3200" dirty="0"/>
              <a:t> è </a:t>
            </a:r>
            <a:r>
              <a:rPr sz="3200" dirty="0" err="1"/>
              <a:t>decresciuto</a:t>
            </a:r>
            <a:r>
              <a:rPr sz="3200" dirty="0"/>
              <a:t> </a:t>
            </a:r>
            <a:r>
              <a:rPr sz="3200" dirty="0" err="1"/>
              <a:t>fino</a:t>
            </a:r>
            <a:r>
              <a:rPr sz="3200" dirty="0"/>
              <a:t> al 42,2%.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CONCLUSIONI</a:t>
            </a:r>
          </a:p>
        </p:txBody>
      </p:sp>
      <p:sp>
        <p:nvSpPr>
          <p:cNvPr id="245" name="MaxTemp: temperatura massima registrata…"/>
          <p:cNvSpPr txBox="1">
            <a:spLocks noGrp="1"/>
          </p:cNvSpPr>
          <p:nvPr>
            <p:ph type="body" idx="1"/>
          </p:nvPr>
        </p:nvSpPr>
        <p:spPr>
          <a:xfrm>
            <a:off x="406400" y="1389211"/>
            <a:ext cx="12192000" cy="7462689"/>
          </a:xfrm>
          <a:prstGeom prst="rect">
            <a:avLst/>
          </a:prstGeom>
          <a:ln w="12700">
            <a:miter lim="400000"/>
          </a:ln>
        </p:spPr>
        <p:txBody>
          <a:bodyPr lIns="50800" tIns="50800" rIns="50800" bIns="50800" anchor="t">
            <a:normAutofit/>
          </a:bodyPr>
          <a:lstStyle/>
          <a:p>
            <a:pPr marL="400050" indent="-400050" defTabSz="525779">
              <a:lnSpc>
                <a:spcPct val="100000"/>
              </a:lnSpc>
              <a:spcBef>
                <a:spcPts val="2500"/>
              </a:spcBef>
              <a:buClr>
                <a:schemeClr val="accent1"/>
              </a:buClr>
              <a:buSzPct val="104999"/>
              <a:buFont typeface="Avenir Next"/>
              <a:buChar char="▸"/>
            </a:pPr>
            <a:r>
              <a:rPr sz="3200" cap="none" spc="0" dirty="0">
                <a:latin typeface="Avenir Next Medium"/>
              </a:rPr>
              <a:t>Il </a:t>
            </a:r>
            <a:r>
              <a:rPr sz="3200" cap="none" spc="0" dirty="0" err="1">
                <a:latin typeface="Avenir Next Medium"/>
              </a:rPr>
              <a:t>progetto</a:t>
            </a:r>
            <a:r>
              <a:rPr sz="3200" cap="none" spc="0" dirty="0">
                <a:latin typeface="Avenir Next Medium"/>
              </a:rPr>
              <a:t> </a:t>
            </a:r>
            <a:r>
              <a:rPr sz="3200" cap="none" spc="0" dirty="0" err="1">
                <a:latin typeface="Avenir Next Medium"/>
              </a:rPr>
              <a:t>si</a:t>
            </a:r>
            <a:r>
              <a:rPr sz="3200" cap="none" spc="0" dirty="0">
                <a:latin typeface="Avenir Next Medium"/>
              </a:rPr>
              <a:t> è </a:t>
            </a:r>
            <a:r>
              <a:rPr sz="3200" cap="none" spc="0" dirty="0" err="1">
                <a:latin typeface="Avenir Next Medium"/>
              </a:rPr>
              <a:t>concentrato</a:t>
            </a:r>
            <a:r>
              <a:rPr sz="3200" cap="none" spc="0" dirty="0">
                <a:latin typeface="Avenir Next Medium"/>
              </a:rPr>
              <a:t> </a:t>
            </a:r>
            <a:r>
              <a:rPr sz="3200" cap="none" spc="0" dirty="0" err="1">
                <a:latin typeface="Avenir Next Medium"/>
              </a:rPr>
              <a:t>sulla</a:t>
            </a:r>
            <a:r>
              <a:rPr sz="3200" cap="none" spc="0" dirty="0">
                <a:latin typeface="Avenir Next Medium"/>
              </a:rPr>
              <a:t> </a:t>
            </a:r>
            <a:r>
              <a:rPr sz="3200" cap="none" spc="0" dirty="0" err="1">
                <a:latin typeface="Avenir Next Medium"/>
              </a:rPr>
              <a:t>valutazione</a:t>
            </a:r>
            <a:r>
              <a:rPr sz="3200" cap="none" spc="0" dirty="0">
                <a:latin typeface="Avenir Next Medium"/>
              </a:rPr>
              <a:t> e </a:t>
            </a:r>
            <a:r>
              <a:rPr sz="3200" cap="none" spc="0" dirty="0" err="1">
                <a:latin typeface="Avenir Next Medium"/>
              </a:rPr>
              <a:t>il</a:t>
            </a:r>
            <a:r>
              <a:rPr sz="3200" cap="none" spc="0" dirty="0">
                <a:latin typeface="Avenir Next Medium"/>
              </a:rPr>
              <a:t> </a:t>
            </a:r>
            <a:r>
              <a:rPr sz="3200" cap="none" spc="0" dirty="0" err="1">
                <a:latin typeface="Avenir Next Medium"/>
              </a:rPr>
              <a:t>miglioramento</a:t>
            </a:r>
            <a:r>
              <a:rPr sz="3200" cap="none" spc="0" dirty="0">
                <a:latin typeface="Avenir Next Medium"/>
              </a:rPr>
              <a:t> di </a:t>
            </a:r>
            <a:r>
              <a:rPr sz="3200" cap="none" spc="0" dirty="0" err="1">
                <a:latin typeface="Avenir Next Medium"/>
              </a:rPr>
              <a:t>alcune</a:t>
            </a:r>
            <a:r>
              <a:rPr sz="3200" cap="none" spc="0" dirty="0">
                <a:latin typeface="Avenir Next Medium"/>
              </a:rPr>
              <a:t> </a:t>
            </a:r>
            <a:r>
              <a:rPr sz="3200" cap="none" spc="0" dirty="0" err="1">
                <a:latin typeface="Avenir Next Medium"/>
              </a:rPr>
              <a:t>metriche</a:t>
            </a:r>
            <a:r>
              <a:rPr sz="3200" cap="none" spc="0" dirty="0">
                <a:latin typeface="Avenir Next Medium"/>
              </a:rPr>
              <a:t> </a:t>
            </a:r>
            <a:r>
              <a:rPr sz="3200" cap="none" spc="0" dirty="0" err="1">
                <a:latin typeface="Avenir Next Medium"/>
              </a:rPr>
              <a:t>che</a:t>
            </a:r>
            <a:r>
              <a:rPr sz="3200" cap="none" spc="0" dirty="0">
                <a:latin typeface="Avenir Next Medium"/>
              </a:rPr>
              <a:t> </a:t>
            </a:r>
            <a:r>
              <a:rPr sz="3200" cap="none" spc="0" dirty="0" err="1">
                <a:latin typeface="Avenir Next Medium"/>
              </a:rPr>
              <a:t>riguardano</a:t>
            </a:r>
            <a:r>
              <a:rPr sz="3200" cap="none" spc="0" dirty="0">
                <a:latin typeface="Avenir Next Medium"/>
              </a:rPr>
              <a:t> data quality, </a:t>
            </a:r>
            <a:r>
              <a:rPr sz="3200" cap="none" spc="0" dirty="0" err="1">
                <a:latin typeface="Avenir Next Medium"/>
              </a:rPr>
              <a:t>il</a:t>
            </a:r>
            <a:r>
              <a:rPr sz="3200" cap="none" spc="0" dirty="0">
                <a:latin typeface="Avenir Next Medium"/>
              </a:rPr>
              <a:t> </a:t>
            </a:r>
            <a:r>
              <a:rPr sz="3200" cap="none" spc="0" dirty="0" err="1">
                <a:latin typeface="Avenir Next Medium"/>
              </a:rPr>
              <a:t>nostro</a:t>
            </a:r>
            <a:r>
              <a:rPr sz="3200" cap="none" spc="0" dirty="0">
                <a:latin typeface="Avenir Next Medium"/>
              </a:rPr>
              <a:t> </a:t>
            </a:r>
            <a:r>
              <a:rPr sz="3200" cap="none" spc="0" dirty="0" err="1">
                <a:latin typeface="Avenir Next Medium"/>
              </a:rPr>
              <a:t>approccio</a:t>
            </a:r>
            <a:r>
              <a:rPr sz="3200" cap="none" spc="0" dirty="0">
                <a:latin typeface="Avenir Next Medium"/>
              </a:rPr>
              <a:t> è </a:t>
            </a:r>
            <a:r>
              <a:rPr sz="3200" cap="none" spc="0" dirty="0" err="1">
                <a:latin typeface="Avenir Next Medium"/>
              </a:rPr>
              <a:t>stato</a:t>
            </a:r>
            <a:r>
              <a:rPr sz="3200" cap="none" spc="0" dirty="0">
                <a:latin typeface="Avenir Next Medium"/>
              </a:rPr>
              <a:t> del </a:t>
            </a:r>
            <a:r>
              <a:rPr sz="3200" cap="none" spc="0" dirty="0" err="1">
                <a:latin typeface="Avenir Next Medium"/>
              </a:rPr>
              <a:t>tipo</a:t>
            </a:r>
            <a:r>
              <a:rPr sz="3200" cap="none" spc="0" dirty="0">
                <a:latin typeface="Avenir Next Medium"/>
              </a:rPr>
              <a:t> data-driven </a:t>
            </a:r>
            <a:r>
              <a:rPr sz="3200" cap="none" spc="0" dirty="0" err="1">
                <a:latin typeface="Avenir Next Medium"/>
              </a:rPr>
              <a:t>sono</a:t>
            </a:r>
            <a:r>
              <a:rPr sz="3200" cap="none" spc="0" dirty="0">
                <a:latin typeface="Avenir Next Medium"/>
              </a:rPr>
              <a:t> </a:t>
            </a:r>
            <a:r>
              <a:rPr sz="3200" cap="none" spc="0" dirty="0" err="1">
                <a:latin typeface="Avenir Next Medium"/>
              </a:rPr>
              <a:t>stati</a:t>
            </a:r>
            <a:r>
              <a:rPr sz="3200" cap="none" spc="0" dirty="0">
                <a:latin typeface="Avenir Next Medium"/>
              </a:rPr>
              <a:t> </a:t>
            </a:r>
            <a:r>
              <a:rPr sz="3200" cap="none" spc="0" dirty="0" err="1">
                <a:latin typeface="Avenir Next Medium"/>
              </a:rPr>
              <a:t>cioè</a:t>
            </a:r>
            <a:r>
              <a:rPr sz="3200" cap="none" spc="0" dirty="0">
                <a:latin typeface="Avenir Next Medium"/>
              </a:rPr>
              <a:t> </a:t>
            </a:r>
            <a:r>
              <a:rPr sz="3200" cap="none" spc="0" dirty="0" err="1">
                <a:latin typeface="Avenir Next Medium"/>
              </a:rPr>
              <a:t>direttamente</a:t>
            </a:r>
            <a:r>
              <a:rPr sz="3200" cap="none" spc="0" dirty="0">
                <a:latin typeface="Avenir Next Medium"/>
              </a:rPr>
              <a:t> </a:t>
            </a:r>
            <a:r>
              <a:rPr sz="3200" cap="none" spc="0" dirty="0" err="1">
                <a:latin typeface="Avenir Next Medium"/>
              </a:rPr>
              <a:t>lavorati</a:t>
            </a:r>
            <a:r>
              <a:rPr sz="3200" cap="none" spc="0" dirty="0">
                <a:latin typeface="Avenir Next Medium"/>
              </a:rPr>
              <a:t> </a:t>
            </a:r>
            <a:r>
              <a:rPr sz="3200" cap="none" spc="0" dirty="0" err="1">
                <a:latin typeface="Avenir Next Medium"/>
              </a:rPr>
              <a:t>i</a:t>
            </a:r>
            <a:r>
              <a:rPr sz="3200" cap="none" spc="0" dirty="0">
                <a:latin typeface="Avenir Next Medium"/>
              </a:rPr>
              <a:t> </a:t>
            </a:r>
            <a:r>
              <a:rPr sz="3200" cap="none" spc="0" dirty="0" err="1">
                <a:latin typeface="Avenir Next Medium"/>
              </a:rPr>
              <a:t>dati</a:t>
            </a:r>
            <a:r>
              <a:rPr sz="3200" cap="none" spc="0" dirty="0">
                <a:latin typeface="Avenir Next Medium"/>
              </a:rPr>
              <a:t> a </a:t>
            </a:r>
            <a:r>
              <a:rPr sz="3200" cap="none" spc="0" dirty="0" err="1">
                <a:latin typeface="Avenir Next Medium"/>
              </a:rPr>
              <a:t>disposizione</a:t>
            </a:r>
            <a:r>
              <a:rPr sz="3200" cap="none" spc="0" dirty="0">
                <a:latin typeface="Avenir Next Medium"/>
              </a:rPr>
              <a:t> (es. </a:t>
            </a:r>
            <a:r>
              <a:rPr sz="3200" cap="none" spc="0" dirty="0" err="1">
                <a:latin typeface="Avenir Next Medium"/>
              </a:rPr>
              <a:t>normalizzazione</a:t>
            </a:r>
            <a:r>
              <a:rPr sz="3200" cap="none" spc="0" dirty="0">
                <a:latin typeface="Avenir Next Medium"/>
              </a:rPr>
              <a:t> e </a:t>
            </a:r>
            <a:r>
              <a:rPr sz="3200" cap="none" spc="0" dirty="0" err="1">
                <a:latin typeface="Avenir Next Medium"/>
              </a:rPr>
              <a:t>gestione</a:t>
            </a:r>
            <a:r>
              <a:rPr sz="3200" cap="none" spc="0" dirty="0">
                <a:latin typeface="Avenir Next Medium"/>
              </a:rPr>
              <a:t> </a:t>
            </a:r>
            <a:r>
              <a:rPr sz="3200" cap="none" spc="0" dirty="0" err="1">
                <a:latin typeface="Avenir Next Medium"/>
              </a:rPr>
              <a:t>valori</a:t>
            </a:r>
            <a:r>
              <a:rPr sz="3200" cap="none" spc="0" dirty="0">
                <a:latin typeface="Avenir Next Medium"/>
              </a:rPr>
              <a:t> </a:t>
            </a:r>
            <a:r>
              <a:rPr sz="3200" cap="none" spc="0" dirty="0" err="1">
                <a:latin typeface="Avenir Next Medium"/>
              </a:rPr>
              <a:t>nulli</a:t>
            </a:r>
            <a:r>
              <a:rPr sz="3200" cap="none" spc="0" dirty="0">
                <a:latin typeface="Avenir Next Medium"/>
              </a:rPr>
              <a:t>)</a:t>
            </a:r>
          </a:p>
          <a:p>
            <a:pPr marL="400050" indent="-400050" defTabSz="525779">
              <a:lnSpc>
                <a:spcPct val="100000"/>
              </a:lnSpc>
              <a:spcBef>
                <a:spcPts val="2500"/>
              </a:spcBef>
              <a:buClr>
                <a:schemeClr val="accent1"/>
              </a:buClr>
              <a:buSzPct val="104999"/>
              <a:buFont typeface="Avenir Next"/>
              <a:buChar char="▸"/>
            </a:pPr>
            <a:r>
              <a:rPr lang="it-IT" sz="3200" cap="none" spc="0" dirty="0">
                <a:latin typeface="Avenir Next Medium"/>
              </a:rPr>
              <a:t>I risultati della valutazione delle varie dimensioni di qualità dei dati hanno mostrato un insieme non indifferente di aspetti importanti, tra cui: presenza di dati mancanti, che sono stati però parzialmente gestiti modificando il dataset; la gestione dell’eterogeneità semantica dei dati che porta ad una diminuzione delle performance  (nonostante normalizzazione e gestione valori nulli), anche questo aspetto è stato migliorato se pur in maniera parziale andando a modificare il dataset; una precisione globale sulle fonti non da disprezzare, questa però è ancora una volta peggiorata dai problemi di eterogeneità e mancanza dei valori che ne peggiorano le performance per alcuni attributi</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DOMINIO, OBIETTIVI"/>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PREMESSA 1/2</a:t>
            </a:r>
          </a:p>
        </p:txBody>
      </p:sp>
      <p:sp>
        <p:nvSpPr>
          <p:cNvPr id="194" name="Dominio:                                                                                          Il dataset preso in esame rappresenta le osservazioni atmosferiche di diverse stazioni meteo in Australia dal 01/11/2007 al 25/06/2017.…"/>
          <p:cNvSpPr txBox="1">
            <a:spLocks noGrp="1"/>
          </p:cNvSpPr>
          <p:nvPr>
            <p:ph type="body" idx="1"/>
          </p:nvPr>
        </p:nvSpPr>
        <p:spPr>
          <a:xfrm>
            <a:off x="406400" y="1474936"/>
            <a:ext cx="12192000" cy="7462689"/>
          </a:xfrm>
          <a:prstGeom prst="rect">
            <a:avLst/>
          </a:prstGeom>
        </p:spPr>
        <p:txBody>
          <a:bodyPr anchor="t">
            <a:normAutofit lnSpcReduction="10000"/>
          </a:bodyPr>
          <a:lstStyle/>
          <a:p>
            <a:pPr marL="404495" indent="-404495" defTabSz="531622">
              <a:lnSpc>
                <a:spcPct val="100000"/>
              </a:lnSpc>
              <a:spcBef>
                <a:spcPts val="2500"/>
              </a:spcBef>
              <a:buClr>
                <a:schemeClr val="accent1"/>
              </a:buClr>
              <a:buSzPct val="104999"/>
              <a:buFont typeface="Avenir Next"/>
              <a:buChar char="▸"/>
              <a:defRPr sz="3094" cap="none" spc="0">
                <a:latin typeface="Avenir Next Medium"/>
                <a:ea typeface="Avenir Next Medium"/>
                <a:cs typeface="Avenir Next Medium"/>
                <a:sym typeface="Avenir Next Medium"/>
              </a:defRPr>
            </a:pPr>
            <a:r>
              <a:rPr sz="3600" dirty="0"/>
              <a:t>Il web è in continuo </a:t>
            </a:r>
            <a:r>
              <a:rPr sz="3600" dirty="0" err="1"/>
              <a:t>cambiamento</a:t>
            </a:r>
            <a:r>
              <a:rPr sz="3600" dirty="0"/>
              <a:t>, </a:t>
            </a:r>
            <a:r>
              <a:rPr sz="3600" dirty="0" err="1"/>
              <a:t>c’è</a:t>
            </a:r>
            <a:r>
              <a:rPr sz="3600" dirty="0"/>
              <a:t> una </a:t>
            </a:r>
            <a:r>
              <a:rPr sz="3600" dirty="0" err="1"/>
              <a:t>quantità</a:t>
            </a:r>
            <a:r>
              <a:rPr sz="3600" dirty="0"/>
              <a:t> di </a:t>
            </a:r>
            <a:r>
              <a:rPr sz="3600" dirty="0" err="1"/>
              <a:t>dati</a:t>
            </a:r>
            <a:r>
              <a:rPr sz="3600" dirty="0"/>
              <a:t> </a:t>
            </a:r>
            <a:r>
              <a:rPr sz="3600" dirty="0" err="1"/>
              <a:t>enorme</a:t>
            </a:r>
            <a:r>
              <a:rPr sz="3600" dirty="0"/>
              <a:t> </a:t>
            </a:r>
            <a:r>
              <a:rPr sz="3600" dirty="0" err="1"/>
              <a:t>sempre</a:t>
            </a:r>
            <a:r>
              <a:rPr sz="3600" dirty="0"/>
              <a:t> </a:t>
            </a:r>
            <a:r>
              <a:rPr sz="3600" dirty="0" err="1"/>
              <a:t>più</a:t>
            </a:r>
            <a:r>
              <a:rPr sz="3600" dirty="0"/>
              <a:t> in </a:t>
            </a:r>
            <a:r>
              <a:rPr sz="3600" dirty="0" err="1"/>
              <a:t>crescita</a:t>
            </a:r>
            <a:r>
              <a:rPr sz="3600" dirty="0"/>
              <a:t> di </a:t>
            </a:r>
            <a:r>
              <a:rPr sz="3600" dirty="0" err="1"/>
              <a:t>dati</a:t>
            </a:r>
            <a:r>
              <a:rPr sz="3600" dirty="0"/>
              <a:t> </a:t>
            </a:r>
            <a:r>
              <a:rPr sz="3600" dirty="0" err="1"/>
              <a:t>che</a:t>
            </a:r>
            <a:r>
              <a:rPr sz="3600" dirty="0"/>
              <a:t> </a:t>
            </a:r>
            <a:r>
              <a:rPr sz="3600" dirty="0" err="1"/>
              <a:t>riguardano</a:t>
            </a:r>
            <a:r>
              <a:rPr sz="3600" dirty="0"/>
              <a:t> </a:t>
            </a:r>
            <a:r>
              <a:rPr sz="3600" dirty="0" err="1"/>
              <a:t>gli</a:t>
            </a:r>
            <a:r>
              <a:rPr sz="3600" dirty="0"/>
              <a:t> </a:t>
            </a:r>
            <a:r>
              <a:rPr sz="3600" dirty="0" err="1"/>
              <a:t>aspetti</a:t>
            </a:r>
            <a:r>
              <a:rPr sz="3600" dirty="0"/>
              <a:t> </a:t>
            </a:r>
            <a:r>
              <a:rPr sz="3600" dirty="0" err="1"/>
              <a:t>più</a:t>
            </a:r>
            <a:r>
              <a:rPr sz="3600" dirty="0"/>
              <a:t> </a:t>
            </a:r>
            <a:r>
              <a:rPr sz="3600" dirty="0" err="1"/>
              <a:t>distinti</a:t>
            </a:r>
            <a:r>
              <a:rPr sz="3600" dirty="0"/>
              <a:t>. </a:t>
            </a:r>
            <a:r>
              <a:rPr sz="3600" dirty="0" err="1"/>
              <a:t>L’ambito</a:t>
            </a:r>
            <a:r>
              <a:rPr sz="3600" dirty="0"/>
              <a:t> </a:t>
            </a:r>
            <a:r>
              <a:rPr sz="3600" dirty="0" err="1"/>
              <a:t>preso</a:t>
            </a:r>
            <a:r>
              <a:rPr sz="3600" dirty="0"/>
              <a:t> in </a:t>
            </a:r>
            <a:r>
              <a:rPr sz="3600" dirty="0" err="1"/>
              <a:t>considerazione</a:t>
            </a:r>
            <a:r>
              <a:rPr sz="3600" dirty="0"/>
              <a:t> </a:t>
            </a:r>
            <a:r>
              <a:rPr sz="3600" dirty="0" err="1"/>
              <a:t>nel</a:t>
            </a:r>
            <a:r>
              <a:rPr sz="3600" dirty="0"/>
              <a:t> </a:t>
            </a:r>
            <a:r>
              <a:rPr sz="3600" dirty="0" err="1"/>
              <a:t>progetto</a:t>
            </a:r>
            <a:r>
              <a:rPr sz="3600" dirty="0"/>
              <a:t> è </a:t>
            </a:r>
            <a:r>
              <a:rPr sz="3600" dirty="0" err="1"/>
              <a:t>l’ambito</a:t>
            </a:r>
            <a:r>
              <a:rPr sz="3600" dirty="0"/>
              <a:t> </a:t>
            </a:r>
            <a:r>
              <a:rPr sz="3600" dirty="0" err="1"/>
              <a:t>finanziario</a:t>
            </a:r>
            <a:r>
              <a:rPr sz="3600" dirty="0"/>
              <a:t>, </a:t>
            </a:r>
            <a:r>
              <a:rPr sz="3600" dirty="0" err="1"/>
              <a:t>lavoreremo</a:t>
            </a:r>
            <a:r>
              <a:rPr sz="3600" dirty="0"/>
              <a:t> </a:t>
            </a:r>
            <a:r>
              <a:rPr sz="3600" dirty="0" err="1"/>
              <a:t>perciò</a:t>
            </a:r>
            <a:r>
              <a:rPr sz="3600" dirty="0"/>
              <a:t> con 1000 </a:t>
            </a:r>
            <a:r>
              <a:rPr sz="3600" dirty="0" err="1"/>
              <a:t>titoli</a:t>
            </a:r>
            <a:r>
              <a:rPr sz="3600" dirty="0"/>
              <a:t> </a:t>
            </a:r>
            <a:r>
              <a:rPr sz="3600" dirty="0" err="1"/>
              <a:t>provenienti</a:t>
            </a:r>
            <a:r>
              <a:rPr sz="3600" dirty="0"/>
              <a:t> da </a:t>
            </a:r>
            <a:r>
              <a:rPr sz="3600" dirty="0" err="1"/>
              <a:t>fonti</a:t>
            </a:r>
            <a:r>
              <a:rPr sz="3600" dirty="0"/>
              <a:t> diverse.</a:t>
            </a:r>
          </a:p>
          <a:p>
            <a:pPr marL="404495" indent="-404495" defTabSz="531622">
              <a:lnSpc>
                <a:spcPct val="100000"/>
              </a:lnSpc>
              <a:spcBef>
                <a:spcPts val="2500"/>
              </a:spcBef>
              <a:buClr>
                <a:schemeClr val="accent1"/>
              </a:buClr>
              <a:buSzPct val="104999"/>
              <a:buFont typeface="Avenir Next"/>
              <a:buChar char="▸"/>
              <a:defRPr sz="3094" cap="none" spc="0">
                <a:latin typeface="Avenir Next Medium"/>
                <a:ea typeface="Avenir Next Medium"/>
                <a:cs typeface="Avenir Next Medium"/>
                <a:sym typeface="Avenir Next Medium"/>
              </a:defRPr>
            </a:pPr>
            <a:r>
              <a:rPr sz="3600" dirty="0"/>
              <a:t>Il primo </a:t>
            </a:r>
            <a:r>
              <a:rPr sz="3600" dirty="0" err="1"/>
              <a:t>aspetto</a:t>
            </a:r>
            <a:r>
              <a:rPr sz="3600" dirty="0"/>
              <a:t> da </a:t>
            </a:r>
            <a:r>
              <a:rPr sz="3600" dirty="0" err="1"/>
              <a:t>tenere</a:t>
            </a:r>
            <a:r>
              <a:rPr sz="3600" dirty="0"/>
              <a:t> in </a:t>
            </a:r>
            <a:r>
              <a:rPr sz="3600" dirty="0" err="1"/>
              <a:t>considerazione</a:t>
            </a:r>
            <a:r>
              <a:rPr sz="3600" dirty="0"/>
              <a:t> è la </a:t>
            </a:r>
            <a:r>
              <a:rPr sz="3600" dirty="0" err="1"/>
              <a:t>possibile</a:t>
            </a:r>
            <a:r>
              <a:rPr sz="3600" dirty="0"/>
              <a:t> </a:t>
            </a:r>
            <a:r>
              <a:rPr sz="3600" dirty="0" err="1"/>
              <a:t>presenza</a:t>
            </a:r>
            <a:r>
              <a:rPr sz="3600" dirty="0"/>
              <a:t> di </a:t>
            </a:r>
            <a:r>
              <a:rPr sz="3600" dirty="0" err="1"/>
              <a:t>valori</a:t>
            </a:r>
            <a:r>
              <a:rPr sz="3600" dirty="0"/>
              <a:t> </a:t>
            </a:r>
            <a:r>
              <a:rPr sz="3600" dirty="0" err="1"/>
              <a:t>nulli</a:t>
            </a:r>
            <a:r>
              <a:rPr sz="3600" dirty="0"/>
              <a:t> </a:t>
            </a:r>
            <a:r>
              <a:rPr sz="3600" dirty="0" err="1"/>
              <a:t>all’interno</a:t>
            </a:r>
            <a:r>
              <a:rPr sz="3600" dirty="0"/>
              <a:t> </a:t>
            </a:r>
            <a:r>
              <a:rPr sz="3600" dirty="0" err="1"/>
              <a:t>delle</a:t>
            </a:r>
            <a:r>
              <a:rPr sz="3600" dirty="0"/>
              <a:t> </a:t>
            </a:r>
            <a:r>
              <a:rPr sz="3600" dirty="0" err="1"/>
              <a:t>fonti</a:t>
            </a:r>
            <a:r>
              <a:rPr sz="3600" dirty="0"/>
              <a:t> </a:t>
            </a:r>
            <a:r>
              <a:rPr sz="3600" dirty="0" err="1"/>
              <a:t>dati</a:t>
            </a:r>
            <a:r>
              <a:rPr sz="3600" dirty="0"/>
              <a:t>, </a:t>
            </a:r>
            <a:r>
              <a:rPr sz="3600" dirty="0" err="1"/>
              <a:t>andremo</a:t>
            </a:r>
            <a:r>
              <a:rPr sz="3600" dirty="0"/>
              <a:t> </a:t>
            </a:r>
            <a:r>
              <a:rPr sz="3600" dirty="0" err="1"/>
              <a:t>perciò</a:t>
            </a:r>
            <a:r>
              <a:rPr sz="3600" dirty="0"/>
              <a:t> ad </a:t>
            </a:r>
            <a:r>
              <a:rPr sz="3600" dirty="0" err="1"/>
              <a:t>effettuare</a:t>
            </a:r>
            <a:r>
              <a:rPr sz="3600" dirty="0"/>
              <a:t> una </a:t>
            </a:r>
            <a:r>
              <a:rPr sz="3600" dirty="0" err="1"/>
              <a:t>analisi</a:t>
            </a:r>
            <a:r>
              <a:rPr sz="3600" dirty="0"/>
              <a:t> </a:t>
            </a:r>
            <a:r>
              <a:rPr sz="3600" dirty="0" err="1"/>
              <a:t>riguardo</a:t>
            </a:r>
            <a:r>
              <a:rPr sz="3600" dirty="0"/>
              <a:t> la </a:t>
            </a:r>
            <a:r>
              <a:rPr sz="3600" dirty="0" err="1"/>
              <a:t>completezza</a:t>
            </a:r>
            <a:r>
              <a:rPr sz="3600" dirty="0"/>
              <a:t> </a:t>
            </a:r>
            <a:r>
              <a:rPr sz="3600" dirty="0" err="1"/>
              <a:t>dei</a:t>
            </a:r>
            <a:r>
              <a:rPr sz="3600" dirty="0"/>
              <a:t> </a:t>
            </a:r>
            <a:r>
              <a:rPr sz="3600" dirty="0" err="1"/>
              <a:t>dati</a:t>
            </a:r>
            <a:r>
              <a:rPr sz="3600" dirty="0"/>
              <a:t>.</a:t>
            </a:r>
          </a:p>
          <a:p>
            <a:pPr marL="404495" indent="-404495" defTabSz="531622">
              <a:lnSpc>
                <a:spcPct val="100000"/>
              </a:lnSpc>
              <a:spcBef>
                <a:spcPts val="2500"/>
              </a:spcBef>
              <a:buClr>
                <a:schemeClr val="accent1"/>
              </a:buClr>
              <a:buSzPct val="104999"/>
              <a:buFont typeface="Avenir Next"/>
              <a:buChar char="▸"/>
              <a:defRPr sz="3094" cap="none" spc="0">
                <a:latin typeface="Avenir Next Medium"/>
                <a:ea typeface="Avenir Next Medium"/>
                <a:cs typeface="Avenir Next Medium"/>
                <a:sym typeface="Avenir Next Medium"/>
              </a:defRPr>
            </a:pPr>
            <a:r>
              <a:rPr sz="3600" dirty="0"/>
              <a:t>Un secondo </a:t>
            </a:r>
            <a:r>
              <a:rPr sz="3600" dirty="0" err="1"/>
              <a:t>aspetto</a:t>
            </a:r>
            <a:r>
              <a:rPr sz="3600" dirty="0"/>
              <a:t> da </a:t>
            </a:r>
            <a:r>
              <a:rPr sz="3600" dirty="0" err="1"/>
              <a:t>considerare</a:t>
            </a:r>
            <a:r>
              <a:rPr sz="3600" dirty="0"/>
              <a:t> è la </a:t>
            </a:r>
            <a:r>
              <a:rPr sz="3600" dirty="0" err="1"/>
              <a:t>presenza</a:t>
            </a:r>
            <a:r>
              <a:rPr sz="3600" dirty="0"/>
              <a:t> di </a:t>
            </a:r>
            <a:r>
              <a:rPr sz="3600" dirty="0" err="1"/>
              <a:t>ripetizioni</a:t>
            </a:r>
            <a:r>
              <a:rPr sz="3600" dirty="0"/>
              <a:t> </a:t>
            </a:r>
            <a:r>
              <a:rPr sz="3600" dirty="0" err="1"/>
              <a:t>dei</a:t>
            </a:r>
            <a:r>
              <a:rPr sz="3600" dirty="0"/>
              <a:t> </a:t>
            </a:r>
            <a:r>
              <a:rPr sz="3600" dirty="0" err="1"/>
              <a:t>dati</a:t>
            </a:r>
            <a:r>
              <a:rPr sz="3600" dirty="0"/>
              <a:t>, </a:t>
            </a:r>
            <a:r>
              <a:rPr sz="3600" dirty="0" err="1"/>
              <a:t>questo</a:t>
            </a:r>
            <a:r>
              <a:rPr sz="3600" dirty="0"/>
              <a:t> è un </a:t>
            </a:r>
            <a:r>
              <a:rPr sz="3600" dirty="0" err="1"/>
              <a:t>aspetto</a:t>
            </a:r>
            <a:r>
              <a:rPr sz="3600" dirty="0"/>
              <a:t> </a:t>
            </a:r>
            <a:r>
              <a:rPr sz="3600" dirty="0" err="1"/>
              <a:t>naturale</a:t>
            </a:r>
            <a:r>
              <a:rPr sz="3600" dirty="0"/>
              <a:t> </a:t>
            </a:r>
            <a:r>
              <a:rPr sz="3600" dirty="0" err="1"/>
              <a:t>della</a:t>
            </a:r>
            <a:r>
              <a:rPr sz="3600" dirty="0"/>
              <a:t> </a:t>
            </a:r>
            <a:r>
              <a:rPr sz="3600" dirty="0" err="1"/>
              <a:t>presenza</a:t>
            </a:r>
            <a:r>
              <a:rPr sz="3600" dirty="0"/>
              <a:t> di </a:t>
            </a:r>
            <a:r>
              <a:rPr sz="3600" dirty="0" err="1"/>
              <a:t>varie</a:t>
            </a:r>
            <a:r>
              <a:rPr sz="3600" dirty="0"/>
              <a:t> </a:t>
            </a:r>
            <a:r>
              <a:rPr sz="3600" dirty="0" err="1"/>
              <a:t>fonti</a:t>
            </a:r>
            <a:r>
              <a:rPr sz="3600" dirty="0"/>
              <a:t> </a:t>
            </a:r>
            <a:r>
              <a:rPr sz="3600" dirty="0" err="1"/>
              <a:t>che</a:t>
            </a:r>
            <a:r>
              <a:rPr sz="3600" dirty="0"/>
              <a:t> </a:t>
            </a:r>
            <a:r>
              <a:rPr sz="3600" dirty="0" err="1"/>
              <a:t>rappresentano</a:t>
            </a:r>
            <a:r>
              <a:rPr sz="3600" dirty="0"/>
              <a:t> </a:t>
            </a:r>
            <a:r>
              <a:rPr sz="3600" dirty="0" err="1"/>
              <a:t>gli</a:t>
            </a:r>
            <a:r>
              <a:rPr sz="3600" dirty="0"/>
              <a:t> </a:t>
            </a:r>
            <a:r>
              <a:rPr sz="3600" dirty="0" err="1"/>
              <a:t>stessi</a:t>
            </a:r>
            <a:r>
              <a:rPr sz="3600" dirty="0"/>
              <a:t> </a:t>
            </a:r>
            <a:r>
              <a:rPr sz="3600" dirty="0" err="1"/>
              <a:t>titoli</a:t>
            </a:r>
            <a:r>
              <a:rPr sz="3600" dirty="0"/>
              <a:t>, per </a:t>
            </a:r>
            <a:r>
              <a:rPr sz="3600" dirty="0" err="1"/>
              <a:t>analizzare</a:t>
            </a:r>
            <a:r>
              <a:rPr sz="3600" dirty="0"/>
              <a:t> </a:t>
            </a:r>
            <a:r>
              <a:rPr sz="3600" dirty="0" err="1"/>
              <a:t>questo</a:t>
            </a:r>
            <a:r>
              <a:rPr sz="3600" dirty="0"/>
              <a:t> </a:t>
            </a:r>
            <a:r>
              <a:rPr sz="3600" dirty="0" err="1"/>
              <a:t>aspetto</a:t>
            </a:r>
            <a:r>
              <a:rPr sz="3600" dirty="0"/>
              <a:t> </a:t>
            </a:r>
            <a:r>
              <a:rPr sz="3600" dirty="0" err="1"/>
              <a:t>andremo</a:t>
            </a:r>
            <a:r>
              <a:rPr sz="3600" dirty="0"/>
              <a:t> a </a:t>
            </a:r>
            <a:r>
              <a:rPr sz="3600" dirty="0" err="1"/>
              <a:t>studiare</a:t>
            </a:r>
            <a:r>
              <a:rPr sz="3600" dirty="0"/>
              <a:t> la </a:t>
            </a:r>
            <a:r>
              <a:rPr sz="3600" dirty="0" err="1"/>
              <a:t>ridondanza</a:t>
            </a:r>
            <a:r>
              <a:rPr sz="3600" dirty="0"/>
              <a:t> </a:t>
            </a:r>
            <a:r>
              <a:rPr sz="3600" dirty="0" err="1"/>
              <a:t>dei</a:t>
            </a:r>
            <a:r>
              <a:rPr sz="3600" dirty="0"/>
              <a:t> </a:t>
            </a:r>
            <a:r>
              <a:rPr sz="3600" dirty="0" err="1"/>
              <a:t>dati</a:t>
            </a:r>
            <a:r>
              <a:rPr sz="3600" dirty="0"/>
              <a:t>.</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SVILUPPI FUTURI</a:t>
            </a:r>
          </a:p>
        </p:txBody>
      </p:sp>
      <p:sp>
        <p:nvSpPr>
          <p:cNvPr id="248" name="MaxTemp: temperatura massima registrata…"/>
          <p:cNvSpPr txBox="1">
            <a:spLocks noGrp="1"/>
          </p:cNvSpPr>
          <p:nvPr>
            <p:ph type="body" idx="1"/>
          </p:nvPr>
        </p:nvSpPr>
        <p:spPr>
          <a:xfrm>
            <a:off x="406400" y="1389211"/>
            <a:ext cx="12192000" cy="7462689"/>
          </a:xfrm>
          <a:prstGeom prst="rect">
            <a:avLst/>
          </a:prstGeom>
        </p:spPr>
        <p:txBody>
          <a:bodyPr anchor="t"/>
          <a:lstStyle/>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t>Migliorare la fase iniziale di normalizzazione dei dati al fine di includere dati uguali ma rappresentati in formati differenti</a:t>
            </a:r>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t>Attuare altri tipi di approccio (process-driven) al fine di migliorare la qualità dei dati</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DOMINIO, OBIETTIVI"/>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PREMESSA 2/2</a:t>
            </a:r>
          </a:p>
        </p:txBody>
      </p:sp>
      <p:sp>
        <p:nvSpPr>
          <p:cNvPr id="197" name="Dominio:                                                                                          Il dataset preso in esame rappresenta le osservazioni atmosferiche di diverse stazioni meteo in Australia dal 01/11/2007 al 25/06/2017.…"/>
          <p:cNvSpPr txBox="1">
            <a:spLocks noGrp="1"/>
          </p:cNvSpPr>
          <p:nvPr>
            <p:ph type="body" idx="1"/>
          </p:nvPr>
        </p:nvSpPr>
        <p:spPr>
          <a:xfrm>
            <a:off x="406400" y="1446361"/>
            <a:ext cx="12192000" cy="7462689"/>
          </a:xfrm>
          <a:prstGeom prst="rect">
            <a:avLst/>
          </a:prstGeom>
        </p:spPr>
        <p:txBody>
          <a:bodyPr anchor="t">
            <a:normAutofit/>
          </a:bodyPr>
          <a:lstStyle/>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sz="4000" dirty="0"/>
              <a:t>Un </a:t>
            </a:r>
            <a:r>
              <a:rPr sz="4000" dirty="0" err="1"/>
              <a:t>terzo</a:t>
            </a:r>
            <a:r>
              <a:rPr sz="4000" dirty="0"/>
              <a:t> </a:t>
            </a:r>
            <a:r>
              <a:rPr sz="4000" dirty="0" err="1"/>
              <a:t>aspetto</a:t>
            </a:r>
            <a:r>
              <a:rPr sz="4000" dirty="0"/>
              <a:t> </a:t>
            </a:r>
            <a:r>
              <a:rPr sz="4000" dirty="0" err="1"/>
              <a:t>considerato</a:t>
            </a:r>
            <a:r>
              <a:rPr sz="4000" dirty="0"/>
              <a:t> è la </a:t>
            </a:r>
            <a:r>
              <a:rPr sz="4000" dirty="0" err="1"/>
              <a:t>consistenza</a:t>
            </a:r>
            <a:r>
              <a:rPr sz="4000" dirty="0"/>
              <a:t> </a:t>
            </a:r>
            <a:r>
              <a:rPr sz="4000" dirty="0" err="1"/>
              <a:t>dei</a:t>
            </a:r>
            <a:r>
              <a:rPr sz="4000" dirty="0"/>
              <a:t> </a:t>
            </a:r>
            <a:r>
              <a:rPr sz="4000" dirty="0" err="1"/>
              <a:t>dati</a:t>
            </a:r>
            <a:r>
              <a:rPr sz="4000" dirty="0"/>
              <a:t>, </a:t>
            </a:r>
            <a:r>
              <a:rPr sz="4000" dirty="0" err="1"/>
              <a:t>questo</a:t>
            </a:r>
            <a:r>
              <a:rPr sz="4000" dirty="0"/>
              <a:t> </a:t>
            </a:r>
            <a:r>
              <a:rPr sz="4000" dirty="0" err="1"/>
              <a:t>significa</a:t>
            </a:r>
            <a:r>
              <a:rPr sz="4000" dirty="0"/>
              <a:t> </a:t>
            </a:r>
            <a:r>
              <a:rPr sz="4000" dirty="0" err="1"/>
              <a:t>controllare</a:t>
            </a:r>
            <a:r>
              <a:rPr sz="4000" dirty="0"/>
              <a:t> </a:t>
            </a:r>
            <a:r>
              <a:rPr sz="4000" dirty="0" err="1"/>
              <a:t>che</a:t>
            </a:r>
            <a:r>
              <a:rPr sz="4000" dirty="0"/>
              <a:t> </a:t>
            </a:r>
            <a:r>
              <a:rPr sz="4000" dirty="0" err="1"/>
              <a:t>i</a:t>
            </a:r>
            <a:r>
              <a:rPr sz="4000" dirty="0"/>
              <a:t> </a:t>
            </a:r>
            <a:r>
              <a:rPr sz="4000" dirty="0" err="1"/>
              <a:t>dati</a:t>
            </a:r>
            <a:r>
              <a:rPr sz="4000" dirty="0"/>
              <a:t> </a:t>
            </a:r>
            <a:r>
              <a:rPr sz="4000" dirty="0" err="1"/>
              <a:t>rispettino</a:t>
            </a:r>
            <a:r>
              <a:rPr sz="4000" dirty="0"/>
              <a:t> </a:t>
            </a:r>
            <a:r>
              <a:rPr sz="4000" dirty="0" err="1"/>
              <a:t>dei</a:t>
            </a:r>
            <a:r>
              <a:rPr sz="4000" dirty="0"/>
              <a:t> </a:t>
            </a:r>
            <a:r>
              <a:rPr sz="4000" dirty="0" err="1"/>
              <a:t>vincoli</a:t>
            </a:r>
            <a:r>
              <a:rPr sz="4000" dirty="0"/>
              <a:t> di </a:t>
            </a:r>
            <a:r>
              <a:rPr sz="4000" dirty="0" err="1"/>
              <a:t>dominio</a:t>
            </a:r>
            <a:r>
              <a:rPr sz="4000" dirty="0"/>
              <a:t> e </a:t>
            </a:r>
            <a:r>
              <a:rPr sz="4000" dirty="0" err="1"/>
              <a:t>dei</a:t>
            </a:r>
            <a:r>
              <a:rPr sz="4000" dirty="0"/>
              <a:t> </a:t>
            </a:r>
            <a:r>
              <a:rPr sz="4000" dirty="0" err="1"/>
              <a:t>vincoli</a:t>
            </a:r>
            <a:r>
              <a:rPr sz="4000" dirty="0"/>
              <a:t> </a:t>
            </a:r>
            <a:r>
              <a:rPr sz="4000" dirty="0" err="1"/>
              <a:t>su</a:t>
            </a:r>
            <a:r>
              <a:rPr sz="4000" dirty="0"/>
              <a:t> come </a:t>
            </a:r>
            <a:r>
              <a:rPr sz="4000" dirty="0" err="1"/>
              <a:t>essi</a:t>
            </a:r>
            <a:r>
              <a:rPr sz="4000" dirty="0"/>
              <a:t> </a:t>
            </a:r>
            <a:r>
              <a:rPr sz="4000" dirty="0" err="1"/>
              <a:t>devono</a:t>
            </a:r>
            <a:r>
              <a:rPr sz="4000" dirty="0"/>
              <a:t> </a:t>
            </a:r>
            <a:r>
              <a:rPr sz="4000" dirty="0" err="1"/>
              <a:t>essere</a:t>
            </a:r>
            <a:r>
              <a:rPr sz="4000" dirty="0"/>
              <a:t> </a:t>
            </a:r>
            <a:r>
              <a:rPr sz="4000" dirty="0" err="1"/>
              <a:t>calcolati</a:t>
            </a:r>
            <a:r>
              <a:rPr sz="4000" dirty="0"/>
              <a:t>, </a:t>
            </a:r>
            <a:r>
              <a:rPr sz="4000" dirty="0" err="1"/>
              <a:t>verranno</a:t>
            </a:r>
            <a:r>
              <a:rPr sz="4000" dirty="0"/>
              <a:t> </a:t>
            </a:r>
            <a:r>
              <a:rPr sz="4000" dirty="0" err="1"/>
              <a:t>presentate</a:t>
            </a:r>
            <a:r>
              <a:rPr sz="4000" dirty="0"/>
              <a:t> diverse </a:t>
            </a:r>
            <a:r>
              <a:rPr sz="4000" dirty="0" err="1"/>
              <a:t>analisi</a:t>
            </a:r>
            <a:r>
              <a:rPr sz="4000" dirty="0"/>
              <a:t> per tale </a:t>
            </a:r>
            <a:r>
              <a:rPr sz="4000" dirty="0" err="1"/>
              <a:t>scopo</a:t>
            </a:r>
            <a:r>
              <a:rPr sz="4000" dirty="0"/>
              <a:t>.</a:t>
            </a:r>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sz="4000" dirty="0"/>
              <a:t>Un ultimo </a:t>
            </a:r>
            <a:r>
              <a:rPr sz="4000" dirty="0" err="1"/>
              <a:t>aspetto</a:t>
            </a:r>
            <a:r>
              <a:rPr sz="4000" dirty="0"/>
              <a:t>  </a:t>
            </a:r>
            <a:r>
              <a:rPr sz="4000" dirty="0" err="1"/>
              <a:t>riguarda</a:t>
            </a:r>
            <a:r>
              <a:rPr sz="4000" dirty="0"/>
              <a:t> la </a:t>
            </a:r>
            <a:r>
              <a:rPr sz="4000" dirty="0" err="1"/>
              <a:t>precisione</a:t>
            </a:r>
            <a:r>
              <a:rPr sz="4000" dirty="0"/>
              <a:t> </a:t>
            </a:r>
            <a:r>
              <a:rPr sz="4000" dirty="0" err="1"/>
              <a:t>dei</a:t>
            </a:r>
            <a:r>
              <a:rPr sz="4000" dirty="0"/>
              <a:t> </a:t>
            </a:r>
            <a:r>
              <a:rPr sz="4000" dirty="0" err="1"/>
              <a:t>dati</a:t>
            </a:r>
            <a:r>
              <a:rPr sz="4000" dirty="0"/>
              <a:t> rispetto ad una </a:t>
            </a:r>
            <a:r>
              <a:rPr sz="4000" dirty="0" err="1"/>
              <a:t>groundtruth</a:t>
            </a:r>
            <a:r>
              <a:rPr sz="4000" dirty="0"/>
              <a:t>. In </a:t>
            </a:r>
            <a:r>
              <a:rPr sz="4000" dirty="0" err="1"/>
              <a:t>particolare</a:t>
            </a:r>
            <a:r>
              <a:rPr sz="4000" dirty="0"/>
              <a:t> </a:t>
            </a:r>
            <a:r>
              <a:rPr sz="4000" dirty="0" err="1"/>
              <a:t>sono</a:t>
            </a:r>
            <a:r>
              <a:rPr sz="4000" dirty="0"/>
              <a:t> state </a:t>
            </a:r>
            <a:r>
              <a:rPr sz="4000" dirty="0" err="1"/>
              <a:t>effettuate</a:t>
            </a:r>
            <a:r>
              <a:rPr sz="4000" dirty="0"/>
              <a:t> prima </a:t>
            </a:r>
            <a:r>
              <a:rPr sz="4000" dirty="0" err="1"/>
              <a:t>analisi</a:t>
            </a:r>
            <a:r>
              <a:rPr sz="4000" dirty="0"/>
              <a:t> </a:t>
            </a:r>
            <a:r>
              <a:rPr sz="4000" dirty="0" err="1"/>
              <a:t>sulla</a:t>
            </a:r>
            <a:r>
              <a:rPr sz="4000" dirty="0"/>
              <a:t> </a:t>
            </a:r>
            <a:r>
              <a:rPr sz="4000" dirty="0" err="1"/>
              <a:t>precisione</a:t>
            </a:r>
            <a:r>
              <a:rPr sz="4000" dirty="0"/>
              <a:t> </a:t>
            </a:r>
            <a:r>
              <a:rPr sz="4000" dirty="0" err="1"/>
              <a:t>dei</a:t>
            </a:r>
            <a:r>
              <a:rPr sz="4000" dirty="0"/>
              <a:t> </a:t>
            </a:r>
            <a:r>
              <a:rPr sz="4000" dirty="0" err="1"/>
              <a:t>singoli</a:t>
            </a:r>
            <a:r>
              <a:rPr sz="4000" dirty="0"/>
              <a:t> </a:t>
            </a:r>
            <a:r>
              <a:rPr sz="4000" dirty="0" err="1"/>
              <a:t>attributi</a:t>
            </a:r>
            <a:r>
              <a:rPr sz="4000" dirty="0"/>
              <a:t> e in secondo </a:t>
            </a:r>
            <a:r>
              <a:rPr sz="4000" dirty="0" err="1"/>
              <a:t>luogo</a:t>
            </a:r>
            <a:r>
              <a:rPr sz="4000" dirty="0"/>
              <a:t> </a:t>
            </a:r>
            <a:r>
              <a:rPr sz="4000" dirty="0" err="1"/>
              <a:t>sulle</a:t>
            </a:r>
            <a:r>
              <a:rPr sz="4000" dirty="0"/>
              <a:t> diverse </a:t>
            </a:r>
            <a:r>
              <a:rPr sz="4000" dirty="0" err="1"/>
              <a:t>fonti</a:t>
            </a:r>
            <a:r>
              <a:rPr sz="4000" dirty="0"/>
              <a: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DOMINIO, OBIETTIVI"/>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DOMINIO, OBIETTIVI</a:t>
            </a:r>
          </a:p>
        </p:txBody>
      </p:sp>
      <p:sp>
        <p:nvSpPr>
          <p:cNvPr id="200" name="Dominio:                                                                                          Il dataset preso in esame rappresenta le osservazioni atmosferiche di diverse stazioni meteo in Australia dal 01/11/2007 al 25/06/2017.…"/>
          <p:cNvSpPr txBox="1">
            <a:spLocks noGrp="1"/>
          </p:cNvSpPr>
          <p:nvPr>
            <p:ph type="body" idx="1"/>
          </p:nvPr>
        </p:nvSpPr>
        <p:spPr>
          <a:xfrm>
            <a:off x="406400" y="1474067"/>
            <a:ext cx="12192000" cy="7462689"/>
          </a:xfrm>
          <a:prstGeom prst="rect">
            <a:avLst/>
          </a:prstGeom>
        </p:spPr>
        <p:txBody>
          <a:bodyPr anchor="t">
            <a:normAutofit/>
          </a:bodyPr>
          <a:lstStyle/>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sz="4000" dirty="0" err="1"/>
              <a:t>Dominio</a:t>
            </a:r>
            <a:r>
              <a:rPr sz="4000" dirty="0"/>
              <a:t>: Il dataset </a:t>
            </a:r>
            <a:r>
              <a:rPr sz="4000" dirty="0" err="1"/>
              <a:t>preso</a:t>
            </a:r>
            <a:r>
              <a:rPr sz="4000" dirty="0"/>
              <a:t> in </a:t>
            </a:r>
            <a:r>
              <a:rPr sz="4000" dirty="0" err="1"/>
              <a:t>esame</a:t>
            </a:r>
            <a:r>
              <a:rPr sz="4000" dirty="0"/>
              <a:t> </a:t>
            </a:r>
            <a:r>
              <a:rPr sz="4000" dirty="0" err="1"/>
              <a:t>rappresenta</a:t>
            </a:r>
            <a:r>
              <a:rPr sz="4000" dirty="0"/>
              <a:t> una </a:t>
            </a:r>
            <a:r>
              <a:rPr sz="4000" dirty="0" err="1"/>
              <a:t>semplificazione</a:t>
            </a:r>
            <a:r>
              <a:rPr sz="4000" dirty="0"/>
              <a:t> di </a:t>
            </a:r>
            <a:r>
              <a:rPr sz="4000" dirty="0" err="1"/>
              <a:t>quello</a:t>
            </a:r>
            <a:r>
              <a:rPr sz="4000" dirty="0"/>
              <a:t> di </a:t>
            </a:r>
            <a:r>
              <a:rPr sz="4000" dirty="0" err="1"/>
              <a:t>partenza</a:t>
            </a:r>
            <a:r>
              <a:rPr sz="4000" dirty="0"/>
              <a:t> al fine di </a:t>
            </a:r>
            <a:r>
              <a:rPr sz="4000" dirty="0" err="1"/>
              <a:t>poter</a:t>
            </a:r>
            <a:r>
              <a:rPr sz="4000" dirty="0"/>
              <a:t> </a:t>
            </a:r>
            <a:r>
              <a:rPr sz="4000" dirty="0" err="1"/>
              <a:t>analizzare</a:t>
            </a:r>
            <a:r>
              <a:rPr sz="4000" dirty="0"/>
              <a:t> </a:t>
            </a:r>
            <a:r>
              <a:rPr sz="4000" dirty="0" err="1"/>
              <a:t>più</a:t>
            </a:r>
            <a:r>
              <a:rPr sz="4000" dirty="0"/>
              <a:t> </a:t>
            </a:r>
            <a:r>
              <a:rPr sz="4000" dirty="0" err="1"/>
              <a:t>nel</a:t>
            </a:r>
            <a:r>
              <a:rPr sz="4000" dirty="0"/>
              <a:t> </a:t>
            </a:r>
            <a:r>
              <a:rPr sz="4000" dirty="0" err="1"/>
              <a:t>dettaglio</a:t>
            </a:r>
            <a:r>
              <a:rPr sz="4000" dirty="0"/>
              <a:t> le </a:t>
            </a:r>
            <a:r>
              <a:rPr sz="4000" dirty="0" err="1"/>
              <a:t>tematiche</a:t>
            </a:r>
            <a:r>
              <a:rPr sz="4000" dirty="0"/>
              <a:t> </a:t>
            </a:r>
            <a:r>
              <a:rPr sz="4000" dirty="0" err="1"/>
              <a:t>descritte</a:t>
            </a:r>
            <a:r>
              <a:rPr sz="4000" dirty="0"/>
              <a:t> in </a:t>
            </a:r>
            <a:r>
              <a:rPr sz="4000" dirty="0" err="1"/>
              <a:t>precedenza</a:t>
            </a:r>
            <a:r>
              <a:rPr sz="4000" dirty="0"/>
              <a:t>. In </a:t>
            </a:r>
            <a:r>
              <a:rPr sz="4000" dirty="0" err="1"/>
              <a:t>particolare</a:t>
            </a:r>
            <a:r>
              <a:rPr sz="4000" dirty="0"/>
              <a:t> </a:t>
            </a:r>
            <a:r>
              <a:rPr sz="4000" dirty="0" err="1"/>
              <a:t>questo</a:t>
            </a:r>
            <a:r>
              <a:rPr sz="4000" dirty="0"/>
              <a:t> </a:t>
            </a:r>
            <a:r>
              <a:rPr sz="4000" dirty="0" err="1"/>
              <a:t>rappresenta</a:t>
            </a:r>
            <a:r>
              <a:rPr sz="4000" dirty="0"/>
              <a:t> </a:t>
            </a:r>
            <a:r>
              <a:rPr sz="4000" dirty="0" err="1"/>
              <a:t>gli</a:t>
            </a:r>
            <a:r>
              <a:rPr sz="4000" dirty="0"/>
              <a:t> </a:t>
            </a:r>
            <a:r>
              <a:rPr sz="4000" dirty="0" err="1"/>
              <a:t>andamenti</a:t>
            </a:r>
            <a:r>
              <a:rPr sz="4000" dirty="0"/>
              <a:t> </a:t>
            </a:r>
            <a:r>
              <a:rPr sz="4000" dirty="0" err="1"/>
              <a:t>dei</a:t>
            </a:r>
            <a:r>
              <a:rPr sz="4000" dirty="0"/>
              <a:t> 100 </a:t>
            </a:r>
            <a:r>
              <a:rPr sz="4000" dirty="0" err="1"/>
              <a:t>titoli</a:t>
            </a:r>
            <a:r>
              <a:rPr sz="4000" dirty="0"/>
              <a:t> </a:t>
            </a:r>
            <a:r>
              <a:rPr sz="4000" dirty="0" err="1"/>
              <a:t>facenti</a:t>
            </a:r>
            <a:r>
              <a:rPr sz="4000" dirty="0"/>
              <a:t> </a:t>
            </a:r>
            <a:r>
              <a:rPr sz="4000" dirty="0" err="1"/>
              <a:t>parte</a:t>
            </a:r>
            <a:r>
              <a:rPr sz="4000" dirty="0"/>
              <a:t> </a:t>
            </a:r>
            <a:r>
              <a:rPr sz="4000" dirty="0" err="1"/>
              <a:t>dell’indice</a:t>
            </a:r>
            <a:r>
              <a:rPr sz="4000" dirty="0"/>
              <a:t> NASDAQ </a:t>
            </a:r>
            <a:r>
              <a:rPr sz="4000" dirty="0" err="1"/>
              <a:t>presi</a:t>
            </a:r>
            <a:r>
              <a:rPr sz="4000" dirty="0"/>
              <a:t> </a:t>
            </a:r>
            <a:r>
              <a:rPr sz="4000" dirty="0" err="1"/>
              <a:t>dalle</a:t>
            </a:r>
            <a:r>
              <a:rPr sz="4000" dirty="0"/>
              <a:t> cinque </a:t>
            </a:r>
            <a:r>
              <a:rPr sz="4000" dirty="0" err="1"/>
              <a:t>fonti</a:t>
            </a:r>
            <a:r>
              <a:rPr sz="4000" dirty="0"/>
              <a:t> </a:t>
            </a:r>
            <a:r>
              <a:rPr sz="4000" dirty="0" err="1"/>
              <a:t>ritenute</a:t>
            </a:r>
            <a:r>
              <a:rPr sz="4000" dirty="0"/>
              <a:t> </a:t>
            </a:r>
            <a:r>
              <a:rPr sz="4000" dirty="0" err="1"/>
              <a:t>più</a:t>
            </a:r>
            <a:r>
              <a:rPr sz="4000" dirty="0"/>
              <a:t> </a:t>
            </a:r>
            <a:r>
              <a:rPr sz="4000" dirty="0" err="1"/>
              <a:t>autorevoli</a:t>
            </a:r>
            <a:r>
              <a:rPr sz="4000" dirty="0"/>
              <a:t> </a:t>
            </a:r>
            <a:r>
              <a:rPr sz="4000" dirty="0" err="1"/>
              <a:t>durante</a:t>
            </a:r>
            <a:r>
              <a:rPr sz="4000" dirty="0"/>
              <a:t> la </a:t>
            </a:r>
            <a:r>
              <a:rPr sz="4000" dirty="0" err="1"/>
              <a:t>sessione</a:t>
            </a:r>
            <a:r>
              <a:rPr sz="4000" dirty="0"/>
              <a:t> di </a:t>
            </a:r>
            <a:r>
              <a:rPr sz="4000" dirty="0" err="1"/>
              <a:t>mercato</a:t>
            </a:r>
            <a:r>
              <a:rPr sz="4000" dirty="0"/>
              <a:t> del 01/07/2011.</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sz="4000" dirty="0" err="1"/>
              <a:t>Obiettivo</a:t>
            </a:r>
            <a:r>
              <a:rPr sz="4000" dirty="0"/>
              <a:t>: </a:t>
            </a:r>
            <a:r>
              <a:rPr sz="4000" dirty="0" err="1"/>
              <a:t>Valutare</a:t>
            </a:r>
            <a:r>
              <a:rPr sz="4000" dirty="0"/>
              <a:t> le </a:t>
            </a:r>
            <a:r>
              <a:rPr sz="4000" dirty="0" err="1"/>
              <a:t>metriche</a:t>
            </a:r>
            <a:r>
              <a:rPr sz="4000" dirty="0"/>
              <a:t> di </a:t>
            </a:r>
            <a:r>
              <a:rPr sz="4000" dirty="0" err="1"/>
              <a:t>completezza</a:t>
            </a:r>
            <a:r>
              <a:rPr sz="4000" dirty="0"/>
              <a:t>, </a:t>
            </a:r>
            <a:r>
              <a:rPr sz="4000" dirty="0" err="1"/>
              <a:t>ridondanza</a:t>
            </a:r>
            <a:r>
              <a:rPr sz="4000" dirty="0"/>
              <a:t>, </a:t>
            </a:r>
            <a:r>
              <a:rPr sz="4000" dirty="0" err="1"/>
              <a:t>consistenza</a:t>
            </a:r>
            <a:r>
              <a:rPr sz="4000" dirty="0"/>
              <a:t> e </a:t>
            </a:r>
            <a:r>
              <a:rPr sz="4000" dirty="0" err="1"/>
              <a:t>precisione</a:t>
            </a:r>
            <a:r>
              <a:rPr sz="4000" dirty="0"/>
              <a:t> </a:t>
            </a:r>
            <a:r>
              <a:rPr sz="4000" dirty="0" err="1"/>
              <a:t>dei</a:t>
            </a:r>
            <a:r>
              <a:rPr sz="4000" dirty="0"/>
              <a:t> </a:t>
            </a:r>
            <a:r>
              <a:rPr sz="4000" dirty="0" err="1"/>
              <a:t>dati</a:t>
            </a:r>
            <a:r>
              <a:rPr sz="4000" dirty="0"/>
              <a:t> </a:t>
            </a:r>
            <a:r>
              <a:rPr sz="4000" dirty="0" err="1"/>
              <a:t>finanziari</a:t>
            </a:r>
            <a:r>
              <a:rPr sz="4000" dirty="0"/>
              <a:t> </a:t>
            </a:r>
            <a:r>
              <a:rPr sz="4000" dirty="0" err="1"/>
              <a:t>provenienti</a:t>
            </a:r>
            <a:r>
              <a:rPr sz="4000" dirty="0"/>
              <a:t> da diverse </a:t>
            </a:r>
            <a:r>
              <a:rPr sz="4000" dirty="0" err="1"/>
              <a:t>fonti</a:t>
            </a:r>
            <a:r>
              <a:rPr sz="4000" dirty="0"/>
              <a: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DATASET</a:t>
            </a:r>
          </a:p>
        </p:txBody>
      </p:sp>
      <p:sp>
        <p:nvSpPr>
          <p:cNvPr id="203" name="MaxTemp: temperatura massima registrata…"/>
          <p:cNvSpPr txBox="1">
            <a:spLocks noGrp="1"/>
          </p:cNvSpPr>
          <p:nvPr>
            <p:ph type="body" idx="1"/>
          </p:nvPr>
        </p:nvSpPr>
        <p:spPr>
          <a:xfrm>
            <a:off x="406400" y="1389209"/>
            <a:ext cx="12192000" cy="8217994"/>
          </a:xfrm>
          <a:prstGeom prst="rect">
            <a:avLst/>
          </a:prstGeom>
        </p:spPr>
        <p:txBody>
          <a:bodyPr anchor="t">
            <a:normAutofit/>
          </a:bodyPr>
          <a:lstStyle/>
          <a:p>
            <a:pPr marL="431165" indent="-431165" defTabSz="566673">
              <a:lnSpc>
                <a:spcPct val="100000"/>
              </a:lnSpc>
              <a:spcBef>
                <a:spcPts val="900"/>
              </a:spcBef>
              <a:buClr>
                <a:schemeClr val="accent1"/>
              </a:buClr>
              <a:buSzPct val="104999"/>
              <a:buFont typeface="Avenir Next"/>
              <a:buChar char="▸"/>
              <a:defRPr sz="1900" cap="none" spc="0">
                <a:latin typeface="Avenir Next Medium"/>
                <a:ea typeface="Avenir Next Medium"/>
                <a:cs typeface="Avenir Next Medium"/>
                <a:sym typeface="Avenir Next Medium"/>
              </a:defRPr>
            </a:pPr>
            <a:r>
              <a:rPr sz="2000" dirty="0"/>
              <a:t>Source: </a:t>
            </a:r>
            <a:r>
              <a:rPr sz="2000" dirty="0" err="1"/>
              <a:t>sorgente</a:t>
            </a:r>
            <a:r>
              <a:rPr sz="2000" dirty="0"/>
              <a:t> </a:t>
            </a:r>
            <a:r>
              <a:rPr sz="2000" dirty="0" err="1"/>
              <a:t>dei</a:t>
            </a:r>
            <a:r>
              <a:rPr sz="2000" dirty="0"/>
              <a:t> </a:t>
            </a:r>
            <a:r>
              <a:rPr sz="2000" dirty="0" err="1"/>
              <a:t>dati</a:t>
            </a:r>
            <a:r>
              <a:rPr sz="2000" dirty="0"/>
              <a:t> (Bloomberg, </a:t>
            </a:r>
            <a:r>
              <a:rPr sz="2000" dirty="0" err="1"/>
              <a:t>GoogleFinance</a:t>
            </a:r>
            <a:r>
              <a:rPr sz="2000" dirty="0"/>
              <a:t>, </a:t>
            </a:r>
            <a:r>
              <a:rPr sz="2000" dirty="0" err="1"/>
              <a:t>MSNMoney</a:t>
            </a:r>
            <a:r>
              <a:rPr sz="2000" dirty="0"/>
              <a:t>, Nasdaq, </a:t>
            </a:r>
            <a:r>
              <a:rPr sz="2000" dirty="0" err="1"/>
              <a:t>YahooFinance</a:t>
            </a:r>
            <a:r>
              <a:rPr sz="2000" dirty="0"/>
              <a:t>) </a:t>
            </a:r>
          </a:p>
          <a:p>
            <a:pPr marL="431165" indent="-431165" defTabSz="566673">
              <a:lnSpc>
                <a:spcPct val="100000"/>
              </a:lnSpc>
              <a:spcBef>
                <a:spcPts val="900"/>
              </a:spcBef>
              <a:buClr>
                <a:schemeClr val="accent1"/>
              </a:buClr>
              <a:buSzPct val="104999"/>
              <a:buFont typeface="Avenir Next"/>
              <a:buChar char="▸"/>
              <a:defRPr sz="1900" cap="none" spc="0">
                <a:latin typeface="Avenir Next Medium"/>
                <a:ea typeface="Avenir Next Medium"/>
                <a:cs typeface="Avenir Next Medium"/>
                <a:sym typeface="Avenir Next Medium"/>
              </a:defRPr>
            </a:pPr>
            <a:r>
              <a:rPr sz="2000" dirty="0"/>
              <a:t>Symbol: ticker </a:t>
            </a:r>
            <a:r>
              <a:rPr sz="2000" dirty="0" err="1"/>
              <a:t>dell’azienda</a:t>
            </a:r>
            <a:r>
              <a:rPr sz="2000" dirty="0"/>
              <a:t> </a:t>
            </a:r>
          </a:p>
          <a:p>
            <a:pPr marL="431165" indent="-431165" defTabSz="566673">
              <a:lnSpc>
                <a:spcPct val="100000"/>
              </a:lnSpc>
              <a:spcBef>
                <a:spcPts val="900"/>
              </a:spcBef>
              <a:buClr>
                <a:schemeClr val="accent1"/>
              </a:buClr>
              <a:buSzPct val="104999"/>
              <a:buFont typeface="Avenir Next"/>
              <a:buChar char="▸"/>
              <a:defRPr sz="1900" cap="none" spc="0">
                <a:latin typeface="Avenir Next Medium"/>
                <a:ea typeface="Avenir Next Medium"/>
                <a:cs typeface="Avenir Next Medium"/>
                <a:sym typeface="Avenir Next Medium"/>
              </a:defRPr>
            </a:pPr>
            <a:r>
              <a:rPr sz="2000" dirty="0" err="1"/>
              <a:t>ChangePerc</a:t>
            </a:r>
            <a:r>
              <a:rPr sz="2000" dirty="0"/>
              <a:t>: </a:t>
            </a:r>
            <a:r>
              <a:rPr sz="2000" dirty="0" err="1"/>
              <a:t>variazione</a:t>
            </a:r>
            <a:r>
              <a:rPr sz="2000" dirty="0"/>
              <a:t> </a:t>
            </a:r>
            <a:r>
              <a:rPr sz="2000" dirty="0" err="1"/>
              <a:t>percentuale</a:t>
            </a:r>
            <a:r>
              <a:rPr sz="2000" dirty="0"/>
              <a:t> del </a:t>
            </a:r>
            <a:r>
              <a:rPr sz="2000" dirty="0" err="1"/>
              <a:t>titolo</a:t>
            </a:r>
            <a:endParaRPr sz="2000" dirty="0"/>
          </a:p>
          <a:p>
            <a:pPr marL="431165" indent="-431165" defTabSz="566673">
              <a:lnSpc>
                <a:spcPct val="100000"/>
              </a:lnSpc>
              <a:spcBef>
                <a:spcPts val="900"/>
              </a:spcBef>
              <a:buClr>
                <a:schemeClr val="accent1"/>
              </a:buClr>
              <a:buSzPct val="104999"/>
              <a:buFont typeface="Avenir Next"/>
              <a:buChar char="▸"/>
              <a:defRPr sz="1900" cap="none" spc="0">
                <a:latin typeface="Avenir Next Medium"/>
                <a:ea typeface="Avenir Next Medium"/>
                <a:cs typeface="Avenir Next Medium"/>
                <a:sym typeface="Avenir Next Medium"/>
              </a:defRPr>
            </a:pPr>
            <a:r>
              <a:rPr sz="2000" dirty="0" err="1"/>
              <a:t>ClosePrice</a:t>
            </a:r>
            <a:r>
              <a:rPr sz="2000" dirty="0"/>
              <a:t>: </a:t>
            </a:r>
            <a:r>
              <a:rPr sz="2000" dirty="0" err="1"/>
              <a:t>valore</a:t>
            </a:r>
            <a:r>
              <a:rPr sz="2000" dirty="0"/>
              <a:t> </a:t>
            </a:r>
            <a:r>
              <a:rPr sz="2000" dirty="0" err="1"/>
              <a:t>dell’azione</a:t>
            </a:r>
            <a:r>
              <a:rPr sz="2000" dirty="0"/>
              <a:t> al </a:t>
            </a:r>
            <a:r>
              <a:rPr sz="2000" dirty="0" err="1"/>
              <a:t>momento</a:t>
            </a:r>
            <a:r>
              <a:rPr sz="2000" dirty="0"/>
              <a:t> </a:t>
            </a:r>
            <a:r>
              <a:rPr sz="2000" dirty="0" err="1"/>
              <a:t>della</a:t>
            </a:r>
            <a:r>
              <a:rPr sz="2000" dirty="0"/>
              <a:t> </a:t>
            </a:r>
            <a:r>
              <a:rPr sz="2000" dirty="0" err="1"/>
              <a:t>chiusura</a:t>
            </a:r>
            <a:r>
              <a:rPr sz="2000" dirty="0"/>
              <a:t> del </a:t>
            </a:r>
            <a:r>
              <a:rPr sz="2000" dirty="0" err="1"/>
              <a:t>mercato</a:t>
            </a:r>
            <a:endParaRPr sz="2000" dirty="0"/>
          </a:p>
          <a:p>
            <a:pPr marL="431165" indent="-431165" defTabSz="566673">
              <a:lnSpc>
                <a:spcPct val="100000"/>
              </a:lnSpc>
              <a:spcBef>
                <a:spcPts val="900"/>
              </a:spcBef>
              <a:buClr>
                <a:schemeClr val="accent1"/>
              </a:buClr>
              <a:buSzPct val="104999"/>
              <a:buFont typeface="Avenir Next"/>
              <a:buChar char="▸"/>
              <a:defRPr sz="1900" cap="none" spc="0">
                <a:latin typeface="Avenir Next Medium"/>
                <a:ea typeface="Avenir Next Medium"/>
                <a:cs typeface="Avenir Next Medium"/>
                <a:sym typeface="Avenir Next Medium"/>
              </a:defRPr>
            </a:pPr>
            <a:r>
              <a:rPr sz="2000" dirty="0" err="1"/>
              <a:t>OpenPrice</a:t>
            </a:r>
            <a:r>
              <a:rPr sz="2000" dirty="0"/>
              <a:t>: </a:t>
            </a:r>
            <a:r>
              <a:rPr sz="2000" dirty="0" err="1"/>
              <a:t>valore</a:t>
            </a:r>
            <a:r>
              <a:rPr sz="2000" dirty="0"/>
              <a:t> </a:t>
            </a:r>
            <a:r>
              <a:rPr sz="2000" dirty="0" err="1"/>
              <a:t>dell’azione</a:t>
            </a:r>
            <a:r>
              <a:rPr sz="2000" dirty="0"/>
              <a:t> al </a:t>
            </a:r>
            <a:r>
              <a:rPr sz="2000" dirty="0" err="1"/>
              <a:t>momento</a:t>
            </a:r>
            <a:r>
              <a:rPr sz="2000" dirty="0"/>
              <a:t> </a:t>
            </a:r>
            <a:r>
              <a:rPr sz="2000" dirty="0" err="1"/>
              <a:t>dell’apertura</a:t>
            </a:r>
            <a:r>
              <a:rPr sz="2000" dirty="0"/>
              <a:t> del </a:t>
            </a:r>
            <a:r>
              <a:rPr sz="2000" dirty="0" err="1"/>
              <a:t>mercato</a:t>
            </a:r>
            <a:endParaRPr sz="2000" dirty="0"/>
          </a:p>
          <a:p>
            <a:pPr marL="431165" indent="-431165" defTabSz="566673">
              <a:lnSpc>
                <a:spcPct val="100000"/>
              </a:lnSpc>
              <a:spcBef>
                <a:spcPts val="900"/>
              </a:spcBef>
              <a:buClr>
                <a:schemeClr val="accent1"/>
              </a:buClr>
              <a:buSzPct val="104999"/>
              <a:buFont typeface="Avenir Next"/>
              <a:buChar char="▸"/>
              <a:defRPr sz="1900" cap="none" spc="0">
                <a:latin typeface="Avenir Next Medium"/>
                <a:ea typeface="Avenir Next Medium"/>
                <a:cs typeface="Avenir Next Medium"/>
                <a:sym typeface="Avenir Next Medium"/>
              </a:defRPr>
            </a:pPr>
            <a:r>
              <a:rPr sz="2000" dirty="0" err="1"/>
              <a:t>ChangeInDollars</a:t>
            </a:r>
            <a:r>
              <a:rPr sz="2000" dirty="0"/>
              <a:t>: </a:t>
            </a:r>
            <a:r>
              <a:rPr sz="2000" dirty="0" err="1"/>
              <a:t>variazione</a:t>
            </a:r>
            <a:r>
              <a:rPr sz="2000" dirty="0"/>
              <a:t> del </a:t>
            </a:r>
            <a:r>
              <a:rPr sz="2000" dirty="0" err="1"/>
              <a:t>valore</a:t>
            </a:r>
            <a:r>
              <a:rPr sz="2000" dirty="0"/>
              <a:t> del </a:t>
            </a:r>
            <a:r>
              <a:rPr sz="2000" dirty="0" err="1"/>
              <a:t>titolo</a:t>
            </a:r>
            <a:r>
              <a:rPr sz="2000" dirty="0"/>
              <a:t> </a:t>
            </a:r>
            <a:r>
              <a:rPr sz="2000" dirty="0" err="1"/>
              <a:t>durante</a:t>
            </a:r>
            <a:r>
              <a:rPr sz="2000" dirty="0"/>
              <a:t> la </a:t>
            </a:r>
            <a:r>
              <a:rPr sz="2000" dirty="0" err="1"/>
              <a:t>giornata</a:t>
            </a:r>
            <a:r>
              <a:rPr sz="2000" dirty="0"/>
              <a:t> </a:t>
            </a:r>
          </a:p>
          <a:p>
            <a:pPr marL="431165" indent="-431165" defTabSz="566673">
              <a:lnSpc>
                <a:spcPct val="100000"/>
              </a:lnSpc>
              <a:spcBef>
                <a:spcPts val="900"/>
              </a:spcBef>
              <a:buClr>
                <a:schemeClr val="accent1"/>
              </a:buClr>
              <a:buSzPct val="104999"/>
              <a:buFont typeface="Avenir Next"/>
              <a:buChar char="▸"/>
              <a:defRPr sz="1900" cap="none" spc="0">
                <a:latin typeface="Avenir Next Medium"/>
                <a:ea typeface="Avenir Next Medium"/>
                <a:cs typeface="Avenir Next Medium"/>
                <a:sym typeface="Avenir Next Medium"/>
              </a:defRPr>
            </a:pPr>
            <a:r>
              <a:rPr sz="2000" dirty="0"/>
              <a:t>Volume: </a:t>
            </a:r>
            <a:r>
              <a:rPr sz="2000" dirty="0" err="1"/>
              <a:t>numero</a:t>
            </a:r>
            <a:r>
              <a:rPr sz="2000" dirty="0"/>
              <a:t> di </a:t>
            </a:r>
            <a:r>
              <a:rPr sz="2000" dirty="0" err="1"/>
              <a:t>contratti</a:t>
            </a:r>
            <a:r>
              <a:rPr sz="2000" dirty="0"/>
              <a:t> </a:t>
            </a:r>
            <a:r>
              <a:rPr sz="2000" dirty="0" err="1"/>
              <a:t>scambiati</a:t>
            </a:r>
            <a:r>
              <a:rPr sz="2000" dirty="0"/>
              <a:t> </a:t>
            </a:r>
            <a:r>
              <a:rPr sz="2000" dirty="0" err="1"/>
              <a:t>durante</a:t>
            </a:r>
            <a:r>
              <a:rPr sz="2000" dirty="0"/>
              <a:t> la </a:t>
            </a:r>
            <a:r>
              <a:rPr sz="2000" dirty="0" err="1"/>
              <a:t>sessione</a:t>
            </a:r>
            <a:r>
              <a:rPr sz="2000" dirty="0"/>
              <a:t> di </a:t>
            </a:r>
            <a:r>
              <a:rPr sz="2000" dirty="0" err="1"/>
              <a:t>mercato</a:t>
            </a:r>
            <a:endParaRPr sz="2000" dirty="0"/>
          </a:p>
          <a:p>
            <a:pPr marL="431165" indent="-431165" defTabSz="566673">
              <a:lnSpc>
                <a:spcPct val="100000"/>
              </a:lnSpc>
              <a:spcBef>
                <a:spcPts val="900"/>
              </a:spcBef>
              <a:buClr>
                <a:schemeClr val="accent1"/>
              </a:buClr>
              <a:buSzPct val="104999"/>
              <a:buFont typeface="Avenir Next"/>
              <a:buChar char="▸"/>
              <a:defRPr sz="1900" cap="none" spc="0">
                <a:latin typeface="Avenir Next Medium"/>
                <a:ea typeface="Avenir Next Medium"/>
                <a:cs typeface="Avenir Next Medium"/>
                <a:sym typeface="Avenir Next Medium"/>
              </a:defRPr>
            </a:pPr>
            <a:r>
              <a:rPr sz="2000" dirty="0" err="1"/>
              <a:t>HighPrice</a:t>
            </a:r>
            <a:r>
              <a:rPr sz="2000" dirty="0"/>
              <a:t>: </a:t>
            </a:r>
            <a:r>
              <a:rPr sz="2000" dirty="0" err="1"/>
              <a:t>valore</a:t>
            </a:r>
            <a:r>
              <a:rPr sz="2000" dirty="0"/>
              <a:t> </a:t>
            </a:r>
            <a:r>
              <a:rPr sz="2000" dirty="0" err="1"/>
              <a:t>massimo</a:t>
            </a:r>
            <a:r>
              <a:rPr sz="2000" dirty="0"/>
              <a:t> </a:t>
            </a:r>
            <a:r>
              <a:rPr sz="2000" dirty="0" err="1"/>
              <a:t>dell’azione</a:t>
            </a:r>
            <a:r>
              <a:rPr sz="2000" dirty="0"/>
              <a:t> </a:t>
            </a:r>
            <a:r>
              <a:rPr sz="2000" dirty="0" err="1"/>
              <a:t>raggiunto</a:t>
            </a:r>
            <a:r>
              <a:rPr sz="2000" dirty="0"/>
              <a:t> </a:t>
            </a:r>
            <a:r>
              <a:rPr sz="2000" dirty="0" err="1"/>
              <a:t>durante</a:t>
            </a:r>
            <a:r>
              <a:rPr sz="2000" dirty="0"/>
              <a:t> la </a:t>
            </a:r>
            <a:r>
              <a:rPr sz="2000" dirty="0" err="1"/>
              <a:t>sessione</a:t>
            </a:r>
            <a:r>
              <a:rPr sz="2000" dirty="0"/>
              <a:t> di </a:t>
            </a:r>
            <a:r>
              <a:rPr sz="2000" dirty="0" err="1"/>
              <a:t>mercato</a:t>
            </a:r>
            <a:endParaRPr sz="2000" dirty="0"/>
          </a:p>
          <a:p>
            <a:pPr marL="431165" indent="-431165" defTabSz="566673">
              <a:lnSpc>
                <a:spcPct val="100000"/>
              </a:lnSpc>
              <a:spcBef>
                <a:spcPts val="900"/>
              </a:spcBef>
              <a:buClr>
                <a:schemeClr val="accent1"/>
              </a:buClr>
              <a:buSzPct val="104999"/>
              <a:buFont typeface="Avenir Next"/>
              <a:buChar char="▸"/>
              <a:defRPr sz="1900" cap="none" spc="0">
                <a:latin typeface="Avenir Next Medium"/>
                <a:ea typeface="Avenir Next Medium"/>
                <a:cs typeface="Avenir Next Medium"/>
                <a:sym typeface="Avenir Next Medium"/>
              </a:defRPr>
            </a:pPr>
            <a:r>
              <a:rPr sz="2000" dirty="0" err="1"/>
              <a:t>LowPrice</a:t>
            </a:r>
            <a:r>
              <a:rPr sz="2000" dirty="0"/>
              <a:t>: </a:t>
            </a:r>
            <a:r>
              <a:rPr sz="2000" dirty="0" err="1"/>
              <a:t>valore</a:t>
            </a:r>
            <a:r>
              <a:rPr sz="2000" dirty="0"/>
              <a:t> </a:t>
            </a:r>
            <a:r>
              <a:rPr sz="2000" dirty="0" err="1"/>
              <a:t>minimo</a:t>
            </a:r>
            <a:r>
              <a:rPr sz="2000" dirty="0"/>
              <a:t> </a:t>
            </a:r>
            <a:r>
              <a:rPr sz="2000" dirty="0" err="1"/>
              <a:t>dell’azione</a:t>
            </a:r>
            <a:r>
              <a:rPr sz="2000" dirty="0"/>
              <a:t> </a:t>
            </a:r>
            <a:r>
              <a:rPr sz="2000" dirty="0" err="1"/>
              <a:t>raggiunto</a:t>
            </a:r>
            <a:r>
              <a:rPr sz="2000" dirty="0"/>
              <a:t> </a:t>
            </a:r>
            <a:r>
              <a:rPr sz="2000" dirty="0" err="1"/>
              <a:t>durante</a:t>
            </a:r>
            <a:r>
              <a:rPr sz="2000" dirty="0"/>
              <a:t> la </a:t>
            </a:r>
            <a:r>
              <a:rPr sz="2000" dirty="0" err="1"/>
              <a:t>sessione</a:t>
            </a:r>
            <a:r>
              <a:rPr sz="2000" dirty="0"/>
              <a:t> di </a:t>
            </a:r>
            <a:r>
              <a:rPr sz="2000" dirty="0" err="1"/>
              <a:t>mercato</a:t>
            </a:r>
            <a:r>
              <a:rPr sz="2000" dirty="0"/>
              <a:t> </a:t>
            </a:r>
          </a:p>
          <a:p>
            <a:pPr marL="431165" indent="-431165" defTabSz="566673">
              <a:lnSpc>
                <a:spcPct val="100000"/>
              </a:lnSpc>
              <a:spcBef>
                <a:spcPts val="900"/>
              </a:spcBef>
              <a:buClr>
                <a:schemeClr val="accent1"/>
              </a:buClr>
              <a:buSzPct val="104999"/>
              <a:buFont typeface="Avenir Next"/>
              <a:buChar char="▸"/>
              <a:defRPr sz="1900" cap="none" spc="0">
                <a:latin typeface="Avenir Next Medium"/>
                <a:ea typeface="Avenir Next Medium"/>
                <a:cs typeface="Avenir Next Medium"/>
                <a:sym typeface="Avenir Next Medium"/>
              </a:defRPr>
            </a:pPr>
            <a:r>
              <a:rPr sz="2000" dirty="0" err="1"/>
              <a:t>PreviousClose</a:t>
            </a:r>
            <a:r>
              <a:rPr sz="2000" dirty="0"/>
              <a:t>: </a:t>
            </a:r>
            <a:r>
              <a:rPr sz="2000" dirty="0" err="1"/>
              <a:t>valore</a:t>
            </a:r>
            <a:r>
              <a:rPr sz="2000" dirty="0"/>
              <a:t> </a:t>
            </a:r>
            <a:r>
              <a:rPr sz="2000" dirty="0" err="1"/>
              <a:t>dell’azione</a:t>
            </a:r>
            <a:r>
              <a:rPr sz="2000" dirty="0"/>
              <a:t> </a:t>
            </a:r>
            <a:r>
              <a:rPr sz="2000" dirty="0" err="1"/>
              <a:t>alla</a:t>
            </a:r>
            <a:r>
              <a:rPr sz="2000" dirty="0"/>
              <a:t> </a:t>
            </a:r>
            <a:r>
              <a:rPr sz="2000" dirty="0" err="1"/>
              <a:t>chiusura</a:t>
            </a:r>
            <a:r>
              <a:rPr sz="2000" dirty="0"/>
              <a:t> del </a:t>
            </a:r>
            <a:r>
              <a:rPr sz="2000" dirty="0" err="1"/>
              <a:t>mercato</a:t>
            </a:r>
            <a:r>
              <a:rPr sz="2000" dirty="0"/>
              <a:t> </a:t>
            </a:r>
            <a:r>
              <a:rPr sz="2000" dirty="0" err="1"/>
              <a:t>il</a:t>
            </a:r>
            <a:r>
              <a:rPr sz="2000" dirty="0"/>
              <a:t> </a:t>
            </a:r>
            <a:r>
              <a:rPr sz="2000" dirty="0" err="1"/>
              <a:t>giorno</a:t>
            </a:r>
            <a:r>
              <a:rPr sz="2000" dirty="0"/>
              <a:t> </a:t>
            </a:r>
            <a:r>
              <a:rPr sz="2000" dirty="0" err="1"/>
              <a:t>precedente</a:t>
            </a:r>
            <a:endParaRPr sz="2000" dirty="0"/>
          </a:p>
          <a:p>
            <a:pPr marL="431165" indent="-431165" defTabSz="566673">
              <a:lnSpc>
                <a:spcPct val="100000"/>
              </a:lnSpc>
              <a:spcBef>
                <a:spcPts val="900"/>
              </a:spcBef>
              <a:buClr>
                <a:schemeClr val="accent1"/>
              </a:buClr>
              <a:buSzPct val="104999"/>
              <a:buFont typeface="Avenir Next"/>
              <a:buChar char="▸"/>
              <a:defRPr sz="1900" cap="none" spc="0">
                <a:latin typeface="Avenir Next Medium"/>
                <a:ea typeface="Avenir Next Medium"/>
                <a:cs typeface="Avenir Next Medium"/>
                <a:sym typeface="Avenir Next Medium"/>
              </a:defRPr>
            </a:pPr>
            <a:r>
              <a:rPr sz="2000" dirty="0" err="1"/>
              <a:t>YearHigh</a:t>
            </a:r>
            <a:r>
              <a:rPr sz="2000" dirty="0"/>
              <a:t>: </a:t>
            </a:r>
            <a:r>
              <a:rPr sz="2000" dirty="0" err="1"/>
              <a:t>valore</a:t>
            </a:r>
            <a:r>
              <a:rPr sz="2000" dirty="0"/>
              <a:t> </a:t>
            </a:r>
            <a:r>
              <a:rPr sz="2000" dirty="0" err="1"/>
              <a:t>massimo</a:t>
            </a:r>
            <a:r>
              <a:rPr sz="2000" dirty="0"/>
              <a:t> </a:t>
            </a:r>
            <a:r>
              <a:rPr sz="2000" dirty="0" err="1"/>
              <a:t>dell’azione</a:t>
            </a:r>
            <a:r>
              <a:rPr sz="2000" dirty="0"/>
              <a:t> </a:t>
            </a:r>
            <a:r>
              <a:rPr sz="2000" dirty="0" err="1"/>
              <a:t>raggiunto</a:t>
            </a:r>
            <a:r>
              <a:rPr sz="2000" dirty="0"/>
              <a:t> </a:t>
            </a:r>
            <a:r>
              <a:rPr sz="2000" dirty="0" err="1"/>
              <a:t>durante</a:t>
            </a:r>
            <a:r>
              <a:rPr sz="2000" dirty="0"/>
              <a:t> </a:t>
            </a:r>
            <a:r>
              <a:rPr sz="2000" dirty="0" err="1"/>
              <a:t>l’anno</a:t>
            </a:r>
            <a:endParaRPr sz="2000" dirty="0"/>
          </a:p>
          <a:p>
            <a:pPr marL="431165" indent="-431165" defTabSz="566673">
              <a:lnSpc>
                <a:spcPct val="100000"/>
              </a:lnSpc>
              <a:spcBef>
                <a:spcPts val="900"/>
              </a:spcBef>
              <a:buClr>
                <a:schemeClr val="accent1"/>
              </a:buClr>
              <a:buSzPct val="104999"/>
              <a:buFont typeface="Avenir Next"/>
              <a:buChar char="▸"/>
              <a:defRPr sz="1900" cap="none" spc="0">
                <a:latin typeface="Avenir Next Medium"/>
                <a:ea typeface="Avenir Next Medium"/>
                <a:cs typeface="Avenir Next Medium"/>
                <a:sym typeface="Avenir Next Medium"/>
              </a:defRPr>
            </a:pPr>
            <a:r>
              <a:rPr sz="2000" dirty="0" err="1"/>
              <a:t>YearLow</a:t>
            </a:r>
            <a:r>
              <a:rPr sz="2000" dirty="0"/>
              <a:t>: </a:t>
            </a:r>
            <a:r>
              <a:rPr sz="2000" dirty="0" err="1"/>
              <a:t>valore</a:t>
            </a:r>
            <a:r>
              <a:rPr sz="2000" dirty="0"/>
              <a:t> </a:t>
            </a:r>
            <a:r>
              <a:rPr sz="2000" dirty="0" err="1"/>
              <a:t>minimo</a:t>
            </a:r>
            <a:r>
              <a:rPr sz="2000" dirty="0"/>
              <a:t> </a:t>
            </a:r>
            <a:r>
              <a:rPr sz="2000" dirty="0" err="1"/>
              <a:t>dell’azione</a:t>
            </a:r>
            <a:r>
              <a:rPr sz="2000" dirty="0"/>
              <a:t> </a:t>
            </a:r>
            <a:r>
              <a:rPr sz="2000" dirty="0" err="1"/>
              <a:t>raggiunto</a:t>
            </a:r>
            <a:r>
              <a:rPr sz="2000" dirty="0"/>
              <a:t> </a:t>
            </a:r>
            <a:r>
              <a:rPr sz="2000" dirty="0" err="1"/>
              <a:t>durante</a:t>
            </a:r>
            <a:r>
              <a:rPr sz="2000" dirty="0"/>
              <a:t> </a:t>
            </a:r>
            <a:r>
              <a:rPr sz="2000" dirty="0" err="1"/>
              <a:t>l’anno</a:t>
            </a:r>
            <a:endParaRPr sz="2000" dirty="0"/>
          </a:p>
          <a:p>
            <a:pPr marL="431165" indent="-431165" defTabSz="566673">
              <a:lnSpc>
                <a:spcPct val="100000"/>
              </a:lnSpc>
              <a:spcBef>
                <a:spcPts val="900"/>
              </a:spcBef>
              <a:buClr>
                <a:schemeClr val="accent1"/>
              </a:buClr>
              <a:buSzPct val="104999"/>
              <a:buFont typeface="Avenir Next"/>
              <a:buChar char="▸"/>
              <a:defRPr sz="1900" cap="none" spc="0">
                <a:latin typeface="Avenir Next Medium"/>
                <a:ea typeface="Avenir Next Medium"/>
                <a:cs typeface="Avenir Next Medium"/>
                <a:sym typeface="Avenir Next Medium"/>
              </a:defRPr>
            </a:pPr>
            <a:r>
              <a:rPr sz="2000" dirty="0" err="1"/>
              <a:t>NShares</a:t>
            </a:r>
            <a:r>
              <a:rPr sz="2000" dirty="0"/>
              <a:t>: </a:t>
            </a:r>
            <a:r>
              <a:rPr sz="2000" dirty="0" err="1"/>
              <a:t>numero</a:t>
            </a:r>
            <a:r>
              <a:rPr sz="2000" dirty="0"/>
              <a:t> di </a:t>
            </a:r>
            <a:r>
              <a:rPr sz="2000" dirty="0" err="1"/>
              <a:t>azioni</a:t>
            </a:r>
            <a:r>
              <a:rPr sz="2000" dirty="0"/>
              <a:t> in </a:t>
            </a:r>
            <a:r>
              <a:rPr sz="2000" dirty="0" err="1"/>
              <a:t>circolazione</a:t>
            </a:r>
            <a:endParaRPr sz="2000" dirty="0"/>
          </a:p>
          <a:p>
            <a:pPr marL="431165" indent="-431165" defTabSz="566673">
              <a:lnSpc>
                <a:spcPct val="100000"/>
              </a:lnSpc>
              <a:spcBef>
                <a:spcPts val="900"/>
              </a:spcBef>
              <a:buClr>
                <a:schemeClr val="accent1"/>
              </a:buClr>
              <a:buSzPct val="104999"/>
              <a:buFont typeface="Avenir Next"/>
              <a:buChar char="▸"/>
              <a:defRPr sz="1900" cap="none" spc="0">
                <a:latin typeface="Avenir Next Medium"/>
                <a:ea typeface="Avenir Next Medium"/>
                <a:cs typeface="Avenir Next Medium"/>
                <a:sym typeface="Avenir Next Medium"/>
              </a:defRPr>
            </a:pPr>
            <a:r>
              <a:rPr sz="2000" dirty="0"/>
              <a:t>PE: </a:t>
            </a:r>
            <a:r>
              <a:rPr sz="2000" dirty="0" err="1"/>
              <a:t>rapporto</a:t>
            </a:r>
            <a:r>
              <a:rPr sz="2000" dirty="0"/>
              <a:t> </a:t>
            </a:r>
            <a:r>
              <a:rPr sz="2000" dirty="0" err="1"/>
              <a:t>prezzo</a:t>
            </a:r>
            <a:r>
              <a:rPr sz="2000" dirty="0"/>
              <a:t>/</a:t>
            </a:r>
            <a:r>
              <a:rPr sz="2000" dirty="0" err="1"/>
              <a:t>utili</a:t>
            </a:r>
            <a:r>
              <a:rPr sz="2000" dirty="0"/>
              <a:t> per una </a:t>
            </a:r>
            <a:r>
              <a:rPr sz="2000" dirty="0" err="1"/>
              <a:t>singola</a:t>
            </a:r>
            <a:r>
              <a:rPr sz="2000" dirty="0"/>
              <a:t> </a:t>
            </a:r>
            <a:r>
              <a:rPr sz="2000" dirty="0" err="1"/>
              <a:t>azione</a:t>
            </a:r>
            <a:endParaRPr sz="2000" dirty="0"/>
          </a:p>
          <a:p>
            <a:pPr marL="431165" indent="-431165" defTabSz="566673">
              <a:lnSpc>
                <a:spcPct val="100000"/>
              </a:lnSpc>
              <a:spcBef>
                <a:spcPts val="900"/>
              </a:spcBef>
              <a:buClr>
                <a:schemeClr val="accent1"/>
              </a:buClr>
              <a:buSzPct val="104999"/>
              <a:buFont typeface="Avenir Next"/>
              <a:buChar char="▸"/>
              <a:defRPr sz="1900" cap="none" spc="0">
                <a:latin typeface="Avenir Next Medium"/>
                <a:ea typeface="Avenir Next Medium"/>
                <a:cs typeface="Avenir Next Medium"/>
                <a:sym typeface="Avenir Next Medium"/>
              </a:defRPr>
            </a:pPr>
            <a:r>
              <a:rPr sz="2000" dirty="0" err="1"/>
              <a:t>MarketCap</a:t>
            </a:r>
            <a:r>
              <a:rPr sz="2000" dirty="0"/>
              <a:t>: </a:t>
            </a:r>
            <a:r>
              <a:rPr sz="2000" dirty="0" err="1"/>
              <a:t>valore</a:t>
            </a:r>
            <a:r>
              <a:rPr sz="2000" dirty="0"/>
              <a:t> </a:t>
            </a:r>
            <a:r>
              <a:rPr sz="2000" dirty="0" err="1"/>
              <a:t>totale</a:t>
            </a:r>
            <a:r>
              <a:rPr sz="2000" dirty="0"/>
              <a:t> di una </a:t>
            </a:r>
            <a:r>
              <a:rPr sz="2000" dirty="0" err="1"/>
              <a:t>azienda</a:t>
            </a:r>
            <a:r>
              <a:rPr sz="2000" dirty="0"/>
              <a:t> (</a:t>
            </a:r>
            <a:r>
              <a:rPr sz="2000" dirty="0" err="1"/>
              <a:t>Nshares</a:t>
            </a:r>
            <a:r>
              <a:rPr sz="2000" dirty="0"/>
              <a:t>  * </a:t>
            </a:r>
            <a:r>
              <a:rPr sz="2000" dirty="0" err="1"/>
              <a:t>ClosePrice</a:t>
            </a:r>
            <a:r>
              <a:rPr sz="2000" dirty="0"/>
              <a:t>)</a:t>
            </a:r>
          </a:p>
          <a:p>
            <a:pPr marL="431165" indent="-431165" defTabSz="566673">
              <a:lnSpc>
                <a:spcPct val="100000"/>
              </a:lnSpc>
              <a:spcBef>
                <a:spcPts val="900"/>
              </a:spcBef>
              <a:buClr>
                <a:schemeClr val="accent1"/>
              </a:buClr>
              <a:buSzPct val="104999"/>
              <a:buFont typeface="Avenir Next"/>
              <a:buChar char="▸"/>
              <a:defRPr sz="1900" cap="none" spc="0">
                <a:latin typeface="Avenir Next Medium"/>
                <a:ea typeface="Avenir Next Medium"/>
                <a:cs typeface="Avenir Next Medium"/>
                <a:sym typeface="Avenir Next Medium"/>
              </a:defRPr>
            </a:pPr>
            <a:r>
              <a:rPr sz="2000" dirty="0"/>
              <a:t>Yield: </a:t>
            </a:r>
            <a:r>
              <a:rPr sz="2000" dirty="0" err="1"/>
              <a:t>dividendo</a:t>
            </a:r>
            <a:r>
              <a:rPr sz="2000" dirty="0"/>
              <a:t> per </a:t>
            </a:r>
            <a:r>
              <a:rPr sz="2000" dirty="0" err="1"/>
              <a:t>azione</a:t>
            </a:r>
            <a:endParaRPr sz="2000" dirty="0"/>
          </a:p>
          <a:p>
            <a:pPr marL="431165" indent="-431165" defTabSz="566673">
              <a:lnSpc>
                <a:spcPct val="100000"/>
              </a:lnSpc>
              <a:spcBef>
                <a:spcPts val="900"/>
              </a:spcBef>
              <a:buClr>
                <a:schemeClr val="accent1"/>
              </a:buClr>
              <a:buSzPct val="104999"/>
              <a:buFont typeface="Avenir Next"/>
              <a:buChar char="▸"/>
              <a:defRPr sz="1900" cap="none" spc="0">
                <a:latin typeface="Avenir Next Medium"/>
                <a:ea typeface="Avenir Next Medium"/>
                <a:cs typeface="Avenir Next Medium"/>
                <a:sym typeface="Avenir Next Medium"/>
              </a:defRPr>
            </a:pPr>
            <a:r>
              <a:rPr sz="2000" dirty="0" err="1"/>
              <a:t>DividendYield</a:t>
            </a:r>
            <a:r>
              <a:rPr sz="2000" dirty="0"/>
              <a:t>: </a:t>
            </a:r>
            <a:r>
              <a:rPr sz="2000" dirty="0" err="1"/>
              <a:t>rapporto</a:t>
            </a:r>
            <a:r>
              <a:rPr sz="2000" dirty="0"/>
              <a:t> </a:t>
            </a:r>
            <a:r>
              <a:rPr sz="2000" dirty="0" err="1"/>
              <a:t>tra</a:t>
            </a:r>
            <a:r>
              <a:rPr sz="2000" dirty="0"/>
              <a:t> </a:t>
            </a:r>
            <a:r>
              <a:rPr sz="2000" dirty="0" err="1"/>
              <a:t>dividendo</a:t>
            </a:r>
            <a:r>
              <a:rPr sz="2000" dirty="0"/>
              <a:t> e </a:t>
            </a:r>
            <a:r>
              <a:rPr sz="2000" dirty="0" err="1"/>
              <a:t>prezzo</a:t>
            </a:r>
            <a:r>
              <a:rPr sz="2000" dirty="0"/>
              <a:t> di una </a:t>
            </a:r>
            <a:r>
              <a:rPr sz="2000" dirty="0" err="1"/>
              <a:t>azione</a:t>
            </a:r>
            <a:endParaRPr sz="2000" dirty="0"/>
          </a:p>
          <a:p>
            <a:pPr marL="431165" indent="-431165" defTabSz="566673">
              <a:lnSpc>
                <a:spcPct val="100000"/>
              </a:lnSpc>
              <a:spcBef>
                <a:spcPts val="900"/>
              </a:spcBef>
              <a:buClr>
                <a:schemeClr val="accent1"/>
              </a:buClr>
              <a:buSzPct val="104999"/>
              <a:buFont typeface="Avenir Next"/>
              <a:buChar char="▸"/>
              <a:defRPr sz="1900" cap="none" spc="0">
                <a:latin typeface="Avenir Next Medium"/>
                <a:ea typeface="Avenir Next Medium"/>
                <a:cs typeface="Avenir Next Medium"/>
                <a:sym typeface="Avenir Next Medium"/>
              </a:defRPr>
            </a:pPr>
            <a:r>
              <a:rPr sz="2000" dirty="0"/>
              <a:t>EPS: utile per </a:t>
            </a:r>
            <a:r>
              <a:rPr sz="2000" dirty="0" err="1"/>
              <a:t>azione</a:t>
            </a:r>
            <a:r>
              <a:rPr sz="2000" dirty="0"/>
              <a:t> (utile </a:t>
            </a:r>
            <a:r>
              <a:rPr sz="2000" dirty="0" err="1"/>
              <a:t>netto</a:t>
            </a:r>
            <a:r>
              <a:rPr sz="2000" dirty="0"/>
              <a:t> / </a:t>
            </a:r>
            <a:r>
              <a:rPr sz="2000" dirty="0" err="1"/>
              <a:t>Nshares</a:t>
            </a:r>
            <a:r>
              <a:rPr sz="2000" dirty="0"/>
              <a:t>)</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ANALISI DATASET E DOMINIO APPLICATIVO</a:t>
            </a:r>
          </a:p>
        </p:txBody>
      </p:sp>
      <p:sp>
        <p:nvSpPr>
          <p:cNvPr id="206" name="MaxTemp: temperatura massima registrata…"/>
          <p:cNvSpPr txBox="1">
            <a:spLocks noGrp="1"/>
          </p:cNvSpPr>
          <p:nvPr>
            <p:ph type="body" idx="1"/>
          </p:nvPr>
        </p:nvSpPr>
        <p:spPr>
          <a:xfrm>
            <a:off x="406400" y="1389209"/>
            <a:ext cx="12192000" cy="8217994"/>
          </a:xfrm>
          <a:prstGeom prst="rect">
            <a:avLst/>
          </a:prstGeom>
        </p:spPr>
        <p:txBody>
          <a:bodyPr anchor="t">
            <a:normAutofit lnSpcReduction="10000"/>
          </a:bodyPr>
          <a:lstStyle/>
          <a:p>
            <a:pPr marL="418230" indent="-418230" defTabSz="549673">
              <a:lnSpc>
                <a:spcPct val="100000"/>
              </a:lnSpc>
              <a:spcBef>
                <a:spcPts val="800"/>
              </a:spcBef>
              <a:buClr>
                <a:schemeClr val="accent1"/>
              </a:buClr>
              <a:buSzPct val="104999"/>
              <a:buFont typeface="Avenir Next"/>
              <a:buChar char="▸"/>
              <a:defRPr sz="3104" cap="none" spc="0">
                <a:latin typeface="Avenir Next Medium"/>
                <a:ea typeface="Avenir Next Medium"/>
                <a:cs typeface="Avenir Next Medium"/>
                <a:sym typeface="Avenir Next Medium"/>
              </a:defRPr>
            </a:pPr>
            <a:r>
              <a:rPr sz="3600" dirty="0" err="1"/>
              <a:t>Abbiamo</a:t>
            </a:r>
            <a:r>
              <a:rPr sz="3600" dirty="0"/>
              <a:t> </a:t>
            </a:r>
            <a:r>
              <a:rPr sz="3600" dirty="0" err="1"/>
              <a:t>effettuato</a:t>
            </a:r>
            <a:r>
              <a:rPr sz="3600" dirty="0"/>
              <a:t> </a:t>
            </a:r>
            <a:r>
              <a:rPr sz="3600" dirty="0" err="1"/>
              <a:t>un’analisi</a:t>
            </a:r>
            <a:r>
              <a:rPr sz="3600" dirty="0"/>
              <a:t> </a:t>
            </a:r>
            <a:r>
              <a:rPr sz="3600" dirty="0" err="1"/>
              <a:t>iniziale</a:t>
            </a:r>
            <a:r>
              <a:rPr sz="3600" dirty="0"/>
              <a:t> </a:t>
            </a:r>
            <a:r>
              <a:rPr sz="3600" dirty="0" err="1"/>
              <a:t>sul</a:t>
            </a:r>
            <a:r>
              <a:rPr sz="3600" dirty="0"/>
              <a:t> dataset e del </a:t>
            </a:r>
            <a:r>
              <a:rPr sz="3600" dirty="0" err="1"/>
              <a:t>dominio</a:t>
            </a:r>
            <a:r>
              <a:rPr sz="3600" dirty="0"/>
              <a:t> </a:t>
            </a:r>
            <a:r>
              <a:rPr sz="3600" dirty="0" err="1"/>
              <a:t>finanziario</a:t>
            </a:r>
            <a:r>
              <a:rPr sz="3600" dirty="0"/>
              <a:t> </a:t>
            </a:r>
            <a:r>
              <a:rPr sz="3600" dirty="0" err="1"/>
              <a:t>utilizzate</a:t>
            </a:r>
            <a:r>
              <a:rPr sz="3600" dirty="0"/>
              <a:t> per </a:t>
            </a:r>
            <a:r>
              <a:rPr sz="3600" dirty="0" err="1"/>
              <a:t>valutare</a:t>
            </a:r>
            <a:r>
              <a:rPr sz="3600" dirty="0"/>
              <a:t> in </a:t>
            </a:r>
            <a:r>
              <a:rPr sz="3600" dirty="0" err="1"/>
              <a:t>maniera</a:t>
            </a:r>
            <a:r>
              <a:rPr sz="3600" dirty="0"/>
              <a:t> </a:t>
            </a:r>
            <a:r>
              <a:rPr sz="3600" dirty="0" err="1"/>
              <a:t>migliore</a:t>
            </a:r>
            <a:r>
              <a:rPr sz="3600" dirty="0"/>
              <a:t> le </a:t>
            </a:r>
            <a:r>
              <a:rPr sz="3600" dirty="0" err="1"/>
              <a:t>dimensioni</a:t>
            </a:r>
            <a:r>
              <a:rPr sz="3600" dirty="0"/>
              <a:t> di </a:t>
            </a:r>
            <a:r>
              <a:rPr sz="3600" dirty="0" err="1"/>
              <a:t>qualità</a:t>
            </a:r>
            <a:r>
              <a:rPr sz="3600" dirty="0"/>
              <a:t>, </a:t>
            </a:r>
            <a:r>
              <a:rPr sz="3600" dirty="0" err="1"/>
              <a:t>attraverso</a:t>
            </a:r>
            <a:r>
              <a:rPr sz="3600" dirty="0"/>
              <a:t> tale </a:t>
            </a:r>
            <a:r>
              <a:rPr sz="3600" dirty="0" err="1"/>
              <a:t>analisi</a:t>
            </a:r>
            <a:r>
              <a:rPr sz="3600" dirty="0"/>
              <a:t> </a:t>
            </a:r>
            <a:r>
              <a:rPr sz="3600" dirty="0" err="1"/>
              <a:t>sono</a:t>
            </a:r>
            <a:r>
              <a:rPr sz="3600" dirty="0"/>
              <a:t> </a:t>
            </a:r>
            <a:r>
              <a:rPr sz="3600" dirty="0" err="1"/>
              <a:t>stati</a:t>
            </a:r>
            <a:r>
              <a:rPr sz="3600" dirty="0"/>
              <a:t> </a:t>
            </a:r>
            <a:r>
              <a:rPr sz="3600" dirty="0" err="1"/>
              <a:t>notati</a:t>
            </a:r>
            <a:r>
              <a:rPr sz="3600" dirty="0"/>
              <a:t> </a:t>
            </a:r>
            <a:r>
              <a:rPr sz="3600" dirty="0" err="1"/>
              <a:t>i</a:t>
            </a:r>
            <a:r>
              <a:rPr sz="3600" dirty="0"/>
              <a:t> </a:t>
            </a:r>
            <a:r>
              <a:rPr sz="3600" dirty="0" err="1"/>
              <a:t>seguenti</a:t>
            </a:r>
            <a:r>
              <a:rPr sz="3600" dirty="0"/>
              <a:t> </a:t>
            </a:r>
            <a:r>
              <a:rPr sz="3600" dirty="0" err="1"/>
              <a:t>aspetti</a:t>
            </a:r>
            <a:r>
              <a:rPr sz="3600" dirty="0"/>
              <a:t>:</a:t>
            </a:r>
          </a:p>
          <a:p>
            <a:pPr marL="443484" indent="-443484" defTabSz="549673">
              <a:lnSpc>
                <a:spcPct val="100000"/>
              </a:lnSpc>
              <a:spcBef>
                <a:spcPts val="800"/>
              </a:spcBef>
              <a:buClr>
                <a:schemeClr val="accent1"/>
              </a:buClr>
              <a:buSzPct val="104999"/>
              <a:buAutoNum type="arabicPeriod"/>
              <a:defRPr sz="3104" cap="none" spc="0">
                <a:latin typeface="Avenir Next Medium"/>
                <a:ea typeface="Avenir Next Medium"/>
                <a:cs typeface="Avenir Next Medium"/>
                <a:sym typeface="Avenir Next Medium"/>
              </a:defRPr>
            </a:pPr>
            <a:r>
              <a:rPr sz="3600" dirty="0" err="1"/>
              <a:t>L’attributo</a:t>
            </a:r>
            <a:r>
              <a:rPr sz="3600" dirty="0"/>
              <a:t> PE </a:t>
            </a:r>
            <a:r>
              <a:rPr sz="3600" dirty="0" err="1"/>
              <a:t>matematicamente</a:t>
            </a:r>
            <a:r>
              <a:rPr sz="3600" dirty="0"/>
              <a:t> </a:t>
            </a:r>
            <a:r>
              <a:rPr sz="3600" dirty="0" err="1"/>
              <a:t>può</a:t>
            </a:r>
            <a:r>
              <a:rPr sz="3600" dirty="0"/>
              <a:t> </a:t>
            </a:r>
            <a:r>
              <a:rPr sz="3600" dirty="0" err="1"/>
              <a:t>assumere</a:t>
            </a:r>
            <a:r>
              <a:rPr sz="3600" dirty="0"/>
              <a:t> un </a:t>
            </a:r>
            <a:r>
              <a:rPr sz="3600" dirty="0" err="1"/>
              <a:t>valore</a:t>
            </a:r>
            <a:r>
              <a:rPr sz="3600" dirty="0"/>
              <a:t> </a:t>
            </a:r>
            <a:r>
              <a:rPr sz="3600" dirty="0" err="1"/>
              <a:t>negativo</a:t>
            </a:r>
            <a:r>
              <a:rPr sz="3600" dirty="0"/>
              <a:t> </a:t>
            </a:r>
            <a:r>
              <a:rPr sz="3600" dirty="0" err="1"/>
              <a:t>che</a:t>
            </a:r>
            <a:r>
              <a:rPr sz="3600" dirty="0"/>
              <a:t> </a:t>
            </a:r>
            <a:r>
              <a:rPr sz="3600" dirty="0" err="1"/>
              <a:t>però</a:t>
            </a:r>
            <a:r>
              <a:rPr sz="3600" dirty="0"/>
              <a:t> non è </a:t>
            </a:r>
            <a:r>
              <a:rPr sz="3600" dirty="0" err="1"/>
              <a:t>accettato</a:t>
            </a:r>
            <a:r>
              <a:rPr sz="3600" dirty="0"/>
              <a:t> </a:t>
            </a:r>
            <a:r>
              <a:rPr sz="3600" dirty="0" err="1"/>
              <a:t>nella</a:t>
            </a:r>
            <a:r>
              <a:rPr sz="3600" dirty="0"/>
              <a:t> </a:t>
            </a:r>
            <a:r>
              <a:rPr sz="3600" dirty="0" err="1"/>
              <a:t>cultura</a:t>
            </a:r>
            <a:r>
              <a:rPr sz="3600" dirty="0"/>
              <a:t> </a:t>
            </a:r>
            <a:r>
              <a:rPr sz="3600" dirty="0" err="1"/>
              <a:t>finanziaria</a:t>
            </a:r>
            <a:r>
              <a:rPr sz="3600" dirty="0"/>
              <a:t>, </a:t>
            </a:r>
            <a:r>
              <a:rPr sz="3600" dirty="0" err="1"/>
              <a:t>nel</a:t>
            </a:r>
            <a:r>
              <a:rPr sz="3600" dirty="0"/>
              <a:t> dataset 4 </a:t>
            </a:r>
            <a:r>
              <a:rPr sz="3600" dirty="0" err="1"/>
              <a:t>fonti</a:t>
            </a:r>
            <a:r>
              <a:rPr sz="3600" dirty="0"/>
              <a:t> </a:t>
            </a:r>
            <a:r>
              <a:rPr sz="3600" dirty="0" err="1"/>
              <a:t>su</a:t>
            </a:r>
            <a:r>
              <a:rPr sz="3600" dirty="0"/>
              <a:t> 5 </a:t>
            </a:r>
            <a:r>
              <a:rPr sz="3600" dirty="0" err="1"/>
              <a:t>infatti</a:t>
            </a:r>
            <a:r>
              <a:rPr sz="3600" dirty="0"/>
              <a:t> non </a:t>
            </a:r>
            <a:r>
              <a:rPr sz="3600" dirty="0" err="1"/>
              <a:t>riportano</a:t>
            </a:r>
            <a:r>
              <a:rPr sz="3600" dirty="0"/>
              <a:t> </a:t>
            </a:r>
            <a:r>
              <a:rPr sz="3600" dirty="0" err="1"/>
              <a:t>i</a:t>
            </a:r>
            <a:r>
              <a:rPr sz="3600" dirty="0"/>
              <a:t> </a:t>
            </a:r>
            <a:r>
              <a:rPr sz="3600" dirty="0" err="1"/>
              <a:t>valori</a:t>
            </a:r>
            <a:r>
              <a:rPr sz="3600" dirty="0"/>
              <a:t> di PE </a:t>
            </a:r>
            <a:r>
              <a:rPr sz="3600" dirty="0" err="1"/>
              <a:t>negativi</a:t>
            </a:r>
            <a:r>
              <a:rPr sz="3600" dirty="0"/>
              <a:t>, al </a:t>
            </a:r>
            <a:r>
              <a:rPr sz="3600" dirty="0" err="1"/>
              <a:t>contrario</a:t>
            </a:r>
            <a:r>
              <a:rPr sz="3600" dirty="0"/>
              <a:t> solo msn-money </a:t>
            </a:r>
            <a:r>
              <a:rPr sz="3600" dirty="0" err="1"/>
              <a:t>riporta</a:t>
            </a:r>
            <a:r>
              <a:rPr sz="3600" dirty="0"/>
              <a:t> </a:t>
            </a:r>
            <a:r>
              <a:rPr sz="3600" dirty="0" err="1"/>
              <a:t>tali</a:t>
            </a:r>
            <a:r>
              <a:rPr sz="3600" dirty="0"/>
              <a:t> </a:t>
            </a:r>
            <a:r>
              <a:rPr sz="3600" dirty="0" err="1"/>
              <a:t>valori</a:t>
            </a:r>
            <a:endParaRPr sz="3600" dirty="0"/>
          </a:p>
          <a:p>
            <a:pPr marL="443484" indent="-443484" defTabSz="549673">
              <a:lnSpc>
                <a:spcPct val="100000"/>
              </a:lnSpc>
              <a:spcBef>
                <a:spcPts val="800"/>
              </a:spcBef>
              <a:buClr>
                <a:schemeClr val="accent1"/>
              </a:buClr>
              <a:buSzPct val="104999"/>
              <a:buAutoNum type="arabicPeriod"/>
              <a:defRPr sz="3104" cap="none" spc="0">
                <a:latin typeface="Avenir Next Medium"/>
                <a:ea typeface="Avenir Next Medium"/>
                <a:cs typeface="Avenir Next Medium"/>
                <a:sym typeface="Avenir Next Medium"/>
              </a:defRPr>
            </a:pPr>
            <a:r>
              <a:rPr sz="3600" dirty="0"/>
              <a:t>Come </a:t>
            </a:r>
            <a:r>
              <a:rPr sz="3600" dirty="0" err="1"/>
              <a:t>vedremo</a:t>
            </a:r>
            <a:r>
              <a:rPr sz="3600" dirty="0"/>
              <a:t> </a:t>
            </a:r>
            <a:r>
              <a:rPr sz="3600" dirty="0" err="1"/>
              <a:t>nell’analisi</a:t>
            </a:r>
            <a:r>
              <a:rPr sz="3600" dirty="0"/>
              <a:t> di </a:t>
            </a:r>
            <a:r>
              <a:rPr sz="3600" dirty="0" err="1"/>
              <a:t>consistenza</a:t>
            </a:r>
            <a:r>
              <a:rPr sz="3600" dirty="0"/>
              <a:t> </a:t>
            </a:r>
            <a:r>
              <a:rPr sz="3600" dirty="0" err="1"/>
              <a:t>il</a:t>
            </a:r>
            <a:r>
              <a:rPr sz="3600" dirty="0"/>
              <a:t> </a:t>
            </a:r>
            <a:r>
              <a:rPr sz="3600" dirty="0" err="1"/>
              <a:t>valore</a:t>
            </a:r>
            <a:r>
              <a:rPr sz="3600" dirty="0"/>
              <a:t> </a:t>
            </a:r>
            <a:r>
              <a:rPr sz="3600" dirty="0" err="1"/>
              <a:t>che</a:t>
            </a:r>
            <a:r>
              <a:rPr sz="3600" dirty="0"/>
              <a:t> assume </a:t>
            </a:r>
            <a:r>
              <a:rPr sz="3600" dirty="0" err="1"/>
              <a:t>l’attributo</a:t>
            </a:r>
            <a:r>
              <a:rPr sz="3600" dirty="0"/>
              <a:t> </a:t>
            </a:r>
            <a:r>
              <a:rPr sz="3600" dirty="0" err="1"/>
              <a:t>PreviousClose</a:t>
            </a:r>
            <a:r>
              <a:rPr sz="3600" dirty="0"/>
              <a:t> </a:t>
            </a:r>
            <a:r>
              <a:rPr sz="3600" dirty="0" err="1"/>
              <a:t>può</a:t>
            </a:r>
            <a:r>
              <a:rPr sz="3600" dirty="0"/>
              <a:t> non </a:t>
            </a:r>
            <a:r>
              <a:rPr sz="3600" dirty="0" err="1"/>
              <a:t>coincidere</a:t>
            </a:r>
            <a:r>
              <a:rPr sz="3600" dirty="0"/>
              <a:t> con </a:t>
            </a:r>
            <a:r>
              <a:rPr sz="3600" dirty="0" err="1"/>
              <a:t>il</a:t>
            </a:r>
            <a:r>
              <a:rPr sz="3600" dirty="0"/>
              <a:t> </a:t>
            </a:r>
            <a:r>
              <a:rPr sz="3600" dirty="0" err="1"/>
              <a:t>valore</a:t>
            </a:r>
            <a:r>
              <a:rPr sz="3600" dirty="0"/>
              <a:t> di </a:t>
            </a:r>
            <a:r>
              <a:rPr sz="3600" dirty="0" err="1"/>
              <a:t>PriceOpen</a:t>
            </a:r>
            <a:r>
              <a:rPr sz="3600" dirty="0"/>
              <a:t> in </a:t>
            </a:r>
            <a:r>
              <a:rPr sz="3600" dirty="0" err="1"/>
              <a:t>quanto</a:t>
            </a:r>
            <a:r>
              <a:rPr sz="3600" dirty="0"/>
              <a:t> </a:t>
            </a:r>
            <a:r>
              <a:rPr sz="3600" dirty="0" err="1"/>
              <a:t>sono</a:t>
            </a:r>
            <a:r>
              <a:rPr sz="3600" dirty="0"/>
              <a:t> </a:t>
            </a:r>
            <a:r>
              <a:rPr sz="3600" dirty="0" err="1"/>
              <a:t>possibili</a:t>
            </a:r>
            <a:r>
              <a:rPr sz="3600" dirty="0"/>
              <a:t> </a:t>
            </a:r>
            <a:r>
              <a:rPr sz="3600" dirty="0" err="1"/>
              <a:t>transazioni</a:t>
            </a:r>
            <a:r>
              <a:rPr sz="3600" dirty="0"/>
              <a:t> a </a:t>
            </a:r>
            <a:r>
              <a:rPr sz="3600" dirty="0" err="1"/>
              <a:t>mercato</a:t>
            </a:r>
            <a:r>
              <a:rPr sz="3600" dirty="0"/>
              <a:t> </a:t>
            </a:r>
            <a:r>
              <a:rPr sz="3600" dirty="0" err="1"/>
              <a:t>chiuso</a:t>
            </a:r>
            <a:endParaRPr sz="3600" dirty="0"/>
          </a:p>
          <a:p>
            <a:pPr marL="443484" indent="-443484" defTabSz="549673">
              <a:lnSpc>
                <a:spcPct val="100000"/>
              </a:lnSpc>
              <a:spcBef>
                <a:spcPts val="800"/>
              </a:spcBef>
              <a:buClr>
                <a:schemeClr val="accent1"/>
              </a:buClr>
              <a:buSzPct val="104999"/>
              <a:buAutoNum type="arabicPeriod"/>
              <a:defRPr sz="3104" cap="none" spc="0">
                <a:latin typeface="Avenir Next Medium"/>
                <a:ea typeface="Avenir Next Medium"/>
                <a:cs typeface="Avenir Next Medium"/>
                <a:sym typeface="Avenir Next Medium"/>
              </a:defRPr>
            </a:pPr>
            <a:r>
              <a:rPr sz="3600" dirty="0" err="1"/>
              <a:t>L’attributo</a:t>
            </a:r>
            <a:r>
              <a:rPr sz="3600" dirty="0"/>
              <a:t> Yield </a:t>
            </a:r>
            <a:r>
              <a:rPr sz="3600" dirty="0" err="1"/>
              <a:t>differisce</a:t>
            </a:r>
            <a:r>
              <a:rPr sz="3600" dirty="0"/>
              <a:t> </a:t>
            </a:r>
            <a:r>
              <a:rPr sz="3600" dirty="0" err="1"/>
              <a:t>nelle</a:t>
            </a:r>
            <a:r>
              <a:rPr sz="3600" dirty="0"/>
              <a:t> </a:t>
            </a:r>
            <a:r>
              <a:rPr sz="3600" dirty="0" err="1"/>
              <a:t>varie</a:t>
            </a:r>
            <a:r>
              <a:rPr sz="3600" dirty="0"/>
              <a:t> </a:t>
            </a:r>
            <a:r>
              <a:rPr sz="3600" dirty="0" err="1"/>
              <a:t>fonti</a:t>
            </a:r>
            <a:r>
              <a:rPr sz="3600" dirty="0"/>
              <a:t> in </a:t>
            </a:r>
            <a:r>
              <a:rPr sz="3600" dirty="0" err="1"/>
              <a:t>quanto</a:t>
            </a:r>
            <a:r>
              <a:rPr sz="3600" dirty="0"/>
              <a:t> </a:t>
            </a:r>
            <a:r>
              <a:rPr sz="3600" dirty="0" err="1"/>
              <a:t>il</a:t>
            </a:r>
            <a:r>
              <a:rPr sz="3600" dirty="0"/>
              <a:t> </a:t>
            </a:r>
            <a:r>
              <a:rPr sz="3600" dirty="0" err="1"/>
              <a:t>suo</a:t>
            </a:r>
            <a:r>
              <a:rPr sz="3600" dirty="0"/>
              <a:t> </a:t>
            </a:r>
            <a:r>
              <a:rPr sz="3600" dirty="0" err="1"/>
              <a:t>calcolo</a:t>
            </a:r>
            <a:r>
              <a:rPr sz="3600" dirty="0"/>
              <a:t> </a:t>
            </a:r>
            <a:r>
              <a:rPr sz="3600" dirty="0" err="1"/>
              <a:t>può</a:t>
            </a:r>
            <a:r>
              <a:rPr sz="3600" dirty="0"/>
              <a:t> </a:t>
            </a:r>
            <a:r>
              <a:rPr sz="3600" dirty="0" err="1"/>
              <a:t>essere</a:t>
            </a:r>
            <a:r>
              <a:rPr sz="3600" dirty="0"/>
              <a:t> </a:t>
            </a:r>
            <a:r>
              <a:rPr sz="3600" dirty="0" err="1"/>
              <a:t>fatto</a:t>
            </a:r>
            <a:r>
              <a:rPr sz="3600" dirty="0"/>
              <a:t> </a:t>
            </a:r>
            <a:r>
              <a:rPr sz="3600" dirty="0" err="1"/>
              <a:t>su</a:t>
            </a:r>
            <a:r>
              <a:rPr sz="3600" dirty="0"/>
              <a:t> scale </a:t>
            </a:r>
            <a:r>
              <a:rPr sz="3600" dirty="0" err="1"/>
              <a:t>differenti</a:t>
            </a:r>
            <a:r>
              <a:rPr sz="3600" dirty="0"/>
              <a:t> (</a:t>
            </a:r>
            <a:r>
              <a:rPr sz="3600" dirty="0" err="1"/>
              <a:t>annuale</a:t>
            </a:r>
            <a:r>
              <a:rPr sz="3600" dirty="0"/>
              <a:t>, </a:t>
            </a:r>
            <a:r>
              <a:rPr sz="3600" dirty="0" err="1"/>
              <a:t>semestrale</a:t>
            </a:r>
            <a:r>
              <a:rPr sz="3600" dirty="0"/>
              <a:t>, quarto di anno)</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DOMINIO, OBIETTIVI"/>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METRICHE DATA QUALITY</a:t>
            </a:r>
          </a:p>
        </p:txBody>
      </p:sp>
      <p:sp>
        <p:nvSpPr>
          <p:cNvPr id="209" name="Dominio:                                                                                          Il dataset preso in esame rappresenta le osservazioni atmosferiche di diverse stazioni meteo in Australia dal 01/11/2007 al 25/06/2017.…"/>
          <p:cNvSpPr txBox="1">
            <a:spLocks noGrp="1"/>
          </p:cNvSpPr>
          <p:nvPr>
            <p:ph type="body" idx="1"/>
          </p:nvPr>
        </p:nvSpPr>
        <p:spPr>
          <a:xfrm>
            <a:off x="406400" y="1389211"/>
            <a:ext cx="12192000" cy="7462689"/>
          </a:xfrm>
          <a:prstGeom prst="rect">
            <a:avLst/>
          </a:prstGeom>
        </p:spPr>
        <p:txBody>
          <a:bodyPr anchor="t"/>
          <a:lstStyle/>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t>Completezza</a:t>
            </a:r>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t>Ridondanza</a:t>
            </a:r>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t>Consistenza</a:t>
            </a:r>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t>Precisione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COMPLETEZZA</a:t>
            </a:r>
          </a:p>
        </p:txBody>
      </p:sp>
      <p:sp>
        <p:nvSpPr>
          <p:cNvPr id="212" name="MaxTemp: temperatura massima registrata…"/>
          <p:cNvSpPr txBox="1">
            <a:spLocks noGrp="1"/>
          </p:cNvSpPr>
          <p:nvPr>
            <p:ph type="body" idx="1"/>
          </p:nvPr>
        </p:nvSpPr>
        <p:spPr>
          <a:xfrm>
            <a:off x="406400" y="1389211"/>
            <a:ext cx="12192000" cy="7462689"/>
          </a:xfrm>
          <a:prstGeom prst="rect">
            <a:avLst/>
          </a:prstGeom>
        </p:spPr>
        <p:txBody>
          <a:bodyPr anchor="t"/>
          <a:lstStyle/>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t>Completezza di attributi:                                                       </a:t>
            </a:r>
          </a:p>
          <a:p>
            <a:pPr defTabSz="584200">
              <a:lnSpc>
                <a:spcPct val="100000"/>
              </a:lnSpc>
              <a:spcBef>
                <a:spcPts val="2800"/>
              </a:spcBef>
              <a:defRPr sz="3400" cap="none" spc="0">
                <a:latin typeface="Avenir Next Medium"/>
                <a:ea typeface="Avenir Next Medium"/>
                <a:cs typeface="Avenir Next Medium"/>
                <a:sym typeface="Avenir Next Medium"/>
              </a:defRPr>
            </a:pPr>
            <a:r>
              <a:t>	40% di NULL nella colonna PreviousClose.</a:t>
            </a:r>
          </a:p>
          <a:p>
            <a:pPr defTabSz="584200">
              <a:lnSpc>
                <a:spcPct val="100000"/>
              </a:lnSpc>
              <a:spcBef>
                <a:spcPts val="2800"/>
              </a:spcBef>
              <a:defRPr sz="3400" cap="none" spc="0">
                <a:latin typeface="Avenir Next Medium"/>
                <a:ea typeface="Avenir Next Medium"/>
                <a:cs typeface="Avenir Next Medium"/>
                <a:sym typeface="Avenir Next Medium"/>
              </a:defRPr>
            </a:pPr>
            <a:r>
              <a:t>	20% di NULL nella colonna NShares.</a:t>
            </a:r>
          </a:p>
          <a:p>
            <a:pPr defTabSz="584200">
              <a:lnSpc>
                <a:spcPct val="100000"/>
              </a:lnSpc>
              <a:spcBef>
                <a:spcPts val="2800"/>
              </a:spcBef>
              <a:defRPr sz="3400" cap="none" spc="0">
                <a:latin typeface="Avenir Next Medium"/>
                <a:ea typeface="Avenir Next Medium"/>
                <a:cs typeface="Avenir Next Medium"/>
                <a:sym typeface="Avenir Next Medium"/>
              </a:defRPr>
            </a:pPr>
            <a:r>
              <a:t>      58% di NULL nella colonna Yield. </a:t>
            </a:r>
          </a:p>
          <a:p>
            <a:pPr defTabSz="584200">
              <a:lnSpc>
                <a:spcPct val="100000"/>
              </a:lnSpc>
              <a:spcBef>
                <a:spcPts val="2800"/>
              </a:spcBef>
              <a:defRPr sz="3400" cap="none" spc="0">
                <a:latin typeface="Avenir Next Medium"/>
                <a:ea typeface="Avenir Next Medium"/>
                <a:cs typeface="Avenir Next Medium"/>
                <a:sym typeface="Avenir Next Medium"/>
              </a:defRPr>
            </a:pPr>
            <a:r>
              <a:t>      57% di NULL nella colonna DividendYield. </a:t>
            </a:r>
          </a:p>
          <a:p>
            <a:pPr defTabSz="584200">
              <a:lnSpc>
                <a:spcPct val="100000"/>
              </a:lnSpc>
              <a:spcBef>
                <a:spcPts val="2800"/>
              </a:spcBef>
              <a:defRPr sz="3400" cap="none" spc="0">
                <a:latin typeface="Avenir Next Medium"/>
                <a:ea typeface="Avenir Next Medium"/>
                <a:cs typeface="Avenir Next Medium"/>
                <a:sym typeface="Avenir Next Medium"/>
              </a:defRPr>
            </a:pPr>
            <a:r>
              <a:t>      0.4% di NULL nella colonna EPS.  </a:t>
            </a:r>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t>Completezza totale:                                                                  </a:t>
            </a:r>
          </a:p>
          <a:p>
            <a:pPr defTabSz="584200">
              <a:lnSpc>
                <a:spcPct val="100000"/>
              </a:lnSpc>
              <a:spcBef>
                <a:spcPts val="2800"/>
              </a:spcBef>
              <a:defRPr sz="3400" cap="none" spc="0">
                <a:latin typeface="Avenir Next Medium"/>
                <a:ea typeface="Avenir Next Medium"/>
                <a:cs typeface="Avenir Next Medium"/>
                <a:sym typeface="Avenir Next Medium"/>
              </a:defRPr>
            </a:pPr>
            <a:r>
              <a:t>	10% di NULL nell’intero dataset.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COMPLETEZZA</a:t>
            </a:r>
          </a:p>
        </p:txBody>
      </p:sp>
      <p:sp>
        <p:nvSpPr>
          <p:cNvPr id="215" name="MaxTemp: temperatura massima registrata…"/>
          <p:cNvSpPr txBox="1">
            <a:spLocks noGrp="1"/>
          </p:cNvSpPr>
          <p:nvPr>
            <p:ph type="body" idx="1"/>
          </p:nvPr>
        </p:nvSpPr>
        <p:spPr>
          <a:xfrm>
            <a:off x="406400" y="1389211"/>
            <a:ext cx="12192000" cy="7462689"/>
          </a:xfrm>
          <a:prstGeom prst="rect">
            <a:avLst/>
          </a:prstGeom>
        </p:spPr>
        <p:txBody>
          <a:bodyPr anchor="t">
            <a:normAutofit/>
          </a:bodyPr>
          <a:lstStyle/>
          <a:p>
            <a:pPr marL="408940" indent="-408940" defTabSz="537463">
              <a:lnSpc>
                <a:spcPct val="100000"/>
              </a:lnSpc>
              <a:spcBef>
                <a:spcPts val="2500"/>
              </a:spcBef>
              <a:buClr>
                <a:schemeClr val="accent1"/>
              </a:buClr>
              <a:buSzPct val="104999"/>
              <a:buFont typeface="Avenir Next"/>
              <a:buChar char="▸"/>
              <a:defRPr sz="3128" cap="none" spc="0">
                <a:latin typeface="Avenir Next Medium"/>
                <a:ea typeface="Avenir Next Medium"/>
                <a:cs typeface="Avenir Next Medium"/>
                <a:sym typeface="Avenir Next Medium"/>
              </a:defRPr>
            </a:pPr>
            <a:r>
              <a:rPr sz="3600" dirty="0"/>
              <a:t>Per </a:t>
            </a:r>
            <a:r>
              <a:rPr sz="3600" dirty="0" err="1"/>
              <a:t>quanto</a:t>
            </a:r>
            <a:r>
              <a:rPr sz="3600" dirty="0"/>
              <a:t> </a:t>
            </a:r>
            <a:r>
              <a:rPr sz="3600" dirty="0" err="1"/>
              <a:t>riguarda</a:t>
            </a:r>
            <a:r>
              <a:rPr sz="3600" dirty="0"/>
              <a:t> la </a:t>
            </a:r>
            <a:r>
              <a:rPr sz="3600" dirty="0" err="1"/>
              <a:t>completezza</a:t>
            </a:r>
            <a:r>
              <a:rPr sz="3600" dirty="0"/>
              <a:t> </a:t>
            </a:r>
            <a:r>
              <a:rPr sz="3600" dirty="0" err="1"/>
              <a:t>sono</a:t>
            </a:r>
            <a:r>
              <a:rPr sz="3600" dirty="0"/>
              <a:t> </a:t>
            </a:r>
            <a:r>
              <a:rPr sz="3600" dirty="0" err="1"/>
              <a:t>stati</a:t>
            </a:r>
            <a:r>
              <a:rPr sz="3600" dirty="0"/>
              <a:t> </a:t>
            </a:r>
            <a:r>
              <a:rPr sz="3600" dirty="0" err="1"/>
              <a:t>riportati</a:t>
            </a:r>
            <a:r>
              <a:rPr sz="3600" dirty="0"/>
              <a:t> </a:t>
            </a:r>
            <a:r>
              <a:rPr sz="3600" dirty="0" err="1"/>
              <a:t>gli</a:t>
            </a:r>
            <a:r>
              <a:rPr sz="3600" dirty="0"/>
              <a:t> </a:t>
            </a:r>
            <a:r>
              <a:rPr sz="3600" dirty="0" err="1"/>
              <a:t>attributi</a:t>
            </a:r>
            <a:r>
              <a:rPr sz="3600" dirty="0"/>
              <a:t> con </a:t>
            </a:r>
            <a:r>
              <a:rPr sz="3600" dirty="0" err="1"/>
              <a:t>il</a:t>
            </a:r>
            <a:r>
              <a:rPr sz="3600" dirty="0"/>
              <a:t> </a:t>
            </a:r>
            <a:r>
              <a:rPr sz="3600" dirty="0" err="1"/>
              <a:t>numero</a:t>
            </a:r>
            <a:r>
              <a:rPr sz="3600" dirty="0"/>
              <a:t> di </a:t>
            </a:r>
            <a:r>
              <a:rPr sz="3600" dirty="0" err="1"/>
              <a:t>valore</a:t>
            </a:r>
            <a:r>
              <a:rPr sz="3600" dirty="0"/>
              <a:t> </a:t>
            </a:r>
            <a:r>
              <a:rPr sz="3600" dirty="0" err="1"/>
              <a:t>nulli</a:t>
            </a:r>
            <a:r>
              <a:rPr sz="3600" dirty="0"/>
              <a:t> </a:t>
            </a:r>
            <a:r>
              <a:rPr sz="3600" dirty="0" err="1"/>
              <a:t>più</a:t>
            </a:r>
            <a:r>
              <a:rPr sz="3600" dirty="0"/>
              <a:t> alti.</a:t>
            </a:r>
          </a:p>
          <a:p>
            <a:pPr marL="408940" indent="-408940" defTabSz="537463">
              <a:lnSpc>
                <a:spcPct val="100000"/>
              </a:lnSpc>
              <a:spcBef>
                <a:spcPts val="2500"/>
              </a:spcBef>
              <a:buClr>
                <a:schemeClr val="accent1"/>
              </a:buClr>
              <a:buSzPct val="104999"/>
              <a:buFont typeface="Avenir Next"/>
              <a:buChar char="▸"/>
              <a:defRPr sz="3128" cap="none" spc="0">
                <a:latin typeface="Avenir Next Medium"/>
                <a:ea typeface="Avenir Next Medium"/>
                <a:cs typeface="Avenir Next Medium"/>
                <a:sym typeface="Avenir Next Medium"/>
              </a:defRPr>
            </a:pPr>
            <a:r>
              <a:rPr sz="3600" dirty="0"/>
              <a:t>Come </a:t>
            </a:r>
            <a:r>
              <a:rPr sz="3600" dirty="0" err="1"/>
              <a:t>si</a:t>
            </a:r>
            <a:r>
              <a:rPr sz="3600" dirty="0"/>
              <a:t> evince </a:t>
            </a:r>
            <a:r>
              <a:rPr sz="3600" dirty="0" err="1"/>
              <a:t>dai</a:t>
            </a:r>
            <a:r>
              <a:rPr sz="3600" dirty="0"/>
              <a:t> </a:t>
            </a:r>
            <a:r>
              <a:rPr sz="3600" dirty="0" err="1"/>
              <a:t>dati</a:t>
            </a:r>
            <a:r>
              <a:rPr sz="3600" dirty="0"/>
              <a:t> </a:t>
            </a:r>
            <a:r>
              <a:rPr sz="3600" dirty="0" err="1"/>
              <a:t>pur</a:t>
            </a:r>
            <a:r>
              <a:rPr sz="3600" dirty="0"/>
              <a:t> </a:t>
            </a:r>
            <a:r>
              <a:rPr sz="3600" dirty="0" err="1"/>
              <a:t>prendendo</a:t>
            </a:r>
            <a:r>
              <a:rPr sz="3600" dirty="0"/>
              <a:t> in </a:t>
            </a:r>
            <a:r>
              <a:rPr sz="3600" dirty="0" err="1"/>
              <a:t>considerazione</a:t>
            </a:r>
            <a:r>
              <a:rPr sz="3600" dirty="0"/>
              <a:t> solo le «</a:t>
            </a:r>
            <a:r>
              <a:rPr sz="3600" dirty="0" err="1"/>
              <a:t>fonti</a:t>
            </a:r>
            <a:r>
              <a:rPr sz="3600" dirty="0"/>
              <a:t> </a:t>
            </a:r>
            <a:r>
              <a:rPr sz="3600" dirty="0" err="1"/>
              <a:t>autorevoli</a:t>
            </a:r>
            <a:r>
              <a:rPr sz="3600" dirty="0"/>
              <a:t>» per </a:t>
            </a:r>
            <a:r>
              <a:rPr sz="3600" dirty="0" err="1"/>
              <a:t>alcuni</a:t>
            </a:r>
            <a:r>
              <a:rPr sz="3600" dirty="0"/>
              <a:t> </a:t>
            </a:r>
            <a:r>
              <a:rPr sz="3600" dirty="0" err="1"/>
              <a:t>attributi</a:t>
            </a:r>
            <a:r>
              <a:rPr sz="3600" dirty="0"/>
              <a:t> </a:t>
            </a:r>
            <a:r>
              <a:rPr sz="3600" dirty="0" err="1"/>
              <a:t>si</a:t>
            </a:r>
            <a:r>
              <a:rPr sz="3600" dirty="0"/>
              <a:t> nota un </a:t>
            </a:r>
            <a:r>
              <a:rPr sz="3600" dirty="0" err="1"/>
              <a:t>valore</a:t>
            </a:r>
            <a:r>
              <a:rPr sz="3600" dirty="0"/>
              <a:t> </a:t>
            </a:r>
            <a:r>
              <a:rPr sz="3600" dirty="0" err="1"/>
              <a:t>considerevole</a:t>
            </a:r>
            <a:r>
              <a:rPr sz="3600" dirty="0"/>
              <a:t> di </a:t>
            </a:r>
            <a:r>
              <a:rPr sz="3600" dirty="0" err="1"/>
              <a:t>nulli</a:t>
            </a:r>
            <a:r>
              <a:rPr sz="3600" dirty="0"/>
              <a:t>. Il </a:t>
            </a:r>
            <a:r>
              <a:rPr sz="3600" dirty="0" err="1"/>
              <a:t>problema</a:t>
            </a:r>
            <a:r>
              <a:rPr sz="3600" dirty="0"/>
              <a:t> è </a:t>
            </a:r>
            <a:r>
              <a:rPr sz="3600" dirty="0" err="1"/>
              <a:t>però</a:t>
            </a:r>
            <a:r>
              <a:rPr sz="3600" dirty="0"/>
              <a:t> </a:t>
            </a:r>
            <a:r>
              <a:rPr sz="3600" dirty="0" err="1"/>
              <a:t>contenuto</a:t>
            </a:r>
            <a:r>
              <a:rPr sz="3600" dirty="0"/>
              <a:t> a </a:t>
            </a:r>
            <a:r>
              <a:rPr sz="3600" dirty="0" err="1"/>
              <a:t>livello</a:t>
            </a:r>
            <a:r>
              <a:rPr sz="3600" dirty="0"/>
              <a:t> </a:t>
            </a:r>
            <a:r>
              <a:rPr sz="3600" dirty="0" err="1"/>
              <a:t>globale</a:t>
            </a:r>
            <a:r>
              <a:rPr sz="3600" dirty="0"/>
              <a:t> </a:t>
            </a:r>
            <a:r>
              <a:rPr sz="3600" dirty="0" err="1"/>
              <a:t>riscontando</a:t>
            </a:r>
            <a:r>
              <a:rPr sz="3600" dirty="0"/>
              <a:t> solo </a:t>
            </a:r>
            <a:r>
              <a:rPr sz="3600" dirty="0" err="1"/>
              <a:t>il</a:t>
            </a:r>
            <a:r>
              <a:rPr sz="3600" dirty="0"/>
              <a:t> 10% di </a:t>
            </a:r>
            <a:r>
              <a:rPr sz="3600" dirty="0" err="1"/>
              <a:t>valore</a:t>
            </a:r>
            <a:r>
              <a:rPr sz="3600" dirty="0"/>
              <a:t> </a:t>
            </a:r>
            <a:r>
              <a:rPr sz="3600" dirty="0" err="1"/>
              <a:t>nulli</a:t>
            </a:r>
            <a:r>
              <a:rPr sz="3600" dirty="0"/>
              <a:t> </a:t>
            </a:r>
            <a:r>
              <a:rPr sz="3600" dirty="0" err="1"/>
              <a:t>nell’intero</a:t>
            </a:r>
            <a:r>
              <a:rPr sz="3600" dirty="0"/>
              <a:t> dataset, </a:t>
            </a:r>
            <a:r>
              <a:rPr sz="3600" dirty="0" err="1"/>
              <a:t>poiché</a:t>
            </a:r>
            <a:r>
              <a:rPr sz="3600" dirty="0"/>
              <a:t> al </a:t>
            </a:r>
            <a:r>
              <a:rPr sz="3600" dirty="0" err="1"/>
              <a:t>contrario</a:t>
            </a:r>
            <a:r>
              <a:rPr sz="3600" dirty="0"/>
              <a:t> </a:t>
            </a:r>
            <a:r>
              <a:rPr sz="3600" dirty="0" err="1"/>
              <a:t>diversi</a:t>
            </a:r>
            <a:r>
              <a:rPr sz="3600" dirty="0"/>
              <a:t> </a:t>
            </a:r>
            <a:r>
              <a:rPr sz="3600" dirty="0" err="1"/>
              <a:t>attributi</a:t>
            </a:r>
            <a:r>
              <a:rPr sz="3600" dirty="0"/>
              <a:t> </a:t>
            </a:r>
            <a:r>
              <a:rPr sz="3600" dirty="0" err="1"/>
              <a:t>hanno</a:t>
            </a:r>
            <a:r>
              <a:rPr sz="3600" dirty="0"/>
              <a:t> </a:t>
            </a:r>
            <a:r>
              <a:rPr sz="3600" dirty="0" err="1"/>
              <a:t>presenza</a:t>
            </a:r>
            <a:r>
              <a:rPr sz="3600" dirty="0"/>
              <a:t> di </a:t>
            </a:r>
            <a:r>
              <a:rPr sz="3600" dirty="0" err="1"/>
              <a:t>valori</a:t>
            </a:r>
            <a:r>
              <a:rPr sz="3600" dirty="0"/>
              <a:t> </a:t>
            </a:r>
            <a:r>
              <a:rPr sz="3600" dirty="0" err="1"/>
              <a:t>nulli</a:t>
            </a:r>
            <a:r>
              <a:rPr sz="3600" dirty="0"/>
              <a:t> molto </a:t>
            </a:r>
            <a:r>
              <a:rPr sz="3600" dirty="0" err="1"/>
              <a:t>bassa</a:t>
            </a:r>
            <a:r>
              <a:rPr sz="3600" dirty="0"/>
              <a:t>.</a:t>
            </a:r>
          </a:p>
          <a:p>
            <a:pPr marL="408940" indent="-408940" defTabSz="537463">
              <a:lnSpc>
                <a:spcPct val="100000"/>
              </a:lnSpc>
              <a:spcBef>
                <a:spcPts val="2500"/>
              </a:spcBef>
              <a:buClr>
                <a:schemeClr val="accent1"/>
              </a:buClr>
              <a:buSzPct val="104999"/>
              <a:buFont typeface="Avenir Next"/>
              <a:buChar char="▸"/>
              <a:defRPr sz="3128" cap="none" spc="0">
                <a:latin typeface="Avenir Next Medium"/>
                <a:ea typeface="Avenir Next Medium"/>
                <a:cs typeface="Avenir Next Medium"/>
                <a:sym typeface="Avenir Next Medium"/>
              </a:defRPr>
            </a:pPr>
            <a:r>
              <a:rPr sz="3600" dirty="0" err="1"/>
              <a:t>Questo</a:t>
            </a:r>
            <a:r>
              <a:rPr sz="3600" dirty="0"/>
              <a:t> </a:t>
            </a:r>
            <a:r>
              <a:rPr sz="3600" dirty="0" err="1"/>
              <a:t>fatto</a:t>
            </a:r>
            <a:r>
              <a:rPr sz="3600" dirty="0"/>
              <a:t> </a:t>
            </a:r>
            <a:r>
              <a:rPr sz="3600" dirty="0" err="1"/>
              <a:t>complica</a:t>
            </a:r>
            <a:r>
              <a:rPr sz="3600" dirty="0"/>
              <a:t> </a:t>
            </a:r>
            <a:r>
              <a:rPr sz="3600" dirty="0" err="1"/>
              <a:t>l’analisi</a:t>
            </a:r>
            <a:r>
              <a:rPr sz="3600" dirty="0"/>
              <a:t> </a:t>
            </a:r>
            <a:r>
              <a:rPr sz="3600" dirty="0" err="1"/>
              <a:t>delle</a:t>
            </a:r>
            <a:r>
              <a:rPr sz="3600" dirty="0"/>
              <a:t> </a:t>
            </a:r>
            <a:r>
              <a:rPr sz="3600" dirty="0" err="1"/>
              <a:t>altre</a:t>
            </a:r>
            <a:r>
              <a:rPr sz="3600" dirty="0"/>
              <a:t> </a:t>
            </a:r>
            <a:r>
              <a:rPr sz="3600" dirty="0" err="1"/>
              <a:t>metriche</a:t>
            </a:r>
            <a:r>
              <a:rPr sz="3600" dirty="0"/>
              <a:t> in </a:t>
            </a:r>
            <a:r>
              <a:rPr sz="3600" dirty="0" err="1"/>
              <a:t>quanto</a:t>
            </a:r>
            <a:r>
              <a:rPr sz="3600" dirty="0"/>
              <a:t> </a:t>
            </a:r>
            <a:r>
              <a:rPr sz="3600" dirty="0" err="1"/>
              <a:t>bisogna</a:t>
            </a:r>
            <a:r>
              <a:rPr sz="3600" dirty="0"/>
              <a:t> </a:t>
            </a:r>
            <a:r>
              <a:rPr sz="3600" dirty="0" err="1"/>
              <a:t>gestire</a:t>
            </a:r>
            <a:r>
              <a:rPr sz="3600" dirty="0"/>
              <a:t> la </a:t>
            </a:r>
            <a:r>
              <a:rPr sz="3600" dirty="0" err="1"/>
              <a:t>presenza</a:t>
            </a:r>
            <a:r>
              <a:rPr sz="3600" dirty="0"/>
              <a:t> di </a:t>
            </a:r>
            <a:r>
              <a:rPr sz="3600" dirty="0" err="1"/>
              <a:t>tali</a:t>
            </a:r>
            <a:r>
              <a:rPr sz="3600" dirty="0"/>
              <a:t> </a:t>
            </a:r>
            <a:r>
              <a:rPr sz="3600" dirty="0" err="1"/>
              <a:t>valori</a:t>
            </a:r>
            <a:r>
              <a:rPr sz="3600" dirty="0"/>
              <a:t> ed in </a:t>
            </a:r>
            <a:r>
              <a:rPr sz="3600" dirty="0" err="1"/>
              <a:t>alcuni</a:t>
            </a:r>
            <a:r>
              <a:rPr sz="3600" dirty="0"/>
              <a:t> </a:t>
            </a:r>
            <a:r>
              <a:rPr sz="3600" dirty="0" err="1"/>
              <a:t>casi</a:t>
            </a:r>
            <a:r>
              <a:rPr sz="3600" dirty="0"/>
              <a:t> è </a:t>
            </a:r>
            <a:r>
              <a:rPr sz="3600" dirty="0" err="1"/>
              <a:t>impossibile</a:t>
            </a:r>
            <a:r>
              <a:rPr sz="3600" dirty="0"/>
              <a:t> </a:t>
            </a:r>
            <a:r>
              <a:rPr sz="3600" dirty="0" err="1"/>
              <a:t>fornire</a:t>
            </a:r>
            <a:r>
              <a:rPr sz="3600" dirty="0"/>
              <a:t> una </a:t>
            </a:r>
            <a:r>
              <a:rPr sz="3600" dirty="0" err="1"/>
              <a:t>quantificazione</a:t>
            </a:r>
            <a:r>
              <a:rPr sz="3600" dirty="0"/>
              <a:t> </a:t>
            </a:r>
            <a:r>
              <a:rPr sz="3600" dirty="0" err="1"/>
              <a:t>prendendo</a:t>
            </a:r>
            <a:r>
              <a:rPr sz="3600" dirty="0"/>
              <a:t> in </a:t>
            </a:r>
            <a:r>
              <a:rPr sz="3600" dirty="0" err="1"/>
              <a:t>considerazioni</a:t>
            </a:r>
            <a:r>
              <a:rPr sz="3600" dirty="0"/>
              <a:t> </a:t>
            </a:r>
            <a:r>
              <a:rPr sz="3600" dirty="0" err="1"/>
              <a:t>tali</a:t>
            </a:r>
            <a:r>
              <a:rPr sz="3600" dirty="0"/>
              <a:t> </a:t>
            </a:r>
            <a:r>
              <a:rPr sz="3600" dirty="0" err="1"/>
              <a:t>valori</a:t>
            </a:r>
            <a:r>
              <a:rPr sz="3600" dirty="0"/>
              <a:t>.</a:t>
            </a:r>
          </a:p>
        </p:txBody>
      </p:sp>
    </p:spTree>
  </p:cSld>
  <p:clrMapOvr>
    <a:masterClrMapping/>
  </p:clrMapOvr>
  <p:transition spd="med"/>
</p:sld>
</file>

<file path=ppt/theme/theme1.xml><?xml version="1.0" encoding="utf-8"?>
<a:theme xmlns:a="http://schemas.openxmlformats.org/drawingml/2006/main" name="New_Template7">
  <a:themeElements>
    <a:clrScheme name="New_Template7">
      <a:dk1>
        <a:srgbClr val="222222"/>
      </a:dk1>
      <a:lt1>
        <a:srgbClr val="222222"/>
      </a:lt1>
      <a:dk2>
        <a:srgbClr val="A7A7A7"/>
      </a:dk2>
      <a:lt2>
        <a:srgbClr val="535353"/>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Helvetica"/>
        <a:ea typeface="Helvetica"/>
        <a:cs typeface="Helvetica"/>
      </a:majorFont>
      <a:minorFont>
        <a:latin typeface="Helvetica Neue"/>
        <a:ea typeface="Helvetica Neue"/>
        <a:cs typeface="Helvetica Neue"/>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38787"/>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222222"/>
            </a:solidFill>
            <a:effectLst/>
            <a:uFillTx/>
            <a:latin typeface="DIN Condensed"/>
            <a:ea typeface="DIN Condensed"/>
            <a:cs typeface="DIN Condensed"/>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222222"/>
            </a:solidFill>
            <a:effectLst/>
            <a:uFillTx/>
            <a:latin typeface="DIN Condensed"/>
            <a:ea typeface="DIN Condensed"/>
            <a:cs typeface="DIN Condensed"/>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7">
  <a:themeElements>
    <a:clrScheme name="New_Template7">
      <a:dk1>
        <a:srgbClr val="000000"/>
      </a:dk1>
      <a:lt1>
        <a:srgbClr val="FFFFFF"/>
      </a:lt1>
      <a:dk2>
        <a:srgbClr val="A7A7A7"/>
      </a:dk2>
      <a:lt2>
        <a:srgbClr val="535353"/>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Helvetica"/>
        <a:ea typeface="Helvetica"/>
        <a:cs typeface="Helvetica"/>
      </a:majorFont>
      <a:minorFont>
        <a:latin typeface="Helvetica Neue"/>
        <a:ea typeface="Helvetica Neue"/>
        <a:cs typeface="Helvetica Neue"/>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38787"/>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222222"/>
            </a:solidFill>
            <a:effectLst/>
            <a:uFillTx/>
            <a:latin typeface="DIN Condensed"/>
            <a:ea typeface="DIN Condensed"/>
            <a:cs typeface="DIN Condensed"/>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222222"/>
            </a:solidFill>
            <a:effectLst/>
            <a:uFillTx/>
            <a:latin typeface="DIN Condensed"/>
            <a:ea typeface="DIN Condensed"/>
            <a:cs typeface="DIN Condensed"/>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59</TotalTime>
  <Words>1805</Words>
  <Application>Microsoft Office PowerPoint</Application>
  <PresentationFormat>Personalizzato</PresentationFormat>
  <Paragraphs>124</Paragraphs>
  <Slides>20</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20</vt:i4>
      </vt:variant>
    </vt:vector>
  </HeadingPairs>
  <TitlesOfParts>
    <vt:vector size="26" baseType="lpstr">
      <vt:lpstr>Avenir Next</vt:lpstr>
      <vt:lpstr>Avenir Next Medium</vt:lpstr>
      <vt:lpstr>DIN Alternate</vt:lpstr>
      <vt:lpstr>DIN Condensed</vt:lpstr>
      <vt:lpstr>Helvetica Neue</vt:lpstr>
      <vt:lpstr>New_Template7</vt:lpstr>
      <vt:lpstr>PROGETTO  ARCHITETTURE DATI</vt:lpstr>
      <vt:lpstr>PREMESSA 1/2</vt:lpstr>
      <vt:lpstr>PREMESSA 2/2</vt:lpstr>
      <vt:lpstr>DOMINIO, OBIETTIVI</vt:lpstr>
      <vt:lpstr>DATASET</vt:lpstr>
      <vt:lpstr>ANALISI DATASET E DOMINIO APPLICATIVO</vt:lpstr>
      <vt:lpstr>METRICHE DATA QUALITY</vt:lpstr>
      <vt:lpstr>COMPLETEZZA</vt:lpstr>
      <vt:lpstr>COMPLETEZZA</vt:lpstr>
      <vt:lpstr>Ridondanza</vt:lpstr>
      <vt:lpstr>CONSISTENZA</vt:lpstr>
      <vt:lpstr>CONSISTENZA</vt:lpstr>
      <vt:lpstr>PRECISIONE (attributi) </vt:lpstr>
      <vt:lpstr>PRECISIONE (attributi)</vt:lpstr>
      <vt:lpstr>PRECISIONE (ATTRIBUTI)</vt:lpstr>
      <vt:lpstr>PRECISIONE (FONTI)</vt:lpstr>
      <vt:lpstr>PRECISIONE (FONTI)</vt:lpstr>
      <vt:lpstr>Post ClEANING</vt:lpstr>
      <vt:lpstr>CONCLUSIONI</vt:lpstr>
      <vt:lpstr>SVILUPPI FUTURI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ARCHITETTURE DATI</dc:title>
  <cp:lastModifiedBy>d.finati@campus.unimib.it</cp:lastModifiedBy>
  <cp:revision>6</cp:revision>
  <dcterms:modified xsi:type="dcterms:W3CDTF">2020-02-16T17:57:13Z</dcterms:modified>
</cp:coreProperties>
</file>