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CE0F1"/>
          </a:solidFill>
        </a:fill>
      </a:tcStyle>
    </a:wholeTbl>
    <a:band2H>
      <a:tcTxStyle/>
      <a:tcStyle>
        <a:tcBdr/>
        <a:fill>
          <a:solidFill>
            <a:srgbClr val="E7F0F8"/>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Row>
  </a:tblStyle>
  <a:tblStyle styleId="{C7B018BB-80A7-4F77-B60F-C8B233D01FF8}"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D9E8D1"/>
          </a:solidFill>
        </a:fill>
      </a:tcStyle>
    </a:wholeTbl>
    <a:band2H>
      <a:tcTxStyle/>
      <a:tcStyle>
        <a:tcBdr/>
        <a:fill>
          <a:solidFill>
            <a:srgbClr val="EDF4E9"/>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Row>
  </a:tblStyle>
  <a:tblStyle styleId="{EEE7283C-3CF3-47DC-8721-378D4A62B228}"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EACBD1"/>
          </a:solidFill>
        </a:fill>
      </a:tcStyle>
    </a:wholeTbl>
    <a:band2H>
      <a:tcTxStyle/>
      <a:tcStyle>
        <a:tcBdr/>
        <a:fill>
          <a:solidFill>
            <a:srgbClr val="F5E7E9"/>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Row>
  </a:tblStyle>
  <a:tblStyle styleId="{CF821DB8-F4EB-4A41-A1BA-3FCAFE7338EE}" styleName="">
    <a:tblBg/>
    <a:wholeTbl>
      <a:tcTxStyle b="off" i="off">
        <a:fontRef idx="maj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222222"/>
          </a:solidFill>
        </a:fill>
      </a:tcStyle>
    </a:band2H>
    <a:firstCol>
      <a:tcTxStyle b="on" i="off">
        <a:fontRef idx="maj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22222"/>
        </a:fontRef>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222222"/>
          </a:solidFill>
        </a:fill>
      </a:tcStyle>
    </a:lastRow>
    <a:firstRow>
      <a:tcTxStyle b="on" i="off">
        <a:fontRef idx="major">
          <a:srgbClr val="222222"/>
        </a:fontRef>
        <a:srgbClr val="222222"/>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Row>
  </a:tblStyle>
  <a:tblStyle styleId="{2708684C-4D16-4618-839F-0558EEFCDFE6}"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wholeTbl>
    <a:band2H>
      <a:tcTxStyle/>
      <a:tcStyle>
        <a:tcBdr/>
        <a:fill>
          <a:solidFill>
            <a:srgbClr val="FFFFFF"/>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508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254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8" name="Shape 1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e sottotitolo">
    <p:spTree>
      <p:nvGrpSpPr>
        <p:cNvPr id="1" name=""/>
        <p:cNvGrpSpPr/>
        <p:nvPr/>
      </p:nvGrpSpPr>
      <p:grpSpPr>
        <a:xfrm>
          <a:off x="0" y="0"/>
          <a:ext cx="0" cy="0"/>
          <a:chOff x="0" y="0"/>
          <a:chExt cx="0" cy="0"/>
        </a:xfrm>
      </p:grpSpPr>
      <p:sp>
        <p:nvSpPr>
          <p:cNvPr id="12" name="Titolo Testo"/>
          <p:cNvSpPr txBox="1">
            <a:spLocks noGrp="1"/>
          </p:cNvSpPr>
          <p:nvPr>
            <p:ph type="title"/>
          </p:nvPr>
        </p:nvSpPr>
        <p:spPr>
          <a:prstGeom prst="rect">
            <a:avLst/>
          </a:prstGeom>
        </p:spPr>
        <p:txBody>
          <a:bodyPr/>
          <a:lstStyle/>
          <a:p>
            <a:r>
              <a:t>Titolo Testo</a:t>
            </a:r>
          </a:p>
        </p:txBody>
      </p:sp>
      <p:sp>
        <p:nvSpPr>
          <p:cNvPr id="13" name="Corpo livello uno…"/>
          <p:cNvSpPr txBox="1">
            <a:spLocks noGrp="1"/>
          </p:cNvSpPr>
          <p:nvPr>
            <p:ph type="body" sz="quarter"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unti elenco">
    <p:spTree>
      <p:nvGrpSpPr>
        <p:cNvPr id="1" name=""/>
        <p:cNvGrpSpPr/>
        <p:nvPr/>
      </p:nvGrpSpPr>
      <p:grpSpPr>
        <a:xfrm>
          <a:off x="0" y="0"/>
          <a:ext cx="0" cy="0"/>
          <a:chOff x="0" y="0"/>
          <a:chExt cx="0" cy="0"/>
        </a:xfrm>
      </p:grpSpPr>
      <p:sp>
        <p:nvSpPr>
          <p:cNvPr id="104"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endParaRPr/>
          </a:p>
        </p:txBody>
      </p:sp>
      <p:sp>
        <p:nvSpPr>
          <p:cNvPr id="105"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106" name="Corpo livello uno…"/>
          <p:cNvSpPr txBox="1">
            <a:spLocks noGrp="1"/>
          </p:cNvSpPr>
          <p:nvPr>
            <p:ph type="body" idx="13"/>
          </p:nvPr>
        </p:nvSpPr>
        <p:spPr>
          <a:xfrm>
            <a:off x="406400" y="2743200"/>
            <a:ext cx="12192000" cy="6108700"/>
          </a:xfrm>
          <a:prstGeom prst="rect">
            <a:avLst/>
          </a:prstGeom>
        </p:spPr>
        <p:txBody>
          <a:bodyPr anchor="t"/>
          <a:lstStyle/>
          <a:p>
            <a:endParaRPr/>
          </a:p>
        </p:txBody>
      </p:sp>
      <p:sp>
        <p:nvSpPr>
          <p:cNvPr id="107"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spTree>
      <p:nvGrpSpPr>
        <p:cNvPr id="1" name=""/>
        <p:cNvGrpSpPr/>
        <p:nvPr/>
      </p:nvGrpSpPr>
      <p:grpSpPr>
        <a:xfrm>
          <a:off x="0" y="0"/>
          <a:ext cx="0" cy="0"/>
          <a:chOff x="0" y="0"/>
          <a:chExt cx="0" cy="0"/>
        </a:xfrm>
      </p:grpSpPr>
      <p:sp>
        <p:nvSpPr>
          <p:cNvPr id="114" name="Immagine"/>
          <p:cNvSpPr>
            <a:spLocks noGrp="1"/>
          </p:cNvSpPr>
          <p:nvPr>
            <p:ph type="pic" sz="half" idx="13"/>
          </p:nvPr>
        </p:nvSpPr>
        <p:spPr>
          <a:xfrm>
            <a:off x="5463161" y="-90807"/>
            <a:ext cx="8585201" cy="5043808"/>
          </a:xfrm>
          <a:prstGeom prst="rect">
            <a:avLst/>
          </a:prstGeom>
        </p:spPr>
        <p:txBody>
          <a:bodyPr lIns="91439" tIns="45719" rIns="91439" bIns="45719" anchor="t">
            <a:noAutofit/>
          </a:bodyPr>
          <a:lstStyle/>
          <a:p>
            <a:endParaRPr/>
          </a:p>
        </p:txBody>
      </p:sp>
      <p:sp>
        <p:nvSpPr>
          <p:cNvPr id="115" name="Immagine"/>
          <p:cNvSpPr>
            <a:spLocks noGrp="1"/>
          </p:cNvSpPr>
          <p:nvPr>
            <p:ph type="pic" sz="half" idx="14"/>
          </p:nvPr>
        </p:nvSpPr>
        <p:spPr>
          <a:xfrm>
            <a:off x="5918717" y="4660900"/>
            <a:ext cx="7669766" cy="5219700"/>
          </a:xfrm>
          <a:prstGeom prst="rect">
            <a:avLst/>
          </a:prstGeom>
        </p:spPr>
        <p:txBody>
          <a:bodyPr lIns="91439" tIns="45719" rIns="91439" bIns="45719" anchor="t">
            <a:noAutofit/>
          </a:bodyPr>
          <a:lstStyle/>
          <a:p>
            <a:endParaRPr/>
          </a:p>
        </p:txBody>
      </p:sp>
      <p:sp>
        <p:nvSpPr>
          <p:cNvPr id="116" name="Immagine"/>
          <p:cNvSpPr>
            <a:spLocks noGrp="1"/>
          </p:cNvSpPr>
          <p:nvPr>
            <p:ph type="pic" idx="15"/>
          </p:nvPr>
        </p:nvSpPr>
        <p:spPr>
          <a:xfrm>
            <a:off x="-1016000" y="-12700"/>
            <a:ext cx="8860898" cy="9779000"/>
          </a:xfrm>
          <a:prstGeom prst="rect">
            <a:avLst/>
          </a:prstGeom>
        </p:spPr>
        <p:txBody>
          <a:bodyPr lIns="91439" tIns="45719" rIns="91439" bIns="45719" anchor="t">
            <a:noAutofit/>
          </a:bodyPr>
          <a:lstStyle/>
          <a:p>
            <a:endParaRPr/>
          </a:p>
        </p:txBody>
      </p:sp>
      <p:sp>
        <p:nvSpPr>
          <p:cNvPr id="117"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itazione">
    <p:spTree>
      <p:nvGrpSpPr>
        <p:cNvPr id="1" name=""/>
        <p:cNvGrpSpPr/>
        <p:nvPr/>
      </p:nvGrpSpPr>
      <p:grpSpPr>
        <a:xfrm>
          <a:off x="0" y="0"/>
          <a:ext cx="0" cy="0"/>
          <a:chOff x="0" y="0"/>
          <a:chExt cx="0" cy="0"/>
        </a:xfrm>
      </p:grpSpPr>
      <p:sp>
        <p:nvSpPr>
          <p:cNvPr id="124"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endParaRPr/>
          </a:p>
        </p:txBody>
      </p:sp>
      <p:sp>
        <p:nvSpPr>
          <p:cNvPr id="125" name="Didascalia"/>
          <p:cNvSpPr/>
          <p:nvPr/>
        </p:nvSpPr>
        <p:spPr>
          <a:xfrm>
            <a:off x="469899" y="2362200"/>
            <a:ext cx="12065003" cy="5229226"/>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DIN Condensed"/>
                <a:ea typeface="DIN Condensed"/>
                <a:cs typeface="DIN Condensed"/>
                <a:sym typeface="DIN Condensed"/>
              </a:defRPr>
            </a:pPr>
            <a:endParaRPr/>
          </a:p>
        </p:txBody>
      </p:sp>
      <p:sp>
        <p:nvSpPr>
          <p:cNvPr id="126" name="Corpo livello uno…"/>
          <p:cNvSpPr txBox="1">
            <a:spLocks noGrp="1"/>
          </p:cNvSpPr>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r>
              <a:t>Corpo livello uno</a:t>
            </a:r>
          </a:p>
          <a:p>
            <a:pPr lvl="1"/>
            <a:r>
              <a:t>Corpo livello due</a:t>
            </a:r>
          </a:p>
          <a:p>
            <a:pPr lvl="2"/>
            <a:r>
              <a:t>Corpo livello tre</a:t>
            </a:r>
          </a:p>
          <a:p>
            <a:pPr lvl="3"/>
            <a:r>
              <a:t>Corpo livello quattro</a:t>
            </a:r>
          </a:p>
          <a:p>
            <a:pPr lvl="4"/>
            <a:r>
              <a:t>Corpo livello cinque</a:t>
            </a:r>
          </a:p>
        </p:txBody>
      </p:sp>
      <p:sp>
        <p:nvSpPr>
          <p:cNvPr id="127" name="Giovanni Mela"/>
          <p:cNvSpPr txBox="1">
            <a:spLocks noGrp="1"/>
          </p:cNvSpPr>
          <p:nvPr>
            <p:ph type="body" sz="quarter" idx="13"/>
          </p:nvPr>
        </p:nvSpPr>
        <p:spPr>
          <a:xfrm>
            <a:off x="406400" y="7789333"/>
            <a:ext cx="12192000" cy="863606"/>
          </a:xfrm>
          <a:prstGeom prst="rect">
            <a:avLst/>
          </a:prstGeom>
        </p:spPr>
        <p:txBody>
          <a:bodyPr anchor="t"/>
          <a:lstStyle/>
          <a:p>
            <a:endParaRPr/>
          </a:p>
        </p:txBody>
      </p:sp>
      <p:sp>
        <p:nvSpPr>
          <p:cNvPr id="128" name="Testo"/>
          <p:cNvSpPr txBox="1">
            <a:spLocks noGrp="1"/>
          </p:cNvSpPr>
          <p:nvPr>
            <p:ph type="body" sz="quarter" idx="14"/>
          </p:nvPr>
        </p:nvSpPr>
        <p:spPr>
          <a:xfrm>
            <a:off x="406400" y="457200"/>
            <a:ext cx="11176000" cy="457200"/>
          </a:xfrm>
          <a:prstGeom prst="rect">
            <a:avLst/>
          </a:prstGeom>
        </p:spPr>
        <p:txBody>
          <a:bodyPr/>
          <a:lstStyle/>
          <a:p>
            <a:endParaRPr/>
          </a:p>
        </p:txBody>
      </p:sp>
      <p:sp>
        <p:nvSpPr>
          <p:cNvPr id="129"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alt">
    <p:bg>
      <p:bgPr>
        <a:solidFill>
          <a:schemeClr val="accent1"/>
        </a:solidFill>
        <a:effectLst/>
      </p:bgPr>
    </p:bg>
    <p:spTree>
      <p:nvGrpSpPr>
        <p:cNvPr id="1" name=""/>
        <p:cNvGrpSpPr/>
        <p:nvPr/>
      </p:nvGrpSpPr>
      <p:grpSpPr>
        <a:xfrm>
          <a:off x="0" y="0"/>
          <a:ext cx="0" cy="0"/>
          <a:chOff x="0" y="0"/>
          <a:chExt cx="0" cy="0"/>
        </a:xfrm>
      </p:grpSpPr>
      <p:sp>
        <p:nvSpPr>
          <p:cNvPr id="136" name="Corpo livello uno…"/>
          <p:cNvSpPr txBox="1">
            <a:spLocks noGrp="1"/>
          </p:cNvSpPr>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r>
              <a:t>Corpo livello uno</a:t>
            </a:r>
          </a:p>
          <a:p>
            <a:pPr lvl="1"/>
            <a:r>
              <a:t>Corpo livello due</a:t>
            </a:r>
          </a:p>
          <a:p>
            <a:pPr lvl="2"/>
            <a:r>
              <a:t>Corpo livello tre</a:t>
            </a:r>
          </a:p>
          <a:p>
            <a:pPr lvl="3"/>
            <a:r>
              <a:t>Corpo livello quattro</a:t>
            </a:r>
          </a:p>
          <a:p>
            <a:pPr lvl="4"/>
            <a:r>
              <a:t>Corpo livello cinque</a:t>
            </a:r>
          </a:p>
        </p:txBody>
      </p:sp>
      <p:sp>
        <p:nvSpPr>
          <p:cNvPr id="137" name="Immagine"/>
          <p:cNvSpPr>
            <a:spLocks noGrp="1"/>
          </p:cNvSpPr>
          <p:nvPr>
            <p:ph type="pic" idx="13"/>
          </p:nvPr>
        </p:nvSpPr>
        <p:spPr>
          <a:xfrm>
            <a:off x="-1016000" y="-12700"/>
            <a:ext cx="8860898" cy="9779000"/>
          </a:xfrm>
          <a:prstGeom prst="rect">
            <a:avLst/>
          </a:prstGeom>
        </p:spPr>
        <p:txBody>
          <a:bodyPr lIns="91439" tIns="45719" rIns="91439" bIns="45719" anchor="t">
            <a:noAutofit/>
          </a:bodyPr>
          <a:lstStyle/>
          <a:p>
            <a:endParaRPr/>
          </a:p>
        </p:txBody>
      </p:sp>
      <p:sp>
        <p:nvSpPr>
          <p:cNvPr id="138" name="Giovanni Mela"/>
          <p:cNvSpPr txBox="1">
            <a:spLocks noGrp="1"/>
          </p:cNvSpPr>
          <p:nvPr>
            <p:ph type="body" sz="quarter" idx="14"/>
          </p:nvPr>
        </p:nvSpPr>
        <p:spPr>
          <a:xfrm>
            <a:off x="5892800" y="7789333"/>
            <a:ext cx="6705600" cy="863606"/>
          </a:xfrm>
          <a:prstGeom prst="rect">
            <a:avLst/>
          </a:prstGeom>
        </p:spPr>
        <p:txBody>
          <a:bodyPr anchor="ctr"/>
          <a:lstStyle/>
          <a:p>
            <a:endParaRPr/>
          </a:p>
        </p:txBody>
      </p:sp>
      <p:sp>
        <p:nvSpPr>
          <p:cNvPr id="139"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
        <p:nvSpPr>
          <p:cNvPr id="146" name="Immagine"/>
          <p:cNvSpPr>
            <a:spLocks noGrp="1"/>
          </p:cNvSpPr>
          <p:nvPr>
            <p:ph type="pic" idx="13"/>
          </p:nvPr>
        </p:nvSpPr>
        <p:spPr>
          <a:xfrm>
            <a:off x="-914400" y="-12700"/>
            <a:ext cx="14814645" cy="9779000"/>
          </a:xfrm>
          <a:prstGeom prst="rect">
            <a:avLst/>
          </a:prstGeom>
        </p:spPr>
        <p:txBody>
          <a:bodyPr lIns="91439" tIns="45719" rIns="91439" bIns="45719" anchor="t">
            <a:noAutofit/>
          </a:bodyPr>
          <a:lstStyle/>
          <a:p>
            <a:endParaRPr/>
          </a:p>
        </p:txBody>
      </p:sp>
      <p:sp>
        <p:nvSpPr>
          <p:cNvPr id="147"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o">
    <p:spTree>
      <p:nvGrpSpPr>
        <p:cNvPr id="1" name=""/>
        <p:cNvGrpSpPr/>
        <p:nvPr/>
      </p:nvGrpSpPr>
      <p:grpSpPr>
        <a:xfrm>
          <a:off x="0" y="0"/>
          <a:ext cx="0" cy="0"/>
          <a:chOff x="0" y="0"/>
          <a:chExt cx="0" cy="0"/>
        </a:xfrm>
      </p:grpSpPr>
      <p:sp>
        <p:nvSpPr>
          <p:cNvPr id="154"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alternativo">
    <p:bg>
      <p:bgPr>
        <a:solidFill>
          <a:srgbClr val="FFFFFF"/>
        </a:solidFill>
        <a:effectLst/>
      </p:bgPr>
    </p:bg>
    <p:spTree>
      <p:nvGrpSpPr>
        <p:cNvPr id="1" name=""/>
        <p:cNvGrpSpPr/>
        <p:nvPr/>
      </p:nvGrpSpPr>
      <p:grpSpPr>
        <a:xfrm>
          <a:off x="0" y="0"/>
          <a:ext cx="0" cy="0"/>
          <a:chOff x="0" y="0"/>
          <a:chExt cx="0" cy="0"/>
        </a:xfrm>
      </p:grpSpPr>
      <p:sp>
        <p:nvSpPr>
          <p:cNvPr id="161"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olo e sottotitolo">
    <p:spTree>
      <p:nvGrpSpPr>
        <p:cNvPr id="1" name=""/>
        <p:cNvGrpSpPr/>
        <p:nvPr/>
      </p:nvGrpSpPr>
      <p:grpSpPr>
        <a:xfrm>
          <a:off x="0" y="0"/>
          <a:ext cx="0" cy="0"/>
          <a:chOff x="0" y="0"/>
          <a:chExt cx="0" cy="0"/>
        </a:xfrm>
      </p:grpSpPr>
      <p:sp>
        <p:nvSpPr>
          <p:cNvPr id="168" name="Titolo Testo"/>
          <p:cNvSpPr txBox="1">
            <a:spLocks noGrp="1"/>
          </p:cNvSpPr>
          <p:nvPr>
            <p:ph type="title"/>
          </p:nvPr>
        </p:nvSpPr>
        <p:spPr>
          <a:prstGeom prst="rect">
            <a:avLst/>
          </a:prstGeom>
        </p:spPr>
        <p:txBody>
          <a:bodyPr/>
          <a:lstStyle/>
          <a:p>
            <a:r>
              <a:t>Titolo Testo</a:t>
            </a:r>
          </a:p>
        </p:txBody>
      </p:sp>
      <p:sp>
        <p:nvSpPr>
          <p:cNvPr id="169" name="Corpo livello uno…"/>
          <p:cNvSpPr txBox="1">
            <a:spLocks noGrp="1"/>
          </p:cNvSpPr>
          <p:nvPr>
            <p:ph type="body" sz="quarter"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17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olo e punti elenco">
    <p:spTree>
      <p:nvGrpSpPr>
        <p:cNvPr id="1" name=""/>
        <p:cNvGrpSpPr/>
        <p:nvPr/>
      </p:nvGrpSpPr>
      <p:grpSpPr>
        <a:xfrm>
          <a:off x="0" y="0"/>
          <a:ext cx="0" cy="0"/>
          <a:chOff x="0" y="0"/>
          <a:chExt cx="0" cy="0"/>
        </a:xfrm>
      </p:grpSpPr>
      <p:sp>
        <p:nvSpPr>
          <p:cNvPr id="177" name="Linea"/>
          <p:cNvSpPr/>
          <p:nvPr/>
        </p:nvSpPr>
        <p:spPr>
          <a:xfrm flipV="1">
            <a:off x="406399" y="993158"/>
            <a:ext cx="12192002" cy="266"/>
          </a:xfrm>
          <a:prstGeom prst="line">
            <a:avLst/>
          </a:prstGeom>
          <a:ln w="25400">
            <a:solidFill>
              <a:srgbClr val="A6AAA9"/>
            </a:solidFill>
            <a:miter lim="400000"/>
          </a:ln>
        </p:spPr>
        <p:txBody>
          <a:bodyPr lIns="45718" tIns="45718" rIns="45718" bIns="45718"/>
          <a:lstStyle/>
          <a:p>
            <a:endParaRPr/>
          </a:p>
        </p:txBody>
      </p:sp>
      <p:sp>
        <p:nvSpPr>
          <p:cNvPr id="178"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179"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180" name="Corpo livello uno…"/>
          <p:cNvSpPr txBox="1">
            <a:spLocks noGrp="1"/>
          </p:cNvSpPr>
          <p:nvPr>
            <p:ph type="body" idx="13"/>
          </p:nvPr>
        </p:nvSpPr>
        <p:spPr>
          <a:xfrm>
            <a:off x="406400" y="2743200"/>
            <a:ext cx="12192000" cy="6108700"/>
          </a:xfrm>
          <a:prstGeom prst="rect">
            <a:avLst/>
          </a:prstGeom>
        </p:spPr>
        <p:txBody>
          <a:bodyPr anchor="t"/>
          <a:lstStyle/>
          <a:p>
            <a:endParaRPr/>
          </a:p>
        </p:txBody>
      </p:sp>
      <p:sp>
        <p:nvSpPr>
          <p:cNvPr id="181"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spTree>
      <p:nvGrpSpPr>
        <p:cNvPr id="1" name=""/>
        <p:cNvGrpSpPr/>
        <p:nvPr/>
      </p:nvGrpSpPr>
      <p:grpSpPr>
        <a:xfrm>
          <a:off x="0" y="0"/>
          <a:ext cx="0" cy="0"/>
          <a:chOff x="0" y="0"/>
          <a:chExt cx="0" cy="0"/>
        </a:xfrm>
      </p:grpSpPr>
      <p:sp>
        <p:nvSpPr>
          <p:cNvPr id="21" name="Immagine"/>
          <p:cNvSpPr>
            <a:spLocks noGrp="1"/>
          </p:cNvSpPr>
          <p:nvPr>
            <p:ph type="pic" idx="13"/>
          </p:nvPr>
        </p:nvSpPr>
        <p:spPr>
          <a:xfrm>
            <a:off x="-914400" y="-12700"/>
            <a:ext cx="14814645" cy="9779000"/>
          </a:xfrm>
          <a:prstGeom prst="rect">
            <a:avLst/>
          </a:prstGeom>
        </p:spPr>
        <p:txBody>
          <a:bodyPr lIns="91439" tIns="45719" rIns="91439" bIns="45719" anchor="t">
            <a:noAutofit/>
          </a:bodyPr>
          <a:lstStyle/>
          <a:p>
            <a:endParaRPr/>
          </a:p>
        </p:txBody>
      </p:sp>
      <p:sp>
        <p:nvSpPr>
          <p:cNvPr id="22" name="Corpo livello uno…"/>
          <p:cNvSpPr txBox="1">
            <a:spLocks noGrp="1"/>
          </p:cNvSpPr>
          <p:nvPr>
            <p:ph type="body" sz="quarter" idx="1"/>
          </p:nvPr>
        </p:nvSpPr>
        <p:spPr>
          <a:xfrm>
            <a:off x="406400" y="6140894"/>
            <a:ext cx="12192000" cy="265"/>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sz="3400" cap="none">
                <a:solidFill>
                  <a:srgbClr val="838787"/>
                </a:solidFill>
                <a:latin typeface="Avenir Next Medium"/>
                <a:ea typeface="Avenir Next Medium"/>
                <a:cs typeface="Avenir Next Medium"/>
                <a:sym typeface="Avenir Next Medium"/>
              </a:defRPr>
            </a:lvl5pPr>
          </a:lstStyle>
          <a:p>
            <a:r>
              <a:t>Corpo livello uno</a:t>
            </a:r>
          </a:p>
          <a:p>
            <a:pPr lvl="1"/>
            <a:r>
              <a:t>Corpo livello due</a:t>
            </a:r>
          </a:p>
          <a:p>
            <a:pPr lvl="2"/>
            <a:r>
              <a:t>Corpo livello tre</a:t>
            </a:r>
          </a:p>
          <a:p>
            <a:pPr lvl="3"/>
            <a:r>
              <a:t>Corpo livello quattro</a:t>
            </a:r>
          </a:p>
          <a:p>
            <a:pPr lvl="4"/>
            <a:r>
              <a:t>Corpo livello cinque</a:t>
            </a:r>
          </a:p>
        </p:txBody>
      </p:sp>
      <p:sp>
        <p:nvSpPr>
          <p:cNvPr id="23" name="Titolo Testo"/>
          <p:cNvSpPr txBox="1">
            <a:spLocks noGrp="1"/>
          </p:cNvSpPr>
          <p:nvPr>
            <p:ph type="title"/>
          </p:nvPr>
        </p:nvSpPr>
        <p:spPr>
          <a:prstGeom prst="rect">
            <a:avLst/>
          </a:prstGeom>
        </p:spPr>
        <p:txBody>
          <a:bodyPr/>
          <a:lstStyle/>
          <a:p>
            <a:r>
              <a:t>Titolo Testo</a:t>
            </a:r>
          </a:p>
        </p:txBody>
      </p:sp>
      <p:sp>
        <p:nvSpPr>
          <p:cNvPr id="24" name="Corpo livello uno…"/>
          <p:cNvSpPr txBox="1">
            <a:spLocks noGrp="1"/>
          </p:cNvSpPr>
          <p:nvPr>
            <p:ph type="body" sz="quarter" idx="14"/>
          </p:nvPr>
        </p:nvSpPr>
        <p:spPr>
          <a:prstGeom prst="rect">
            <a:avLst/>
          </a:prstGeom>
        </p:spPr>
        <p:txBody>
          <a:bodyPr/>
          <a:lstStyle/>
          <a:p>
            <a:endParaRPr/>
          </a:p>
        </p:txBody>
      </p:sp>
      <p:sp>
        <p:nvSpPr>
          <p:cNvPr id="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 sottotitolo alt">
    <p:bg>
      <p:bgPr>
        <a:solidFill>
          <a:srgbClr val="FFFFFF"/>
        </a:solidFill>
        <a:effectLst/>
      </p:bgPr>
    </p:bg>
    <p:spTree>
      <p:nvGrpSpPr>
        <p:cNvPr id="1" name=""/>
        <p:cNvGrpSpPr/>
        <p:nvPr/>
      </p:nvGrpSpPr>
      <p:grpSpPr>
        <a:xfrm>
          <a:off x="0" y="0"/>
          <a:ext cx="0" cy="0"/>
          <a:chOff x="0" y="0"/>
          <a:chExt cx="0" cy="0"/>
        </a:xfrm>
      </p:grpSpPr>
      <p:sp>
        <p:nvSpPr>
          <p:cNvPr id="32" name="Titolo Testo"/>
          <p:cNvSpPr txBox="1">
            <a:spLocks noGrp="1"/>
          </p:cNvSpPr>
          <p:nvPr>
            <p:ph type="title"/>
          </p:nvPr>
        </p:nvSpPr>
        <p:spPr>
          <a:prstGeom prst="rect">
            <a:avLst/>
          </a:prstGeom>
        </p:spPr>
        <p:txBody>
          <a:bodyPr/>
          <a:lstStyle/>
          <a:p>
            <a:r>
              <a:t>Titolo Testo</a:t>
            </a:r>
          </a:p>
        </p:txBody>
      </p:sp>
      <p:sp>
        <p:nvSpPr>
          <p:cNvPr id="33" name="Corpo livello uno…"/>
          <p:cNvSpPr txBox="1">
            <a:spLocks noGrp="1"/>
          </p:cNvSpPr>
          <p:nvPr>
            <p:ph type="body" sz="quarter"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34" name="Numero diapositiva"/>
          <p:cNvSpPr txBox="1">
            <a:spLocks noGrp="1"/>
          </p:cNvSpPr>
          <p:nvPr>
            <p:ph type="sldNum" sz="quarter" idx="2"/>
          </p:nvPr>
        </p:nvSpPr>
        <p:spPr>
          <a:xfrm>
            <a:off x="12161860" y="4191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spTree>
      <p:nvGrpSpPr>
        <p:cNvPr id="1" name=""/>
        <p:cNvGrpSpPr/>
        <p:nvPr/>
      </p:nvGrpSpPr>
      <p:grpSpPr>
        <a:xfrm>
          <a:off x="0" y="0"/>
          <a:ext cx="0" cy="0"/>
          <a:chOff x="0" y="0"/>
          <a:chExt cx="0" cy="0"/>
        </a:xfrm>
      </p:grpSpPr>
      <p:sp>
        <p:nvSpPr>
          <p:cNvPr id="41" name="Titolo Testo"/>
          <p:cNvSpPr txBox="1">
            <a:spLocks noGrp="1"/>
          </p:cNvSpPr>
          <p:nvPr>
            <p:ph type="title"/>
          </p:nvPr>
        </p:nvSpPr>
        <p:spPr>
          <a:xfrm>
            <a:off x="406400" y="4038600"/>
            <a:ext cx="12192000" cy="4521200"/>
          </a:xfrm>
          <a:prstGeom prst="rect">
            <a:avLst/>
          </a:prstGeom>
        </p:spPr>
        <p:txBody>
          <a:bodyPr/>
          <a:lstStyle/>
          <a:p>
            <a:r>
              <a:t>Titolo Testo</a:t>
            </a:r>
          </a:p>
        </p:txBody>
      </p:sp>
      <p:sp>
        <p:nvSpPr>
          <p:cNvPr id="4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spTree>
      <p:nvGrpSpPr>
        <p:cNvPr id="1" name=""/>
        <p:cNvGrpSpPr/>
        <p:nvPr/>
      </p:nvGrpSpPr>
      <p:grpSpPr>
        <a:xfrm>
          <a:off x="0" y="0"/>
          <a:ext cx="0" cy="0"/>
          <a:chOff x="0" y="0"/>
          <a:chExt cx="0" cy="0"/>
        </a:xfrm>
      </p:grpSpPr>
      <p:sp>
        <p:nvSpPr>
          <p:cNvPr id="49" name="Linea"/>
          <p:cNvSpPr/>
          <p:nvPr/>
        </p:nvSpPr>
        <p:spPr>
          <a:xfrm flipV="1">
            <a:off x="5892800" y="6141010"/>
            <a:ext cx="6705601" cy="147"/>
          </a:xfrm>
          <a:prstGeom prst="line">
            <a:avLst/>
          </a:prstGeom>
          <a:ln w="38100">
            <a:solidFill>
              <a:srgbClr val="A6AAA9"/>
            </a:solidFill>
            <a:miter lim="400000"/>
          </a:ln>
        </p:spPr>
        <p:txBody>
          <a:bodyPr lIns="45718" tIns="45718" rIns="45718" bIns="45718"/>
          <a:lstStyle/>
          <a:p>
            <a:endParaRPr/>
          </a:p>
        </p:txBody>
      </p:sp>
      <p:sp>
        <p:nvSpPr>
          <p:cNvPr id="50" name="Immagine"/>
          <p:cNvSpPr>
            <a:spLocks noGrp="1"/>
          </p:cNvSpPr>
          <p:nvPr>
            <p:ph type="pic" idx="13"/>
          </p:nvPr>
        </p:nvSpPr>
        <p:spPr>
          <a:xfrm>
            <a:off x="-1016000" y="-12700"/>
            <a:ext cx="8860898" cy="9779000"/>
          </a:xfrm>
          <a:prstGeom prst="rect">
            <a:avLst/>
          </a:prstGeom>
        </p:spPr>
        <p:txBody>
          <a:bodyPr lIns="91439" tIns="45719" rIns="91439" bIns="45719" anchor="t">
            <a:noAutofit/>
          </a:bodyPr>
          <a:lstStyle/>
          <a:p>
            <a:endParaRPr/>
          </a:p>
        </p:txBody>
      </p:sp>
      <p:sp>
        <p:nvSpPr>
          <p:cNvPr id="51" name="Titolo Testo"/>
          <p:cNvSpPr txBox="1">
            <a:spLocks noGrp="1"/>
          </p:cNvSpPr>
          <p:nvPr>
            <p:ph type="title"/>
          </p:nvPr>
        </p:nvSpPr>
        <p:spPr>
          <a:xfrm>
            <a:off x="5892800" y="6426200"/>
            <a:ext cx="6705600" cy="2705100"/>
          </a:xfrm>
          <a:prstGeom prst="rect">
            <a:avLst/>
          </a:prstGeom>
        </p:spPr>
        <p:txBody>
          <a:bodyPr/>
          <a:lstStyle/>
          <a:p>
            <a:r>
              <a:t>Titolo Testo</a:t>
            </a:r>
          </a:p>
        </p:txBody>
      </p:sp>
      <p:sp>
        <p:nvSpPr>
          <p:cNvPr id="52" name="Corpo livello uno…"/>
          <p:cNvSpPr txBox="1">
            <a:spLocks noGrp="1"/>
          </p:cNvSpPr>
          <p:nvPr>
            <p:ph type="body" sz="quarter" idx="1"/>
          </p:nvPr>
        </p:nvSpPr>
        <p:spPr>
          <a:xfrm>
            <a:off x="5892800" y="4267200"/>
            <a:ext cx="6705600" cy="1803400"/>
          </a:xfrm>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olo - In alto">
    <p:bg>
      <p:bgPr>
        <a:solidFill>
          <a:srgbClr val="FFFFFF"/>
        </a:solidFill>
        <a:effectLst/>
      </p:bgPr>
    </p:bg>
    <p:spTree>
      <p:nvGrpSpPr>
        <p:cNvPr id="1" name=""/>
        <p:cNvGrpSpPr/>
        <p:nvPr/>
      </p:nvGrpSpPr>
      <p:grpSpPr>
        <a:xfrm>
          <a:off x="0" y="0"/>
          <a:ext cx="0" cy="0"/>
          <a:chOff x="0" y="0"/>
          <a:chExt cx="0" cy="0"/>
        </a:xfrm>
      </p:grpSpPr>
      <p:sp>
        <p:nvSpPr>
          <p:cNvPr id="60"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endParaRPr/>
          </a:p>
        </p:txBody>
      </p:sp>
      <p:sp>
        <p:nvSpPr>
          <p:cNvPr id="61"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62"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63"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olo e punti elenco">
    <p:spTree>
      <p:nvGrpSpPr>
        <p:cNvPr id="1" name=""/>
        <p:cNvGrpSpPr/>
        <p:nvPr/>
      </p:nvGrpSpPr>
      <p:grpSpPr>
        <a:xfrm>
          <a:off x="0" y="0"/>
          <a:ext cx="0" cy="0"/>
          <a:chOff x="0" y="0"/>
          <a:chExt cx="0" cy="0"/>
        </a:xfrm>
      </p:grpSpPr>
      <p:sp>
        <p:nvSpPr>
          <p:cNvPr id="70"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endParaRPr/>
          </a:p>
        </p:txBody>
      </p:sp>
      <p:sp>
        <p:nvSpPr>
          <p:cNvPr id="71"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72"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73" name="Corpo livello uno…"/>
          <p:cNvSpPr txBox="1">
            <a:spLocks noGrp="1"/>
          </p:cNvSpPr>
          <p:nvPr>
            <p:ph type="body" idx="13"/>
          </p:nvPr>
        </p:nvSpPr>
        <p:spPr>
          <a:xfrm>
            <a:off x="406400" y="2743200"/>
            <a:ext cx="12192000" cy="6108700"/>
          </a:xfrm>
          <a:prstGeom prst="rect">
            <a:avLst/>
          </a:prstGeom>
        </p:spPr>
        <p:txBody>
          <a:bodyPr anchor="t"/>
          <a:lstStyle/>
          <a:p>
            <a:endParaRPr/>
          </a:p>
        </p:txBody>
      </p:sp>
      <p:sp>
        <p:nvSpPr>
          <p:cNvPr id="74"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olo e punti elenco alternativi">
    <p:bg>
      <p:bgPr>
        <a:solidFill>
          <a:srgbClr val="FFFFFF"/>
        </a:solidFill>
        <a:effectLst/>
      </p:bgPr>
    </p:bg>
    <p:spTree>
      <p:nvGrpSpPr>
        <p:cNvPr id="1" name=""/>
        <p:cNvGrpSpPr/>
        <p:nvPr/>
      </p:nvGrpSpPr>
      <p:grpSpPr>
        <a:xfrm>
          <a:off x="0" y="0"/>
          <a:ext cx="0" cy="0"/>
          <a:chOff x="0" y="0"/>
          <a:chExt cx="0" cy="0"/>
        </a:xfrm>
      </p:grpSpPr>
      <p:sp>
        <p:nvSpPr>
          <p:cNvPr id="81"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endParaRPr/>
          </a:p>
        </p:txBody>
      </p:sp>
      <p:sp>
        <p:nvSpPr>
          <p:cNvPr id="82"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83" name="Titolo Testo"/>
          <p:cNvSpPr txBox="1">
            <a:spLocks noGrp="1"/>
          </p:cNvSpPr>
          <p:nvPr>
            <p:ph type="title"/>
          </p:nvPr>
        </p:nvSpPr>
        <p:spPr>
          <a:xfrm>
            <a:off x="406400" y="1536700"/>
            <a:ext cx="12192000" cy="723900"/>
          </a:xfrm>
          <a:prstGeom prst="rect">
            <a:avLst/>
          </a:prstGeom>
        </p:spPr>
        <p:txBody>
          <a:bodyPr/>
          <a:lstStyle>
            <a:lvl1pPr>
              <a:spcBef>
                <a:spcPts val="2800"/>
              </a:spcBef>
              <a:defRPr sz="6000"/>
            </a:lvl1pPr>
          </a:lstStyle>
          <a:p>
            <a:r>
              <a:t>Titolo Testo</a:t>
            </a:r>
          </a:p>
        </p:txBody>
      </p:sp>
      <p:sp>
        <p:nvSpPr>
          <p:cNvPr id="84" name="Corpo livello uno…"/>
          <p:cNvSpPr txBox="1">
            <a:spLocks noGrp="1"/>
          </p:cNvSpPr>
          <p:nvPr>
            <p:ph type="body" idx="13"/>
          </p:nvPr>
        </p:nvSpPr>
        <p:spPr>
          <a:xfrm>
            <a:off x="406400" y="2743200"/>
            <a:ext cx="12192000" cy="6108700"/>
          </a:xfrm>
          <a:prstGeom prst="rect">
            <a:avLst/>
          </a:prstGeom>
        </p:spPr>
        <p:txBody>
          <a:bodyPr anchor="t"/>
          <a:lstStyle/>
          <a:p>
            <a:endParaRPr/>
          </a:p>
        </p:txBody>
      </p:sp>
      <p:sp>
        <p:nvSpPr>
          <p:cNvPr id="85"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olo, punti elenco e foto">
    <p:spTree>
      <p:nvGrpSpPr>
        <p:cNvPr id="1" name=""/>
        <p:cNvGrpSpPr/>
        <p:nvPr/>
      </p:nvGrpSpPr>
      <p:grpSpPr>
        <a:xfrm>
          <a:off x="0" y="0"/>
          <a:ext cx="0" cy="0"/>
          <a:chOff x="0" y="0"/>
          <a:chExt cx="0" cy="0"/>
        </a:xfrm>
      </p:grpSpPr>
      <p:sp>
        <p:nvSpPr>
          <p:cNvPr id="92"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endParaRPr/>
          </a:p>
        </p:txBody>
      </p:sp>
      <p:sp>
        <p:nvSpPr>
          <p:cNvPr id="93" name="Corpo livello uno…"/>
          <p:cNvSpPr txBox="1">
            <a:spLocks noGrp="1"/>
          </p:cNvSpPr>
          <p:nvPr>
            <p:ph type="body" sz="quarter" idx="1"/>
          </p:nvPr>
        </p:nvSpPr>
        <p:spPr>
          <a:xfrm>
            <a:off x="406400" y="457200"/>
            <a:ext cx="11176000" cy="457200"/>
          </a:xfrm>
          <a:prstGeom prst="rect">
            <a:avLst/>
          </a:prstGeom>
        </p:spPr>
        <p:txBody>
          <a:bodyPr/>
          <a:lstStyle>
            <a:lvl1pPr defTabSz="457200">
              <a:spcBef>
                <a:spcPts val="0"/>
              </a:spcBef>
              <a:defRPr sz="2400" spc="120">
                <a:solidFill>
                  <a:srgbClr val="838787"/>
                </a:solidFill>
              </a:defRPr>
            </a:lvl1pPr>
            <a:lvl2pPr marL="758263" indent="-313763" defTabSz="457200">
              <a:spcBef>
                <a:spcPts val="0"/>
              </a:spcBef>
              <a:buSzPct val="104999"/>
              <a:buChar char="‣"/>
              <a:defRPr sz="2400" spc="120">
                <a:solidFill>
                  <a:srgbClr val="838787"/>
                </a:solidFill>
              </a:defRPr>
            </a:lvl2pPr>
            <a:lvl3pPr marL="1202763" indent="-313763" defTabSz="457200">
              <a:spcBef>
                <a:spcPts val="0"/>
              </a:spcBef>
              <a:buSzPct val="104999"/>
              <a:buChar char="‣"/>
              <a:defRPr sz="2400" spc="120">
                <a:solidFill>
                  <a:srgbClr val="838787"/>
                </a:solidFill>
              </a:defRPr>
            </a:lvl3pPr>
            <a:lvl4pPr marL="1647263" indent="-313763" defTabSz="457200">
              <a:spcBef>
                <a:spcPts val="0"/>
              </a:spcBef>
              <a:buSzPct val="104999"/>
              <a:buChar char="‣"/>
              <a:defRPr sz="2400" spc="120">
                <a:solidFill>
                  <a:srgbClr val="838787"/>
                </a:solidFill>
              </a:defRPr>
            </a:lvl4pPr>
            <a:lvl5pPr marL="2091763" indent="-313763" defTabSz="457200">
              <a:spcBef>
                <a:spcPts val="0"/>
              </a:spcBef>
              <a:buSzPct val="104999"/>
              <a:buChar char="‣"/>
              <a:defRPr sz="2400" spc="120">
                <a:solidFill>
                  <a:srgbClr val="838787"/>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94" name="Immagine"/>
          <p:cNvSpPr>
            <a:spLocks noGrp="1"/>
          </p:cNvSpPr>
          <p:nvPr>
            <p:ph type="pic" idx="13"/>
          </p:nvPr>
        </p:nvSpPr>
        <p:spPr>
          <a:xfrm>
            <a:off x="6665376" y="1219200"/>
            <a:ext cx="7445459" cy="8216900"/>
          </a:xfrm>
          <a:prstGeom prst="rect">
            <a:avLst/>
          </a:prstGeom>
        </p:spPr>
        <p:txBody>
          <a:bodyPr lIns="91439" tIns="45719" rIns="91439" bIns="45719" anchor="t">
            <a:noAutofit/>
          </a:bodyPr>
          <a:lstStyle/>
          <a:p>
            <a:endParaRPr/>
          </a:p>
        </p:txBody>
      </p:sp>
      <p:sp>
        <p:nvSpPr>
          <p:cNvPr id="95" name="Titolo Testo"/>
          <p:cNvSpPr txBox="1">
            <a:spLocks noGrp="1"/>
          </p:cNvSpPr>
          <p:nvPr>
            <p:ph type="title"/>
          </p:nvPr>
        </p:nvSpPr>
        <p:spPr>
          <a:xfrm>
            <a:off x="406400" y="1536700"/>
            <a:ext cx="6299200" cy="723900"/>
          </a:xfrm>
          <a:prstGeom prst="rect">
            <a:avLst/>
          </a:prstGeom>
        </p:spPr>
        <p:txBody>
          <a:bodyPr/>
          <a:lstStyle>
            <a:lvl1pPr>
              <a:spcBef>
                <a:spcPts val="2800"/>
              </a:spcBef>
              <a:defRPr sz="6000"/>
            </a:lvl1pPr>
          </a:lstStyle>
          <a:p>
            <a:r>
              <a:t>Titolo Testo</a:t>
            </a:r>
          </a:p>
        </p:txBody>
      </p:sp>
      <p:sp>
        <p:nvSpPr>
          <p:cNvPr id="96" name="Corpo livello uno…"/>
          <p:cNvSpPr txBox="1">
            <a:spLocks noGrp="1"/>
          </p:cNvSpPr>
          <p:nvPr>
            <p:ph type="body" sz="half" idx="14"/>
          </p:nvPr>
        </p:nvSpPr>
        <p:spPr>
          <a:xfrm>
            <a:off x="406400" y="2743200"/>
            <a:ext cx="6299200" cy="6108700"/>
          </a:xfrm>
          <a:prstGeom prst="rect">
            <a:avLst/>
          </a:prstGeom>
        </p:spPr>
        <p:txBody>
          <a:bodyPr anchor="t"/>
          <a:lstStyle/>
          <a:p>
            <a:endParaRPr/>
          </a:p>
        </p:txBody>
      </p:sp>
      <p:sp>
        <p:nvSpPr>
          <p:cNvPr id="97" name="Numero diapositiva"/>
          <p:cNvSpPr txBox="1">
            <a:spLocks noGrp="1"/>
          </p:cNvSpPr>
          <p:nvPr>
            <p:ph type="sldNum" sz="quarter" idx="2"/>
          </p:nvPr>
        </p:nvSpPr>
        <p:spPr>
          <a:xfrm>
            <a:off x="12186622"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Linea"/>
          <p:cNvSpPr/>
          <p:nvPr/>
        </p:nvSpPr>
        <p:spPr>
          <a:xfrm flipV="1">
            <a:off x="406399" y="6140894"/>
            <a:ext cx="12192002" cy="265"/>
          </a:xfrm>
          <a:prstGeom prst="line">
            <a:avLst/>
          </a:prstGeom>
          <a:ln w="38100">
            <a:solidFill>
              <a:srgbClr val="A6AAA9"/>
            </a:solidFill>
            <a:miter lim="400000"/>
          </a:ln>
        </p:spPr>
        <p:txBody>
          <a:bodyPr lIns="45718" tIns="45718" rIns="45718" bIns="45718"/>
          <a:lstStyle/>
          <a:p>
            <a:endParaRPr/>
          </a:p>
        </p:txBody>
      </p:sp>
      <p:sp>
        <p:nvSpPr>
          <p:cNvPr id="3" name="Titolo Testo"/>
          <p:cNvSpPr txBox="1">
            <a:spLocks noGrp="1"/>
          </p:cNvSpPr>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sz="17000" b="0" i="0" u="none" strike="noStrike" cap="all" spc="0" baseline="0">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sz="5400" b="0" i="0" u="none" strike="noStrike" cap="all" spc="0" baseline="0">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sz="5400" b="0" i="0" u="none" strike="noStrike" cap="all" spc="0" baseline="0">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nasdaq.com"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ROGETTO…"/>
          <p:cNvSpPr txBox="1">
            <a:spLocks noGrp="1"/>
          </p:cNvSpPr>
          <p:nvPr>
            <p:ph type="title"/>
          </p:nvPr>
        </p:nvSpPr>
        <p:spPr>
          <a:xfrm>
            <a:off x="406400" y="3596256"/>
            <a:ext cx="12192000" cy="3849490"/>
          </a:xfrm>
          <a:prstGeom prst="rect">
            <a:avLst/>
          </a:prstGeom>
        </p:spPr>
        <p:txBody>
          <a:bodyPr/>
          <a:lstStyle/>
          <a:p>
            <a:pPr defTabSz="502412">
              <a:defRPr sz="11000"/>
            </a:pPr>
            <a:r>
              <a:t>PROGETTO </a:t>
            </a:r>
            <a:endParaRPr sz="14600"/>
          </a:p>
          <a:p>
            <a:pPr defTabSz="502412">
              <a:defRPr sz="11000"/>
            </a:pPr>
            <a:r>
              <a:t>ARCHITETTURE DATI</a:t>
            </a:r>
          </a:p>
        </p:txBody>
      </p:sp>
      <p:sp>
        <p:nvSpPr>
          <p:cNvPr id="191" name="Beltramelli FabiO                816912…"/>
          <p:cNvSpPr txBox="1">
            <a:spLocks noGrp="1"/>
          </p:cNvSpPr>
          <p:nvPr>
            <p:ph type="body" sz="quarter" idx="1"/>
          </p:nvPr>
        </p:nvSpPr>
        <p:spPr>
          <a:xfrm>
            <a:off x="406400" y="6216531"/>
            <a:ext cx="12192000" cy="1803401"/>
          </a:xfrm>
          <a:prstGeom prst="rect">
            <a:avLst/>
          </a:prstGeom>
        </p:spPr>
        <p:txBody>
          <a:bodyPr/>
          <a:lstStyle/>
          <a:p>
            <a:pPr lvl="1" defTabSz="373885">
              <a:spcBef>
                <a:spcPts val="1400"/>
              </a:spcBef>
              <a:defRPr sz="3400"/>
            </a:pPr>
            <a:r>
              <a:rPr dirty="0" err="1"/>
              <a:t>Beltramelli</a:t>
            </a:r>
            <a:r>
              <a:rPr dirty="0"/>
              <a:t> </a:t>
            </a:r>
            <a:r>
              <a:rPr dirty="0" err="1"/>
              <a:t>FabiO</a:t>
            </a:r>
            <a:r>
              <a:rPr dirty="0"/>
              <a:t>                816912</a:t>
            </a:r>
          </a:p>
          <a:p>
            <a:pPr lvl="2" defTabSz="373885">
              <a:spcBef>
                <a:spcPts val="1400"/>
              </a:spcBef>
              <a:defRPr sz="3400"/>
            </a:pPr>
            <a:r>
              <a:rPr dirty="0"/>
              <a:t>FINATI DAVIDE                          817508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Ridondanza</a:t>
            </a:r>
          </a:p>
        </p:txBody>
      </p:sp>
      <p:sp>
        <p:nvSpPr>
          <p:cNvPr id="219" name="MaxTemp: temperatura massima registrata…"/>
          <p:cNvSpPr txBox="1">
            <a:spLocks noGrp="1"/>
          </p:cNvSpPr>
          <p:nvPr>
            <p:ph type="body" idx="1"/>
          </p:nvPr>
        </p:nvSpPr>
        <p:spPr>
          <a:xfrm>
            <a:off x="406400" y="1389211"/>
            <a:ext cx="12192000" cy="8053238"/>
          </a:xfrm>
          <a:prstGeom prst="rect">
            <a:avLst/>
          </a:prstGeom>
        </p:spPr>
        <p:txBody>
          <a:bodyPr anchor="t"/>
          <a:lstStyle/>
          <a:p>
            <a:pPr marL="440055" indent="-440055" defTabSz="578358">
              <a:lnSpc>
                <a:spcPct val="100000"/>
              </a:lnSpc>
              <a:spcBef>
                <a:spcPts val="2700"/>
              </a:spcBef>
              <a:buClr>
                <a:schemeClr val="accent1"/>
              </a:buClr>
              <a:buSzPct val="104999"/>
              <a:buFont typeface="Avenir Next"/>
              <a:buChar char="▸"/>
              <a:defRPr sz="3300" cap="none" spc="0">
                <a:latin typeface="Avenir Next Medium"/>
                <a:ea typeface="Avenir Next Medium"/>
                <a:cs typeface="Avenir Next Medium"/>
                <a:sym typeface="Avenir Next Medium"/>
              </a:defRPr>
            </a:pPr>
            <a:r>
              <a:t>Come già preventivato nel nostro caso siamo di fronte ad una ridondanza molto elevata. </a:t>
            </a:r>
          </a:p>
          <a:p>
            <a:pPr marL="440055" indent="-440055" defTabSz="578358">
              <a:lnSpc>
                <a:spcPct val="100000"/>
              </a:lnSpc>
              <a:spcBef>
                <a:spcPts val="2700"/>
              </a:spcBef>
              <a:buClr>
                <a:schemeClr val="accent1"/>
              </a:buClr>
              <a:buSzPct val="104999"/>
              <a:buFont typeface="Avenir Next"/>
              <a:buChar char="▸"/>
              <a:defRPr sz="3300" cap="none" spc="0">
                <a:latin typeface="Avenir Next Medium"/>
                <a:ea typeface="Avenir Next Medium"/>
                <a:cs typeface="Avenir Next Medium"/>
                <a:sym typeface="Avenir Next Medium"/>
              </a:defRPr>
            </a:pPr>
            <a:r>
              <a:t>In particolare avendo preso in considerazione solo le «fonti autorevoli» e solo i titoli presenti nell’indice NASDAQ tutte le fonti forniscono valori su tutti i titoli, quindi a livello di oggetti abbiamo una ridondanza del 100% </a:t>
            </a:r>
          </a:p>
          <a:p>
            <a:pPr marL="440055" indent="-440055" defTabSz="578358">
              <a:lnSpc>
                <a:spcPct val="100000"/>
              </a:lnSpc>
              <a:spcBef>
                <a:spcPts val="2700"/>
              </a:spcBef>
              <a:buClr>
                <a:schemeClr val="accent1"/>
              </a:buClr>
              <a:buSzPct val="104999"/>
              <a:buFont typeface="Avenir Next"/>
              <a:buChar char="▸"/>
              <a:defRPr sz="3300" cap="none" spc="0">
                <a:latin typeface="Avenir Next Medium"/>
                <a:ea typeface="Avenir Next Medium"/>
                <a:cs typeface="Avenir Next Medium"/>
                <a:sym typeface="Avenir Next Medium"/>
              </a:defRPr>
            </a:pPr>
            <a:r>
              <a:t>A livello di attributi invece la ridondanza è minore in quanto le diverse fonti forniscono set di attributi diversi.</a:t>
            </a:r>
          </a:p>
          <a:p>
            <a:pPr marL="440055" indent="-440055" defTabSz="578358">
              <a:lnSpc>
                <a:spcPct val="100000"/>
              </a:lnSpc>
              <a:spcBef>
                <a:spcPts val="2700"/>
              </a:spcBef>
              <a:buClr>
                <a:schemeClr val="accent1"/>
              </a:buClr>
              <a:buSzPct val="104999"/>
              <a:buFont typeface="Avenir Next"/>
              <a:buChar char="▸"/>
              <a:defRPr sz="3300" cap="none" spc="0">
                <a:latin typeface="Avenir Next Medium"/>
                <a:ea typeface="Avenir Next Medium"/>
                <a:cs typeface="Avenir Next Medium"/>
                <a:sym typeface="Avenir Next Medium"/>
              </a:defRPr>
            </a:pPr>
            <a:r>
              <a:t>In generale però nel nostro contesto siamo in presenza di una ridondanza generale molto alta, data però dal dominio stesso di tale analisi.</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CONSISTENZA</a:t>
            </a:r>
          </a:p>
        </p:txBody>
      </p:sp>
      <p:sp>
        <p:nvSpPr>
          <p:cNvPr id="222" name="MaxTemp: temperatura massima registrata…"/>
          <p:cNvSpPr txBox="1">
            <a:spLocks noGrp="1"/>
          </p:cNvSpPr>
          <p:nvPr>
            <p:ph type="body" idx="1"/>
          </p:nvPr>
        </p:nvSpPr>
        <p:spPr>
          <a:xfrm>
            <a:off x="406400" y="1443766"/>
            <a:ext cx="12192000" cy="7998684"/>
          </a:xfrm>
          <a:prstGeom prst="rect">
            <a:avLst/>
          </a:prstGeom>
        </p:spPr>
        <p:txBody>
          <a:bodyPr anchor="t">
            <a:normAutofit/>
          </a:bodyPr>
          <a:lstStyle/>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a:t>Per </a:t>
            </a:r>
            <a:r>
              <a:rPr sz="2500" dirty="0" err="1"/>
              <a:t>molti</a:t>
            </a:r>
            <a:r>
              <a:rPr sz="2500" dirty="0"/>
              <a:t> </a:t>
            </a:r>
            <a:r>
              <a:rPr sz="2500" dirty="0" err="1"/>
              <a:t>attributi</a:t>
            </a:r>
            <a:r>
              <a:rPr sz="2500" dirty="0"/>
              <a:t> </a:t>
            </a:r>
            <a:r>
              <a:rPr sz="2500" dirty="0" err="1"/>
              <a:t>si</a:t>
            </a:r>
            <a:r>
              <a:rPr sz="2500" dirty="0"/>
              <a:t> è </a:t>
            </a:r>
            <a:r>
              <a:rPr sz="2500" dirty="0" err="1"/>
              <a:t>verificato</a:t>
            </a:r>
            <a:r>
              <a:rPr sz="2500" dirty="0"/>
              <a:t> se </a:t>
            </a:r>
            <a:r>
              <a:rPr sz="2500" dirty="0" err="1"/>
              <a:t>fossero</a:t>
            </a:r>
            <a:r>
              <a:rPr sz="2500" dirty="0"/>
              <a:t> </a:t>
            </a:r>
            <a:r>
              <a:rPr sz="2500" dirty="0" err="1"/>
              <a:t>maggiori</a:t>
            </a:r>
            <a:r>
              <a:rPr sz="2500" dirty="0"/>
              <a:t> di 0, come ad </a:t>
            </a:r>
            <a:r>
              <a:rPr sz="2500" dirty="0" err="1"/>
              <a:t>esempio</a:t>
            </a:r>
            <a:r>
              <a:rPr sz="2500" dirty="0"/>
              <a:t> </a:t>
            </a:r>
            <a:r>
              <a:rPr sz="2500" dirty="0" err="1"/>
              <a:t>ClosePrice</a:t>
            </a:r>
            <a:r>
              <a:rPr sz="2500" dirty="0"/>
              <a:t>, </a:t>
            </a:r>
            <a:r>
              <a:rPr lang="it-IT" sz="2500" dirty="0"/>
              <a:t> </a:t>
            </a:r>
            <a:r>
              <a:rPr sz="2500" dirty="0" err="1"/>
              <a:t>OpenPrice</a:t>
            </a:r>
            <a:r>
              <a:rPr sz="2500" dirty="0"/>
              <a:t>, </a:t>
            </a:r>
            <a:r>
              <a:rPr sz="2500" dirty="0" err="1"/>
              <a:t>NShares</a:t>
            </a:r>
            <a:r>
              <a:rPr sz="2500" dirty="0"/>
              <a:t> </a:t>
            </a:r>
            <a:r>
              <a:rPr sz="2500" dirty="0" err="1"/>
              <a:t>ecc</a:t>
            </a:r>
            <a:r>
              <a:rPr sz="2500" dirty="0"/>
              <a:t>…</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HighPrice</a:t>
            </a:r>
            <a:r>
              <a:rPr sz="2500" dirty="0"/>
              <a:t> &lt; </a:t>
            </a:r>
            <a:r>
              <a:rPr sz="2500" dirty="0" err="1"/>
              <a:t>LowPrice</a:t>
            </a:r>
            <a:r>
              <a:rPr sz="2500" dirty="0"/>
              <a:t> (0%)</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YearHigh</a:t>
            </a:r>
            <a:r>
              <a:rPr sz="2500" dirty="0"/>
              <a:t> &lt; </a:t>
            </a:r>
            <a:r>
              <a:rPr sz="2500" dirty="0" err="1"/>
              <a:t>YearLow</a:t>
            </a:r>
            <a:r>
              <a:rPr sz="2500" dirty="0"/>
              <a:t> (0%)</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HighPrice</a:t>
            </a:r>
            <a:r>
              <a:rPr sz="2500" dirty="0"/>
              <a:t> &lt; </a:t>
            </a:r>
            <a:r>
              <a:rPr sz="2500" dirty="0" err="1"/>
              <a:t>OpenPrice</a:t>
            </a:r>
            <a:r>
              <a:rPr sz="2500" dirty="0"/>
              <a:t> (0%)</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HighPrice</a:t>
            </a:r>
            <a:r>
              <a:rPr sz="2500" dirty="0"/>
              <a:t> &lt; </a:t>
            </a:r>
            <a:r>
              <a:rPr sz="2500" dirty="0" err="1"/>
              <a:t>ClosePrice</a:t>
            </a:r>
            <a:r>
              <a:rPr sz="2500" dirty="0"/>
              <a:t> (0%)</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LowPrice</a:t>
            </a:r>
            <a:r>
              <a:rPr sz="2500" dirty="0"/>
              <a:t> &gt; </a:t>
            </a:r>
            <a:r>
              <a:rPr sz="2500" dirty="0" err="1"/>
              <a:t>OpenPrice</a:t>
            </a:r>
            <a:endParaRPr sz="2500" dirty="0"/>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LowPrice</a:t>
            </a:r>
            <a:r>
              <a:rPr sz="2500" dirty="0"/>
              <a:t> &gt; </a:t>
            </a:r>
            <a:r>
              <a:rPr sz="2500" dirty="0" err="1"/>
              <a:t>ClosePrice</a:t>
            </a:r>
            <a:r>
              <a:rPr sz="2500" dirty="0"/>
              <a:t> (0%)</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PreviousClose</a:t>
            </a:r>
            <a:r>
              <a:rPr sz="2500" dirty="0"/>
              <a:t> &gt; </a:t>
            </a:r>
            <a:r>
              <a:rPr sz="2500" dirty="0" err="1"/>
              <a:t>YearHigh</a:t>
            </a:r>
            <a:r>
              <a:rPr sz="2500" dirty="0"/>
              <a:t> &amp;&amp; </a:t>
            </a:r>
            <a:r>
              <a:rPr sz="2500" dirty="0" err="1"/>
              <a:t>PreviousClose</a:t>
            </a:r>
            <a:r>
              <a:rPr sz="2500" dirty="0"/>
              <a:t> &lt; </a:t>
            </a:r>
            <a:r>
              <a:rPr sz="2500" dirty="0" err="1"/>
              <a:t>YearLow</a:t>
            </a:r>
            <a:r>
              <a:rPr sz="2500" dirty="0"/>
              <a:t> (0%)</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ChangeInDollars</a:t>
            </a:r>
            <a:r>
              <a:rPr sz="2500" dirty="0"/>
              <a:t> != </a:t>
            </a:r>
            <a:r>
              <a:rPr sz="2500" dirty="0" err="1"/>
              <a:t>ClosePrice</a:t>
            </a:r>
            <a:r>
              <a:rPr sz="2500" dirty="0"/>
              <a:t> - </a:t>
            </a:r>
            <a:r>
              <a:rPr sz="2500" dirty="0" err="1"/>
              <a:t>PreviousClose</a:t>
            </a:r>
            <a:r>
              <a:rPr sz="2500" dirty="0"/>
              <a:t> (58,4%)</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ChangePerc</a:t>
            </a:r>
            <a:r>
              <a:rPr sz="2500" dirty="0"/>
              <a:t> != (</a:t>
            </a:r>
            <a:r>
              <a:rPr sz="2500" dirty="0" err="1"/>
              <a:t>ChangeInDollars</a:t>
            </a:r>
            <a:r>
              <a:rPr sz="2500" dirty="0"/>
              <a:t>/</a:t>
            </a:r>
            <a:r>
              <a:rPr sz="2500" dirty="0" err="1"/>
              <a:t>PreviousClose</a:t>
            </a:r>
            <a:r>
              <a:rPr sz="2500" dirty="0"/>
              <a:t>) * 100 (59,4%)</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DividendYield</a:t>
            </a:r>
            <a:r>
              <a:rPr sz="2500" dirty="0"/>
              <a:t> != (Dividend/</a:t>
            </a:r>
            <a:r>
              <a:rPr sz="2500" dirty="0" err="1"/>
              <a:t>PreviousClose</a:t>
            </a:r>
            <a:r>
              <a:rPr sz="2500" dirty="0"/>
              <a:t>) * 100 (24,6%)</a:t>
            </a:r>
          </a:p>
          <a:p>
            <a:pPr marL="305815" indent="-305815" defTabSz="401928">
              <a:lnSpc>
                <a:spcPct val="100000"/>
              </a:lnSpc>
              <a:spcBef>
                <a:spcPts val="1800"/>
              </a:spcBef>
              <a:buClr>
                <a:schemeClr val="accent1"/>
              </a:buClr>
              <a:buSzPct val="104999"/>
              <a:buFont typeface="Avenir Next"/>
              <a:buChar char="▸"/>
              <a:defRPr sz="2322" cap="none" spc="0">
                <a:latin typeface="Avenir Next Medium"/>
                <a:ea typeface="Avenir Next Medium"/>
                <a:cs typeface="Avenir Next Medium"/>
                <a:sym typeface="Avenir Next Medium"/>
              </a:defRPr>
            </a:pPr>
            <a:r>
              <a:rPr sz="2500" dirty="0" err="1"/>
              <a:t>MarketCap</a:t>
            </a:r>
            <a:r>
              <a:rPr sz="2500" dirty="0"/>
              <a:t> != </a:t>
            </a:r>
            <a:r>
              <a:rPr sz="2500" dirty="0" err="1"/>
              <a:t>NShares</a:t>
            </a:r>
            <a:r>
              <a:rPr sz="2500" dirty="0"/>
              <a:t> * </a:t>
            </a:r>
            <a:r>
              <a:rPr sz="2500" dirty="0" err="1"/>
              <a:t>ClosePrice</a:t>
            </a:r>
            <a:r>
              <a:rPr sz="2500" dirty="0"/>
              <a:t>  (64,4%)          </a:t>
            </a:r>
            <a:r>
              <a:rPr dirty="0"/>
              <a:t>                                        </a:t>
            </a:r>
          </a:p>
        </p:txBody>
      </p:sp>
      <p:pic>
        <p:nvPicPr>
          <p:cNvPr id="223" name="Dataset_CONSISTENCY.png" descr="Dataset_CONSISTENCY.png"/>
          <p:cNvPicPr>
            <a:picLocks noChangeAspect="1"/>
          </p:cNvPicPr>
          <p:nvPr/>
        </p:nvPicPr>
        <p:blipFill>
          <a:blip r:embed="rId2"/>
          <a:stretch>
            <a:fillRect/>
          </a:stretch>
        </p:blipFill>
        <p:spPr>
          <a:xfrm>
            <a:off x="5995162" y="1934266"/>
            <a:ext cx="6504450" cy="420340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26" name="MaxTemp: temperatura massima registrata…"/>
          <p:cNvSpPr txBox="1">
            <a:spLocks noGrp="1"/>
          </p:cNvSpPr>
          <p:nvPr>
            <p:ph type="body" idx="1"/>
          </p:nvPr>
        </p:nvSpPr>
        <p:spPr>
          <a:xfrm>
            <a:off x="406400" y="1389211"/>
            <a:ext cx="12192000" cy="7462688"/>
          </a:xfrm>
          <a:prstGeom prst="rect">
            <a:avLst/>
          </a:prstGeom>
        </p:spPr>
        <p:txBody>
          <a:bodyPr anchor="t"/>
          <a:lstStyle/>
          <a:p>
            <a:pPr marL="396671" indent="-396671" defTabSz="521340">
              <a:lnSpc>
                <a:spcPct val="100000"/>
              </a:lnSpc>
              <a:spcBef>
                <a:spcPts val="2400"/>
              </a:spcBef>
              <a:buClr>
                <a:schemeClr val="accent1"/>
              </a:buClr>
              <a:buSzPct val="104999"/>
              <a:buFont typeface="Avenir Next"/>
              <a:buChar char="▸"/>
              <a:defRPr sz="2944" cap="none" spc="0">
                <a:latin typeface="Avenir Next Medium"/>
                <a:ea typeface="Avenir Next Medium"/>
                <a:cs typeface="Avenir Next Medium"/>
                <a:sym typeface="Avenir Next Medium"/>
              </a:defRPr>
            </a:pPr>
            <a:r>
              <a:rPr dirty="0"/>
              <a:t>Il </a:t>
            </a:r>
            <a:r>
              <a:rPr dirty="0" err="1"/>
              <a:t>valore</a:t>
            </a:r>
            <a:r>
              <a:rPr dirty="0"/>
              <a:t> </a:t>
            </a:r>
            <a:r>
              <a:rPr dirty="0" err="1"/>
              <a:t>assunto</a:t>
            </a:r>
            <a:r>
              <a:rPr dirty="0"/>
              <a:t> </a:t>
            </a:r>
            <a:r>
              <a:rPr dirty="0" err="1"/>
              <a:t>dall’attributo</a:t>
            </a:r>
            <a:r>
              <a:rPr dirty="0"/>
              <a:t> </a:t>
            </a:r>
            <a:r>
              <a:rPr dirty="0" err="1"/>
              <a:t>ChangeInDollars</a:t>
            </a:r>
            <a:r>
              <a:rPr dirty="0"/>
              <a:t> </a:t>
            </a:r>
            <a:r>
              <a:rPr dirty="0" err="1"/>
              <a:t>nel</a:t>
            </a:r>
            <a:r>
              <a:rPr dirty="0"/>
              <a:t> 58,4% </a:t>
            </a:r>
            <a:r>
              <a:rPr dirty="0" err="1"/>
              <a:t>dei</a:t>
            </a:r>
            <a:r>
              <a:rPr dirty="0"/>
              <a:t> </a:t>
            </a:r>
            <a:r>
              <a:rPr dirty="0" err="1"/>
              <a:t>casi</a:t>
            </a:r>
            <a:r>
              <a:rPr dirty="0"/>
              <a:t> non </a:t>
            </a:r>
            <a:r>
              <a:rPr dirty="0" err="1"/>
              <a:t>rispetta</a:t>
            </a:r>
            <a:r>
              <a:rPr dirty="0"/>
              <a:t> la </a:t>
            </a:r>
            <a:r>
              <a:rPr dirty="0" err="1"/>
              <a:t>sua</a:t>
            </a:r>
            <a:r>
              <a:rPr dirty="0"/>
              <a:t> </a:t>
            </a:r>
            <a:r>
              <a:rPr dirty="0" err="1"/>
              <a:t>semantica</a:t>
            </a:r>
            <a:r>
              <a:rPr dirty="0"/>
              <a:t>, </a:t>
            </a:r>
            <a:r>
              <a:rPr dirty="0" err="1"/>
              <a:t>cioè</a:t>
            </a:r>
            <a:r>
              <a:rPr dirty="0"/>
              <a:t> di </a:t>
            </a:r>
            <a:r>
              <a:rPr dirty="0" err="1"/>
              <a:t>essere</a:t>
            </a:r>
            <a:r>
              <a:rPr dirty="0"/>
              <a:t> </a:t>
            </a:r>
            <a:r>
              <a:rPr lang="it-IT" dirty="0"/>
              <a:t>calcolato come </a:t>
            </a:r>
            <a:r>
              <a:rPr dirty="0"/>
              <a:t>la </a:t>
            </a:r>
            <a:r>
              <a:rPr dirty="0" err="1"/>
              <a:t>differenza</a:t>
            </a:r>
            <a:r>
              <a:rPr dirty="0"/>
              <a:t> </a:t>
            </a:r>
            <a:r>
              <a:rPr dirty="0" err="1"/>
              <a:t>tra</a:t>
            </a:r>
            <a:r>
              <a:rPr dirty="0"/>
              <a:t> </a:t>
            </a:r>
            <a:r>
              <a:rPr dirty="0" err="1"/>
              <a:t>il</a:t>
            </a:r>
            <a:r>
              <a:rPr dirty="0"/>
              <a:t> </a:t>
            </a:r>
            <a:r>
              <a:rPr dirty="0" err="1"/>
              <a:t>prezzo</a:t>
            </a:r>
            <a:r>
              <a:rPr dirty="0"/>
              <a:t> del </a:t>
            </a:r>
            <a:r>
              <a:rPr dirty="0" err="1"/>
              <a:t>titolo</a:t>
            </a:r>
            <a:r>
              <a:rPr dirty="0"/>
              <a:t> in </a:t>
            </a:r>
            <a:r>
              <a:rPr dirty="0" err="1"/>
              <a:t>chiusura</a:t>
            </a:r>
            <a:r>
              <a:rPr dirty="0"/>
              <a:t> di </a:t>
            </a:r>
            <a:r>
              <a:rPr dirty="0" err="1"/>
              <a:t>mercato</a:t>
            </a:r>
            <a:r>
              <a:rPr dirty="0"/>
              <a:t> </a:t>
            </a:r>
            <a:r>
              <a:rPr dirty="0" err="1"/>
              <a:t>meno</a:t>
            </a:r>
            <a:r>
              <a:rPr dirty="0"/>
              <a:t> </a:t>
            </a:r>
            <a:r>
              <a:rPr dirty="0" err="1"/>
              <a:t>il</a:t>
            </a:r>
            <a:r>
              <a:rPr dirty="0"/>
              <a:t> </a:t>
            </a:r>
            <a:r>
              <a:rPr dirty="0" err="1"/>
              <a:t>valore</a:t>
            </a:r>
            <a:r>
              <a:rPr dirty="0"/>
              <a:t> al </a:t>
            </a:r>
            <a:r>
              <a:rPr dirty="0" err="1"/>
              <a:t>momento</a:t>
            </a:r>
            <a:r>
              <a:rPr dirty="0"/>
              <a:t> </a:t>
            </a:r>
            <a:r>
              <a:rPr dirty="0" err="1"/>
              <a:t>della</a:t>
            </a:r>
            <a:r>
              <a:rPr dirty="0"/>
              <a:t> </a:t>
            </a:r>
            <a:r>
              <a:rPr dirty="0" err="1"/>
              <a:t>chiusura</a:t>
            </a:r>
            <a:r>
              <a:rPr dirty="0"/>
              <a:t> del </a:t>
            </a:r>
            <a:r>
              <a:rPr dirty="0" err="1"/>
              <a:t>mercato</a:t>
            </a:r>
            <a:r>
              <a:rPr dirty="0"/>
              <a:t> </a:t>
            </a:r>
            <a:r>
              <a:rPr dirty="0" err="1"/>
              <a:t>il</a:t>
            </a:r>
            <a:r>
              <a:rPr dirty="0"/>
              <a:t> </a:t>
            </a:r>
            <a:r>
              <a:rPr dirty="0" err="1"/>
              <a:t>giorno</a:t>
            </a:r>
            <a:r>
              <a:rPr dirty="0"/>
              <a:t> </a:t>
            </a:r>
            <a:r>
              <a:rPr dirty="0" err="1"/>
              <a:t>precedente</a:t>
            </a:r>
            <a:r>
              <a:rPr dirty="0"/>
              <a:t>.</a:t>
            </a:r>
          </a:p>
          <a:p>
            <a:pPr marL="396671" indent="-396671" defTabSz="521340">
              <a:lnSpc>
                <a:spcPct val="100000"/>
              </a:lnSpc>
              <a:spcBef>
                <a:spcPts val="2400"/>
              </a:spcBef>
              <a:buClr>
                <a:schemeClr val="accent1"/>
              </a:buClr>
              <a:buSzPct val="104999"/>
              <a:buFont typeface="Avenir Next"/>
              <a:buChar char="▸"/>
              <a:defRPr sz="2944" cap="none" spc="0">
                <a:latin typeface="Avenir Next Medium"/>
                <a:ea typeface="Avenir Next Medium"/>
                <a:cs typeface="Avenir Next Medium"/>
                <a:sym typeface="Avenir Next Medium"/>
              </a:defRPr>
            </a:pPr>
            <a:r>
              <a:rPr dirty="0" err="1"/>
              <a:t>L’attributo</a:t>
            </a:r>
            <a:r>
              <a:rPr dirty="0"/>
              <a:t> </a:t>
            </a:r>
            <a:r>
              <a:rPr dirty="0" err="1"/>
              <a:t>MarketCap</a:t>
            </a:r>
            <a:r>
              <a:rPr dirty="0"/>
              <a:t> </a:t>
            </a:r>
            <a:r>
              <a:rPr dirty="0" err="1"/>
              <a:t>dovrebbe</a:t>
            </a:r>
            <a:r>
              <a:rPr dirty="0"/>
              <a:t> </a:t>
            </a:r>
            <a:r>
              <a:rPr dirty="0" err="1"/>
              <a:t>corrispondere</a:t>
            </a:r>
            <a:r>
              <a:rPr dirty="0"/>
              <a:t> al </a:t>
            </a:r>
            <a:r>
              <a:rPr dirty="0" err="1"/>
              <a:t>numero</a:t>
            </a:r>
            <a:r>
              <a:rPr dirty="0"/>
              <a:t> di </a:t>
            </a:r>
            <a:r>
              <a:rPr dirty="0" err="1"/>
              <a:t>azioni</a:t>
            </a:r>
            <a:r>
              <a:rPr dirty="0"/>
              <a:t> </a:t>
            </a:r>
            <a:r>
              <a:rPr dirty="0" err="1"/>
              <a:t>presenti</a:t>
            </a:r>
            <a:r>
              <a:rPr dirty="0"/>
              <a:t> </a:t>
            </a:r>
            <a:r>
              <a:rPr dirty="0" err="1"/>
              <a:t>sul</a:t>
            </a:r>
            <a:r>
              <a:rPr dirty="0"/>
              <a:t> </a:t>
            </a:r>
            <a:r>
              <a:rPr dirty="0" err="1"/>
              <a:t>mercato</a:t>
            </a:r>
            <a:r>
              <a:rPr dirty="0"/>
              <a:t> (</a:t>
            </a:r>
            <a:r>
              <a:rPr dirty="0" err="1"/>
              <a:t>Nshares</a:t>
            </a:r>
            <a:r>
              <a:rPr dirty="0"/>
              <a:t>) per </a:t>
            </a:r>
            <a:r>
              <a:rPr dirty="0" err="1"/>
              <a:t>il</a:t>
            </a:r>
            <a:r>
              <a:rPr dirty="0"/>
              <a:t> </a:t>
            </a:r>
            <a:r>
              <a:rPr dirty="0" err="1"/>
              <a:t>valore</a:t>
            </a:r>
            <a:r>
              <a:rPr dirty="0"/>
              <a:t> del </a:t>
            </a:r>
            <a:r>
              <a:rPr dirty="0" err="1"/>
              <a:t>titolo</a:t>
            </a:r>
            <a:r>
              <a:rPr dirty="0"/>
              <a:t> (</a:t>
            </a:r>
            <a:r>
              <a:rPr dirty="0" err="1"/>
              <a:t>ClosePrice</a:t>
            </a:r>
            <a:r>
              <a:rPr lang="it-IT" dirty="0"/>
              <a:t>),</a:t>
            </a:r>
            <a:r>
              <a:rPr dirty="0"/>
              <a:t> </a:t>
            </a:r>
            <a:r>
              <a:rPr dirty="0" err="1"/>
              <a:t>il</a:t>
            </a:r>
            <a:r>
              <a:rPr dirty="0"/>
              <a:t> 64,4% </a:t>
            </a:r>
            <a:r>
              <a:rPr dirty="0" err="1"/>
              <a:t>dei</a:t>
            </a:r>
            <a:r>
              <a:rPr dirty="0"/>
              <a:t> </a:t>
            </a:r>
            <a:r>
              <a:rPr dirty="0" err="1"/>
              <a:t>dati</a:t>
            </a:r>
            <a:r>
              <a:rPr dirty="0"/>
              <a:t> non </a:t>
            </a:r>
            <a:r>
              <a:rPr dirty="0" err="1"/>
              <a:t>rispetta</a:t>
            </a:r>
            <a:r>
              <a:rPr dirty="0"/>
              <a:t> tale </a:t>
            </a:r>
            <a:r>
              <a:rPr dirty="0" err="1"/>
              <a:t>vincolo</a:t>
            </a:r>
            <a:endParaRPr dirty="0"/>
          </a:p>
          <a:p>
            <a:pPr marL="396671" indent="-396671" defTabSz="521340">
              <a:lnSpc>
                <a:spcPct val="100000"/>
              </a:lnSpc>
              <a:spcBef>
                <a:spcPts val="2400"/>
              </a:spcBef>
              <a:buClr>
                <a:schemeClr val="accent1"/>
              </a:buClr>
              <a:buSzPct val="104999"/>
              <a:buFont typeface="Avenir Next"/>
              <a:buChar char="▸"/>
              <a:defRPr sz="2944" cap="none" spc="0">
                <a:latin typeface="Avenir Next Medium"/>
                <a:ea typeface="Avenir Next Medium"/>
                <a:cs typeface="Avenir Next Medium"/>
                <a:sym typeface="Avenir Next Medium"/>
              </a:defRPr>
            </a:pPr>
            <a:r>
              <a:rPr dirty="0"/>
              <a:t>È </a:t>
            </a:r>
            <a:r>
              <a:rPr dirty="0" err="1"/>
              <a:t>stata</a:t>
            </a:r>
            <a:r>
              <a:rPr dirty="0"/>
              <a:t> </a:t>
            </a:r>
            <a:r>
              <a:rPr dirty="0" err="1"/>
              <a:t>notata</a:t>
            </a:r>
            <a:r>
              <a:rPr dirty="0"/>
              <a:t> </a:t>
            </a:r>
            <a:r>
              <a:rPr dirty="0" err="1"/>
              <a:t>anche</a:t>
            </a:r>
            <a:r>
              <a:rPr dirty="0"/>
              <a:t> una </a:t>
            </a:r>
            <a:r>
              <a:rPr dirty="0" err="1"/>
              <a:t>inconsistenza</a:t>
            </a:r>
            <a:r>
              <a:rPr dirty="0"/>
              <a:t> </a:t>
            </a:r>
            <a:r>
              <a:rPr dirty="0" err="1"/>
              <a:t>nell’attribut</a:t>
            </a:r>
            <a:r>
              <a:rPr lang="it-IT" dirty="0"/>
              <a:t>o</a:t>
            </a:r>
            <a:r>
              <a:rPr dirty="0"/>
              <a:t> di </a:t>
            </a:r>
            <a:r>
              <a:rPr dirty="0" err="1"/>
              <a:t>PreviousClose</a:t>
            </a:r>
            <a:r>
              <a:rPr dirty="0"/>
              <a:t> </a:t>
            </a:r>
            <a:r>
              <a:rPr dirty="0" err="1"/>
              <a:t>che</a:t>
            </a:r>
            <a:r>
              <a:rPr dirty="0"/>
              <a:t> in </a:t>
            </a:r>
            <a:r>
              <a:rPr dirty="0" err="1"/>
              <a:t>molti</a:t>
            </a:r>
            <a:r>
              <a:rPr dirty="0"/>
              <a:t> </a:t>
            </a:r>
            <a:r>
              <a:rPr dirty="0" err="1"/>
              <a:t>casi</a:t>
            </a:r>
            <a:r>
              <a:rPr dirty="0"/>
              <a:t> non è </a:t>
            </a:r>
            <a:r>
              <a:rPr dirty="0" err="1"/>
              <a:t>uguale</a:t>
            </a:r>
            <a:r>
              <a:rPr dirty="0"/>
              <a:t> </a:t>
            </a:r>
            <a:r>
              <a:rPr dirty="0" err="1"/>
              <a:t>all’OpenPrice</a:t>
            </a:r>
            <a:r>
              <a:rPr dirty="0"/>
              <a:t>, </a:t>
            </a:r>
            <a:r>
              <a:rPr dirty="0" err="1"/>
              <a:t>questo</a:t>
            </a:r>
            <a:r>
              <a:rPr dirty="0"/>
              <a:t> è </a:t>
            </a:r>
            <a:r>
              <a:rPr dirty="0" err="1"/>
              <a:t>stato</a:t>
            </a:r>
            <a:r>
              <a:rPr dirty="0"/>
              <a:t> </a:t>
            </a:r>
            <a:r>
              <a:rPr dirty="0" err="1"/>
              <a:t>riportato</a:t>
            </a:r>
            <a:r>
              <a:rPr dirty="0"/>
              <a:t> </a:t>
            </a:r>
            <a:r>
              <a:rPr dirty="0" err="1"/>
              <a:t>sottoforma</a:t>
            </a:r>
            <a:r>
              <a:rPr dirty="0"/>
              <a:t> di warning in </a:t>
            </a:r>
            <a:r>
              <a:rPr dirty="0" err="1"/>
              <a:t>quanto</a:t>
            </a:r>
            <a:r>
              <a:rPr dirty="0"/>
              <a:t> </a:t>
            </a:r>
            <a:r>
              <a:rPr lang="it-IT" dirty="0"/>
              <a:t>vi </a:t>
            </a:r>
            <a:r>
              <a:rPr dirty="0"/>
              <a:t>è</a:t>
            </a:r>
            <a:r>
              <a:rPr lang="it-IT" dirty="0"/>
              <a:t> la</a:t>
            </a:r>
            <a:r>
              <a:rPr dirty="0"/>
              <a:t> </a:t>
            </a:r>
            <a:r>
              <a:rPr dirty="0" err="1"/>
              <a:t>possibil</a:t>
            </a:r>
            <a:r>
              <a:rPr lang="it-IT" dirty="0" err="1"/>
              <a:t>ità</a:t>
            </a:r>
            <a:r>
              <a:rPr dirty="0"/>
              <a:t> </a:t>
            </a:r>
            <a:r>
              <a:rPr dirty="0" err="1"/>
              <a:t>che</a:t>
            </a:r>
            <a:r>
              <a:rPr dirty="0"/>
              <a:t> non </a:t>
            </a:r>
            <a:r>
              <a:rPr dirty="0" err="1"/>
              <a:t>sia</a:t>
            </a:r>
            <a:r>
              <a:rPr dirty="0"/>
              <a:t> un </a:t>
            </a:r>
            <a:r>
              <a:rPr dirty="0" err="1"/>
              <a:t>errore</a:t>
            </a:r>
            <a:r>
              <a:rPr dirty="0"/>
              <a:t> </a:t>
            </a:r>
            <a:r>
              <a:rPr lang="it-IT" dirty="0"/>
              <a:t>poiché </a:t>
            </a:r>
            <a:r>
              <a:rPr dirty="0" err="1"/>
              <a:t>sono</a:t>
            </a:r>
            <a:r>
              <a:rPr dirty="0"/>
              <a:t> </a:t>
            </a:r>
            <a:r>
              <a:rPr dirty="0" err="1"/>
              <a:t>possibili</a:t>
            </a:r>
            <a:r>
              <a:rPr dirty="0"/>
              <a:t> </a:t>
            </a:r>
            <a:r>
              <a:rPr dirty="0" err="1"/>
              <a:t>anche</a:t>
            </a:r>
            <a:r>
              <a:rPr dirty="0"/>
              <a:t> </a:t>
            </a:r>
            <a:r>
              <a:rPr dirty="0" err="1"/>
              <a:t>transazioni</a:t>
            </a:r>
            <a:r>
              <a:rPr dirty="0"/>
              <a:t> a </a:t>
            </a:r>
            <a:r>
              <a:rPr dirty="0" err="1"/>
              <a:t>mercato</a:t>
            </a:r>
            <a:r>
              <a:rPr dirty="0"/>
              <a:t> </a:t>
            </a:r>
            <a:r>
              <a:rPr dirty="0" err="1"/>
              <a:t>chiuso</a:t>
            </a:r>
            <a:r>
              <a:rPr dirty="0"/>
              <a:t> </a:t>
            </a:r>
            <a:r>
              <a:rPr dirty="0" err="1"/>
              <a:t>che</a:t>
            </a:r>
            <a:r>
              <a:rPr dirty="0"/>
              <a:t> non </a:t>
            </a:r>
            <a:r>
              <a:rPr dirty="0" err="1"/>
              <a:t>fanno</a:t>
            </a:r>
            <a:r>
              <a:rPr dirty="0"/>
              <a:t> </a:t>
            </a:r>
            <a:r>
              <a:rPr dirty="0" err="1"/>
              <a:t>coincidere</a:t>
            </a:r>
            <a:r>
              <a:rPr dirty="0"/>
              <a:t> </a:t>
            </a:r>
            <a:r>
              <a:rPr dirty="0" err="1"/>
              <a:t>i</a:t>
            </a:r>
            <a:r>
              <a:rPr dirty="0"/>
              <a:t> due </a:t>
            </a:r>
            <a:r>
              <a:rPr dirty="0" err="1"/>
              <a:t>valori</a:t>
            </a:r>
            <a:r>
              <a:rPr dirty="0"/>
              <a:t>. </a:t>
            </a:r>
            <a:r>
              <a:rPr dirty="0" err="1"/>
              <a:t>Questo</a:t>
            </a:r>
            <a:r>
              <a:rPr dirty="0"/>
              <a:t> </a:t>
            </a:r>
            <a:r>
              <a:rPr lang="it-IT" dirty="0"/>
              <a:t>caso</a:t>
            </a:r>
            <a:r>
              <a:rPr dirty="0"/>
              <a:t> è </a:t>
            </a:r>
            <a:r>
              <a:rPr dirty="0" err="1"/>
              <a:t>avvenuto</a:t>
            </a:r>
            <a:r>
              <a:rPr dirty="0"/>
              <a:t> </a:t>
            </a:r>
            <a:r>
              <a:rPr dirty="0" err="1"/>
              <a:t>nel</a:t>
            </a:r>
            <a:r>
              <a:rPr dirty="0"/>
              <a:t> 57% </a:t>
            </a:r>
            <a:r>
              <a:rPr dirty="0" err="1"/>
              <a:t>dei</a:t>
            </a:r>
            <a:r>
              <a:rPr dirty="0"/>
              <a:t> </a:t>
            </a:r>
            <a:r>
              <a:rPr dirty="0" err="1"/>
              <a:t>dati</a:t>
            </a:r>
            <a:r>
              <a:rPr dirty="0"/>
              <a:t> </a:t>
            </a:r>
            <a:r>
              <a:rPr dirty="0" err="1"/>
              <a:t>presi</a:t>
            </a:r>
            <a:r>
              <a:rPr dirty="0"/>
              <a:t> in </a:t>
            </a:r>
            <a:r>
              <a:rPr dirty="0" err="1"/>
              <a:t>considerazione</a:t>
            </a:r>
            <a:r>
              <a:rPr dirty="0"/>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PRECISIONE (attributi) </a:t>
            </a:r>
          </a:p>
        </p:txBody>
      </p:sp>
      <p:sp>
        <p:nvSpPr>
          <p:cNvPr id="229" name="MaxTemp: temperatura massima registrata…"/>
          <p:cNvSpPr txBox="1">
            <a:spLocks noGrp="1"/>
          </p:cNvSpPr>
          <p:nvPr>
            <p:ph type="body" idx="1"/>
          </p:nvPr>
        </p:nvSpPr>
        <p:spPr>
          <a:xfrm>
            <a:off x="406400" y="1389211"/>
            <a:ext cx="12192000" cy="7462688"/>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Utilizzando la groundtruth con i dati provenienti dal sito </a:t>
            </a:r>
            <a:r>
              <a:rPr u="sng">
                <a:solidFill>
                  <a:srgbClr val="0000FF"/>
                </a:solidFill>
                <a:uFill>
                  <a:solidFill>
                    <a:srgbClr val="0000FF"/>
                  </a:solidFill>
                </a:uFill>
                <a:hlinkClick r:id="rId2"/>
              </a:rPr>
              <a:t>nasdaq.com</a:t>
            </a:r>
            <a:r>
              <a:t>, i valori ottenuti sono:</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ChangeInDollars: 79.6% </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ClosePrice: 95,4%</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OpenPrice: 81%</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ChangePrec: 78.4%</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Volume: 38.6%</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HighPrice: 94.6%</a:t>
            </a:r>
          </a:p>
          <a:p>
            <a:pPr marL="413384" indent="-413384" defTabSz="543305">
              <a:lnSpc>
                <a:spcPct val="100000"/>
              </a:lnSpc>
              <a:spcBef>
                <a:spcPts val="2600"/>
              </a:spcBef>
              <a:buClr>
                <a:schemeClr val="accent1"/>
              </a:buClr>
              <a:buSzPct val="104999"/>
              <a:buFont typeface="Avenir Next"/>
              <a:buChar char="▸"/>
              <a:defRPr sz="3100" cap="none" spc="0">
                <a:latin typeface="Avenir Next Medium"/>
                <a:ea typeface="Avenir Next Medium"/>
                <a:cs typeface="Avenir Next Medium"/>
                <a:sym typeface="Avenir Next Medium"/>
              </a:defRPr>
            </a:pPr>
            <a:r>
              <a:t>LowPrice: 95.2%</a:t>
            </a:r>
          </a:p>
        </p:txBody>
      </p:sp>
      <p:pic>
        <p:nvPicPr>
          <p:cNvPr id="230" name="DATASET_PRECISION1.png" descr="DATASET_PRECISION1.png"/>
          <p:cNvPicPr>
            <a:picLocks noChangeAspect="1"/>
          </p:cNvPicPr>
          <p:nvPr/>
        </p:nvPicPr>
        <p:blipFill>
          <a:blip r:embed="rId3"/>
          <a:stretch>
            <a:fillRect/>
          </a:stretch>
        </p:blipFill>
        <p:spPr>
          <a:xfrm>
            <a:off x="4713858" y="4348457"/>
            <a:ext cx="8029938" cy="4310809"/>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PRECISIONE (attributi)</a:t>
            </a:r>
          </a:p>
        </p:txBody>
      </p:sp>
      <p:sp>
        <p:nvSpPr>
          <p:cNvPr id="233" name="MaxTemp: temperatura massima registrata…"/>
          <p:cNvSpPr txBox="1">
            <a:spLocks noGrp="1"/>
          </p:cNvSpPr>
          <p:nvPr>
            <p:ph type="body" idx="1"/>
          </p:nvPr>
        </p:nvSpPr>
        <p:spPr>
          <a:xfrm>
            <a:off x="406400" y="1389211"/>
            <a:ext cx="12192000" cy="8053238"/>
          </a:xfrm>
          <a:prstGeom prst="rect">
            <a:avLst/>
          </a:prstGeom>
        </p:spPr>
        <p:txBody>
          <a:bodyPr anchor="t"/>
          <a:lstStyle/>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PreviousClose: 58,8%</a:t>
            </a:r>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DividendYield: 64%</a:t>
            </a:r>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Dividend: 64,4%</a:t>
            </a:r>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MarketCap: 20%</a:t>
            </a:r>
            <a:endParaRPr sz="2700"/>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NShares: 20%</a:t>
            </a:r>
            <a:endParaRPr sz="2700"/>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YearHigh: 86%</a:t>
            </a:r>
            <a:endParaRPr sz="2700"/>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YearLow: 94%</a:t>
            </a:r>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PE:34,2%</a:t>
            </a:r>
            <a:endParaRPr sz="2700"/>
          </a:p>
          <a:p>
            <a:pPr marL="372045" indent="-372045" defTabSz="488973">
              <a:lnSpc>
                <a:spcPct val="90000"/>
              </a:lnSpc>
              <a:spcBef>
                <a:spcPts val="2300"/>
              </a:spcBef>
              <a:buClr>
                <a:schemeClr val="accent1"/>
              </a:buClr>
              <a:buSzPct val="104999"/>
              <a:buFont typeface="Avenir Next"/>
              <a:buChar char="▸"/>
              <a:defRPr sz="3200" cap="none" spc="0">
                <a:latin typeface="Avenir Next Medium"/>
                <a:ea typeface="Avenir Next Medium"/>
                <a:cs typeface="Avenir Next Medium"/>
                <a:sym typeface="Avenir Next Medium"/>
              </a:defRPr>
            </a:pPr>
            <a:r>
              <a:t>EPS: 20,2%</a:t>
            </a:r>
          </a:p>
        </p:txBody>
      </p:sp>
      <p:pic>
        <p:nvPicPr>
          <p:cNvPr id="234" name="DATASET_PRECISION2.png" descr="DATASET_PRECISION2.png"/>
          <p:cNvPicPr>
            <a:picLocks noChangeAspect="1"/>
          </p:cNvPicPr>
          <p:nvPr/>
        </p:nvPicPr>
        <p:blipFill>
          <a:blip r:embed="rId2"/>
          <a:stretch>
            <a:fillRect/>
          </a:stretch>
        </p:blipFill>
        <p:spPr>
          <a:xfrm>
            <a:off x="4083981" y="4363240"/>
            <a:ext cx="8940801" cy="45339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PRECISIONE (ATTRIBUTI)</a:t>
            </a:r>
          </a:p>
        </p:txBody>
      </p:sp>
      <p:sp>
        <p:nvSpPr>
          <p:cNvPr id="237" name="MaxTemp: temperatura massima registrata…"/>
          <p:cNvSpPr txBox="1">
            <a:spLocks noGrp="1"/>
          </p:cNvSpPr>
          <p:nvPr>
            <p:ph type="body" idx="1"/>
          </p:nvPr>
        </p:nvSpPr>
        <p:spPr>
          <a:xfrm>
            <a:off x="406400" y="1389211"/>
            <a:ext cx="12192000" cy="7462688"/>
          </a:xfrm>
          <a:prstGeom prst="rect">
            <a:avLst/>
          </a:prstGeom>
        </p:spPr>
        <p:txBody>
          <a:bodyPr anchor="t"/>
          <a:lstStyle/>
          <a:p>
            <a:pPr defTabSz="515263">
              <a:lnSpc>
                <a:spcPct val="100000"/>
              </a:lnSpc>
              <a:spcBef>
                <a:spcPts val="2400"/>
              </a:spcBef>
              <a:buClr>
                <a:schemeClr val="accent1"/>
              </a:buClr>
              <a:buSzPct val="104999"/>
              <a:defRPr sz="3136" cap="none" spc="0">
                <a:latin typeface="Avenir Next Medium"/>
                <a:ea typeface="Avenir Next Medium"/>
                <a:cs typeface="Avenir Next Medium"/>
                <a:sym typeface="Avenir Next Medium"/>
              </a:defRPr>
            </a:pPr>
            <a:r>
              <a:rPr dirty="0"/>
              <a:t>Per </a:t>
            </a:r>
            <a:r>
              <a:rPr dirty="0" err="1"/>
              <a:t>quanto</a:t>
            </a:r>
            <a:r>
              <a:rPr dirty="0"/>
              <a:t> </a:t>
            </a:r>
            <a:r>
              <a:rPr dirty="0" err="1"/>
              <a:t>riguarda</a:t>
            </a:r>
            <a:r>
              <a:rPr dirty="0"/>
              <a:t> la </a:t>
            </a:r>
            <a:r>
              <a:rPr dirty="0" err="1"/>
              <a:t>precisione</a:t>
            </a:r>
            <a:r>
              <a:rPr dirty="0"/>
              <a:t> </a:t>
            </a:r>
            <a:r>
              <a:rPr dirty="0" err="1"/>
              <a:t>sugli</a:t>
            </a:r>
            <a:r>
              <a:rPr dirty="0"/>
              <a:t> </a:t>
            </a:r>
            <a:r>
              <a:rPr dirty="0" err="1"/>
              <a:t>attributi</a:t>
            </a:r>
            <a:r>
              <a:rPr dirty="0"/>
              <a:t> ci </a:t>
            </a:r>
            <a:r>
              <a:rPr dirty="0" err="1"/>
              <a:t>sono</a:t>
            </a:r>
            <a:r>
              <a:rPr dirty="0"/>
              <a:t> diverse </a:t>
            </a:r>
            <a:r>
              <a:rPr dirty="0" err="1"/>
              <a:t>ragioni</a:t>
            </a:r>
            <a:r>
              <a:rPr dirty="0"/>
              <a:t> per </a:t>
            </a:r>
            <a:r>
              <a:rPr dirty="0" err="1"/>
              <a:t>spiegare</a:t>
            </a:r>
            <a:r>
              <a:rPr dirty="0"/>
              <a:t> </a:t>
            </a:r>
            <a:r>
              <a:rPr dirty="0" err="1"/>
              <a:t>gli</a:t>
            </a:r>
            <a:r>
              <a:rPr dirty="0"/>
              <a:t> </a:t>
            </a:r>
            <a:r>
              <a:rPr dirty="0" err="1"/>
              <a:t>attributi</a:t>
            </a:r>
            <a:r>
              <a:rPr dirty="0"/>
              <a:t> con </a:t>
            </a:r>
            <a:r>
              <a:rPr dirty="0" err="1"/>
              <a:t>bassa</a:t>
            </a:r>
            <a:r>
              <a:rPr dirty="0"/>
              <a:t> </a:t>
            </a:r>
            <a:r>
              <a:rPr dirty="0" err="1"/>
              <a:t>precisione</a:t>
            </a:r>
            <a:r>
              <a:rPr dirty="0"/>
              <a:t>:</a:t>
            </a:r>
            <a:endParaRPr sz="2940" dirty="0"/>
          </a:p>
          <a:p>
            <a:pPr marL="504063" indent="-504063" defTabSz="515263">
              <a:lnSpc>
                <a:spcPct val="100000"/>
              </a:lnSpc>
              <a:spcBef>
                <a:spcPts val="2400"/>
              </a:spcBef>
              <a:buClr>
                <a:schemeClr val="accent1"/>
              </a:buClr>
              <a:buSzPct val="104999"/>
              <a:buAutoNum type="arabicPeriod"/>
              <a:defRPr sz="3136" cap="none" spc="0">
                <a:latin typeface="Avenir Next Medium"/>
                <a:ea typeface="Avenir Next Medium"/>
                <a:cs typeface="Avenir Next Medium"/>
                <a:sym typeface="Avenir Next Medium"/>
              </a:defRPr>
            </a:pPr>
            <a:r>
              <a:rPr dirty="0" err="1"/>
              <a:t>Eterogeneità</a:t>
            </a:r>
            <a:r>
              <a:rPr dirty="0"/>
              <a:t> </a:t>
            </a:r>
            <a:r>
              <a:rPr dirty="0" err="1"/>
              <a:t>semantica</a:t>
            </a:r>
            <a:r>
              <a:rPr dirty="0"/>
              <a:t>: </a:t>
            </a:r>
            <a:r>
              <a:rPr dirty="0" err="1"/>
              <a:t>nella</a:t>
            </a:r>
            <a:r>
              <a:rPr dirty="0"/>
              <a:t> </a:t>
            </a:r>
            <a:r>
              <a:rPr dirty="0" err="1"/>
              <a:t>maggioranza</a:t>
            </a:r>
            <a:r>
              <a:rPr dirty="0"/>
              <a:t> </a:t>
            </a:r>
            <a:r>
              <a:rPr dirty="0" err="1"/>
              <a:t>casi</a:t>
            </a:r>
            <a:r>
              <a:rPr dirty="0"/>
              <a:t> la </a:t>
            </a:r>
            <a:r>
              <a:rPr dirty="0" err="1"/>
              <a:t>bassa</a:t>
            </a:r>
            <a:r>
              <a:rPr dirty="0"/>
              <a:t> </a:t>
            </a:r>
            <a:r>
              <a:rPr dirty="0" err="1"/>
              <a:t>precisione</a:t>
            </a:r>
            <a:r>
              <a:rPr dirty="0"/>
              <a:t> è </a:t>
            </a:r>
            <a:r>
              <a:rPr dirty="0" err="1"/>
              <a:t>dovuta</a:t>
            </a:r>
            <a:r>
              <a:rPr dirty="0"/>
              <a:t> ad una </a:t>
            </a:r>
            <a:r>
              <a:rPr dirty="0" err="1"/>
              <a:t>diversa</a:t>
            </a:r>
            <a:r>
              <a:rPr dirty="0"/>
              <a:t> </a:t>
            </a:r>
            <a:r>
              <a:rPr dirty="0" err="1"/>
              <a:t>semantica</a:t>
            </a:r>
            <a:r>
              <a:rPr dirty="0"/>
              <a:t> di </a:t>
            </a:r>
            <a:r>
              <a:rPr dirty="0" err="1"/>
              <a:t>rappresentazione</a:t>
            </a:r>
            <a:r>
              <a:rPr dirty="0"/>
              <a:t> rispetto </a:t>
            </a:r>
            <a:r>
              <a:rPr dirty="0" err="1"/>
              <a:t>alla</a:t>
            </a:r>
            <a:r>
              <a:rPr dirty="0"/>
              <a:t> </a:t>
            </a:r>
            <a:r>
              <a:rPr dirty="0" err="1"/>
              <a:t>groundtruth</a:t>
            </a:r>
            <a:r>
              <a:rPr dirty="0"/>
              <a:t>, </a:t>
            </a:r>
            <a:r>
              <a:rPr dirty="0" err="1"/>
              <a:t>soprattutto</a:t>
            </a:r>
            <a:r>
              <a:rPr dirty="0"/>
              <a:t> </a:t>
            </a:r>
            <a:r>
              <a:rPr dirty="0" err="1"/>
              <a:t>nel</a:t>
            </a:r>
            <a:r>
              <a:rPr dirty="0"/>
              <a:t> </a:t>
            </a:r>
            <a:r>
              <a:rPr dirty="0" err="1"/>
              <a:t>caso</a:t>
            </a:r>
            <a:r>
              <a:rPr dirty="0"/>
              <a:t> di </a:t>
            </a:r>
            <a:r>
              <a:rPr dirty="0" err="1"/>
              <a:t>attributi</a:t>
            </a:r>
            <a:r>
              <a:rPr dirty="0"/>
              <a:t> con </a:t>
            </a:r>
            <a:r>
              <a:rPr dirty="0" err="1"/>
              <a:t>decimali</a:t>
            </a:r>
            <a:r>
              <a:rPr dirty="0"/>
              <a:t> (</a:t>
            </a:r>
            <a:r>
              <a:rPr dirty="0" err="1"/>
              <a:t>diverso</a:t>
            </a:r>
            <a:r>
              <a:rPr dirty="0"/>
              <a:t> </a:t>
            </a:r>
            <a:r>
              <a:rPr dirty="0" err="1"/>
              <a:t>arrotondamento</a:t>
            </a:r>
            <a:r>
              <a:rPr dirty="0"/>
              <a:t> e </a:t>
            </a:r>
            <a:r>
              <a:rPr dirty="0" err="1"/>
              <a:t>formato</a:t>
            </a:r>
            <a:r>
              <a:rPr dirty="0"/>
              <a:t>) (es. </a:t>
            </a:r>
            <a:r>
              <a:rPr dirty="0" err="1"/>
              <a:t>Nshares</a:t>
            </a:r>
            <a:r>
              <a:rPr dirty="0"/>
              <a:t>, </a:t>
            </a:r>
            <a:r>
              <a:rPr dirty="0" err="1"/>
              <a:t>MarketCap</a:t>
            </a:r>
            <a:r>
              <a:rPr dirty="0"/>
              <a:t>, PE, EPS)</a:t>
            </a:r>
            <a:endParaRPr sz="2940" dirty="0"/>
          </a:p>
          <a:p>
            <a:pPr marL="504063" indent="-504063" defTabSz="515263">
              <a:lnSpc>
                <a:spcPct val="100000"/>
              </a:lnSpc>
              <a:spcBef>
                <a:spcPts val="2400"/>
              </a:spcBef>
              <a:buClr>
                <a:schemeClr val="accent1"/>
              </a:buClr>
              <a:buSzPct val="104999"/>
              <a:buAutoNum type="arabicPeriod"/>
              <a:defRPr sz="3136" cap="none" spc="0">
                <a:latin typeface="Avenir Next Medium"/>
                <a:ea typeface="Avenir Next Medium"/>
                <a:cs typeface="Avenir Next Medium"/>
                <a:sym typeface="Avenir Next Medium"/>
              </a:defRPr>
            </a:pPr>
            <a:r>
              <a:rPr dirty="0" err="1"/>
              <a:t>Errori</a:t>
            </a:r>
            <a:r>
              <a:rPr dirty="0"/>
              <a:t> </a:t>
            </a:r>
            <a:r>
              <a:rPr dirty="0" err="1"/>
              <a:t>nelle</a:t>
            </a:r>
            <a:r>
              <a:rPr dirty="0"/>
              <a:t> </a:t>
            </a:r>
            <a:r>
              <a:rPr dirty="0" err="1"/>
              <a:t>unità</a:t>
            </a:r>
            <a:r>
              <a:rPr dirty="0"/>
              <a:t> di </a:t>
            </a:r>
            <a:r>
              <a:rPr dirty="0" err="1"/>
              <a:t>misura</a:t>
            </a:r>
            <a:r>
              <a:rPr dirty="0"/>
              <a:t>: </a:t>
            </a:r>
            <a:r>
              <a:rPr dirty="0" err="1"/>
              <a:t>sono</a:t>
            </a:r>
            <a:r>
              <a:rPr dirty="0"/>
              <a:t> </a:t>
            </a:r>
            <a:r>
              <a:rPr dirty="0" err="1"/>
              <a:t>presenti</a:t>
            </a:r>
            <a:r>
              <a:rPr dirty="0"/>
              <a:t> </a:t>
            </a:r>
            <a:r>
              <a:rPr dirty="0" err="1"/>
              <a:t>alcuni</a:t>
            </a:r>
            <a:r>
              <a:rPr dirty="0"/>
              <a:t> </a:t>
            </a:r>
            <a:r>
              <a:rPr dirty="0" err="1"/>
              <a:t>errori</a:t>
            </a:r>
            <a:r>
              <a:rPr dirty="0"/>
              <a:t> di </a:t>
            </a:r>
            <a:r>
              <a:rPr dirty="0" err="1"/>
              <a:t>unità</a:t>
            </a:r>
            <a:r>
              <a:rPr dirty="0"/>
              <a:t> di </a:t>
            </a:r>
            <a:r>
              <a:rPr dirty="0" err="1"/>
              <a:t>misura</a:t>
            </a:r>
            <a:r>
              <a:rPr dirty="0"/>
              <a:t>, per </a:t>
            </a:r>
            <a:r>
              <a:rPr dirty="0" err="1"/>
              <a:t>esempio</a:t>
            </a:r>
            <a:r>
              <a:rPr dirty="0"/>
              <a:t> la </a:t>
            </a:r>
            <a:r>
              <a:rPr dirty="0" err="1"/>
              <a:t>maggior</a:t>
            </a:r>
            <a:r>
              <a:rPr dirty="0"/>
              <a:t> </a:t>
            </a:r>
            <a:r>
              <a:rPr dirty="0" err="1"/>
              <a:t>parte</a:t>
            </a:r>
            <a:r>
              <a:rPr dirty="0"/>
              <a:t> </a:t>
            </a:r>
            <a:r>
              <a:rPr dirty="0" err="1"/>
              <a:t>delle</a:t>
            </a:r>
            <a:r>
              <a:rPr dirty="0"/>
              <a:t> </a:t>
            </a:r>
            <a:r>
              <a:rPr dirty="0" err="1"/>
              <a:t>fonti</a:t>
            </a:r>
            <a:r>
              <a:rPr dirty="0"/>
              <a:t> </a:t>
            </a:r>
            <a:r>
              <a:rPr dirty="0" err="1"/>
              <a:t>riporta</a:t>
            </a:r>
            <a:r>
              <a:rPr dirty="0"/>
              <a:t> 20M </a:t>
            </a:r>
            <a:r>
              <a:rPr dirty="0" err="1"/>
              <a:t>mentre</a:t>
            </a:r>
            <a:r>
              <a:rPr dirty="0"/>
              <a:t> una </a:t>
            </a:r>
            <a:r>
              <a:rPr dirty="0" err="1"/>
              <a:t>fonte</a:t>
            </a:r>
            <a:r>
              <a:rPr dirty="0"/>
              <a:t> </a:t>
            </a:r>
            <a:r>
              <a:rPr dirty="0" err="1"/>
              <a:t>riporta</a:t>
            </a:r>
            <a:r>
              <a:rPr dirty="0"/>
              <a:t> 20B   </a:t>
            </a:r>
            <a:endParaRPr sz="2940" dirty="0"/>
          </a:p>
          <a:p>
            <a:pPr marL="504063" indent="-504063" defTabSz="515263">
              <a:lnSpc>
                <a:spcPct val="100000"/>
              </a:lnSpc>
              <a:spcBef>
                <a:spcPts val="2400"/>
              </a:spcBef>
              <a:buClr>
                <a:schemeClr val="accent1"/>
              </a:buClr>
              <a:buSzPct val="104999"/>
              <a:buAutoNum type="arabicPeriod"/>
              <a:defRPr sz="3136" cap="none" spc="0">
                <a:latin typeface="Avenir Next Medium"/>
                <a:ea typeface="Avenir Next Medium"/>
                <a:cs typeface="Avenir Next Medium"/>
                <a:sym typeface="Avenir Next Medium"/>
              </a:defRPr>
            </a:pPr>
            <a:r>
              <a:rPr dirty="0" err="1"/>
              <a:t>Errori</a:t>
            </a:r>
            <a:r>
              <a:rPr dirty="0"/>
              <a:t> </a:t>
            </a:r>
            <a:r>
              <a:rPr dirty="0" err="1"/>
              <a:t>nei</a:t>
            </a:r>
            <a:r>
              <a:rPr dirty="0"/>
              <a:t> </a:t>
            </a:r>
            <a:r>
              <a:rPr dirty="0" err="1"/>
              <a:t>dati</a:t>
            </a:r>
            <a:r>
              <a:rPr dirty="0"/>
              <a:t>: In </a:t>
            </a:r>
            <a:r>
              <a:rPr dirty="0" err="1"/>
              <a:t>alcuni</a:t>
            </a:r>
            <a:r>
              <a:rPr dirty="0"/>
              <a:t> </a:t>
            </a:r>
            <a:r>
              <a:rPr dirty="0" err="1"/>
              <a:t>casi</a:t>
            </a:r>
            <a:r>
              <a:rPr dirty="0"/>
              <a:t> </a:t>
            </a:r>
            <a:r>
              <a:rPr dirty="0" err="1"/>
              <a:t>sono</a:t>
            </a:r>
            <a:r>
              <a:rPr dirty="0"/>
              <a:t> </a:t>
            </a:r>
            <a:r>
              <a:rPr dirty="0" err="1"/>
              <a:t>stati</a:t>
            </a:r>
            <a:r>
              <a:rPr dirty="0"/>
              <a:t> </a:t>
            </a:r>
            <a:r>
              <a:rPr dirty="0" err="1"/>
              <a:t>riscontrati</a:t>
            </a:r>
            <a:r>
              <a:rPr dirty="0"/>
              <a:t> </a:t>
            </a:r>
            <a:r>
              <a:rPr dirty="0" err="1"/>
              <a:t>dei</a:t>
            </a:r>
            <a:r>
              <a:rPr dirty="0"/>
              <a:t> </a:t>
            </a:r>
            <a:r>
              <a:rPr dirty="0" err="1"/>
              <a:t>puri</a:t>
            </a:r>
            <a:r>
              <a:rPr dirty="0"/>
              <a:t> </a:t>
            </a:r>
            <a:r>
              <a:rPr dirty="0" err="1"/>
              <a:t>errori</a:t>
            </a:r>
            <a:r>
              <a:rPr dirty="0"/>
              <a:t> </a:t>
            </a:r>
            <a:r>
              <a:rPr dirty="0" err="1"/>
              <a:t>nei</a:t>
            </a:r>
            <a:r>
              <a:rPr dirty="0"/>
              <a:t> </a:t>
            </a:r>
            <a:r>
              <a:rPr dirty="0" err="1"/>
              <a:t>valori</a:t>
            </a:r>
            <a:r>
              <a:rPr dirty="0"/>
              <a:t> </a:t>
            </a:r>
            <a:r>
              <a:rPr dirty="0" err="1"/>
              <a:t>dei</a:t>
            </a:r>
            <a:r>
              <a:rPr dirty="0"/>
              <a:t> </a:t>
            </a:r>
            <a:r>
              <a:rPr dirty="0" err="1"/>
              <a:t>dati</a:t>
            </a:r>
            <a:r>
              <a:rPr dirty="0"/>
              <a:t>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PRECISIONE (FONTI)</a:t>
            </a:r>
          </a:p>
        </p:txBody>
      </p:sp>
      <p:sp>
        <p:nvSpPr>
          <p:cNvPr id="240" name="MaxTemp: temperatura massima registrata…"/>
          <p:cNvSpPr txBox="1">
            <a:spLocks noGrp="1"/>
          </p:cNvSpPr>
          <p:nvPr>
            <p:ph type="body" idx="1"/>
          </p:nvPr>
        </p:nvSpPr>
        <p:spPr>
          <a:xfrm>
            <a:off x="406400" y="1389211"/>
            <a:ext cx="12192000" cy="7462688"/>
          </a:xfrm>
          <a:prstGeom prst="rect">
            <a:avLst/>
          </a:prstGeom>
        </p:spPr>
        <p:txBody>
          <a:bodyPr anchor="t"/>
          <a:lstStyle/>
          <a:p>
            <a:pPr marL="368045" indent="-368045" defTabSz="483716">
              <a:lnSpc>
                <a:spcPct val="100000"/>
              </a:lnSpc>
              <a:spcBef>
                <a:spcPts val="2300"/>
              </a:spcBef>
              <a:buClr>
                <a:schemeClr val="accent1"/>
              </a:buClr>
              <a:buSzPct val="104999"/>
              <a:buFont typeface="Avenir Next"/>
              <a:buChar char="▸"/>
              <a:defRPr sz="2700" cap="none" spc="0">
                <a:latin typeface="Avenir Next Medium"/>
                <a:ea typeface="Avenir Next Medium"/>
                <a:cs typeface="Avenir Next Medium"/>
                <a:sym typeface="Avenir Next Medium"/>
              </a:defRPr>
            </a:pPr>
            <a:r>
              <a:rPr sz="3200" dirty="0"/>
              <a:t>Bloomberg: 87%</a:t>
            </a:r>
          </a:p>
          <a:p>
            <a:pPr marL="368045" indent="-368045" defTabSz="483716">
              <a:lnSpc>
                <a:spcPct val="100000"/>
              </a:lnSpc>
              <a:spcBef>
                <a:spcPts val="2300"/>
              </a:spcBef>
              <a:buClr>
                <a:schemeClr val="accent1"/>
              </a:buClr>
              <a:buSzPct val="104999"/>
              <a:buFont typeface="Avenir Next"/>
              <a:buChar char="▸"/>
              <a:defRPr sz="2700" cap="none" spc="0">
                <a:latin typeface="Avenir Next Medium"/>
                <a:ea typeface="Avenir Next Medium"/>
                <a:cs typeface="Avenir Next Medium"/>
                <a:sym typeface="Avenir Next Medium"/>
              </a:defRPr>
            </a:pPr>
            <a:r>
              <a:rPr sz="3200" dirty="0"/>
              <a:t>Google Finance: 76%</a:t>
            </a:r>
          </a:p>
          <a:p>
            <a:pPr marL="368045" indent="-368045" defTabSz="483716">
              <a:lnSpc>
                <a:spcPct val="100000"/>
              </a:lnSpc>
              <a:spcBef>
                <a:spcPts val="2300"/>
              </a:spcBef>
              <a:buClr>
                <a:schemeClr val="accent1"/>
              </a:buClr>
              <a:buSzPct val="104999"/>
              <a:buFont typeface="Avenir Next"/>
              <a:buChar char="▸"/>
              <a:defRPr sz="2700" cap="none" spc="0">
                <a:latin typeface="Avenir Next Medium"/>
                <a:ea typeface="Avenir Next Medium"/>
                <a:cs typeface="Avenir Next Medium"/>
                <a:sym typeface="Avenir Next Medium"/>
              </a:defRPr>
            </a:pPr>
            <a:r>
              <a:rPr sz="3200" dirty="0"/>
              <a:t>MSN: 77%</a:t>
            </a:r>
          </a:p>
          <a:p>
            <a:pPr marL="368045" indent="-368045" defTabSz="483716">
              <a:lnSpc>
                <a:spcPct val="100000"/>
              </a:lnSpc>
              <a:spcBef>
                <a:spcPts val="2300"/>
              </a:spcBef>
              <a:buClr>
                <a:schemeClr val="accent1"/>
              </a:buClr>
              <a:buSzPct val="104999"/>
              <a:buFont typeface="Avenir Next"/>
              <a:buChar char="▸"/>
              <a:defRPr sz="2700" cap="none" spc="0">
                <a:latin typeface="Avenir Next Medium"/>
                <a:ea typeface="Avenir Next Medium"/>
                <a:cs typeface="Avenir Next Medium"/>
                <a:sym typeface="Avenir Next Medium"/>
              </a:defRPr>
            </a:pPr>
            <a:r>
              <a:rPr sz="3200" dirty="0"/>
              <a:t>NASDAQ : 99% *</a:t>
            </a:r>
          </a:p>
          <a:p>
            <a:pPr marL="368045" indent="-368045" defTabSz="483716">
              <a:lnSpc>
                <a:spcPct val="100000"/>
              </a:lnSpc>
              <a:spcBef>
                <a:spcPts val="2300"/>
              </a:spcBef>
              <a:buClr>
                <a:schemeClr val="accent1"/>
              </a:buClr>
              <a:buSzPct val="104999"/>
              <a:buFont typeface="Avenir Next"/>
              <a:buChar char="▸"/>
              <a:defRPr sz="2700" cap="none" spc="0">
                <a:latin typeface="Avenir Next Medium"/>
                <a:ea typeface="Avenir Next Medium"/>
                <a:cs typeface="Avenir Next Medium"/>
                <a:sym typeface="Avenir Next Medium"/>
              </a:defRPr>
            </a:pPr>
            <a:r>
              <a:rPr sz="3200" dirty="0"/>
              <a:t>Yahoo Finance: 23% **</a:t>
            </a:r>
          </a:p>
          <a:p>
            <a:pPr marL="368045" indent="-368045" defTabSz="483716">
              <a:lnSpc>
                <a:spcPct val="100000"/>
              </a:lnSpc>
              <a:spcBef>
                <a:spcPts val="2300"/>
              </a:spcBef>
              <a:buClr>
                <a:schemeClr val="accent1"/>
              </a:buClr>
              <a:buSzPct val="104999"/>
              <a:buFont typeface="Avenir Next"/>
              <a:buChar char="▸"/>
              <a:defRPr sz="2700" cap="none" spc="0">
                <a:latin typeface="Avenir Next Medium"/>
                <a:ea typeface="Avenir Next Medium"/>
                <a:cs typeface="Avenir Next Medium"/>
                <a:sym typeface="Avenir Next Medium"/>
              </a:defRPr>
            </a:pPr>
            <a:endParaRPr dirty="0"/>
          </a:p>
          <a:p>
            <a:pPr defTabSz="483716">
              <a:lnSpc>
                <a:spcPct val="100000"/>
              </a:lnSpc>
              <a:spcBef>
                <a:spcPts val="2300"/>
              </a:spcBef>
              <a:defRPr sz="2700" cap="none" spc="0">
                <a:latin typeface="Avenir Next Medium"/>
                <a:ea typeface="Avenir Next Medium"/>
                <a:cs typeface="Avenir Next Medium"/>
                <a:sym typeface="Avenir Next Medium"/>
              </a:defRPr>
            </a:pPr>
            <a:r>
              <a:rPr dirty="0"/>
              <a:t>* Tale </a:t>
            </a:r>
            <a:r>
              <a:rPr dirty="0" err="1"/>
              <a:t>valore</a:t>
            </a:r>
            <a:r>
              <a:rPr dirty="0"/>
              <a:t> è giusto </a:t>
            </a:r>
            <a:r>
              <a:rPr dirty="0" err="1"/>
              <a:t>che</a:t>
            </a:r>
            <a:r>
              <a:rPr dirty="0"/>
              <a:t> </a:t>
            </a:r>
            <a:r>
              <a:rPr dirty="0" err="1"/>
              <a:t>sia</a:t>
            </a:r>
            <a:r>
              <a:rPr dirty="0"/>
              <a:t> </a:t>
            </a:r>
            <a:r>
              <a:rPr dirty="0" err="1"/>
              <a:t>elevato</a:t>
            </a:r>
            <a:r>
              <a:rPr dirty="0"/>
              <a:t> </a:t>
            </a:r>
            <a:r>
              <a:rPr dirty="0" err="1"/>
              <a:t>poiché</a:t>
            </a:r>
            <a:r>
              <a:rPr dirty="0"/>
              <a:t> la </a:t>
            </a:r>
            <a:r>
              <a:rPr dirty="0" err="1"/>
              <a:t>groundtruth</a:t>
            </a:r>
            <a:r>
              <a:rPr dirty="0"/>
              <a:t> </a:t>
            </a:r>
            <a:r>
              <a:rPr dirty="0" err="1"/>
              <a:t>considera</a:t>
            </a:r>
            <a:r>
              <a:rPr dirty="0"/>
              <a:t> </a:t>
            </a:r>
            <a:r>
              <a:rPr dirty="0" err="1"/>
              <a:t>dati</a:t>
            </a:r>
            <a:r>
              <a:rPr dirty="0"/>
              <a:t> </a:t>
            </a:r>
            <a:r>
              <a:rPr lang="it-IT" dirty="0"/>
              <a:t>ottenuti</a:t>
            </a:r>
            <a:r>
              <a:rPr dirty="0"/>
              <a:t> da Nasdaq.com</a:t>
            </a:r>
          </a:p>
          <a:p>
            <a:pPr defTabSz="483716">
              <a:lnSpc>
                <a:spcPct val="100000"/>
              </a:lnSpc>
              <a:spcBef>
                <a:spcPts val="2300"/>
              </a:spcBef>
              <a:defRPr sz="2700" cap="none" spc="0">
                <a:latin typeface="Avenir Next Medium"/>
                <a:ea typeface="Avenir Next Medium"/>
                <a:cs typeface="Avenir Next Medium"/>
                <a:sym typeface="Avenir Next Medium"/>
              </a:defRPr>
            </a:pPr>
            <a:r>
              <a:rPr dirty="0"/>
              <a:t>** </a:t>
            </a:r>
            <a:r>
              <a:rPr dirty="0" err="1"/>
              <a:t>C’è</a:t>
            </a:r>
            <a:r>
              <a:rPr dirty="0"/>
              <a:t> </a:t>
            </a:r>
            <a:r>
              <a:rPr dirty="0" err="1"/>
              <a:t>un’eterogeneità</a:t>
            </a:r>
            <a:r>
              <a:rPr dirty="0"/>
              <a:t> </a:t>
            </a:r>
            <a:r>
              <a:rPr dirty="0" err="1"/>
              <a:t>nel</a:t>
            </a:r>
            <a:r>
              <a:rPr dirty="0"/>
              <a:t> </a:t>
            </a:r>
            <a:r>
              <a:rPr dirty="0" err="1"/>
              <a:t>calcolare</a:t>
            </a:r>
            <a:r>
              <a:rPr dirty="0"/>
              <a:t> </a:t>
            </a:r>
            <a:r>
              <a:rPr dirty="0" err="1"/>
              <a:t>l’attributo</a:t>
            </a:r>
            <a:r>
              <a:rPr dirty="0"/>
              <a:t> </a:t>
            </a:r>
            <a:r>
              <a:rPr dirty="0" err="1"/>
              <a:t>che</a:t>
            </a:r>
            <a:r>
              <a:rPr dirty="0"/>
              <a:t> </a:t>
            </a:r>
            <a:r>
              <a:rPr dirty="0" err="1"/>
              <a:t>descrive</a:t>
            </a:r>
            <a:r>
              <a:rPr dirty="0"/>
              <a:t> </a:t>
            </a:r>
            <a:r>
              <a:rPr dirty="0" err="1"/>
              <a:t>il</a:t>
            </a:r>
            <a:r>
              <a:rPr dirty="0"/>
              <a:t> </a:t>
            </a:r>
            <a:r>
              <a:rPr dirty="0" err="1"/>
              <a:t>prezzo</a:t>
            </a:r>
            <a:r>
              <a:rPr dirty="0"/>
              <a:t> di </a:t>
            </a:r>
            <a:r>
              <a:rPr dirty="0" err="1"/>
              <a:t>apertura</a:t>
            </a:r>
            <a:r>
              <a:rPr dirty="0"/>
              <a:t> </a:t>
            </a:r>
            <a:r>
              <a:rPr dirty="0" err="1"/>
              <a:t>che</a:t>
            </a:r>
            <a:r>
              <a:rPr dirty="0"/>
              <a:t> </a:t>
            </a:r>
            <a:r>
              <a:rPr dirty="0" err="1"/>
              <a:t>nella</a:t>
            </a:r>
            <a:r>
              <a:rPr dirty="0"/>
              <a:t> </a:t>
            </a:r>
            <a:r>
              <a:rPr dirty="0" err="1"/>
              <a:t>maggioranza</a:t>
            </a:r>
            <a:r>
              <a:rPr dirty="0"/>
              <a:t> </a:t>
            </a:r>
            <a:r>
              <a:rPr dirty="0" err="1"/>
              <a:t>dei</a:t>
            </a:r>
            <a:r>
              <a:rPr dirty="0"/>
              <a:t> </a:t>
            </a:r>
            <a:r>
              <a:rPr dirty="0" err="1"/>
              <a:t>casi</a:t>
            </a:r>
            <a:r>
              <a:rPr dirty="0"/>
              <a:t> è </a:t>
            </a:r>
            <a:r>
              <a:rPr dirty="0" err="1"/>
              <a:t>diverso</a:t>
            </a:r>
            <a:r>
              <a:rPr dirty="0"/>
              <a:t> </a:t>
            </a:r>
            <a:r>
              <a:rPr dirty="0" err="1"/>
              <a:t>dalle</a:t>
            </a:r>
            <a:r>
              <a:rPr dirty="0"/>
              <a:t> </a:t>
            </a:r>
            <a:r>
              <a:rPr dirty="0" err="1"/>
              <a:t>altre</a:t>
            </a:r>
            <a:r>
              <a:rPr dirty="0"/>
              <a:t> </a:t>
            </a:r>
            <a:r>
              <a:rPr dirty="0" err="1"/>
              <a:t>fonti</a:t>
            </a:r>
            <a:r>
              <a:rPr dirty="0"/>
              <a:t>, </a:t>
            </a:r>
            <a:r>
              <a:rPr dirty="0" err="1"/>
              <a:t>togliendo</a:t>
            </a:r>
            <a:r>
              <a:rPr dirty="0"/>
              <a:t> </a:t>
            </a:r>
            <a:r>
              <a:rPr dirty="0" err="1"/>
              <a:t>quell’attributo</a:t>
            </a:r>
            <a:r>
              <a:rPr dirty="0"/>
              <a:t> la </a:t>
            </a:r>
            <a:r>
              <a:rPr dirty="0" err="1"/>
              <a:t>precisione</a:t>
            </a:r>
            <a:r>
              <a:rPr dirty="0"/>
              <a:t> </a:t>
            </a:r>
            <a:r>
              <a:rPr dirty="0" err="1"/>
              <a:t>sarebbe</a:t>
            </a:r>
            <a:r>
              <a:rPr dirty="0"/>
              <a:t> del 69% </a:t>
            </a:r>
          </a:p>
        </p:txBody>
      </p:sp>
      <p:pic>
        <p:nvPicPr>
          <p:cNvPr id="241" name="DATASET_PRECISION3.png" descr="DATASET_PRECISION3.png"/>
          <p:cNvPicPr>
            <a:picLocks noChangeAspect="1"/>
          </p:cNvPicPr>
          <p:nvPr/>
        </p:nvPicPr>
        <p:blipFill>
          <a:blip r:embed="rId2"/>
          <a:stretch>
            <a:fillRect/>
          </a:stretch>
        </p:blipFill>
        <p:spPr>
          <a:xfrm>
            <a:off x="5359202" y="1066376"/>
            <a:ext cx="7251701" cy="453390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PRECISIONE (FONTI)</a:t>
            </a:r>
          </a:p>
        </p:txBody>
      </p:sp>
      <p:sp>
        <p:nvSpPr>
          <p:cNvPr id="244" name="MaxTemp: temperatura massima registrata…"/>
          <p:cNvSpPr txBox="1">
            <a:spLocks noGrp="1"/>
          </p:cNvSpPr>
          <p:nvPr>
            <p:ph type="body" idx="1"/>
          </p:nvPr>
        </p:nvSpPr>
        <p:spPr>
          <a:xfrm>
            <a:off x="406400" y="1560661"/>
            <a:ext cx="12192000" cy="7462688"/>
          </a:xfrm>
          <a:prstGeom prst="rect">
            <a:avLst/>
          </a:prstGeom>
        </p:spPr>
        <p:txBody>
          <a:bodyPr anchor="t"/>
          <a:lstStyle/>
          <a:p>
            <a:pPr marL="400049" indent="-400049" defTabSz="525779">
              <a:lnSpc>
                <a:spcPct val="100000"/>
              </a:lnSpc>
              <a:spcBef>
                <a:spcPts val="2500"/>
              </a:spcBef>
              <a:buClr>
                <a:schemeClr val="accent1"/>
              </a:buClr>
              <a:buSzPct val="104999"/>
              <a:buFont typeface="Avenir Next"/>
              <a:buChar char="▸"/>
              <a:defRPr sz="3600" cap="none" spc="0">
                <a:latin typeface="Avenir Next Medium"/>
                <a:ea typeface="Avenir Next Medium"/>
                <a:cs typeface="Avenir Next Medium"/>
                <a:sym typeface="Avenir Next Medium"/>
              </a:defRPr>
            </a:pPr>
            <a:r>
              <a:t>Sono state calcolate le precisioni rispetto ai quattro attributi fondamentali (OpenPrice, ClosePrice, HighPrice e LowPrice) in quanto le fonti non condividono lo stesso set di attributi.</a:t>
            </a:r>
            <a:endParaRPr sz="3000"/>
          </a:p>
          <a:p>
            <a:pPr marL="400049" indent="-400049" defTabSz="525779">
              <a:lnSpc>
                <a:spcPct val="100000"/>
              </a:lnSpc>
              <a:spcBef>
                <a:spcPts val="2500"/>
              </a:spcBef>
              <a:buClr>
                <a:schemeClr val="accent1"/>
              </a:buClr>
              <a:buSzPct val="104999"/>
              <a:buFont typeface="Avenir Next"/>
              <a:buChar char="▸"/>
              <a:defRPr sz="3600" cap="none" spc="0">
                <a:latin typeface="Avenir Next Medium"/>
                <a:ea typeface="Avenir Next Medium"/>
                <a:cs typeface="Avenir Next Medium"/>
                <a:sym typeface="Avenir Next Medium"/>
              </a:defRPr>
            </a:pPr>
            <a:r>
              <a:t>In generale si può notare come (oltre a nasdaq che è stato preso come groundtruth) la fonte con precisione più alta sia Bloomberg ed al contrario la fonte con precisione più bassa sia Yahoo che però riscontra un problema di eterogeneità su un attributo.</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Post ClEANING</a:t>
            </a:r>
          </a:p>
        </p:txBody>
      </p:sp>
      <p:sp>
        <p:nvSpPr>
          <p:cNvPr id="247" name="MaxTemp: temperatura massima registrata…"/>
          <p:cNvSpPr txBox="1">
            <a:spLocks noGrp="1"/>
          </p:cNvSpPr>
          <p:nvPr>
            <p:ph type="body" idx="1"/>
          </p:nvPr>
        </p:nvSpPr>
        <p:spPr>
          <a:xfrm>
            <a:off x="406400" y="1389211"/>
            <a:ext cx="12192000" cy="7462688"/>
          </a:xfrm>
          <a:prstGeom prst="rect">
            <a:avLst/>
          </a:prstGeom>
        </p:spPr>
        <p:txBody>
          <a:bodyPr anchor="t"/>
          <a:lstStyle/>
          <a:p>
            <a:pPr marL="306197" indent="-306197" defTabSz="402430">
              <a:lnSpc>
                <a:spcPct val="90000"/>
              </a:lnSpc>
              <a:spcBef>
                <a:spcPts val="18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t>Si è ricavato un nuovo dataset da quello di partenza, applicando delle tecniche di cleaning dei dati, come ad esempio assegnare il valore più frequente tra le varie fonti per i campi nulli. In seguito sono state rimosse le stringhe presenti tra i valori numerici ($,m,mil,b,bil).</a:t>
            </a:r>
            <a:endParaRPr sz="2225"/>
          </a:p>
          <a:p>
            <a:pPr marL="306197" indent="-306197" defTabSz="402430">
              <a:lnSpc>
                <a:spcPct val="90000"/>
              </a:lnSpc>
              <a:spcBef>
                <a:spcPts val="18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t>L’incompletezza delle colonne PreviousClose e NShares ha così raggiunto lo 0%. In generale il dataset ha avuto un miglioramento arrivando al 5% di dati mancanti.</a:t>
            </a:r>
            <a:endParaRPr sz="2225"/>
          </a:p>
          <a:p>
            <a:pPr marL="306197" indent="-306197" defTabSz="402430">
              <a:lnSpc>
                <a:spcPct val="90000"/>
              </a:lnSpc>
              <a:spcBef>
                <a:spcPts val="18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t>La precisione del PreviousClose è passata dal 58% al 97,6%. Anche la precisione di NShares è aumentata fino al 52%. </a:t>
            </a:r>
            <a:endParaRPr sz="2225"/>
          </a:p>
          <a:p>
            <a:pPr marL="306197" indent="-306197" defTabSz="402430">
              <a:lnSpc>
                <a:spcPct val="90000"/>
              </a:lnSpc>
              <a:spcBef>
                <a:spcPts val="18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t>L’inconsistenza di ChangeInDollars è diminuita fino al 45%, così come ChangePerc. Anche il valore di inconsistenza di MarketCap è diminuito molto (38%).</a:t>
            </a:r>
            <a:endParaRPr sz="2225"/>
          </a:p>
          <a:p>
            <a:pPr marL="306197" indent="-306197" defTabSz="402430">
              <a:lnSpc>
                <a:spcPct val="90000"/>
              </a:lnSpc>
              <a:spcBef>
                <a:spcPts val="18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t>I casi particolari PE &lt; 0 hanno raggiunto lo 0,2%, invece quelli di PreviousClose != OpenClose è decresciuto fino al 42,2%.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CONCLUSIONI</a:t>
            </a:r>
          </a:p>
        </p:txBody>
      </p:sp>
      <p:sp>
        <p:nvSpPr>
          <p:cNvPr id="250" name="MaxTemp: temperatura massima registrata…"/>
          <p:cNvSpPr txBox="1">
            <a:spLocks noGrp="1"/>
          </p:cNvSpPr>
          <p:nvPr>
            <p:ph type="body" idx="1"/>
          </p:nvPr>
        </p:nvSpPr>
        <p:spPr>
          <a:xfrm>
            <a:off x="406400" y="1389210"/>
            <a:ext cx="12192000" cy="8053240"/>
          </a:xfrm>
          <a:prstGeom prst="rect">
            <a:avLst/>
          </a:prstGeom>
        </p:spPr>
        <p:txBody>
          <a:bodyPr anchor="t">
            <a:normAutofit/>
          </a:bodyPr>
          <a:lstStyle/>
          <a:p>
            <a:pPr marL="356044" indent="-356044" defTabSz="467943">
              <a:lnSpc>
                <a:spcPct val="100000"/>
              </a:lnSpc>
              <a:spcBef>
                <a:spcPts val="22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rPr sz="2800" dirty="0"/>
              <a:t>Il </a:t>
            </a:r>
            <a:r>
              <a:rPr sz="2800" dirty="0" err="1"/>
              <a:t>progetto</a:t>
            </a:r>
            <a:r>
              <a:rPr sz="2800" dirty="0"/>
              <a:t> </a:t>
            </a:r>
            <a:r>
              <a:rPr sz="2800" dirty="0" err="1"/>
              <a:t>si</a:t>
            </a:r>
            <a:r>
              <a:rPr sz="2800" dirty="0"/>
              <a:t> è </a:t>
            </a:r>
            <a:r>
              <a:rPr sz="2800" dirty="0" err="1"/>
              <a:t>concentrato</a:t>
            </a:r>
            <a:r>
              <a:rPr sz="2800" dirty="0"/>
              <a:t> </a:t>
            </a:r>
            <a:r>
              <a:rPr sz="2800" dirty="0" err="1"/>
              <a:t>sulla</a:t>
            </a:r>
            <a:r>
              <a:rPr sz="2800" dirty="0"/>
              <a:t> </a:t>
            </a:r>
            <a:r>
              <a:rPr sz="2800" dirty="0" err="1"/>
              <a:t>valutazione</a:t>
            </a:r>
            <a:r>
              <a:rPr sz="2800" dirty="0"/>
              <a:t> e </a:t>
            </a:r>
            <a:r>
              <a:rPr sz="2800" dirty="0" err="1"/>
              <a:t>il</a:t>
            </a:r>
            <a:r>
              <a:rPr sz="2800" dirty="0"/>
              <a:t> </a:t>
            </a:r>
            <a:r>
              <a:rPr sz="2800" dirty="0" err="1"/>
              <a:t>miglioramento</a:t>
            </a:r>
            <a:r>
              <a:rPr sz="2800" dirty="0"/>
              <a:t> di </a:t>
            </a:r>
            <a:r>
              <a:rPr sz="2800" dirty="0" err="1"/>
              <a:t>alcune</a:t>
            </a:r>
            <a:r>
              <a:rPr sz="2800" dirty="0"/>
              <a:t> </a:t>
            </a:r>
            <a:r>
              <a:rPr sz="2800" dirty="0" err="1"/>
              <a:t>metriche</a:t>
            </a:r>
            <a:r>
              <a:rPr sz="2800" dirty="0"/>
              <a:t> </a:t>
            </a:r>
            <a:r>
              <a:rPr lang="it-IT" sz="2800" dirty="0"/>
              <a:t>e dimensioni di</a:t>
            </a:r>
            <a:r>
              <a:rPr sz="2800" dirty="0"/>
              <a:t> data quality, </a:t>
            </a:r>
            <a:r>
              <a:rPr sz="2800" dirty="0" err="1"/>
              <a:t>il</a:t>
            </a:r>
            <a:r>
              <a:rPr sz="2800" dirty="0"/>
              <a:t> </a:t>
            </a:r>
            <a:r>
              <a:rPr sz="2800" dirty="0" err="1"/>
              <a:t>nostro</a:t>
            </a:r>
            <a:r>
              <a:rPr sz="2800" dirty="0"/>
              <a:t> </a:t>
            </a:r>
            <a:r>
              <a:rPr sz="2800" dirty="0" err="1"/>
              <a:t>approccio</a:t>
            </a:r>
            <a:r>
              <a:rPr sz="2800" dirty="0"/>
              <a:t> è </a:t>
            </a:r>
            <a:r>
              <a:rPr sz="2800" dirty="0" err="1"/>
              <a:t>stato</a:t>
            </a:r>
            <a:r>
              <a:rPr sz="2800" dirty="0"/>
              <a:t> del </a:t>
            </a:r>
            <a:r>
              <a:rPr sz="2800" dirty="0" err="1"/>
              <a:t>tipo</a:t>
            </a:r>
            <a:r>
              <a:rPr sz="2800" dirty="0"/>
              <a:t> data-driven </a:t>
            </a:r>
            <a:r>
              <a:rPr sz="2800" dirty="0" err="1"/>
              <a:t>sono</a:t>
            </a:r>
            <a:r>
              <a:rPr sz="2800" dirty="0"/>
              <a:t> </a:t>
            </a:r>
            <a:r>
              <a:rPr sz="2800" dirty="0" err="1"/>
              <a:t>stati</a:t>
            </a:r>
            <a:r>
              <a:rPr sz="2800" dirty="0"/>
              <a:t> </a:t>
            </a:r>
            <a:r>
              <a:rPr sz="2800" dirty="0" err="1"/>
              <a:t>cioè</a:t>
            </a:r>
            <a:r>
              <a:rPr sz="2800" dirty="0"/>
              <a:t> </a:t>
            </a:r>
            <a:r>
              <a:rPr sz="2800" dirty="0" err="1"/>
              <a:t>direttamente</a:t>
            </a:r>
            <a:r>
              <a:rPr sz="2800" dirty="0"/>
              <a:t> </a:t>
            </a:r>
            <a:r>
              <a:rPr sz="2800" dirty="0" err="1"/>
              <a:t>lavorati</a:t>
            </a:r>
            <a:r>
              <a:rPr lang="it-IT" sz="2800" dirty="0"/>
              <a:t> (e puliti)</a:t>
            </a:r>
            <a:r>
              <a:rPr sz="2800" dirty="0"/>
              <a:t> </a:t>
            </a:r>
            <a:r>
              <a:rPr sz="2800" dirty="0" err="1"/>
              <a:t>i</a:t>
            </a:r>
            <a:r>
              <a:rPr sz="2800" dirty="0"/>
              <a:t> </a:t>
            </a:r>
            <a:r>
              <a:rPr sz="2800" dirty="0" err="1"/>
              <a:t>dati</a:t>
            </a:r>
            <a:r>
              <a:rPr sz="2800" dirty="0"/>
              <a:t> a </a:t>
            </a:r>
            <a:r>
              <a:rPr sz="2800" dirty="0" err="1"/>
              <a:t>disposizione</a:t>
            </a:r>
            <a:r>
              <a:rPr sz="2800" dirty="0"/>
              <a:t> (es. </a:t>
            </a:r>
            <a:r>
              <a:rPr sz="2800" dirty="0" err="1"/>
              <a:t>normalizzazione</a:t>
            </a:r>
            <a:r>
              <a:rPr sz="2800" dirty="0"/>
              <a:t> e </a:t>
            </a:r>
            <a:r>
              <a:rPr sz="2800" dirty="0" err="1"/>
              <a:t>gestione</a:t>
            </a:r>
            <a:r>
              <a:rPr sz="2800" dirty="0"/>
              <a:t> </a:t>
            </a:r>
            <a:r>
              <a:rPr sz="2800" dirty="0" err="1"/>
              <a:t>valori</a:t>
            </a:r>
            <a:r>
              <a:rPr sz="2800" dirty="0"/>
              <a:t> </a:t>
            </a:r>
            <a:r>
              <a:rPr sz="2800" dirty="0" err="1"/>
              <a:t>nulli</a:t>
            </a:r>
            <a:r>
              <a:rPr sz="2800" dirty="0"/>
              <a:t>)</a:t>
            </a:r>
          </a:p>
          <a:p>
            <a:pPr marL="356044" indent="-356044" defTabSz="467943">
              <a:lnSpc>
                <a:spcPct val="100000"/>
              </a:lnSpc>
              <a:spcBef>
                <a:spcPts val="2200"/>
              </a:spcBef>
              <a:buClr>
                <a:schemeClr val="accent1"/>
              </a:buClr>
              <a:buSzPct val="104999"/>
              <a:buFont typeface="Avenir Next"/>
              <a:buChar char="▸"/>
              <a:defRPr sz="2848" cap="none" spc="0">
                <a:latin typeface="Avenir Next Medium"/>
                <a:ea typeface="Avenir Next Medium"/>
                <a:cs typeface="Avenir Next Medium"/>
                <a:sym typeface="Avenir Next Medium"/>
              </a:defRPr>
            </a:pPr>
            <a:r>
              <a:rPr sz="2800" dirty="0"/>
              <a:t>I </a:t>
            </a:r>
            <a:r>
              <a:rPr sz="2800" dirty="0" err="1"/>
              <a:t>risultati</a:t>
            </a:r>
            <a:r>
              <a:rPr sz="2800" dirty="0"/>
              <a:t> </a:t>
            </a:r>
            <a:r>
              <a:rPr sz="2800" dirty="0" err="1"/>
              <a:t>della</a:t>
            </a:r>
            <a:r>
              <a:rPr sz="2800" dirty="0"/>
              <a:t> </a:t>
            </a:r>
            <a:r>
              <a:rPr sz="2800" dirty="0" err="1"/>
              <a:t>valutazione</a:t>
            </a:r>
            <a:r>
              <a:rPr sz="2800" dirty="0"/>
              <a:t> </a:t>
            </a:r>
            <a:r>
              <a:rPr sz="2800" dirty="0" err="1"/>
              <a:t>delle</a:t>
            </a:r>
            <a:r>
              <a:rPr sz="2800" dirty="0"/>
              <a:t> </a:t>
            </a:r>
            <a:r>
              <a:rPr sz="2800" dirty="0" err="1"/>
              <a:t>varie</a:t>
            </a:r>
            <a:r>
              <a:rPr sz="2800" dirty="0"/>
              <a:t> </a:t>
            </a:r>
            <a:r>
              <a:rPr sz="2800" dirty="0" err="1"/>
              <a:t>dimensioni</a:t>
            </a:r>
            <a:r>
              <a:rPr sz="2800" dirty="0"/>
              <a:t> di </a:t>
            </a:r>
            <a:r>
              <a:rPr sz="2800" dirty="0" err="1"/>
              <a:t>qualità</a:t>
            </a:r>
            <a:r>
              <a:rPr sz="2800" dirty="0"/>
              <a:t> </a:t>
            </a:r>
            <a:r>
              <a:rPr sz="2800" dirty="0" err="1"/>
              <a:t>dei</a:t>
            </a:r>
            <a:r>
              <a:rPr sz="2800" dirty="0"/>
              <a:t> </a:t>
            </a:r>
            <a:r>
              <a:rPr sz="2800" dirty="0" err="1"/>
              <a:t>dati</a:t>
            </a:r>
            <a:r>
              <a:rPr sz="2800" dirty="0"/>
              <a:t> </a:t>
            </a:r>
            <a:r>
              <a:rPr sz="2800" dirty="0" err="1"/>
              <a:t>hanno</a:t>
            </a:r>
            <a:r>
              <a:rPr sz="2800" dirty="0"/>
              <a:t> </a:t>
            </a:r>
            <a:r>
              <a:rPr sz="2800" dirty="0" err="1"/>
              <a:t>mostrato</a:t>
            </a:r>
            <a:r>
              <a:rPr sz="2800" dirty="0"/>
              <a:t> un </a:t>
            </a:r>
            <a:r>
              <a:rPr sz="2800" dirty="0" err="1"/>
              <a:t>insieme</a:t>
            </a:r>
            <a:r>
              <a:rPr sz="2800" dirty="0"/>
              <a:t> non </a:t>
            </a:r>
            <a:r>
              <a:rPr sz="2800" dirty="0" err="1"/>
              <a:t>indifferente</a:t>
            </a:r>
            <a:r>
              <a:rPr sz="2800" dirty="0"/>
              <a:t> di </a:t>
            </a:r>
            <a:r>
              <a:rPr sz="2800" dirty="0" err="1"/>
              <a:t>aspetti</a:t>
            </a:r>
            <a:r>
              <a:rPr sz="2800" dirty="0"/>
              <a:t> </a:t>
            </a:r>
            <a:r>
              <a:rPr sz="2800" dirty="0" err="1"/>
              <a:t>importanti</a:t>
            </a:r>
            <a:r>
              <a:rPr sz="2800" dirty="0"/>
              <a:t>, </a:t>
            </a:r>
            <a:r>
              <a:rPr sz="2800" dirty="0" err="1"/>
              <a:t>tra</a:t>
            </a:r>
            <a:r>
              <a:rPr sz="2800" dirty="0"/>
              <a:t> cui: </a:t>
            </a:r>
            <a:endParaRPr lang="it-IT" sz="2800" dirty="0"/>
          </a:p>
          <a:p>
            <a:pPr marL="1272613" lvl="1" indent="-514350" defTabSz="467943">
              <a:lnSpc>
                <a:spcPct val="100000"/>
              </a:lnSpc>
              <a:spcBef>
                <a:spcPts val="2200"/>
              </a:spcBef>
              <a:buClr>
                <a:schemeClr val="accent1"/>
              </a:buClr>
              <a:buFont typeface="+mj-lt"/>
              <a:buAutoNum type="arabicPeriod"/>
              <a:defRPr sz="2848" cap="none" spc="0">
                <a:latin typeface="Avenir Next Medium"/>
                <a:ea typeface="Avenir Next Medium"/>
                <a:cs typeface="Avenir Next Medium"/>
                <a:sym typeface="Avenir Next Medium"/>
              </a:defRPr>
            </a:pPr>
            <a:r>
              <a:rPr sz="2800" dirty="0" err="1"/>
              <a:t>presenza</a:t>
            </a:r>
            <a:r>
              <a:rPr sz="2800" dirty="0"/>
              <a:t> di </a:t>
            </a:r>
            <a:r>
              <a:rPr sz="2800" dirty="0" err="1"/>
              <a:t>dati</a:t>
            </a:r>
            <a:r>
              <a:rPr sz="2800" dirty="0"/>
              <a:t> </a:t>
            </a:r>
            <a:r>
              <a:rPr sz="2800" dirty="0" err="1"/>
              <a:t>mancanti</a:t>
            </a:r>
            <a:r>
              <a:rPr sz="2800" dirty="0"/>
              <a:t>, </a:t>
            </a:r>
            <a:r>
              <a:rPr sz="2800" dirty="0" err="1"/>
              <a:t>che</a:t>
            </a:r>
            <a:r>
              <a:rPr sz="2800" dirty="0"/>
              <a:t> </a:t>
            </a:r>
            <a:r>
              <a:rPr sz="2800" dirty="0" err="1"/>
              <a:t>sono</a:t>
            </a:r>
            <a:r>
              <a:rPr sz="2800" dirty="0"/>
              <a:t> </a:t>
            </a:r>
            <a:r>
              <a:rPr sz="2800" dirty="0" err="1"/>
              <a:t>stati</a:t>
            </a:r>
            <a:r>
              <a:rPr sz="2800" dirty="0"/>
              <a:t> </a:t>
            </a:r>
            <a:r>
              <a:rPr sz="2800" dirty="0" err="1"/>
              <a:t>però</a:t>
            </a:r>
            <a:r>
              <a:rPr sz="2800" dirty="0"/>
              <a:t> </a:t>
            </a:r>
            <a:r>
              <a:rPr sz="2800" dirty="0" err="1"/>
              <a:t>parzialmente</a:t>
            </a:r>
            <a:r>
              <a:rPr sz="2800" dirty="0"/>
              <a:t> </a:t>
            </a:r>
            <a:r>
              <a:rPr sz="2800" dirty="0" err="1"/>
              <a:t>gestiti</a:t>
            </a:r>
            <a:r>
              <a:rPr sz="2800" dirty="0"/>
              <a:t> </a:t>
            </a:r>
            <a:r>
              <a:rPr sz="2800" dirty="0" err="1"/>
              <a:t>modificando</a:t>
            </a:r>
            <a:r>
              <a:rPr sz="2800" dirty="0"/>
              <a:t> </a:t>
            </a:r>
            <a:r>
              <a:rPr sz="2800" dirty="0" err="1"/>
              <a:t>il</a:t>
            </a:r>
            <a:r>
              <a:rPr sz="2800" dirty="0"/>
              <a:t> dataset</a:t>
            </a:r>
            <a:endParaRPr lang="it-IT" sz="2800" dirty="0"/>
          </a:p>
          <a:p>
            <a:pPr marL="1272613" lvl="1" indent="-514350" defTabSz="467943">
              <a:lnSpc>
                <a:spcPct val="100000"/>
              </a:lnSpc>
              <a:spcBef>
                <a:spcPts val="2200"/>
              </a:spcBef>
              <a:buClr>
                <a:schemeClr val="accent1"/>
              </a:buClr>
              <a:buFont typeface="+mj-lt"/>
              <a:buAutoNum type="arabicPeriod"/>
              <a:defRPr sz="2848" cap="none" spc="0">
                <a:latin typeface="Avenir Next Medium"/>
                <a:ea typeface="Avenir Next Medium"/>
                <a:cs typeface="Avenir Next Medium"/>
                <a:sym typeface="Avenir Next Medium"/>
              </a:defRPr>
            </a:pPr>
            <a:r>
              <a:rPr sz="2800" dirty="0" err="1"/>
              <a:t>gestione</a:t>
            </a:r>
            <a:r>
              <a:rPr sz="2800" dirty="0"/>
              <a:t> </a:t>
            </a:r>
            <a:r>
              <a:rPr sz="2800" dirty="0" err="1"/>
              <a:t>dell’eterogeneità</a:t>
            </a:r>
            <a:r>
              <a:rPr sz="2800" dirty="0"/>
              <a:t> </a:t>
            </a:r>
            <a:r>
              <a:rPr sz="2800" dirty="0" err="1"/>
              <a:t>semantica</a:t>
            </a:r>
            <a:r>
              <a:rPr sz="2800" dirty="0"/>
              <a:t> </a:t>
            </a:r>
            <a:r>
              <a:rPr sz="2800" dirty="0" err="1"/>
              <a:t>dei</a:t>
            </a:r>
            <a:r>
              <a:rPr sz="2800" dirty="0"/>
              <a:t> </a:t>
            </a:r>
            <a:r>
              <a:rPr sz="2800" dirty="0" err="1"/>
              <a:t>dati</a:t>
            </a:r>
            <a:r>
              <a:rPr sz="2800" dirty="0"/>
              <a:t> </a:t>
            </a:r>
            <a:r>
              <a:rPr sz="2800" dirty="0" err="1"/>
              <a:t>che</a:t>
            </a:r>
            <a:r>
              <a:rPr sz="2800" dirty="0"/>
              <a:t> porta ad una </a:t>
            </a:r>
            <a:r>
              <a:rPr sz="2800" dirty="0" err="1"/>
              <a:t>diminuzione</a:t>
            </a:r>
            <a:r>
              <a:rPr sz="2800" dirty="0"/>
              <a:t> </a:t>
            </a:r>
            <a:r>
              <a:rPr sz="2800" dirty="0" err="1"/>
              <a:t>delle</a:t>
            </a:r>
            <a:r>
              <a:rPr sz="2800" dirty="0"/>
              <a:t> performance  (</a:t>
            </a:r>
            <a:r>
              <a:rPr sz="2800" dirty="0" err="1"/>
              <a:t>nonostante</a:t>
            </a:r>
            <a:r>
              <a:rPr sz="2800" dirty="0"/>
              <a:t> </a:t>
            </a:r>
            <a:r>
              <a:rPr sz="2800" dirty="0" err="1"/>
              <a:t>normalizzazione</a:t>
            </a:r>
            <a:r>
              <a:rPr sz="2800" dirty="0"/>
              <a:t> e </a:t>
            </a:r>
            <a:r>
              <a:rPr sz="2800" dirty="0" err="1"/>
              <a:t>gestione</a:t>
            </a:r>
            <a:r>
              <a:rPr sz="2800" dirty="0"/>
              <a:t> </a:t>
            </a:r>
            <a:r>
              <a:rPr sz="2800" dirty="0" err="1"/>
              <a:t>valori</a:t>
            </a:r>
            <a:r>
              <a:rPr sz="2800" dirty="0"/>
              <a:t> </a:t>
            </a:r>
            <a:r>
              <a:rPr sz="2800" dirty="0" err="1"/>
              <a:t>nulli</a:t>
            </a:r>
            <a:r>
              <a:rPr sz="2800" dirty="0"/>
              <a:t>), </a:t>
            </a:r>
            <a:r>
              <a:rPr sz="2800" dirty="0" err="1"/>
              <a:t>anche</a:t>
            </a:r>
            <a:r>
              <a:rPr sz="2800" dirty="0"/>
              <a:t> </a:t>
            </a:r>
            <a:r>
              <a:rPr sz="2800" dirty="0" err="1"/>
              <a:t>questo</a:t>
            </a:r>
            <a:r>
              <a:rPr sz="2800" dirty="0"/>
              <a:t> </a:t>
            </a:r>
            <a:r>
              <a:rPr sz="2800" dirty="0" err="1"/>
              <a:t>aspetto</a:t>
            </a:r>
            <a:r>
              <a:rPr sz="2800" dirty="0"/>
              <a:t> è </a:t>
            </a:r>
            <a:r>
              <a:rPr sz="2800" dirty="0" err="1"/>
              <a:t>stato</a:t>
            </a:r>
            <a:r>
              <a:rPr sz="2800" dirty="0"/>
              <a:t> </a:t>
            </a:r>
            <a:r>
              <a:rPr sz="2800" dirty="0" err="1"/>
              <a:t>migliorato</a:t>
            </a:r>
            <a:r>
              <a:rPr sz="2800" dirty="0"/>
              <a:t> se </a:t>
            </a:r>
            <a:r>
              <a:rPr sz="2800" dirty="0" err="1"/>
              <a:t>pur</a:t>
            </a:r>
            <a:r>
              <a:rPr sz="2800" dirty="0"/>
              <a:t> in </a:t>
            </a:r>
            <a:r>
              <a:rPr sz="2800" dirty="0" err="1"/>
              <a:t>maniera</a:t>
            </a:r>
            <a:r>
              <a:rPr sz="2800" dirty="0"/>
              <a:t> </a:t>
            </a:r>
            <a:r>
              <a:rPr sz="2800" dirty="0" err="1"/>
              <a:t>parziale</a:t>
            </a:r>
            <a:r>
              <a:rPr sz="2800" dirty="0"/>
              <a:t> </a:t>
            </a:r>
            <a:r>
              <a:rPr sz="2800" dirty="0" err="1"/>
              <a:t>andando</a:t>
            </a:r>
            <a:r>
              <a:rPr sz="2800" dirty="0"/>
              <a:t> a </a:t>
            </a:r>
            <a:r>
              <a:rPr sz="2800" dirty="0" err="1"/>
              <a:t>modificare</a:t>
            </a:r>
            <a:r>
              <a:rPr sz="2800" dirty="0"/>
              <a:t> </a:t>
            </a:r>
            <a:r>
              <a:rPr sz="2800" dirty="0" err="1"/>
              <a:t>il</a:t>
            </a:r>
            <a:r>
              <a:rPr sz="2800" dirty="0"/>
              <a:t> dataset</a:t>
            </a:r>
            <a:endParaRPr lang="it-IT" sz="2800" dirty="0"/>
          </a:p>
          <a:p>
            <a:pPr marL="1272613" lvl="1" indent="-514350" defTabSz="467943">
              <a:lnSpc>
                <a:spcPct val="100000"/>
              </a:lnSpc>
              <a:spcBef>
                <a:spcPts val="2200"/>
              </a:spcBef>
              <a:buClr>
                <a:schemeClr val="accent1"/>
              </a:buClr>
              <a:buFont typeface="+mj-lt"/>
              <a:buAutoNum type="arabicPeriod"/>
              <a:defRPr sz="2848" cap="none" spc="0">
                <a:latin typeface="Avenir Next Medium"/>
                <a:ea typeface="Avenir Next Medium"/>
                <a:cs typeface="Avenir Next Medium"/>
                <a:sym typeface="Avenir Next Medium"/>
              </a:defRPr>
            </a:pPr>
            <a:r>
              <a:rPr sz="2800" dirty="0" err="1"/>
              <a:t>precisione</a:t>
            </a:r>
            <a:r>
              <a:rPr sz="2800" dirty="0"/>
              <a:t> </a:t>
            </a:r>
            <a:r>
              <a:rPr sz="2800" dirty="0" err="1"/>
              <a:t>globale</a:t>
            </a:r>
            <a:r>
              <a:rPr sz="2800" dirty="0"/>
              <a:t> </a:t>
            </a:r>
            <a:r>
              <a:rPr sz="2800" dirty="0" err="1"/>
              <a:t>sulle</a:t>
            </a:r>
            <a:r>
              <a:rPr sz="2800" dirty="0"/>
              <a:t> </a:t>
            </a:r>
            <a:r>
              <a:rPr sz="2800" dirty="0" err="1"/>
              <a:t>fonti</a:t>
            </a:r>
            <a:r>
              <a:rPr sz="2800" dirty="0"/>
              <a:t> non da </a:t>
            </a:r>
            <a:r>
              <a:rPr sz="2800" dirty="0" err="1"/>
              <a:t>disprezzare</a:t>
            </a:r>
            <a:r>
              <a:rPr sz="2800" dirty="0"/>
              <a:t>, </a:t>
            </a:r>
            <a:r>
              <a:rPr sz="2800" dirty="0" err="1"/>
              <a:t>questa</a:t>
            </a:r>
            <a:r>
              <a:rPr sz="2800" dirty="0"/>
              <a:t> </a:t>
            </a:r>
            <a:r>
              <a:rPr sz="2800" dirty="0" err="1"/>
              <a:t>però</a:t>
            </a:r>
            <a:r>
              <a:rPr sz="2800" dirty="0"/>
              <a:t> è </a:t>
            </a:r>
            <a:r>
              <a:rPr sz="2800" dirty="0" err="1"/>
              <a:t>ancora</a:t>
            </a:r>
            <a:r>
              <a:rPr sz="2800" dirty="0"/>
              <a:t> una </a:t>
            </a:r>
            <a:r>
              <a:rPr sz="2800" dirty="0" err="1"/>
              <a:t>volta</a:t>
            </a:r>
            <a:r>
              <a:rPr sz="2800" dirty="0"/>
              <a:t> </a:t>
            </a:r>
            <a:r>
              <a:rPr sz="2800" dirty="0" err="1"/>
              <a:t>peggiorata</a:t>
            </a:r>
            <a:r>
              <a:rPr sz="2800" dirty="0"/>
              <a:t> </a:t>
            </a:r>
            <a:r>
              <a:rPr sz="2800" dirty="0" err="1"/>
              <a:t>dai</a:t>
            </a:r>
            <a:r>
              <a:rPr sz="2800" dirty="0"/>
              <a:t> </a:t>
            </a:r>
            <a:r>
              <a:rPr sz="2800" dirty="0" err="1"/>
              <a:t>problemi</a:t>
            </a:r>
            <a:r>
              <a:rPr sz="2800" dirty="0"/>
              <a:t> di </a:t>
            </a:r>
            <a:r>
              <a:rPr sz="2800" dirty="0" err="1"/>
              <a:t>eterogeneità</a:t>
            </a:r>
            <a:r>
              <a:rPr sz="2800" dirty="0"/>
              <a:t> e </a:t>
            </a:r>
            <a:r>
              <a:rPr sz="2800" dirty="0" err="1"/>
              <a:t>mancanza</a:t>
            </a:r>
            <a:r>
              <a:rPr sz="2800" dirty="0"/>
              <a:t> </a:t>
            </a:r>
            <a:r>
              <a:rPr sz="2800" dirty="0" err="1"/>
              <a:t>dei</a:t>
            </a:r>
            <a:r>
              <a:rPr sz="2800" dirty="0"/>
              <a:t> </a:t>
            </a:r>
            <a:r>
              <a:rPr sz="2800" dirty="0" err="1"/>
              <a:t>valori</a:t>
            </a:r>
            <a:r>
              <a:rPr sz="2800" dirty="0"/>
              <a:t> </a:t>
            </a:r>
            <a:r>
              <a:rPr sz="2800" dirty="0" err="1"/>
              <a:t>che</a:t>
            </a:r>
            <a:r>
              <a:rPr sz="2800" dirty="0"/>
              <a:t> ne </a:t>
            </a:r>
            <a:r>
              <a:rPr sz="2800" dirty="0" err="1"/>
              <a:t>peggiorano</a:t>
            </a:r>
            <a:r>
              <a:rPr sz="2800" dirty="0"/>
              <a:t> le performance per </a:t>
            </a:r>
            <a:r>
              <a:rPr sz="2800" dirty="0" err="1"/>
              <a:t>alcuni</a:t>
            </a:r>
            <a:r>
              <a:rPr sz="2800" dirty="0"/>
              <a:t> </a:t>
            </a:r>
            <a:r>
              <a:rPr sz="2800" dirty="0" err="1"/>
              <a:t>attributi</a:t>
            </a:r>
            <a:endParaRPr sz="28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PREMESSA 1/2</a:t>
            </a:r>
          </a:p>
        </p:txBody>
      </p:sp>
      <p:sp>
        <p:nvSpPr>
          <p:cNvPr id="194" name="Dominio:                                                                                          Il dataset preso in esame rappresenta le osservazioni atmosferiche di diverse stazioni meteo in Australia dal 01/11/2007 al 25/06/2017.…"/>
          <p:cNvSpPr txBox="1">
            <a:spLocks noGrp="1"/>
          </p:cNvSpPr>
          <p:nvPr>
            <p:ph type="body" idx="1"/>
          </p:nvPr>
        </p:nvSpPr>
        <p:spPr>
          <a:xfrm>
            <a:off x="406400" y="1474936"/>
            <a:ext cx="12192000" cy="7462688"/>
          </a:xfrm>
          <a:prstGeom prst="rect">
            <a:avLst/>
          </a:prstGeom>
        </p:spPr>
        <p:txBody>
          <a:bodyPr anchor="t"/>
          <a:lstStyle/>
          <a:p>
            <a:pPr marL="360000" indent="-360000" defTabSz="473143">
              <a:lnSpc>
                <a:spcPct val="90000"/>
              </a:lnSpc>
              <a:spcBef>
                <a:spcPts val="2200"/>
              </a:spcBef>
              <a:buClr>
                <a:schemeClr val="accent1"/>
              </a:buClr>
              <a:buSzPct val="104999"/>
              <a:buFont typeface="Avenir Next"/>
              <a:buChar char="▸"/>
              <a:defRPr sz="3204" cap="none" spc="0">
                <a:latin typeface="Avenir Next Medium"/>
                <a:ea typeface="Avenir Next Medium"/>
                <a:cs typeface="Avenir Next Medium"/>
                <a:sym typeface="Avenir Next Medium"/>
              </a:defRPr>
            </a:pPr>
            <a:r>
              <a:rPr dirty="0"/>
              <a:t>Il web è in continuo </a:t>
            </a:r>
            <a:r>
              <a:rPr dirty="0" err="1"/>
              <a:t>cambiamento</a:t>
            </a:r>
            <a:r>
              <a:rPr dirty="0"/>
              <a:t>, </a:t>
            </a:r>
            <a:r>
              <a:rPr dirty="0" err="1"/>
              <a:t>c’è</a:t>
            </a:r>
            <a:r>
              <a:rPr dirty="0"/>
              <a:t> una </a:t>
            </a:r>
            <a:r>
              <a:rPr dirty="0" err="1"/>
              <a:t>quantità</a:t>
            </a:r>
            <a:r>
              <a:rPr dirty="0"/>
              <a:t> di </a:t>
            </a:r>
            <a:r>
              <a:rPr dirty="0" err="1"/>
              <a:t>dati</a:t>
            </a:r>
            <a:r>
              <a:rPr dirty="0"/>
              <a:t> </a:t>
            </a:r>
            <a:r>
              <a:rPr dirty="0" err="1"/>
              <a:t>enorme</a:t>
            </a:r>
            <a:r>
              <a:rPr dirty="0"/>
              <a:t> </a:t>
            </a:r>
            <a:r>
              <a:rPr dirty="0" err="1"/>
              <a:t>sempre</a:t>
            </a:r>
            <a:r>
              <a:rPr dirty="0"/>
              <a:t> </a:t>
            </a:r>
            <a:r>
              <a:rPr dirty="0" err="1"/>
              <a:t>più</a:t>
            </a:r>
            <a:r>
              <a:rPr dirty="0"/>
              <a:t> in </a:t>
            </a:r>
            <a:r>
              <a:rPr dirty="0" err="1"/>
              <a:t>crescita</a:t>
            </a:r>
            <a:r>
              <a:rPr lang="it-IT" dirty="0"/>
              <a:t>,</a:t>
            </a:r>
            <a:r>
              <a:rPr dirty="0"/>
              <a:t> </a:t>
            </a:r>
            <a:r>
              <a:rPr dirty="0" err="1"/>
              <a:t>dati</a:t>
            </a:r>
            <a:r>
              <a:rPr dirty="0"/>
              <a:t> </a:t>
            </a:r>
            <a:r>
              <a:rPr dirty="0" err="1"/>
              <a:t>che</a:t>
            </a:r>
            <a:r>
              <a:rPr dirty="0"/>
              <a:t> </a:t>
            </a:r>
            <a:r>
              <a:rPr dirty="0" err="1"/>
              <a:t>riguardano</a:t>
            </a:r>
            <a:r>
              <a:rPr dirty="0"/>
              <a:t> </a:t>
            </a:r>
            <a:r>
              <a:rPr lang="it-IT" dirty="0"/>
              <a:t>oramai ogni sfera ed ogni settore della nostra vita</a:t>
            </a:r>
            <a:r>
              <a:rPr dirty="0"/>
              <a:t>. </a:t>
            </a:r>
            <a:r>
              <a:rPr dirty="0" err="1"/>
              <a:t>L’ambito</a:t>
            </a:r>
            <a:r>
              <a:rPr dirty="0"/>
              <a:t> </a:t>
            </a:r>
            <a:r>
              <a:rPr dirty="0" err="1"/>
              <a:t>preso</a:t>
            </a:r>
            <a:r>
              <a:rPr dirty="0"/>
              <a:t> in </a:t>
            </a:r>
            <a:r>
              <a:rPr dirty="0" err="1"/>
              <a:t>considerazione</a:t>
            </a:r>
            <a:r>
              <a:rPr dirty="0"/>
              <a:t> </a:t>
            </a:r>
            <a:r>
              <a:rPr dirty="0" err="1"/>
              <a:t>nel</a:t>
            </a:r>
            <a:r>
              <a:rPr dirty="0"/>
              <a:t> </a:t>
            </a:r>
            <a:r>
              <a:rPr dirty="0" err="1"/>
              <a:t>progetto</a:t>
            </a:r>
            <a:r>
              <a:rPr dirty="0"/>
              <a:t> è </a:t>
            </a:r>
            <a:r>
              <a:rPr dirty="0" err="1"/>
              <a:t>l’ambito</a:t>
            </a:r>
            <a:r>
              <a:rPr dirty="0"/>
              <a:t> </a:t>
            </a:r>
            <a:r>
              <a:rPr dirty="0" err="1"/>
              <a:t>finanziario</a:t>
            </a:r>
            <a:r>
              <a:rPr dirty="0"/>
              <a:t>, </a:t>
            </a:r>
            <a:r>
              <a:rPr dirty="0" err="1"/>
              <a:t>lavoreremo</a:t>
            </a:r>
            <a:r>
              <a:rPr dirty="0"/>
              <a:t> </a:t>
            </a:r>
            <a:r>
              <a:rPr dirty="0" err="1"/>
              <a:t>perciò</a:t>
            </a:r>
            <a:r>
              <a:rPr dirty="0"/>
              <a:t> con </a:t>
            </a:r>
            <a:r>
              <a:rPr lang="it-IT" dirty="0"/>
              <a:t>un dataset composto da </a:t>
            </a:r>
            <a:r>
              <a:rPr dirty="0"/>
              <a:t>1000 </a:t>
            </a:r>
            <a:r>
              <a:rPr dirty="0" err="1"/>
              <a:t>titoli</a:t>
            </a:r>
            <a:r>
              <a:rPr dirty="0"/>
              <a:t> </a:t>
            </a:r>
            <a:r>
              <a:rPr dirty="0" err="1"/>
              <a:t>provenienti</a:t>
            </a:r>
            <a:r>
              <a:rPr dirty="0"/>
              <a:t> da </a:t>
            </a:r>
            <a:r>
              <a:rPr dirty="0" err="1"/>
              <a:t>fonti</a:t>
            </a:r>
            <a:r>
              <a:rPr dirty="0"/>
              <a:t> diverse.</a:t>
            </a:r>
            <a:endParaRPr lang="it-IT" dirty="0"/>
          </a:p>
          <a:p>
            <a:pPr marL="360000" indent="-360000" defTabSz="473143">
              <a:lnSpc>
                <a:spcPct val="90000"/>
              </a:lnSpc>
              <a:spcBef>
                <a:spcPts val="2200"/>
              </a:spcBef>
              <a:buClr>
                <a:schemeClr val="accent1"/>
              </a:buClr>
              <a:buSzPct val="104999"/>
              <a:buFont typeface="Avenir Next"/>
              <a:buChar char="▸"/>
              <a:defRPr sz="3204" cap="none" spc="0">
                <a:latin typeface="Avenir Next Medium"/>
                <a:ea typeface="Avenir Next Medium"/>
                <a:cs typeface="Avenir Next Medium"/>
                <a:sym typeface="Avenir Next Medium"/>
              </a:defRPr>
            </a:pPr>
            <a:r>
              <a:rPr lang="it-IT" sz="3200" dirty="0"/>
              <a:t>Lavorare con dati numerosi e provenienti da fonti diversi significa dover considerare svariati aspetti differenti:</a:t>
            </a:r>
            <a:endParaRPr sz="3200" dirty="0"/>
          </a:p>
          <a:p>
            <a:pPr marL="360000" indent="-360000" defTabSz="473143">
              <a:lnSpc>
                <a:spcPct val="90000"/>
              </a:lnSpc>
              <a:spcBef>
                <a:spcPts val="2200"/>
              </a:spcBef>
              <a:buClr>
                <a:schemeClr val="accent1"/>
              </a:buClr>
              <a:buSzPct val="104999"/>
              <a:buFont typeface="Avenir Next"/>
              <a:buChar char="▸"/>
              <a:defRPr sz="3204" cap="none" spc="0">
                <a:latin typeface="Avenir Next Medium"/>
                <a:ea typeface="Avenir Next Medium"/>
                <a:cs typeface="Avenir Next Medium"/>
                <a:sym typeface="Avenir Next Medium"/>
              </a:defRPr>
            </a:pPr>
            <a:r>
              <a:rPr dirty="0"/>
              <a:t>Il primo </a:t>
            </a:r>
            <a:r>
              <a:rPr dirty="0" err="1"/>
              <a:t>aspetto</a:t>
            </a:r>
            <a:r>
              <a:rPr dirty="0"/>
              <a:t> da </a:t>
            </a:r>
            <a:r>
              <a:rPr dirty="0" err="1"/>
              <a:t>tenere</a:t>
            </a:r>
            <a:r>
              <a:rPr dirty="0"/>
              <a:t> in </a:t>
            </a:r>
            <a:r>
              <a:rPr dirty="0" err="1"/>
              <a:t>considerazione</a:t>
            </a:r>
            <a:r>
              <a:rPr dirty="0"/>
              <a:t> è la </a:t>
            </a:r>
            <a:r>
              <a:rPr dirty="0" err="1"/>
              <a:t>possibile</a:t>
            </a:r>
            <a:r>
              <a:rPr dirty="0"/>
              <a:t> </a:t>
            </a:r>
            <a:r>
              <a:rPr dirty="0" err="1"/>
              <a:t>presenza</a:t>
            </a:r>
            <a:r>
              <a:rPr dirty="0"/>
              <a:t> di </a:t>
            </a:r>
            <a:r>
              <a:rPr dirty="0" err="1"/>
              <a:t>valori</a:t>
            </a:r>
            <a:r>
              <a:rPr dirty="0"/>
              <a:t> </a:t>
            </a:r>
            <a:r>
              <a:rPr dirty="0" err="1"/>
              <a:t>nulli</a:t>
            </a:r>
            <a:r>
              <a:rPr dirty="0"/>
              <a:t> </a:t>
            </a:r>
            <a:r>
              <a:rPr dirty="0" err="1"/>
              <a:t>all’interno</a:t>
            </a:r>
            <a:r>
              <a:rPr dirty="0"/>
              <a:t> </a:t>
            </a:r>
            <a:r>
              <a:rPr dirty="0" err="1"/>
              <a:t>delle</a:t>
            </a:r>
            <a:r>
              <a:rPr dirty="0"/>
              <a:t> </a:t>
            </a:r>
            <a:r>
              <a:rPr dirty="0" err="1"/>
              <a:t>fonti</a:t>
            </a:r>
            <a:r>
              <a:rPr dirty="0"/>
              <a:t> </a:t>
            </a:r>
            <a:r>
              <a:rPr dirty="0" err="1"/>
              <a:t>dati</a:t>
            </a:r>
            <a:r>
              <a:rPr dirty="0"/>
              <a:t>, </a:t>
            </a:r>
            <a:r>
              <a:rPr dirty="0" err="1"/>
              <a:t>andremo</a:t>
            </a:r>
            <a:r>
              <a:rPr dirty="0"/>
              <a:t> </a:t>
            </a:r>
            <a:r>
              <a:rPr dirty="0" err="1"/>
              <a:t>perciò</a:t>
            </a:r>
            <a:r>
              <a:rPr dirty="0"/>
              <a:t> ad </a:t>
            </a:r>
            <a:r>
              <a:rPr dirty="0" err="1"/>
              <a:t>effettuare</a:t>
            </a:r>
            <a:r>
              <a:rPr dirty="0"/>
              <a:t> una </a:t>
            </a:r>
            <a:r>
              <a:rPr dirty="0" err="1"/>
              <a:t>analisi</a:t>
            </a:r>
            <a:r>
              <a:rPr dirty="0"/>
              <a:t> </a:t>
            </a:r>
            <a:r>
              <a:rPr dirty="0" err="1"/>
              <a:t>riguardo</a:t>
            </a:r>
            <a:r>
              <a:rPr dirty="0"/>
              <a:t> la </a:t>
            </a:r>
            <a:r>
              <a:rPr dirty="0" err="1"/>
              <a:t>completezza</a:t>
            </a:r>
            <a:r>
              <a:rPr dirty="0"/>
              <a:t> </a:t>
            </a:r>
            <a:r>
              <a:rPr dirty="0" err="1"/>
              <a:t>dei</a:t>
            </a:r>
            <a:r>
              <a:rPr dirty="0"/>
              <a:t> </a:t>
            </a:r>
            <a:r>
              <a:rPr dirty="0" err="1"/>
              <a:t>dati</a:t>
            </a:r>
            <a:r>
              <a:rPr dirty="0"/>
              <a:t>.</a:t>
            </a:r>
            <a:endParaRPr sz="2670" dirty="0"/>
          </a:p>
          <a:p>
            <a:pPr marL="360000" indent="-360000" defTabSz="473143">
              <a:lnSpc>
                <a:spcPct val="90000"/>
              </a:lnSpc>
              <a:spcBef>
                <a:spcPts val="2200"/>
              </a:spcBef>
              <a:buClr>
                <a:schemeClr val="accent1"/>
              </a:buClr>
              <a:buSzPct val="104999"/>
              <a:buFont typeface="Avenir Next"/>
              <a:buChar char="▸"/>
              <a:defRPr sz="3204" cap="none" spc="0">
                <a:latin typeface="Avenir Next Medium"/>
                <a:ea typeface="Avenir Next Medium"/>
                <a:cs typeface="Avenir Next Medium"/>
                <a:sym typeface="Avenir Next Medium"/>
              </a:defRPr>
            </a:pPr>
            <a:r>
              <a:rPr dirty="0"/>
              <a:t>Un secondo </a:t>
            </a:r>
            <a:r>
              <a:rPr lang="it-IT" dirty="0"/>
              <a:t>carattere</a:t>
            </a:r>
            <a:r>
              <a:rPr dirty="0"/>
              <a:t> da </a:t>
            </a:r>
            <a:r>
              <a:rPr dirty="0" err="1"/>
              <a:t>considerare</a:t>
            </a:r>
            <a:r>
              <a:rPr dirty="0"/>
              <a:t> è la </a:t>
            </a:r>
            <a:r>
              <a:rPr dirty="0" err="1"/>
              <a:t>presenza</a:t>
            </a:r>
            <a:r>
              <a:rPr dirty="0"/>
              <a:t> di </a:t>
            </a:r>
            <a:r>
              <a:rPr dirty="0" err="1"/>
              <a:t>ripetizioni</a:t>
            </a:r>
            <a:r>
              <a:rPr dirty="0"/>
              <a:t> </a:t>
            </a:r>
            <a:r>
              <a:rPr dirty="0" err="1"/>
              <a:t>dei</a:t>
            </a:r>
            <a:r>
              <a:rPr dirty="0"/>
              <a:t> </a:t>
            </a:r>
            <a:r>
              <a:rPr dirty="0" err="1"/>
              <a:t>dati</a:t>
            </a:r>
            <a:r>
              <a:rPr dirty="0"/>
              <a:t>, </a:t>
            </a:r>
            <a:r>
              <a:rPr dirty="0" err="1"/>
              <a:t>questo</a:t>
            </a:r>
            <a:r>
              <a:rPr dirty="0"/>
              <a:t> è un </a:t>
            </a:r>
            <a:r>
              <a:rPr dirty="0" err="1"/>
              <a:t>aspetto</a:t>
            </a:r>
            <a:r>
              <a:rPr dirty="0"/>
              <a:t> </a:t>
            </a:r>
            <a:r>
              <a:rPr dirty="0" err="1"/>
              <a:t>naturale</a:t>
            </a:r>
            <a:r>
              <a:rPr dirty="0"/>
              <a:t> </a:t>
            </a:r>
            <a:r>
              <a:rPr dirty="0" err="1"/>
              <a:t>della</a:t>
            </a:r>
            <a:r>
              <a:rPr dirty="0"/>
              <a:t> </a:t>
            </a:r>
            <a:r>
              <a:rPr dirty="0" err="1"/>
              <a:t>presenza</a:t>
            </a:r>
            <a:r>
              <a:rPr dirty="0"/>
              <a:t> di </a:t>
            </a:r>
            <a:r>
              <a:rPr dirty="0" err="1"/>
              <a:t>varie</a:t>
            </a:r>
            <a:r>
              <a:rPr dirty="0"/>
              <a:t> </a:t>
            </a:r>
            <a:r>
              <a:rPr dirty="0" err="1"/>
              <a:t>fonti</a:t>
            </a:r>
            <a:r>
              <a:rPr dirty="0"/>
              <a:t> </a:t>
            </a:r>
            <a:r>
              <a:rPr dirty="0" err="1"/>
              <a:t>che</a:t>
            </a:r>
            <a:r>
              <a:rPr dirty="0"/>
              <a:t> </a:t>
            </a:r>
            <a:r>
              <a:rPr dirty="0" err="1"/>
              <a:t>rappresentano</a:t>
            </a:r>
            <a:r>
              <a:rPr dirty="0"/>
              <a:t> </a:t>
            </a:r>
            <a:r>
              <a:rPr dirty="0" err="1"/>
              <a:t>gli</a:t>
            </a:r>
            <a:r>
              <a:rPr dirty="0"/>
              <a:t> </a:t>
            </a:r>
            <a:r>
              <a:rPr dirty="0" err="1"/>
              <a:t>stessi</a:t>
            </a:r>
            <a:r>
              <a:rPr dirty="0"/>
              <a:t> </a:t>
            </a:r>
            <a:r>
              <a:rPr dirty="0" err="1"/>
              <a:t>titoli</a:t>
            </a:r>
            <a:r>
              <a:rPr dirty="0"/>
              <a:t>, per</a:t>
            </a:r>
            <a:r>
              <a:rPr lang="it-IT" dirty="0"/>
              <a:t> tale scopo</a:t>
            </a:r>
            <a:r>
              <a:rPr dirty="0"/>
              <a:t> </a:t>
            </a:r>
            <a:r>
              <a:rPr dirty="0" err="1"/>
              <a:t>andremo</a:t>
            </a:r>
            <a:r>
              <a:rPr dirty="0"/>
              <a:t> a </a:t>
            </a:r>
            <a:r>
              <a:rPr dirty="0" err="1"/>
              <a:t>studiare</a:t>
            </a:r>
            <a:r>
              <a:rPr dirty="0"/>
              <a:t> la </a:t>
            </a:r>
            <a:r>
              <a:rPr dirty="0" err="1"/>
              <a:t>ridondanza</a:t>
            </a:r>
            <a:r>
              <a:rPr dirty="0"/>
              <a:t> </a:t>
            </a:r>
            <a:r>
              <a:rPr dirty="0" err="1"/>
              <a:t>dei</a:t>
            </a:r>
            <a:r>
              <a:rPr dirty="0"/>
              <a:t> </a:t>
            </a:r>
            <a:r>
              <a:rPr dirty="0" err="1"/>
              <a:t>dati</a:t>
            </a:r>
            <a:r>
              <a:rPr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SVILUPPI FUTURI</a:t>
            </a:r>
          </a:p>
        </p:txBody>
      </p:sp>
      <p:sp>
        <p:nvSpPr>
          <p:cNvPr id="253" name="MaxTemp: temperatura massima registrata…"/>
          <p:cNvSpPr txBox="1">
            <a:spLocks noGrp="1"/>
          </p:cNvSpPr>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Migliorare</a:t>
            </a:r>
            <a:r>
              <a:rPr dirty="0"/>
              <a:t> la </a:t>
            </a:r>
            <a:r>
              <a:rPr dirty="0" err="1"/>
              <a:t>fase</a:t>
            </a:r>
            <a:r>
              <a:rPr dirty="0"/>
              <a:t> </a:t>
            </a:r>
            <a:r>
              <a:rPr dirty="0" err="1"/>
              <a:t>iniziale</a:t>
            </a:r>
            <a:r>
              <a:rPr dirty="0"/>
              <a:t> di </a:t>
            </a:r>
            <a:r>
              <a:rPr dirty="0" err="1"/>
              <a:t>normalizzazione</a:t>
            </a:r>
            <a:r>
              <a:rPr dirty="0"/>
              <a:t> </a:t>
            </a:r>
            <a:r>
              <a:rPr dirty="0" err="1"/>
              <a:t>dei</a:t>
            </a:r>
            <a:r>
              <a:rPr dirty="0"/>
              <a:t> </a:t>
            </a:r>
            <a:r>
              <a:rPr dirty="0" err="1"/>
              <a:t>dati</a:t>
            </a:r>
            <a:r>
              <a:rPr dirty="0"/>
              <a:t> al fine di</a:t>
            </a:r>
            <a:r>
              <a:rPr lang="it-IT" dirty="0"/>
              <a:t> evitare errori dovuti ad eterogeneità semantica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Migliorare le tecniche data-</a:t>
            </a:r>
            <a:r>
              <a:rPr lang="it-IT" dirty="0" err="1"/>
              <a:t>driven</a:t>
            </a:r>
            <a:r>
              <a:rPr lang="it-IT" dirty="0"/>
              <a:t> di pulizia dei dati al fine di migliorare ulteriormente la qualità degli stessi</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Attuare</a:t>
            </a:r>
            <a:r>
              <a:rPr dirty="0"/>
              <a:t> </a:t>
            </a:r>
            <a:r>
              <a:rPr dirty="0" err="1"/>
              <a:t>altri</a:t>
            </a:r>
            <a:r>
              <a:rPr dirty="0"/>
              <a:t> tipi di </a:t>
            </a:r>
            <a:r>
              <a:rPr dirty="0" err="1"/>
              <a:t>approccio</a:t>
            </a:r>
            <a:r>
              <a:rPr dirty="0"/>
              <a:t> (process-driven) al fine di </a:t>
            </a:r>
            <a:r>
              <a:rPr dirty="0" err="1"/>
              <a:t>migliorare</a:t>
            </a:r>
            <a:r>
              <a:rPr dirty="0"/>
              <a:t> la </a:t>
            </a:r>
            <a:r>
              <a:rPr dirty="0" err="1"/>
              <a:t>qualità</a:t>
            </a:r>
            <a:r>
              <a:rPr dirty="0"/>
              <a:t> </a:t>
            </a:r>
            <a:r>
              <a:rPr dirty="0" err="1"/>
              <a:t>dei</a:t>
            </a:r>
            <a:r>
              <a:rPr dirty="0"/>
              <a:t> </a:t>
            </a:r>
            <a:r>
              <a:rPr dirty="0" err="1"/>
              <a:t>dati</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PREMESSA 2/2</a:t>
            </a:r>
          </a:p>
        </p:txBody>
      </p:sp>
      <p:sp>
        <p:nvSpPr>
          <p:cNvPr id="197" name="Dominio:                                                                                          Il dataset preso in esame rappresenta le osservazioni atmosferiche di diverse stazioni meteo in Australia dal 01/11/2007 al 25/06/2017.…"/>
          <p:cNvSpPr txBox="1">
            <a:spLocks noGrp="1"/>
          </p:cNvSpPr>
          <p:nvPr>
            <p:ph type="body" idx="1"/>
          </p:nvPr>
        </p:nvSpPr>
        <p:spPr>
          <a:xfrm>
            <a:off x="406400" y="144636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4000" cap="none" spc="0">
                <a:latin typeface="Avenir Next Medium"/>
                <a:ea typeface="Avenir Next Medium"/>
                <a:cs typeface="Avenir Next Medium"/>
                <a:sym typeface="Avenir Next Medium"/>
              </a:defRPr>
            </a:pPr>
            <a:r>
              <a:rPr dirty="0"/>
              <a:t>Un </a:t>
            </a:r>
            <a:r>
              <a:rPr dirty="0" err="1"/>
              <a:t>terzo</a:t>
            </a:r>
            <a:r>
              <a:rPr dirty="0"/>
              <a:t> </a:t>
            </a:r>
            <a:r>
              <a:rPr dirty="0" err="1"/>
              <a:t>aspetto</a:t>
            </a:r>
            <a:r>
              <a:rPr dirty="0"/>
              <a:t> </a:t>
            </a:r>
            <a:r>
              <a:rPr dirty="0" err="1"/>
              <a:t>considerato</a:t>
            </a:r>
            <a:r>
              <a:rPr dirty="0"/>
              <a:t> è la </a:t>
            </a:r>
            <a:r>
              <a:rPr dirty="0" err="1"/>
              <a:t>consistenza</a:t>
            </a:r>
            <a:r>
              <a:rPr dirty="0"/>
              <a:t> </a:t>
            </a:r>
            <a:r>
              <a:rPr dirty="0" err="1"/>
              <a:t>dei</a:t>
            </a:r>
            <a:r>
              <a:rPr dirty="0"/>
              <a:t> </a:t>
            </a:r>
            <a:r>
              <a:rPr dirty="0" err="1"/>
              <a:t>dati</a:t>
            </a:r>
            <a:r>
              <a:rPr dirty="0"/>
              <a:t>, </a:t>
            </a:r>
            <a:r>
              <a:rPr dirty="0" err="1"/>
              <a:t>questo</a:t>
            </a:r>
            <a:r>
              <a:rPr dirty="0"/>
              <a:t> </a:t>
            </a:r>
            <a:r>
              <a:rPr dirty="0" err="1"/>
              <a:t>significa</a:t>
            </a:r>
            <a:r>
              <a:rPr dirty="0"/>
              <a:t> </a:t>
            </a:r>
            <a:r>
              <a:rPr dirty="0" err="1"/>
              <a:t>controllare</a:t>
            </a:r>
            <a:r>
              <a:rPr dirty="0"/>
              <a:t> </a:t>
            </a:r>
            <a:r>
              <a:rPr dirty="0" err="1"/>
              <a:t>che</a:t>
            </a:r>
            <a:r>
              <a:rPr dirty="0"/>
              <a:t> </a:t>
            </a:r>
            <a:r>
              <a:rPr dirty="0" err="1"/>
              <a:t>i</a:t>
            </a:r>
            <a:r>
              <a:rPr dirty="0"/>
              <a:t> </a:t>
            </a:r>
            <a:r>
              <a:rPr dirty="0" err="1"/>
              <a:t>dati</a:t>
            </a:r>
            <a:r>
              <a:rPr dirty="0"/>
              <a:t> </a:t>
            </a:r>
            <a:r>
              <a:rPr dirty="0" err="1"/>
              <a:t>rispettino</a:t>
            </a:r>
            <a:r>
              <a:rPr dirty="0"/>
              <a:t> </a:t>
            </a:r>
            <a:r>
              <a:rPr dirty="0" err="1"/>
              <a:t>dei</a:t>
            </a:r>
            <a:r>
              <a:rPr dirty="0"/>
              <a:t> </a:t>
            </a:r>
            <a:r>
              <a:rPr dirty="0" err="1"/>
              <a:t>vincoli</a:t>
            </a:r>
            <a:r>
              <a:rPr dirty="0"/>
              <a:t> di </a:t>
            </a:r>
            <a:r>
              <a:rPr dirty="0" err="1"/>
              <a:t>dominio</a:t>
            </a:r>
            <a:r>
              <a:rPr dirty="0"/>
              <a:t> e </a:t>
            </a:r>
            <a:r>
              <a:rPr dirty="0" err="1"/>
              <a:t>dei</a:t>
            </a:r>
            <a:r>
              <a:rPr dirty="0"/>
              <a:t> </a:t>
            </a:r>
            <a:r>
              <a:rPr dirty="0" err="1"/>
              <a:t>vincoli</a:t>
            </a:r>
            <a:r>
              <a:rPr lang="it-IT" dirty="0"/>
              <a:t> riferiti al calcolo degli stessi</a:t>
            </a:r>
            <a:r>
              <a:rPr dirty="0"/>
              <a:t>, </a:t>
            </a:r>
            <a:r>
              <a:rPr dirty="0" err="1"/>
              <a:t>verranno</a:t>
            </a:r>
            <a:r>
              <a:rPr dirty="0"/>
              <a:t> </a:t>
            </a:r>
            <a:r>
              <a:rPr dirty="0" err="1"/>
              <a:t>presentate</a:t>
            </a:r>
            <a:r>
              <a:rPr dirty="0"/>
              <a:t> diverse </a:t>
            </a:r>
            <a:r>
              <a:rPr dirty="0" err="1"/>
              <a:t>analisi</a:t>
            </a:r>
            <a:r>
              <a:rPr dirty="0"/>
              <a:t> per tale </a:t>
            </a:r>
            <a:r>
              <a:rPr dirty="0" err="1"/>
              <a:t>scopo</a:t>
            </a:r>
            <a:r>
              <a:rPr dirty="0"/>
              <a:t>.</a:t>
            </a:r>
            <a:endParaRPr sz="3400" dirty="0"/>
          </a:p>
          <a:p>
            <a:pPr marL="444500" indent="-444500" defTabSz="584200">
              <a:lnSpc>
                <a:spcPct val="100000"/>
              </a:lnSpc>
              <a:spcBef>
                <a:spcPts val="2800"/>
              </a:spcBef>
              <a:buClr>
                <a:schemeClr val="accent1"/>
              </a:buClr>
              <a:buSzPct val="104999"/>
              <a:buFont typeface="Avenir Next"/>
              <a:buChar char="▸"/>
              <a:defRPr sz="4000" cap="none" spc="0">
                <a:latin typeface="Avenir Next Medium"/>
                <a:ea typeface="Avenir Next Medium"/>
                <a:cs typeface="Avenir Next Medium"/>
                <a:sym typeface="Avenir Next Medium"/>
              </a:defRPr>
            </a:pPr>
            <a:r>
              <a:rPr dirty="0"/>
              <a:t>Un ultimo </a:t>
            </a:r>
            <a:r>
              <a:rPr dirty="0" err="1"/>
              <a:t>aspetto</a:t>
            </a:r>
            <a:r>
              <a:rPr dirty="0"/>
              <a:t> </a:t>
            </a:r>
            <a:r>
              <a:rPr dirty="0" err="1"/>
              <a:t>riguarda</a:t>
            </a:r>
            <a:r>
              <a:rPr dirty="0"/>
              <a:t> la </a:t>
            </a:r>
            <a:r>
              <a:rPr dirty="0" err="1"/>
              <a:t>precisione</a:t>
            </a:r>
            <a:r>
              <a:rPr dirty="0"/>
              <a:t> </a:t>
            </a:r>
            <a:r>
              <a:rPr dirty="0" err="1"/>
              <a:t>dei</a:t>
            </a:r>
            <a:r>
              <a:rPr dirty="0"/>
              <a:t> </a:t>
            </a:r>
            <a:r>
              <a:rPr dirty="0" err="1"/>
              <a:t>dati</a:t>
            </a:r>
            <a:r>
              <a:rPr dirty="0"/>
              <a:t> rispetto ad una </a:t>
            </a:r>
            <a:r>
              <a:rPr dirty="0" err="1"/>
              <a:t>groundtruth</a:t>
            </a:r>
            <a:r>
              <a:rPr dirty="0"/>
              <a:t>. In </a:t>
            </a:r>
            <a:r>
              <a:rPr dirty="0" err="1"/>
              <a:t>particolare</a:t>
            </a:r>
            <a:r>
              <a:rPr dirty="0"/>
              <a:t> </a:t>
            </a:r>
            <a:r>
              <a:rPr dirty="0" err="1"/>
              <a:t>sono</a:t>
            </a:r>
            <a:r>
              <a:rPr dirty="0"/>
              <a:t> state </a:t>
            </a:r>
            <a:r>
              <a:rPr dirty="0" err="1"/>
              <a:t>effettuate</a:t>
            </a:r>
            <a:r>
              <a:rPr dirty="0"/>
              <a:t> prima </a:t>
            </a:r>
            <a:r>
              <a:rPr dirty="0" err="1"/>
              <a:t>l’analisi</a:t>
            </a:r>
            <a:r>
              <a:rPr dirty="0"/>
              <a:t> </a:t>
            </a:r>
            <a:r>
              <a:rPr dirty="0" err="1"/>
              <a:t>sulla</a:t>
            </a:r>
            <a:r>
              <a:rPr dirty="0"/>
              <a:t> </a:t>
            </a:r>
            <a:r>
              <a:rPr dirty="0" err="1"/>
              <a:t>precisione</a:t>
            </a:r>
            <a:r>
              <a:rPr dirty="0"/>
              <a:t> </a:t>
            </a:r>
            <a:r>
              <a:rPr dirty="0" err="1"/>
              <a:t>dei</a:t>
            </a:r>
            <a:r>
              <a:rPr dirty="0"/>
              <a:t> </a:t>
            </a:r>
            <a:r>
              <a:rPr dirty="0" err="1"/>
              <a:t>singoli</a:t>
            </a:r>
            <a:r>
              <a:rPr dirty="0"/>
              <a:t> </a:t>
            </a:r>
            <a:r>
              <a:rPr dirty="0" err="1"/>
              <a:t>attributi</a:t>
            </a:r>
            <a:r>
              <a:rPr dirty="0"/>
              <a:t> e in secondo </a:t>
            </a:r>
            <a:r>
              <a:rPr dirty="0" err="1"/>
              <a:t>luogo</a:t>
            </a:r>
            <a:r>
              <a:rPr dirty="0"/>
              <a:t> </a:t>
            </a:r>
            <a:r>
              <a:rPr dirty="0" err="1"/>
              <a:t>sulle</a:t>
            </a:r>
            <a:r>
              <a:rPr dirty="0"/>
              <a:t> diverse </a:t>
            </a:r>
            <a:r>
              <a:rPr dirty="0" err="1"/>
              <a:t>fonti</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DOMINIO, OBIETTIVI</a:t>
            </a:r>
          </a:p>
        </p:txBody>
      </p:sp>
      <p:sp>
        <p:nvSpPr>
          <p:cNvPr id="200" name="Dominio:                                                                                          Il dataset preso in esame rappresenta le osservazioni atmosferiche di diverse stazioni meteo in Australia dal 01/11/2007 al 25/06/2017.…"/>
          <p:cNvSpPr txBox="1">
            <a:spLocks noGrp="1"/>
          </p:cNvSpPr>
          <p:nvPr>
            <p:ph type="body" idx="1"/>
          </p:nvPr>
        </p:nvSpPr>
        <p:spPr>
          <a:xfrm>
            <a:off x="406400" y="1474067"/>
            <a:ext cx="12192000" cy="7462688"/>
          </a:xfrm>
          <a:prstGeom prst="rect">
            <a:avLst/>
          </a:prstGeom>
        </p:spPr>
        <p:txBody>
          <a:bodyPr anchor="t"/>
          <a:lstStyle/>
          <a:p>
            <a:pPr marL="368046" indent="-368046" defTabSz="483716">
              <a:lnSpc>
                <a:spcPct val="100000"/>
              </a:lnSpc>
              <a:spcBef>
                <a:spcPts val="2300"/>
              </a:spcBef>
              <a:buClr>
                <a:schemeClr val="accent1"/>
              </a:buClr>
              <a:buSzPct val="104999"/>
              <a:buFont typeface="Avenir Next"/>
              <a:buChar char="▸"/>
              <a:defRPr sz="3680" cap="none" spc="0">
                <a:latin typeface="Avenir Next Medium"/>
                <a:ea typeface="Avenir Next Medium"/>
                <a:cs typeface="Avenir Next Medium"/>
                <a:sym typeface="Avenir Next Medium"/>
              </a:defRPr>
            </a:pPr>
            <a:r>
              <a:rPr dirty="0" err="1"/>
              <a:t>Dominio</a:t>
            </a:r>
            <a:r>
              <a:rPr dirty="0"/>
              <a:t>: Il dataset </a:t>
            </a:r>
            <a:r>
              <a:rPr dirty="0" err="1"/>
              <a:t>preso</a:t>
            </a:r>
            <a:r>
              <a:rPr dirty="0"/>
              <a:t> in </a:t>
            </a:r>
            <a:r>
              <a:rPr dirty="0" err="1"/>
              <a:t>esame</a:t>
            </a:r>
            <a:r>
              <a:rPr dirty="0"/>
              <a:t> </a:t>
            </a:r>
            <a:r>
              <a:rPr dirty="0" err="1"/>
              <a:t>rappresenta</a:t>
            </a:r>
            <a:r>
              <a:rPr dirty="0"/>
              <a:t> una </a:t>
            </a:r>
            <a:r>
              <a:rPr dirty="0" err="1"/>
              <a:t>semplificazione</a:t>
            </a:r>
            <a:r>
              <a:rPr dirty="0"/>
              <a:t> di </a:t>
            </a:r>
            <a:r>
              <a:rPr dirty="0" err="1"/>
              <a:t>quello</a:t>
            </a:r>
            <a:r>
              <a:rPr dirty="0"/>
              <a:t> di </a:t>
            </a:r>
            <a:r>
              <a:rPr dirty="0" err="1"/>
              <a:t>partenza</a:t>
            </a:r>
            <a:r>
              <a:rPr dirty="0"/>
              <a:t> al fine di </a:t>
            </a:r>
            <a:r>
              <a:rPr dirty="0" err="1"/>
              <a:t>poter</a:t>
            </a:r>
            <a:r>
              <a:rPr dirty="0"/>
              <a:t> </a:t>
            </a:r>
            <a:r>
              <a:rPr dirty="0" err="1"/>
              <a:t>analizzare</a:t>
            </a:r>
            <a:r>
              <a:rPr dirty="0"/>
              <a:t> </a:t>
            </a:r>
            <a:r>
              <a:rPr dirty="0" err="1"/>
              <a:t>più</a:t>
            </a:r>
            <a:r>
              <a:rPr dirty="0"/>
              <a:t> </a:t>
            </a:r>
            <a:r>
              <a:rPr dirty="0" err="1"/>
              <a:t>nel</a:t>
            </a:r>
            <a:r>
              <a:rPr dirty="0"/>
              <a:t> </a:t>
            </a:r>
            <a:r>
              <a:rPr dirty="0" err="1"/>
              <a:t>dettaglio</a:t>
            </a:r>
            <a:r>
              <a:rPr dirty="0"/>
              <a:t> le </a:t>
            </a:r>
            <a:r>
              <a:rPr dirty="0" err="1"/>
              <a:t>tematiche</a:t>
            </a:r>
            <a:r>
              <a:rPr dirty="0"/>
              <a:t> </a:t>
            </a:r>
            <a:r>
              <a:rPr dirty="0" err="1"/>
              <a:t>descritte</a:t>
            </a:r>
            <a:r>
              <a:rPr dirty="0"/>
              <a:t> in </a:t>
            </a:r>
            <a:r>
              <a:rPr dirty="0" err="1"/>
              <a:t>precedenza</a:t>
            </a:r>
            <a:r>
              <a:rPr dirty="0"/>
              <a:t>. In </a:t>
            </a:r>
            <a:r>
              <a:rPr dirty="0" err="1"/>
              <a:t>particolare</a:t>
            </a:r>
            <a:r>
              <a:rPr dirty="0"/>
              <a:t> </a:t>
            </a:r>
            <a:r>
              <a:rPr dirty="0" err="1"/>
              <a:t>questo</a:t>
            </a:r>
            <a:r>
              <a:rPr dirty="0"/>
              <a:t> </a:t>
            </a:r>
            <a:r>
              <a:rPr dirty="0" err="1"/>
              <a:t>rappresenta</a:t>
            </a:r>
            <a:r>
              <a:rPr dirty="0"/>
              <a:t> </a:t>
            </a:r>
            <a:r>
              <a:rPr dirty="0" err="1"/>
              <a:t>gli</a:t>
            </a:r>
            <a:r>
              <a:rPr dirty="0"/>
              <a:t> </a:t>
            </a:r>
            <a:r>
              <a:rPr dirty="0" err="1"/>
              <a:t>andamenti</a:t>
            </a:r>
            <a:r>
              <a:rPr dirty="0"/>
              <a:t> </a:t>
            </a:r>
            <a:r>
              <a:rPr dirty="0" err="1"/>
              <a:t>dei</a:t>
            </a:r>
            <a:r>
              <a:rPr dirty="0"/>
              <a:t> 100 </a:t>
            </a:r>
            <a:r>
              <a:rPr dirty="0" err="1"/>
              <a:t>titoli</a:t>
            </a:r>
            <a:r>
              <a:rPr dirty="0"/>
              <a:t> </a:t>
            </a:r>
            <a:r>
              <a:rPr dirty="0" err="1"/>
              <a:t>facenti</a:t>
            </a:r>
            <a:r>
              <a:rPr dirty="0"/>
              <a:t> </a:t>
            </a:r>
            <a:r>
              <a:rPr dirty="0" err="1"/>
              <a:t>parte</a:t>
            </a:r>
            <a:r>
              <a:rPr dirty="0"/>
              <a:t> </a:t>
            </a:r>
            <a:r>
              <a:rPr dirty="0" err="1"/>
              <a:t>dell’indice</a:t>
            </a:r>
            <a:r>
              <a:rPr dirty="0"/>
              <a:t> NASDAQ </a:t>
            </a:r>
            <a:r>
              <a:rPr dirty="0" err="1"/>
              <a:t>presi</a:t>
            </a:r>
            <a:r>
              <a:rPr dirty="0"/>
              <a:t> </a:t>
            </a:r>
            <a:r>
              <a:rPr dirty="0" err="1"/>
              <a:t>dalle</a:t>
            </a:r>
            <a:r>
              <a:rPr dirty="0"/>
              <a:t> cinque </a:t>
            </a:r>
            <a:r>
              <a:rPr dirty="0" err="1"/>
              <a:t>fonti</a:t>
            </a:r>
            <a:r>
              <a:rPr dirty="0"/>
              <a:t> </a:t>
            </a:r>
            <a:r>
              <a:rPr dirty="0" err="1"/>
              <a:t>ritenute</a:t>
            </a:r>
            <a:r>
              <a:rPr dirty="0"/>
              <a:t> </a:t>
            </a:r>
            <a:r>
              <a:rPr dirty="0" err="1"/>
              <a:t>più</a:t>
            </a:r>
            <a:r>
              <a:rPr dirty="0"/>
              <a:t> </a:t>
            </a:r>
            <a:r>
              <a:rPr dirty="0" err="1"/>
              <a:t>autorevoli</a:t>
            </a:r>
            <a:r>
              <a:rPr dirty="0"/>
              <a:t> </a:t>
            </a:r>
            <a:r>
              <a:rPr dirty="0" err="1"/>
              <a:t>durante</a:t>
            </a:r>
            <a:r>
              <a:rPr dirty="0"/>
              <a:t> la </a:t>
            </a:r>
            <a:r>
              <a:rPr dirty="0" err="1"/>
              <a:t>sessione</a:t>
            </a:r>
            <a:r>
              <a:rPr dirty="0"/>
              <a:t> di </a:t>
            </a:r>
            <a:r>
              <a:rPr dirty="0" err="1"/>
              <a:t>mercato</a:t>
            </a:r>
            <a:r>
              <a:rPr dirty="0"/>
              <a:t> del 01/07/2011.</a:t>
            </a:r>
            <a:endParaRPr sz="2760" dirty="0"/>
          </a:p>
          <a:p>
            <a:pPr marL="368046" indent="-368046" defTabSz="483716">
              <a:lnSpc>
                <a:spcPct val="100000"/>
              </a:lnSpc>
              <a:spcBef>
                <a:spcPts val="2300"/>
              </a:spcBef>
              <a:buClr>
                <a:schemeClr val="accent1"/>
              </a:buClr>
              <a:buSzPct val="104999"/>
              <a:buFont typeface="Avenir Next"/>
              <a:buChar char="▸"/>
              <a:defRPr sz="3680" cap="none" spc="0">
                <a:latin typeface="Avenir Next Medium"/>
                <a:ea typeface="Avenir Next Medium"/>
                <a:cs typeface="Avenir Next Medium"/>
                <a:sym typeface="Avenir Next Medium"/>
              </a:defRPr>
            </a:pPr>
            <a:r>
              <a:rPr dirty="0" err="1"/>
              <a:t>Obiettivo</a:t>
            </a:r>
            <a:r>
              <a:rPr dirty="0"/>
              <a:t>:</a:t>
            </a:r>
            <a:r>
              <a:rPr lang="it-IT" dirty="0"/>
              <a:t> Tale lavoro è svolto al fine di v</a:t>
            </a:r>
            <a:r>
              <a:rPr dirty="0" err="1"/>
              <a:t>alutare</a:t>
            </a:r>
            <a:r>
              <a:rPr dirty="0"/>
              <a:t> le </a:t>
            </a:r>
            <a:r>
              <a:rPr dirty="0" err="1"/>
              <a:t>metriche</a:t>
            </a:r>
            <a:r>
              <a:rPr dirty="0"/>
              <a:t> di </a:t>
            </a:r>
            <a:r>
              <a:rPr dirty="0" err="1"/>
              <a:t>completezza</a:t>
            </a:r>
            <a:r>
              <a:rPr dirty="0"/>
              <a:t>, </a:t>
            </a:r>
            <a:r>
              <a:rPr dirty="0" err="1"/>
              <a:t>ridondanza</a:t>
            </a:r>
            <a:r>
              <a:rPr dirty="0"/>
              <a:t>, </a:t>
            </a:r>
            <a:r>
              <a:rPr dirty="0" err="1"/>
              <a:t>consistenza</a:t>
            </a:r>
            <a:r>
              <a:rPr dirty="0"/>
              <a:t> e </a:t>
            </a:r>
            <a:r>
              <a:rPr dirty="0" err="1"/>
              <a:t>precisione</a:t>
            </a:r>
            <a:r>
              <a:rPr dirty="0"/>
              <a:t> </a:t>
            </a:r>
            <a:r>
              <a:rPr dirty="0" err="1"/>
              <a:t>dei</a:t>
            </a:r>
            <a:r>
              <a:rPr dirty="0"/>
              <a:t> </a:t>
            </a:r>
            <a:r>
              <a:rPr dirty="0" err="1"/>
              <a:t>dati</a:t>
            </a:r>
            <a:r>
              <a:rPr dirty="0"/>
              <a:t> </a:t>
            </a:r>
            <a:r>
              <a:rPr dirty="0" err="1"/>
              <a:t>finanziari</a:t>
            </a:r>
            <a:r>
              <a:rPr dirty="0"/>
              <a:t> </a:t>
            </a:r>
            <a:r>
              <a:rPr dirty="0" err="1"/>
              <a:t>provenienti</a:t>
            </a:r>
            <a:r>
              <a:rPr dirty="0"/>
              <a:t> da diverse </a:t>
            </a:r>
            <a:r>
              <a:rPr dirty="0" err="1"/>
              <a:t>fonti</a:t>
            </a:r>
            <a:r>
              <a:rPr dirty="0"/>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DATASET</a:t>
            </a:r>
          </a:p>
        </p:txBody>
      </p:sp>
      <p:sp>
        <p:nvSpPr>
          <p:cNvPr id="203" name="MaxTemp: temperatura massima registrata…"/>
          <p:cNvSpPr txBox="1">
            <a:spLocks noGrp="1"/>
          </p:cNvSpPr>
          <p:nvPr>
            <p:ph type="body" idx="1"/>
          </p:nvPr>
        </p:nvSpPr>
        <p:spPr>
          <a:xfrm>
            <a:off x="406400" y="1389209"/>
            <a:ext cx="12192000" cy="8217993"/>
          </a:xfrm>
          <a:prstGeom prst="rect">
            <a:avLst/>
          </a:prstGeom>
        </p:spPr>
        <p:txBody>
          <a:bodyPr anchor="t"/>
          <a:lstStyle/>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Source: sorgente dei dati (Bloomberg, GoogleFinance, MSNMoney, Nasdaq, YahooFinance) </a:t>
            </a:r>
            <a:endParaRPr sz="1900"/>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Symbol: ticker dell’azienda </a:t>
            </a:r>
            <a:endParaRPr sz="1900"/>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ChangePerc: variazione percentuale del titolo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ClosePrice: valore dell’azione al momento della chiusura del mercato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OpenPrice: valore dell’azione al momento dell’apertura del mercato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ChangeInDollars: variazione del valore del titolo durante la giornata </a:t>
            </a:r>
            <a:endParaRPr sz="1900"/>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Volume: numero di contratti scambiati durante la sessione di mercato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HighPrice: valore massimo dell’azione raggiunto durante la sessione di mercato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LowPrice: valore minimo dell’azione raggiunto durante la sessione di mercato </a:t>
            </a:r>
            <a:endParaRPr sz="1900"/>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PreviousClose: valore dell’azione alla chiusura del mercato il giorno precedente</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YearHigh: valore massimo dell’azione raggiunto durante l’anno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YearLow: valore minimo dell’azione raggiunto durante l’anno</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NShares: numero di azioni in circolazione</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PE: rapporto prezzo/utili per una singola azione</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MarketCap: valore totale di una azienda (Nshares  * ClosePrice)</a:t>
            </a:r>
            <a:endParaRPr sz="1900"/>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Dividend: dividendo distribuito per azione</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DividendYield: rapporto tra dividendo e prezzo di una azione</a:t>
            </a:r>
          </a:p>
          <a:p>
            <a:pPr marL="431165" indent="-431165" defTabSz="566673">
              <a:lnSpc>
                <a:spcPct val="100000"/>
              </a:lnSpc>
              <a:spcBef>
                <a:spcPts val="900"/>
              </a:spcBef>
              <a:buClr>
                <a:schemeClr val="accent1"/>
              </a:buClr>
              <a:buSzPct val="104999"/>
              <a:buFont typeface="Avenir Next"/>
              <a:buChar char="▸"/>
              <a:defRPr sz="2000" cap="none" spc="0">
                <a:latin typeface="Avenir Next Medium"/>
                <a:ea typeface="Avenir Next Medium"/>
                <a:cs typeface="Avenir Next Medium"/>
                <a:sym typeface="Avenir Next Medium"/>
              </a:defRPr>
            </a:pPr>
            <a:r>
              <a:t>EPS: utile per azione (utile netto / Nshares)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ANALISI DATASET E DOMINIO APPLICATIVO</a:t>
            </a:r>
          </a:p>
        </p:txBody>
      </p:sp>
      <p:sp>
        <p:nvSpPr>
          <p:cNvPr id="206" name="MaxTemp: temperatura massima registrata…"/>
          <p:cNvSpPr txBox="1">
            <a:spLocks noGrp="1"/>
          </p:cNvSpPr>
          <p:nvPr>
            <p:ph type="body" idx="1"/>
          </p:nvPr>
        </p:nvSpPr>
        <p:spPr>
          <a:xfrm>
            <a:off x="406400" y="1389209"/>
            <a:ext cx="12192000" cy="8217993"/>
          </a:xfrm>
          <a:prstGeom prst="rect">
            <a:avLst/>
          </a:prstGeom>
        </p:spPr>
        <p:txBody>
          <a:bodyPr anchor="t"/>
          <a:lstStyle/>
          <a:p>
            <a:pPr marL="388953" indent="-388953" defTabSz="511195">
              <a:lnSpc>
                <a:spcPct val="90000"/>
              </a:lnSpc>
              <a:spcBef>
                <a:spcPts val="700"/>
              </a:spcBef>
              <a:buClr>
                <a:schemeClr val="accent1"/>
              </a:buClr>
              <a:buSzPct val="104999"/>
              <a:buFont typeface="Avenir Next"/>
              <a:buChar char="▸"/>
              <a:defRPr sz="3348" cap="none" spc="0">
                <a:latin typeface="Avenir Next Medium"/>
                <a:ea typeface="Avenir Next Medium"/>
                <a:cs typeface="Avenir Next Medium"/>
                <a:sym typeface="Avenir Next Medium"/>
              </a:defRPr>
            </a:pPr>
            <a:r>
              <a:rPr dirty="0" err="1"/>
              <a:t>Abbiamo</a:t>
            </a:r>
            <a:r>
              <a:rPr dirty="0"/>
              <a:t> </a:t>
            </a:r>
            <a:r>
              <a:rPr dirty="0" err="1"/>
              <a:t>effettuato</a:t>
            </a:r>
            <a:r>
              <a:rPr dirty="0"/>
              <a:t> </a:t>
            </a:r>
            <a:r>
              <a:rPr dirty="0" err="1"/>
              <a:t>un’analisi</a:t>
            </a:r>
            <a:r>
              <a:rPr dirty="0"/>
              <a:t> </a:t>
            </a:r>
            <a:r>
              <a:rPr dirty="0" err="1"/>
              <a:t>iniziale</a:t>
            </a:r>
            <a:r>
              <a:rPr dirty="0"/>
              <a:t> </a:t>
            </a:r>
            <a:r>
              <a:rPr dirty="0" err="1"/>
              <a:t>sul</a:t>
            </a:r>
            <a:r>
              <a:rPr dirty="0"/>
              <a:t> dataset e del </a:t>
            </a:r>
            <a:r>
              <a:rPr dirty="0" err="1"/>
              <a:t>dominio</a:t>
            </a:r>
            <a:r>
              <a:rPr dirty="0"/>
              <a:t> </a:t>
            </a:r>
            <a:r>
              <a:rPr dirty="0" err="1"/>
              <a:t>finanziario</a:t>
            </a:r>
            <a:r>
              <a:rPr lang="it-IT" dirty="0"/>
              <a:t>, tali considerazioni sono state</a:t>
            </a:r>
            <a:r>
              <a:rPr dirty="0"/>
              <a:t> </a:t>
            </a:r>
            <a:r>
              <a:rPr dirty="0" err="1"/>
              <a:t>utilizzate</a:t>
            </a:r>
            <a:r>
              <a:rPr dirty="0"/>
              <a:t> per </a:t>
            </a:r>
            <a:r>
              <a:rPr dirty="0" err="1"/>
              <a:t>valutare</a:t>
            </a:r>
            <a:r>
              <a:rPr dirty="0"/>
              <a:t> in </a:t>
            </a:r>
            <a:r>
              <a:rPr dirty="0" err="1"/>
              <a:t>maniera</a:t>
            </a:r>
            <a:r>
              <a:rPr dirty="0"/>
              <a:t> </a:t>
            </a:r>
            <a:r>
              <a:rPr dirty="0" err="1"/>
              <a:t>migliore</a:t>
            </a:r>
            <a:r>
              <a:rPr dirty="0"/>
              <a:t> le </a:t>
            </a:r>
            <a:r>
              <a:rPr dirty="0" err="1"/>
              <a:t>dimensioni</a:t>
            </a:r>
            <a:r>
              <a:rPr dirty="0"/>
              <a:t> di </a:t>
            </a:r>
            <a:r>
              <a:rPr dirty="0" err="1"/>
              <a:t>qualità</a:t>
            </a:r>
            <a:r>
              <a:rPr dirty="0"/>
              <a:t>, </a:t>
            </a:r>
            <a:r>
              <a:rPr dirty="0" err="1"/>
              <a:t>attraverso</a:t>
            </a:r>
            <a:r>
              <a:rPr dirty="0"/>
              <a:t> </a:t>
            </a:r>
            <a:r>
              <a:rPr dirty="0" err="1"/>
              <a:t>tal</a:t>
            </a:r>
            <a:r>
              <a:rPr lang="it-IT" dirty="0"/>
              <a:t>i</a:t>
            </a:r>
            <a:r>
              <a:rPr dirty="0"/>
              <a:t> </a:t>
            </a:r>
            <a:r>
              <a:rPr dirty="0" err="1"/>
              <a:t>analisi</a:t>
            </a:r>
            <a:r>
              <a:rPr dirty="0"/>
              <a:t> </a:t>
            </a:r>
            <a:r>
              <a:rPr dirty="0" err="1"/>
              <a:t>sono</a:t>
            </a:r>
            <a:r>
              <a:rPr dirty="0"/>
              <a:t> </a:t>
            </a:r>
            <a:r>
              <a:rPr dirty="0" err="1"/>
              <a:t>stati</a:t>
            </a:r>
            <a:r>
              <a:rPr dirty="0"/>
              <a:t> </a:t>
            </a:r>
            <a:r>
              <a:rPr dirty="0" err="1"/>
              <a:t>notati</a:t>
            </a:r>
            <a:r>
              <a:rPr dirty="0"/>
              <a:t> </a:t>
            </a:r>
            <a:r>
              <a:rPr dirty="0" err="1"/>
              <a:t>i</a:t>
            </a:r>
            <a:r>
              <a:rPr dirty="0"/>
              <a:t> </a:t>
            </a:r>
            <a:r>
              <a:rPr dirty="0" err="1"/>
              <a:t>seguenti</a:t>
            </a:r>
            <a:r>
              <a:rPr dirty="0"/>
              <a:t> </a:t>
            </a:r>
            <a:r>
              <a:rPr dirty="0" err="1"/>
              <a:t>aspetti</a:t>
            </a:r>
            <a:r>
              <a:rPr dirty="0"/>
              <a:t>:</a:t>
            </a:r>
            <a:endParaRPr sz="2883" dirty="0"/>
          </a:p>
          <a:p>
            <a:pPr marL="412440" indent="-412440" defTabSz="511195">
              <a:lnSpc>
                <a:spcPct val="90000"/>
              </a:lnSpc>
              <a:spcBef>
                <a:spcPts val="700"/>
              </a:spcBef>
              <a:buClr>
                <a:schemeClr val="accent1"/>
              </a:buClr>
              <a:buSzPct val="104999"/>
              <a:buAutoNum type="arabicPeriod"/>
              <a:defRPr sz="3348" cap="none" spc="0">
                <a:latin typeface="Avenir Next Medium"/>
                <a:ea typeface="Avenir Next Medium"/>
                <a:cs typeface="Avenir Next Medium"/>
                <a:sym typeface="Avenir Next Medium"/>
              </a:defRPr>
            </a:pPr>
            <a:r>
              <a:rPr dirty="0" err="1"/>
              <a:t>L’attributo</a:t>
            </a:r>
            <a:r>
              <a:rPr dirty="0"/>
              <a:t> PE </a:t>
            </a:r>
            <a:r>
              <a:rPr dirty="0" err="1"/>
              <a:t>matematicamente</a:t>
            </a:r>
            <a:r>
              <a:rPr dirty="0"/>
              <a:t> </a:t>
            </a:r>
            <a:r>
              <a:rPr dirty="0" err="1"/>
              <a:t>può</a:t>
            </a:r>
            <a:r>
              <a:rPr dirty="0"/>
              <a:t> </a:t>
            </a:r>
            <a:r>
              <a:rPr dirty="0" err="1"/>
              <a:t>assumere</a:t>
            </a:r>
            <a:r>
              <a:rPr dirty="0"/>
              <a:t> un </a:t>
            </a:r>
            <a:r>
              <a:rPr dirty="0" err="1"/>
              <a:t>valore</a:t>
            </a:r>
            <a:r>
              <a:rPr dirty="0"/>
              <a:t> </a:t>
            </a:r>
            <a:r>
              <a:rPr dirty="0" err="1"/>
              <a:t>negativo</a:t>
            </a:r>
            <a:r>
              <a:rPr dirty="0"/>
              <a:t> </a:t>
            </a:r>
            <a:r>
              <a:rPr dirty="0" err="1"/>
              <a:t>che</a:t>
            </a:r>
            <a:r>
              <a:rPr dirty="0"/>
              <a:t> </a:t>
            </a:r>
            <a:r>
              <a:rPr dirty="0" err="1"/>
              <a:t>però</a:t>
            </a:r>
            <a:r>
              <a:rPr dirty="0"/>
              <a:t> non è </a:t>
            </a:r>
            <a:r>
              <a:rPr dirty="0" err="1"/>
              <a:t>accettato</a:t>
            </a:r>
            <a:r>
              <a:rPr dirty="0"/>
              <a:t> </a:t>
            </a:r>
            <a:r>
              <a:rPr dirty="0" err="1"/>
              <a:t>nella</a:t>
            </a:r>
            <a:r>
              <a:rPr dirty="0"/>
              <a:t> </a:t>
            </a:r>
            <a:r>
              <a:rPr dirty="0" err="1"/>
              <a:t>cultura</a:t>
            </a:r>
            <a:r>
              <a:rPr dirty="0"/>
              <a:t> </a:t>
            </a:r>
            <a:r>
              <a:rPr dirty="0" err="1"/>
              <a:t>finanziaria</a:t>
            </a:r>
            <a:r>
              <a:rPr dirty="0"/>
              <a:t>, </a:t>
            </a:r>
            <a:r>
              <a:rPr dirty="0" err="1"/>
              <a:t>nel</a:t>
            </a:r>
            <a:r>
              <a:rPr dirty="0"/>
              <a:t> dataset 4 </a:t>
            </a:r>
            <a:r>
              <a:rPr dirty="0" err="1"/>
              <a:t>fonti</a:t>
            </a:r>
            <a:r>
              <a:rPr dirty="0"/>
              <a:t> </a:t>
            </a:r>
            <a:r>
              <a:rPr dirty="0" err="1"/>
              <a:t>su</a:t>
            </a:r>
            <a:r>
              <a:rPr dirty="0"/>
              <a:t> 5 </a:t>
            </a:r>
            <a:r>
              <a:rPr dirty="0" err="1"/>
              <a:t>infatti</a:t>
            </a:r>
            <a:r>
              <a:rPr dirty="0"/>
              <a:t> non </a:t>
            </a:r>
            <a:r>
              <a:rPr dirty="0" err="1"/>
              <a:t>riportano</a:t>
            </a:r>
            <a:r>
              <a:rPr dirty="0"/>
              <a:t> </a:t>
            </a:r>
            <a:r>
              <a:rPr dirty="0" err="1"/>
              <a:t>i</a:t>
            </a:r>
            <a:r>
              <a:rPr dirty="0"/>
              <a:t> </a:t>
            </a:r>
            <a:r>
              <a:rPr dirty="0" err="1"/>
              <a:t>valori</a:t>
            </a:r>
            <a:r>
              <a:rPr dirty="0"/>
              <a:t> di PE </a:t>
            </a:r>
            <a:r>
              <a:rPr dirty="0" err="1"/>
              <a:t>negativi</a:t>
            </a:r>
            <a:r>
              <a:rPr dirty="0"/>
              <a:t>, al </a:t>
            </a:r>
            <a:r>
              <a:rPr dirty="0" err="1"/>
              <a:t>contrario</a:t>
            </a:r>
            <a:r>
              <a:rPr dirty="0"/>
              <a:t> solo msn-money </a:t>
            </a:r>
            <a:r>
              <a:rPr dirty="0" err="1"/>
              <a:t>riporta</a:t>
            </a:r>
            <a:r>
              <a:rPr dirty="0"/>
              <a:t> </a:t>
            </a:r>
            <a:r>
              <a:rPr dirty="0" err="1"/>
              <a:t>tali</a:t>
            </a:r>
            <a:r>
              <a:rPr dirty="0"/>
              <a:t> </a:t>
            </a:r>
            <a:r>
              <a:rPr dirty="0" err="1"/>
              <a:t>valori</a:t>
            </a:r>
            <a:endParaRPr dirty="0"/>
          </a:p>
          <a:p>
            <a:pPr marL="412440" indent="-412440" defTabSz="511195">
              <a:lnSpc>
                <a:spcPct val="90000"/>
              </a:lnSpc>
              <a:spcBef>
                <a:spcPts val="700"/>
              </a:spcBef>
              <a:buClr>
                <a:schemeClr val="accent1"/>
              </a:buClr>
              <a:buSzPct val="104999"/>
              <a:buAutoNum type="arabicPeriod"/>
              <a:defRPr sz="3348" cap="none" spc="0">
                <a:latin typeface="Avenir Next Medium"/>
                <a:ea typeface="Avenir Next Medium"/>
                <a:cs typeface="Avenir Next Medium"/>
                <a:sym typeface="Avenir Next Medium"/>
              </a:defRPr>
            </a:pPr>
            <a:r>
              <a:rPr dirty="0"/>
              <a:t>Come </a:t>
            </a:r>
            <a:r>
              <a:rPr dirty="0" err="1"/>
              <a:t>vedremo</a:t>
            </a:r>
            <a:r>
              <a:rPr dirty="0"/>
              <a:t> </a:t>
            </a:r>
            <a:r>
              <a:rPr lang="it-IT" dirty="0"/>
              <a:t>più avanti </a:t>
            </a:r>
            <a:r>
              <a:rPr dirty="0" err="1"/>
              <a:t>nell’analisi</a:t>
            </a:r>
            <a:r>
              <a:rPr dirty="0"/>
              <a:t> di </a:t>
            </a:r>
            <a:r>
              <a:rPr dirty="0" err="1"/>
              <a:t>consistenza</a:t>
            </a:r>
            <a:r>
              <a:rPr dirty="0"/>
              <a:t> </a:t>
            </a:r>
            <a:r>
              <a:rPr dirty="0" err="1"/>
              <a:t>il</a:t>
            </a:r>
            <a:r>
              <a:rPr dirty="0"/>
              <a:t> </a:t>
            </a:r>
            <a:r>
              <a:rPr dirty="0" err="1"/>
              <a:t>valore</a:t>
            </a:r>
            <a:r>
              <a:rPr dirty="0"/>
              <a:t> </a:t>
            </a:r>
            <a:r>
              <a:rPr dirty="0" err="1"/>
              <a:t>che</a:t>
            </a:r>
            <a:r>
              <a:rPr dirty="0"/>
              <a:t> assume </a:t>
            </a:r>
            <a:r>
              <a:rPr dirty="0" err="1"/>
              <a:t>l’attributo</a:t>
            </a:r>
            <a:r>
              <a:rPr dirty="0"/>
              <a:t> </a:t>
            </a:r>
            <a:r>
              <a:rPr dirty="0" err="1"/>
              <a:t>PreviousClose</a:t>
            </a:r>
            <a:r>
              <a:rPr dirty="0"/>
              <a:t> </a:t>
            </a:r>
            <a:r>
              <a:rPr dirty="0" err="1"/>
              <a:t>può</a:t>
            </a:r>
            <a:r>
              <a:rPr dirty="0"/>
              <a:t> non </a:t>
            </a:r>
            <a:r>
              <a:rPr dirty="0" err="1"/>
              <a:t>coincidere</a:t>
            </a:r>
            <a:r>
              <a:rPr dirty="0"/>
              <a:t> con </a:t>
            </a:r>
            <a:r>
              <a:rPr dirty="0" err="1"/>
              <a:t>il</a:t>
            </a:r>
            <a:r>
              <a:rPr dirty="0"/>
              <a:t> </a:t>
            </a:r>
            <a:r>
              <a:rPr dirty="0" err="1"/>
              <a:t>valore</a:t>
            </a:r>
            <a:r>
              <a:rPr dirty="0"/>
              <a:t> di </a:t>
            </a:r>
            <a:r>
              <a:rPr dirty="0" err="1"/>
              <a:t>PriceOpen</a:t>
            </a:r>
            <a:r>
              <a:rPr dirty="0"/>
              <a:t> in </a:t>
            </a:r>
            <a:r>
              <a:rPr dirty="0" err="1"/>
              <a:t>quanto</a:t>
            </a:r>
            <a:r>
              <a:rPr dirty="0"/>
              <a:t> </a:t>
            </a:r>
            <a:r>
              <a:rPr dirty="0" err="1"/>
              <a:t>sono</a:t>
            </a:r>
            <a:r>
              <a:rPr dirty="0"/>
              <a:t> </a:t>
            </a:r>
            <a:r>
              <a:rPr dirty="0" err="1"/>
              <a:t>possibili</a:t>
            </a:r>
            <a:r>
              <a:rPr dirty="0"/>
              <a:t> </a:t>
            </a:r>
            <a:r>
              <a:rPr dirty="0" err="1"/>
              <a:t>transazioni</a:t>
            </a:r>
            <a:r>
              <a:rPr dirty="0"/>
              <a:t> a </a:t>
            </a:r>
            <a:r>
              <a:rPr dirty="0" err="1"/>
              <a:t>mercato</a:t>
            </a:r>
            <a:r>
              <a:rPr dirty="0"/>
              <a:t> </a:t>
            </a:r>
            <a:r>
              <a:rPr dirty="0" err="1"/>
              <a:t>chiuso</a:t>
            </a:r>
            <a:endParaRPr dirty="0"/>
          </a:p>
          <a:p>
            <a:pPr marL="412440" indent="-412440" defTabSz="511195">
              <a:lnSpc>
                <a:spcPct val="90000"/>
              </a:lnSpc>
              <a:spcBef>
                <a:spcPts val="700"/>
              </a:spcBef>
              <a:buClr>
                <a:schemeClr val="accent1"/>
              </a:buClr>
              <a:buSzPct val="104999"/>
              <a:buAutoNum type="arabicPeriod"/>
              <a:defRPr sz="3348" cap="none" spc="0">
                <a:latin typeface="Avenir Next Medium"/>
                <a:ea typeface="Avenir Next Medium"/>
                <a:cs typeface="Avenir Next Medium"/>
                <a:sym typeface="Avenir Next Medium"/>
              </a:defRPr>
            </a:pPr>
            <a:r>
              <a:rPr dirty="0" err="1"/>
              <a:t>L’attributo</a:t>
            </a:r>
            <a:r>
              <a:rPr dirty="0"/>
              <a:t> Dividend </a:t>
            </a:r>
            <a:r>
              <a:rPr dirty="0" err="1"/>
              <a:t>differisce</a:t>
            </a:r>
            <a:r>
              <a:rPr dirty="0"/>
              <a:t> </a:t>
            </a:r>
            <a:r>
              <a:rPr dirty="0" err="1"/>
              <a:t>nelle</a:t>
            </a:r>
            <a:r>
              <a:rPr dirty="0"/>
              <a:t> </a:t>
            </a:r>
            <a:r>
              <a:rPr dirty="0" err="1"/>
              <a:t>varie</a:t>
            </a:r>
            <a:r>
              <a:rPr dirty="0"/>
              <a:t> </a:t>
            </a:r>
            <a:r>
              <a:rPr dirty="0" err="1"/>
              <a:t>fonti</a:t>
            </a:r>
            <a:r>
              <a:rPr dirty="0"/>
              <a:t> in </a:t>
            </a:r>
            <a:r>
              <a:rPr dirty="0" err="1"/>
              <a:t>quanto</a:t>
            </a:r>
            <a:r>
              <a:rPr dirty="0"/>
              <a:t> </a:t>
            </a:r>
            <a:r>
              <a:rPr dirty="0" err="1"/>
              <a:t>il</a:t>
            </a:r>
            <a:r>
              <a:rPr dirty="0"/>
              <a:t> </a:t>
            </a:r>
            <a:r>
              <a:rPr dirty="0" err="1"/>
              <a:t>suo</a:t>
            </a:r>
            <a:r>
              <a:rPr dirty="0"/>
              <a:t> </a:t>
            </a:r>
            <a:r>
              <a:rPr dirty="0" err="1"/>
              <a:t>calcolo</a:t>
            </a:r>
            <a:r>
              <a:rPr dirty="0"/>
              <a:t> </a:t>
            </a:r>
            <a:r>
              <a:rPr dirty="0" err="1"/>
              <a:t>può</a:t>
            </a:r>
            <a:r>
              <a:rPr dirty="0"/>
              <a:t> </a:t>
            </a:r>
            <a:r>
              <a:rPr dirty="0" err="1"/>
              <a:t>essere</a:t>
            </a:r>
            <a:r>
              <a:rPr dirty="0"/>
              <a:t> </a:t>
            </a:r>
            <a:r>
              <a:rPr dirty="0" err="1"/>
              <a:t>fatto</a:t>
            </a:r>
            <a:r>
              <a:rPr dirty="0"/>
              <a:t> </a:t>
            </a:r>
            <a:r>
              <a:rPr dirty="0" err="1"/>
              <a:t>su</a:t>
            </a:r>
            <a:r>
              <a:rPr dirty="0"/>
              <a:t> scale </a:t>
            </a:r>
            <a:r>
              <a:rPr dirty="0" err="1"/>
              <a:t>differenti</a:t>
            </a:r>
            <a:r>
              <a:rPr dirty="0"/>
              <a:t> (</a:t>
            </a:r>
            <a:r>
              <a:rPr dirty="0" err="1"/>
              <a:t>annuale</a:t>
            </a:r>
            <a:r>
              <a:rPr dirty="0"/>
              <a:t>, </a:t>
            </a:r>
            <a:r>
              <a:rPr dirty="0" err="1"/>
              <a:t>semestrale</a:t>
            </a:r>
            <a:r>
              <a:rPr dirty="0"/>
              <a:t>, quarto di anno)</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METRICHE DATA QUALITY</a:t>
            </a:r>
          </a:p>
        </p:txBody>
      </p:sp>
      <p:sp>
        <p:nvSpPr>
          <p:cNvPr id="209"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Completezza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Ridondanza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Consistenza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Precisione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12" name="MaxTemp: temperatura massima registrata…"/>
          <p:cNvSpPr txBox="1">
            <a:spLocks noGrp="1"/>
          </p:cNvSpPr>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Completezza di attributi:                                                       </a:t>
            </a:r>
          </a:p>
          <a:p>
            <a:pPr defTabSz="584200">
              <a:lnSpc>
                <a:spcPct val="100000"/>
              </a:lnSpc>
              <a:spcBef>
                <a:spcPts val="2800"/>
              </a:spcBef>
              <a:defRPr sz="3400" cap="none" spc="0">
                <a:latin typeface="Avenir Next Medium"/>
                <a:ea typeface="Avenir Next Medium"/>
                <a:cs typeface="Avenir Next Medium"/>
                <a:sym typeface="Avenir Next Medium"/>
              </a:defRPr>
            </a:pPr>
            <a:r>
              <a:t>	40% di NULL nella colonna PreviousClose.</a:t>
            </a:r>
          </a:p>
          <a:p>
            <a:pPr defTabSz="584200">
              <a:lnSpc>
                <a:spcPct val="100000"/>
              </a:lnSpc>
              <a:spcBef>
                <a:spcPts val="2800"/>
              </a:spcBef>
              <a:defRPr sz="3400" cap="none" spc="0">
                <a:latin typeface="Avenir Next Medium"/>
                <a:ea typeface="Avenir Next Medium"/>
                <a:cs typeface="Avenir Next Medium"/>
                <a:sym typeface="Avenir Next Medium"/>
              </a:defRPr>
            </a:pPr>
            <a:r>
              <a:t>	20% di NULL nella colonna NShares.</a:t>
            </a:r>
          </a:p>
          <a:p>
            <a:pPr defTabSz="584200">
              <a:lnSpc>
                <a:spcPct val="100000"/>
              </a:lnSpc>
              <a:spcBef>
                <a:spcPts val="2800"/>
              </a:spcBef>
              <a:defRPr sz="3400" cap="none" spc="0">
                <a:latin typeface="Avenir Next Medium"/>
                <a:ea typeface="Avenir Next Medium"/>
                <a:cs typeface="Avenir Next Medium"/>
                <a:sym typeface="Avenir Next Medium"/>
              </a:defRPr>
            </a:pPr>
            <a:r>
              <a:t>      57% di NULL nella colonna Dividend. </a:t>
            </a:r>
          </a:p>
          <a:p>
            <a:pPr defTabSz="584200">
              <a:lnSpc>
                <a:spcPct val="100000"/>
              </a:lnSpc>
              <a:spcBef>
                <a:spcPts val="2800"/>
              </a:spcBef>
              <a:defRPr sz="3400" cap="none" spc="0">
                <a:latin typeface="Avenir Next Medium"/>
                <a:ea typeface="Avenir Next Medium"/>
                <a:cs typeface="Avenir Next Medium"/>
                <a:sym typeface="Avenir Next Medium"/>
              </a:defRPr>
            </a:pPr>
            <a:r>
              <a:t>      58% di NULL nella colonna DividendYield. </a:t>
            </a:r>
          </a:p>
          <a:p>
            <a:pPr defTabSz="584200">
              <a:lnSpc>
                <a:spcPct val="100000"/>
              </a:lnSpc>
              <a:spcBef>
                <a:spcPts val="2800"/>
              </a:spcBef>
              <a:defRPr sz="3400" cap="none" spc="0">
                <a:latin typeface="Avenir Next Medium"/>
                <a:ea typeface="Avenir Next Medium"/>
                <a:cs typeface="Avenir Next Medium"/>
                <a:sym typeface="Avenir Next Medium"/>
              </a:defRPr>
            </a:pPr>
            <a:r>
              <a:t>      0.4% di NULL nella colonna EPS.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t>Completezza totale:                                                                  </a:t>
            </a:r>
          </a:p>
          <a:p>
            <a:pPr defTabSz="584200">
              <a:lnSpc>
                <a:spcPct val="100000"/>
              </a:lnSpc>
              <a:spcBef>
                <a:spcPts val="2800"/>
              </a:spcBef>
              <a:defRPr sz="3400" cap="none" spc="0">
                <a:latin typeface="Avenir Next Medium"/>
                <a:ea typeface="Avenir Next Medium"/>
                <a:cs typeface="Avenir Next Medium"/>
                <a:sym typeface="Avenir Next Medium"/>
              </a:defRPr>
            </a:pPr>
            <a:r>
              <a:t>	10% di NULL nell’intero dataset.         </a:t>
            </a:r>
          </a:p>
        </p:txBody>
      </p:sp>
      <p:pic>
        <p:nvPicPr>
          <p:cNvPr id="213" name="Dataset_NULL.png" descr="Dataset_NULL.png"/>
          <p:cNvPicPr>
            <a:picLocks noChangeAspect="1"/>
          </p:cNvPicPr>
          <p:nvPr/>
        </p:nvPicPr>
        <p:blipFill>
          <a:blip r:embed="rId2"/>
          <a:stretch>
            <a:fillRect/>
          </a:stretch>
        </p:blipFill>
        <p:spPr>
          <a:xfrm>
            <a:off x="7917631" y="5889830"/>
            <a:ext cx="5002841" cy="367776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16" name="MaxTemp: temperatura massima registrata…"/>
          <p:cNvSpPr txBox="1">
            <a:spLocks noGrp="1"/>
          </p:cNvSpPr>
          <p:nvPr>
            <p:ph type="body" idx="1"/>
          </p:nvPr>
        </p:nvSpPr>
        <p:spPr>
          <a:xfrm>
            <a:off x="406400" y="1389211"/>
            <a:ext cx="12192000" cy="7462688"/>
          </a:xfrm>
          <a:prstGeom prst="rect">
            <a:avLst/>
          </a:prstGeom>
        </p:spPr>
        <p:txBody>
          <a:bodyPr anchor="t"/>
          <a:lstStyle/>
          <a:p>
            <a:pPr marL="368045" indent="-368045" defTabSz="483716">
              <a:lnSpc>
                <a:spcPct val="100000"/>
              </a:lnSpc>
              <a:spcBef>
                <a:spcPts val="2200"/>
              </a:spcBef>
              <a:buClr>
                <a:schemeClr val="accent1"/>
              </a:buClr>
              <a:buSzPct val="104999"/>
              <a:buFont typeface="Avenir Next"/>
              <a:buChar char="▸"/>
              <a:defRPr sz="3239" cap="none" spc="0">
                <a:latin typeface="Avenir Next Medium"/>
                <a:ea typeface="Avenir Next Medium"/>
                <a:cs typeface="Avenir Next Medium"/>
                <a:sym typeface="Avenir Next Medium"/>
              </a:defRPr>
            </a:pPr>
            <a:r>
              <a:rPr dirty="0"/>
              <a:t>Per </a:t>
            </a:r>
            <a:r>
              <a:rPr dirty="0" err="1"/>
              <a:t>quanto</a:t>
            </a:r>
            <a:r>
              <a:rPr dirty="0"/>
              <a:t> </a:t>
            </a:r>
            <a:r>
              <a:rPr dirty="0" err="1"/>
              <a:t>riguarda</a:t>
            </a:r>
            <a:r>
              <a:rPr dirty="0"/>
              <a:t> la </a:t>
            </a:r>
            <a:r>
              <a:rPr dirty="0" err="1"/>
              <a:t>completezza</a:t>
            </a:r>
            <a:r>
              <a:rPr dirty="0"/>
              <a:t> </a:t>
            </a:r>
            <a:r>
              <a:rPr dirty="0" err="1"/>
              <a:t>sono</a:t>
            </a:r>
            <a:r>
              <a:rPr dirty="0"/>
              <a:t> </a:t>
            </a:r>
            <a:r>
              <a:rPr dirty="0" err="1"/>
              <a:t>stati</a:t>
            </a:r>
            <a:r>
              <a:rPr dirty="0"/>
              <a:t> </a:t>
            </a:r>
            <a:r>
              <a:rPr dirty="0" err="1"/>
              <a:t>riportati</a:t>
            </a:r>
            <a:r>
              <a:rPr dirty="0"/>
              <a:t> </a:t>
            </a:r>
            <a:r>
              <a:rPr dirty="0" err="1"/>
              <a:t>gli</a:t>
            </a:r>
            <a:r>
              <a:rPr dirty="0"/>
              <a:t> </a:t>
            </a:r>
            <a:r>
              <a:rPr dirty="0" err="1"/>
              <a:t>attributi</a:t>
            </a:r>
            <a:r>
              <a:rPr dirty="0"/>
              <a:t> con </a:t>
            </a:r>
            <a:r>
              <a:rPr dirty="0" err="1"/>
              <a:t>il</a:t>
            </a:r>
            <a:r>
              <a:rPr dirty="0"/>
              <a:t> </a:t>
            </a:r>
            <a:r>
              <a:rPr dirty="0" err="1"/>
              <a:t>numero</a:t>
            </a:r>
            <a:r>
              <a:rPr dirty="0"/>
              <a:t> di </a:t>
            </a:r>
            <a:r>
              <a:rPr dirty="0" err="1"/>
              <a:t>valori</a:t>
            </a:r>
            <a:r>
              <a:rPr dirty="0"/>
              <a:t> </a:t>
            </a:r>
            <a:r>
              <a:rPr dirty="0" err="1"/>
              <a:t>nulli</a:t>
            </a:r>
            <a:r>
              <a:rPr dirty="0"/>
              <a:t> </a:t>
            </a:r>
            <a:r>
              <a:rPr dirty="0" err="1"/>
              <a:t>più</a:t>
            </a:r>
            <a:r>
              <a:rPr dirty="0"/>
              <a:t> alt</a:t>
            </a:r>
            <a:r>
              <a:rPr lang="it-IT" dirty="0"/>
              <a:t>o</a:t>
            </a:r>
            <a:r>
              <a:rPr dirty="0"/>
              <a:t>.</a:t>
            </a:r>
            <a:endParaRPr sz="2790" dirty="0"/>
          </a:p>
          <a:p>
            <a:pPr marL="368045" indent="-368045" defTabSz="483716">
              <a:lnSpc>
                <a:spcPct val="100000"/>
              </a:lnSpc>
              <a:spcBef>
                <a:spcPts val="2200"/>
              </a:spcBef>
              <a:buClr>
                <a:schemeClr val="accent1"/>
              </a:buClr>
              <a:buSzPct val="104999"/>
              <a:buFont typeface="Avenir Next"/>
              <a:buChar char="▸"/>
              <a:defRPr sz="3239" cap="none" spc="0">
                <a:latin typeface="Avenir Next Medium"/>
                <a:ea typeface="Avenir Next Medium"/>
                <a:cs typeface="Avenir Next Medium"/>
                <a:sym typeface="Avenir Next Medium"/>
              </a:defRPr>
            </a:pPr>
            <a:r>
              <a:rPr dirty="0"/>
              <a:t>Come </a:t>
            </a:r>
            <a:r>
              <a:rPr dirty="0" err="1"/>
              <a:t>si</a:t>
            </a:r>
            <a:r>
              <a:rPr dirty="0"/>
              <a:t> evince </a:t>
            </a:r>
            <a:r>
              <a:rPr dirty="0" err="1"/>
              <a:t>dai</a:t>
            </a:r>
            <a:r>
              <a:rPr dirty="0"/>
              <a:t> </a:t>
            </a:r>
            <a:r>
              <a:rPr dirty="0" err="1"/>
              <a:t>dati</a:t>
            </a:r>
            <a:r>
              <a:rPr dirty="0"/>
              <a:t> </a:t>
            </a:r>
            <a:r>
              <a:rPr dirty="0" err="1"/>
              <a:t>pur</a:t>
            </a:r>
            <a:r>
              <a:rPr dirty="0"/>
              <a:t> </a:t>
            </a:r>
            <a:r>
              <a:rPr dirty="0" err="1"/>
              <a:t>prendendo</a:t>
            </a:r>
            <a:r>
              <a:rPr dirty="0"/>
              <a:t> in </a:t>
            </a:r>
            <a:r>
              <a:rPr dirty="0" err="1"/>
              <a:t>considerazione</a:t>
            </a:r>
            <a:r>
              <a:rPr dirty="0"/>
              <a:t> solo le «</a:t>
            </a:r>
            <a:r>
              <a:rPr dirty="0" err="1"/>
              <a:t>fonti</a:t>
            </a:r>
            <a:r>
              <a:rPr dirty="0"/>
              <a:t> </a:t>
            </a:r>
            <a:r>
              <a:rPr dirty="0" err="1"/>
              <a:t>autorevoli</a:t>
            </a:r>
            <a:r>
              <a:rPr dirty="0"/>
              <a:t>» per </a:t>
            </a:r>
            <a:r>
              <a:rPr dirty="0" err="1"/>
              <a:t>alcuni</a:t>
            </a:r>
            <a:r>
              <a:rPr dirty="0"/>
              <a:t> </a:t>
            </a:r>
            <a:r>
              <a:rPr dirty="0" err="1"/>
              <a:t>attributi</a:t>
            </a:r>
            <a:r>
              <a:rPr dirty="0"/>
              <a:t> </a:t>
            </a:r>
            <a:r>
              <a:rPr dirty="0" err="1"/>
              <a:t>si</a:t>
            </a:r>
            <a:r>
              <a:rPr dirty="0"/>
              <a:t> nota un </a:t>
            </a:r>
            <a:r>
              <a:rPr lang="it-IT" dirty="0"/>
              <a:t>numero</a:t>
            </a:r>
            <a:r>
              <a:rPr dirty="0"/>
              <a:t> </a:t>
            </a:r>
            <a:r>
              <a:rPr dirty="0" err="1"/>
              <a:t>considerevole</a:t>
            </a:r>
            <a:r>
              <a:rPr dirty="0"/>
              <a:t> di</a:t>
            </a:r>
            <a:r>
              <a:rPr lang="it-IT" dirty="0"/>
              <a:t> valori</a:t>
            </a:r>
            <a:r>
              <a:rPr dirty="0"/>
              <a:t> </a:t>
            </a:r>
            <a:r>
              <a:rPr dirty="0" err="1"/>
              <a:t>nulli</a:t>
            </a:r>
            <a:r>
              <a:rPr dirty="0"/>
              <a:t>. Il </a:t>
            </a:r>
            <a:r>
              <a:rPr dirty="0" err="1"/>
              <a:t>problema</a:t>
            </a:r>
            <a:r>
              <a:rPr dirty="0"/>
              <a:t> è </a:t>
            </a:r>
            <a:r>
              <a:rPr dirty="0" err="1"/>
              <a:t>però</a:t>
            </a:r>
            <a:r>
              <a:rPr dirty="0"/>
              <a:t> </a:t>
            </a:r>
            <a:r>
              <a:rPr dirty="0" err="1"/>
              <a:t>contenuto</a:t>
            </a:r>
            <a:r>
              <a:rPr dirty="0"/>
              <a:t> a </a:t>
            </a:r>
            <a:r>
              <a:rPr dirty="0" err="1"/>
              <a:t>livello</a:t>
            </a:r>
            <a:r>
              <a:rPr dirty="0"/>
              <a:t> </a:t>
            </a:r>
            <a:r>
              <a:rPr dirty="0" err="1"/>
              <a:t>globale</a:t>
            </a:r>
            <a:r>
              <a:rPr dirty="0"/>
              <a:t> </a:t>
            </a:r>
            <a:r>
              <a:rPr dirty="0" err="1"/>
              <a:t>riscontando</a:t>
            </a:r>
            <a:r>
              <a:rPr dirty="0"/>
              <a:t> solo </a:t>
            </a:r>
            <a:r>
              <a:rPr dirty="0" err="1"/>
              <a:t>il</a:t>
            </a:r>
            <a:r>
              <a:rPr dirty="0"/>
              <a:t> 10% di valor</a:t>
            </a:r>
            <a:r>
              <a:rPr lang="it-IT" dirty="0"/>
              <a:t>i</a:t>
            </a:r>
            <a:r>
              <a:rPr dirty="0"/>
              <a:t> </a:t>
            </a:r>
            <a:r>
              <a:rPr dirty="0" err="1"/>
              <a:t>nulli</a:t>
            </a:r>
            <a:r>
              <a:rPr dirty="0"/>
              <a:t> </a:t>
            </a:r>
            <a:r>
              <a:rPr dirty="0" err="1"/>
              <a:t>nell’intero</a:t>
            </a:r>
            <a:r>
              <a:rPr dirty="0"/>
              <a:t> dataset, </a:t>
            </a:r>
            <a:r>
              <a:rPr lang="it-IT" dirty="0"/>
              <a:t>un valore così ridotto è riconducibile al fatto che in molti altri attributi nel dataset non è presente alcun valore nullo</a:t>
            </a:r>
            <a:r>
              <a:rPr dirty="0"/>
              <a:t>.</a:t>
            </a:r>
            <a:endParaRPr sz="2790" dirty="0"/>
          </a:p>
          <a:p>
            <a:pPr marL="368045" indent="-368045" defTabSz="483716">
              <a:lnSpc>
                <a:spcPct val="100000"/>
              </a:lnSpc>
              <a:spcBef>
                <a:spcPts val="2200"/>
              </a:spcBef>
              <a:buClr>
                <a:schemeClr val="accent1"/>
              </a:buClr>
              <a:buSzPct val="104999"/>
              <a:buFont typeface="Avenir Next"/>
              <a:buChar char="▸"/>
              <a:defRPr sz="3239" cap="none" spc="0">
                <a:latin typeface="Avenir Next Medium"/>
                <a:ea typeface="Avenir Next Medium"/>
                <a:cs typeface="Avenir Next Medium"/>
                <a:sym typeface="Avenir Next Medium"/>
              </a:defRPr>
            </a:pPr>
            <a:r>
              <a:rPr dirty="0" err="1"/>
              <a:t>Questo</a:t>
            </a:r>
            <a:r>
              <a:rPr dirty="0"/>
              <a:t> </a:t>
            </a:r>
            <a:r>
              <a:rPr dirty="0" err="1"/>
              <a:t>fatto</a:t>
            </a:r>
            <a:r>
              <a:rPr dirty="0"/>
              <a:t> </a:t>
            </a:r>
            <a:r>
              <a:rPr dirty="0" err="1"/>
              <a:t>complica</a:t>
            </a:r>
            <a:r>
              <a:rPr dirty="0"/>
              <a:t> </a:t>
            </a:r>
            <a:r>
              <a:rPr dirty="0" err="1"/>
              <a:t>l’analisi</a:t>
            </a:r>
            <a:r>
              <a:rPr dirty="0"/>
              <a:t> </a:t>
            </a:r>
            <a:r>
              <a:rPr dirty="0" err="1"/>
              <a:t>delle</a:t>
            </a:r>
            <a:r>
              <a:rPr dirty="0"/>
              <a:t> </a:t>
            </a:r>
            <a:r>
              <a:rPr dirty="0" err="1"/>
              <a:t>altre</a:t>
            </a:r>
            <a:r>
              <a:rPr dirty="0"/>
              <a:t> </a:t>
            </a:r>
            <a:r>
              <a:rPr dirty="0" err="1"/>
              <a:t>metriche</a:t>
            </a:r>
            <a:r>
              <a:rPr dirty="0"/>
              <a:t> in </a:t>
            </a:r>
            <a:r>
              <a:rPr dirty="0" err="1"/>
              <a:t>quanto</a:t>
            </a:r>
            <a:r>
              <a:rPr dirty="0"/>
              <a:t> </a:t>
            </a:r>
            <a:r>
              <a:rPr dirty="0" err="1"/>
              <a:t>bisogna</a:t>
            </a:r>
            <a:r>
              <a:rPr dirty="0"/>
              <a:t> </a:t>
            </a:r>
            <a:r>
              <a:rPr dirty="0" err="1"/>
              <a:t>gestire</a:t>
            </a:r>
            <a:r>
              <a:rPr dirty="0"/>
              <a:t> la </a:t>
            </a:r>
            <a:r>
              <a:rPr dirty="0" err="1"/>
              <a:t>presenza</a:t>
            </a:r>
            <a:r>
              <a:rPr dirty="0"/>
              <a:t> di </a:t>
            </a:r>
            <a:r>
              <a:rPr dirty="0" err="1"/>
              <a:t>tali</a:t>
            </a:r>
            <a:r>
              <a:rPr dirty="0"/>
              <a:t> </a:t>
            </a:r>
            <a:r>
              <a:rPr dirty="0" err="1"/>
              <a:t>valori</a:t>
            </a:r>
            <a:r>
              <a:rPr dirty="0"/>
              <a:t> ed in </a:t>
            </a:r>
            <a:r>
              <a:rPr dirty="0" err="1"/>
              <a:t>alcuni</a:t>
            </a:r>
            <a:r>
              <a:rPr dirty="0"/>
              <a:t> </a:t>
            </a:r>
            <a:r>
              <a:rPr dirty="0" err="1"/>
              <a:t>casi</a:t>
            </a:r>
            <a:r>
              <a:rPr dirty="0"/>
              <a:t> è </a:t>
            </a:r>
            <a:r>
              <a:rPr dirty="0" err="1"/>
              <a:t>impossibile</a:t>
            </a:r>
            <a:r>
              <a:rPr dirty="0"/>
              <a:t> </a:t>
            </a:r>
            <a:r>
              <a:rPr dirty="0" err="1"/>
              <a:t>fornire</a:t>
            </a:r>
            <a:r>
              <a:rPr dirty="0"/>
              <a:t> una </a:t>
            </a:r>
            <a:r>
              <a:rPr dirty="0" err="1"/>
              <a:t>quantificazione</a:t>
            </a:r>
            <a:r>
              <a:rPr dirty="0"/>
              <a:t> </a:t>
            </a:r>
            <a:r>
              <a:rPr dirty="0" err="1"/>
              <a:t>prendendo</a:t>
            </a:r>
            <a:r>
              <a:rPr dirty="0"/>
              <a:t> in </a:t>
            </a:r>
            <a:r>
              <a:rPr dirty="0" err="1"/>
              <a:t>considerazioni</a:t>
            </a:r>
            <a:r>
              <a:rPr dirty="0"/>
              <a:t> </a:t>
            </a:r>
            <a:r>
              <a:rPr dirty="0" err="1"/>
              <a:t>tali</a:t>
            </a:r>
            <a:r>
              <a:rPr dirty="0"/>
              <a:t> </a:t>
            </a:r>
            <a:r>
              <a:rPr dirty="0" err="1"/>
              <a:t>valori</a:t>
            </a:r>
            <a:r>
              <a:rPr lang="it-IT" dirty="0"/>
              <a:t> mancanti</a:t>
            </a:r>
            <a:r>
              <a:rPr dirty="0"/>
              <a:t>.</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1892</Words>
  <Application>Microsoft Office PowerPoint</Application>
  <PresentationFormat>Personalizzato</PresentationFormat>
  <Paragraphs>131</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Avenir Next</vt:lpstr>
      <vt:lpstr>Avenir Next Medium</vt:lpstr>
      <vt:lpstr>DIN Alternate</vt:lpstr>
      <vt:lpstr>DIN Condensed</vt:lpstr>
      <vt:lpstr>Helvetica Neue</vt:lpstr>
      <vt:lpstr>New_Template7</vt:lpstr>
      <vt:lpstr>PROGETTO  ARCHITETTURE DATI</vt:lpstr>
      <vt:lpstr>PREMESSA 1/2</vt:lpstr>
      <vt:lpstr>PREMESSA 2/2</vt:lpstr>
      <vt:lpstr>DOMINIO, OBIETTIVI</vt:lpstr>
      <vt:lpstr>DATASET</vt:lpstr>
      <vt:lpstr>ANALISI DATASET E DOMINIO APPLICATIVO</vt:lpstr>
      <vt:lpstr>METRICHE DATA QUALITY</vt:lpstr>
      <vt:lpstr>COMPLETEZZA</vt:lpstr>
      <vt:lpstr>COMPLETEZZA</vt:lpstr>
      <vt:lpstr>Ridondanza</vt:lpstr>
      <vt:lpstr>CONSISTENZA</vt:lpstr>
      <vt:lpstr>CONSISTENZA</vt:lpstr>
      <vt:lpstr>PRECISIONE (attributi) </vt:lpstr>
      <vt:lpstr>PRECISIONE (attributi)</vt:lpstr>
      <vt:lpstr>PRECISIONE (ATTRIBUTI)</vt:lpstr>
      <vt:lpstr>PRECISIONE (FONTI)</vt:lpstr>
      <vt:lpstr>PRECISIONE (FONTI)</vt:lpstr>
      <vt:lpstr>Post ClEANING</vt:lpstr>
      <vt:lpstr>CONCLUSIONI</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ARCHITETTURE DATI</dc:title>
  <cp:lastModifiedBy>d.finati@campus.unimib.it</cp:lastModifiedBy>
  <cp:revision>3</cp:revision>
  <dcterms:modified xsi:type="dcterms:W3CDTF">2020-02-17T15:23:25Z</dcterms:modified>
</cp:coreProperties>
</file>