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" name="Corpo livello un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a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Corpo livello uno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6" name="Corpo livello uno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magine"/>
          <p:cNvSpPr/>
          <p:nvPr>
            <p:ph type="pic" sz="half" idx="13"/>
          </p:nvPr>
        </p:nvSpPr>
        <p:spPr>
          <a:xfrm>
            <a:off x="5463161" y="-90806"/>
            <a:ext cx="8585201" cy="50438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magin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magin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a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Didascalia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Corpo livello uno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7" name="Giovanni Mela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sto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rpo livello uno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7" name="Immagin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Giovanni Mela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alternativ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4" name="Corpo livello uno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sottotitol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3" name="Corpo livello un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4" name="Numero diapositiva"/>
          <p:cNvSpPr txBox="1"/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Test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a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magin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olo Test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2" name="Corpo livello uno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In al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a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Corpo livello uno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2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63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a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Corpo livello uno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punti elenco alternativi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a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Corpo livello uno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84" name="Corpo livello uno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a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Corpo livello uno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Immagine"/>
          <p:cNvSpPr/>
          <p:nvPr>
            <p:ph type="pic" idx="13"/>
          </p:nvPr>
        </p:nvSpPr>
        <p:spPr>
          <a:xfrm>
            <a:off x="6665376" y="1219200"/>
            <a:ext cx="7445459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olo Test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96" name="Corpo livello uno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19444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GETTO…"/>
          <p:cNvSpPr txBox="1"/>
          <p:nvPr>
            <p:ph type="ctrTitle"/>
          </p:nvPr>
        </p:nvSpPr>
        <p:spPr>
          <a:xfrm>
            <a:off x="508000" y="2095261"/>
            <a:ext cx="12192000" cy="3849490"/>
          </a:xfrm>
          <a:prstGeom prst="rect">
            <a:avLst/>
          </a:prstGeom>
        </p:spPr>
        <p:txBody>
          <a:bodyPr/>
          <a:lstStyle/>
          <a:p>
            <a:pPr defTabSz="502412">
              <a:defRPr sz="14600"/>
            </a:pPr>
            <a:r>
              <a:t>PROGETTO </a:t>
            </a:r>
          </a:p>
          <a:p>
            <a:pPr defTabSz="502412">
              <a:defRPr sz="14600"/>
            </a:pPr>
            <a:r>
              <a:t>MACHINE LEARNING</a:t>
            </a:r>
          </a:p>
        </p:txBody>
      </p:sp>
      <p:sp>
        <p:nvSpPr>
          <p:cNvPr id="171" name="Beltramelli FabiO                816912…"/>
          <p:cNvSpPr txBox="1"/>
          <p:nvPr>
            <p:ph type="subTitle" sz="quarter" idx="1"/>
          </p:nvPr>
        </p:nvSpPr>
        <p:spPr>
          <a:xfrm>
            <a:off x="508000" y="6337300"/>
            <a:ext cx="12192000" cy="1803400"/>
          </a:xfrm>
          <a:prstGeom prst="rect">
            <a:avLst/>
          </a:prstGeom>
        </p:spPr>
        <p:txBody>
          <a:bodyPr/>
          <a:lstStyle/>
          <a:p>
            <a:pPr lvl="1" defTabSz="373886">
              <a:spcBef>
                <a:spcPts val="1400"/>
              </a:spcBef>
              <a:defRPr sz="3400"/>
            </a:pPr>
            <a:r>
              <a:t>Beltramelli FabiO                816912</a:t>
            </a:r>
          </a:p>
          <a:p>
            <a:pPr lvl="1" defTabSz="373886">
              <a:spcBef>
                <a:spcPts val="1400"/>
              </a:spcBef>
              <a:defRPr sz="3400"/>
            </a:pPr>
            <a:r>
              <a:t>CAPELLI ALESSANDRO           816302</a:t>
            </a:r>
          </a:p>
          <a:p>
            <a:pPr lvl="2" defTabSz="373886">
              <a:spcBef>
                <a:spcPts val="1400"/>
              </a:spcBef>
              <a:defRPr sz="3400"/>
            </a:pPr>
            <a:r>
              <a:t>FINATI DAVIDE                           817508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Naive baye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Naive bayes</a:t>
            </a:r>
          </a:p>
        </p:txBody>
      </p:sp>
      <p:graphicFrame>
        <p:nvGraphicFramePr>
          <p:cNvPr id="216" name="Tabella"/>
          <p:cNvGraphicFramePr/>
          <p:nvPr/>
        </p:nvGraphicFramePr>
        <p:xfrm>
          <a:off x="7552266" y="1145115"/>
          <a:ext cx="5078349" cy="3100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0,77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0,002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0,004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7" name="Tempo creazione modello: 22 sec…"/>
          <p:cNvSpPr txBox="1"/>
          <p:nvPr/>
        </p:nvSpPr>
        <p:spPr>
          <a:xfrm>
            <a:off x="74633" y="7921811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creazione modello: 22 sec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calcolo predizione:  1 sec</a:t>
            </a:r>
          </a:p>
        </p:txBody>
      </p:sp>
      <p:grpSp>
        <p:nvGrpSpPr>
          <p:cNvPr id="220" name="Galleria immagini"/>
          <p:cNvGrpSpPr/>
          <p:nvPr/>
        </p:nvGrpSpPr>
        <p:grpSpPr>
          <a:xfrm>
            <a:off x="6809085" y="4384695"/>
            <a:ext cx="6065576" cy="5783662"/>
            <a:chOff x="0" y="0"/>
            <a:chExt cx="6065575" cy="5783660"/>
          </a:xfrm>
        </p:grpSpPr>
        <p:pic>
          <p:nvPicPr>
            <p:cNvPr id="218" name="ROCNaiveBayes.jpg" descr="ROCNaiveBayes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511" t="0" r="1511" b="0"/>
            <a:stretch>
              <a:fillRect/>
            </a:stretch>
          </p:blipFill>
          <p:spPr>
            <a:xfrm>
              <a:off x="-1" y="0"/>
              <a:ext cx="6065577" cy="5212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crivi per inserire una didascalia."/>
            <p:cNvSpPr txBox="1"/>
            <p:nvPr/>
          </p:nvSpPr>
          <p:spPr>
            <a:xfrm>
              <a:off x="-1" y="5288360"/>
              <a:ext cx="606557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221" name="Tabella"/>
          <p:cNvGraphicFramePr/>
          <p:nvPr/>
        </p:nvGraphicFramePr>
        <p:xfrm>
          <a:off x="397933" y="1145115"/>
          <a:ext cx="3872708" cy="1902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7555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26245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24" name="Galleria immagini"/>
          <p:cNvGrpSpPr/>
          <p:nvPr/>
        </p:nvGrpSpPr>
        <p:grpSpPr>
          <a:xfrm>
            <a:off x="101599" y="3143349"/>
            <a:ext cx="6253562" cy="4958160"/>
            <a:chOff x="0" y="0"/>
            <a:chExt cx="6253561" cy="4958159"/>
          </a:xfrm>
        </p:grpSpPr>
        <p:pic>
          <p:nvPicPr>
            <p:cNvPr id="222" name="VarImpNaiveBayes.jpg" descr="VarImpNaiveBayes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2" cy="4386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Scrivi per inserire una didascalia."/>
            <p:cNvSpPr txBox="1"/>
            <p:nvPr/>
          </p:nvSpPr>
          <p:spPr>
            <a:xfrm>
              <a:off x="0" y="4462859"/>
              <a:ext cx="62535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Neural network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Neural network</a:t>
            </a:r>
          </a:p>
        </p:txBody>
      </p:sp>
      <p:graphicFrame>
        <p:nvGraphicFramePr>
          <p:cNvPr id="227" name="Tabella"/>
          <p:cNvGraphicFramePr/>
          <p:nvPr/>
        </p:nvGraphicFramePr>
        <p:xfrm>
          <a:off x="7552266" y="1145115"/>
          <a:ext cx="5078349" cy="3100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8" name="Tempo creazione modello: 13 min…"/>
          <p:cNvSpPr txBox="1"/>
          <p:nvPr/>
        </p:nvSpPr>
        <p:spPr>
          <a:xfrm>
            <a:off x="74633" y="7921811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creazione modello: 13 min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calcolo predizione:  1 sec</a:t>
            </a:r>
          </a:p>
        </p:txBody>
      </p:sp>
      <p:grpSp>
        <p:nvGrpSpPr>
          <p:cNvPr id="231" name="Galleria immagini"/>
          <p:cNvGrpSpPr/>
          <p:nvPr/>
        </p:nvGrpSpPr>
        <p:grpSpPr>
          <a:xfrm>
            <a:off x="6809085" y="4384695"/>
            <a:ext cx="6065576" cy="5783662"/>
            <a:chOff x="0" y="0"/>
            <a:chExt cx="6065575" cy="5783660"/>
          </a:xfrm>
        </p:grpSpPr>
        <p:pic>
          <p:nvPicPr>
            <p:cNvPr id="229" name="ROCNN.jpg" descr="ROCNN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11" t="0" r="1211" b="0"/>
            <a:stretch>
              <a:fillRect/>
            </a:stretch>
          </p:blipFill>
          <p:spPr>
            <a:xfrm>
              <a:off x="-1" y="0"/>
              <a:ext cx="6065577" cy="5212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Scrivi per inserire una didascalia."/>
            <p:cNvSpPr txBox="1"/>
            <p:nvPr/>
          </p:nvSpPr>
          <p:spPr>
            <a:xfrm>
              <a:off x="-1" y="5288360"/>
              <a:ext cx="606557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232" name="Tabella"/>
          <p:cNvGraphicFramePr/>
          <p:nvPr/>
        </p:nvGraphicFramePr>
        <p:xfrm>
          <a:off x="397933" y="1145115"/>
          <a:ext cx="3872708" cy="1902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3483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4090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1447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24810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35" name="Galleria immagini"/>
          <p:cNvGrpSpPr/>
          <p:nvPr/>
        </p:nvGrpSpPr>
        <p:grpSpPr>
          <a:xfrm>
            <a:off x="101599" y="3143349"/>
            <a:ext cx="6253562" cy="4958160"/>
            <a:chOff x="0" y="0"/>
            <a:chExt cx="6253561" cy="4958159"/>
          </a:xfrm>
        </p:grpSpPr>
        <p:pic>
          <p:nvPicPr>
            <p:cNvPr id="233" name="VarImpNN.jpg" descr="VarImpNN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2" cy="4386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4" name="Scrivi per inserire una didascalia."/>
            <p:cNvSpPr txBox="1"/>
            <p:nvPr/>
          </p:nvSpPr>
          <p:spPr>
            <a:xfrm>
              <a:off x="0" y="4462859"/>
              <a:ext cx="62535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VM - RADIAL KERNEL (HOLDOUT)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SVM - RADIAL KERNEL (HOLDOUT)</a:t>
            </a:r>
          </a:p>
        </p:txBody>
      </p:sp>
      <p:graphicFrame>
        <p:nvGraphicFramePr>
          <p:cNvPr id="238" name="Tabella"/>
          <p:cNvGraphicFramePr/>
          <p:nvPr/>
        </p:nvGraphicFramePr>
        <p:xfrm>
          <a:off x="7552266" y="1145115"/>
          <a:ext cx="5078349" cy="3100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23093"/>
                <a:gridCol w="1755253"/>
              </a:tblGrid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0,39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0,52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9" name="Tempo creazione modello: 17 min…"/>
          <p:cNvSpPr txBox="1"/>
          <p:nvPr/>
        </p:nvSpPr>
        <p:spPr>
          <a:xfrm>
            <a:off x="74633" y="7921811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creazione modello: 17 min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calcolo predizione:  2 min</a:t>
            </a:r>
          </a:p>
        </p:txBody>
      </p:sp>
      <p:graphicFrame>
        <p:nvGraphicFramePr>
          <p:cNvPr id="240" name="Tabella"/>
          <p:cNvGraphicFramePr/>
          <p:nvPr/>
        </p:nvGraphicFramePr>
        <p:xfrm>
          <a:off x="397933" y="1145115"/>
          <a:ext cx="3872708" cy="1902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2990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787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4583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25470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C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ROC</a:t>
            </a:r>
          </a:p>
        </p:txBody>
      </p:sp>
      <p:grpSp>
        <p:nvGrpSpPr>
          <p:cNvPr id="245" name="Galleria immagini"/>
          <p:cNvGrpSpPr/>
          <p:nvPr/>
        </p:nvGrpSpPr>
        <p:grpSpPr>
          <a:xfrm>
            <a:off x="1360752" y="1430865"/>
            <a:ext cx="10283298" cy="6637869"/>
            <a:chOff x="0" y="0"/>
            <a:chExt cx="10283297" cy="6637867"/>
          </a:xfrm>
        </p:grpSpPr>
        <p:pic>
          <p:nvPicPr>
            <p:cNvPr id="243" name="ROC.jpeg" descr="ROC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638" r="0" b="2638"/>
            <a:stretch>
              <a:fillRect/>
            </a:stretch>
          </p:blipFill>
          <p:spPr>
            <a:xfrm>
              <a:off x="0" y="-1"/>
              <a:ext cx="10283298" cy="6066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Scrivi per inserire una didascalia."/>
            <p:cNvSpPr txBox="1"/>
            <p:nvPr/>
          </p:nvSpPr>
          <p:spPr>
            <a:xfrm>
              <a:off x="0" y="6142567"/>
              <a:ext cx="10283298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sp>
        <p:nvSpPr>
          <p:cNvPr id="246" name="Dal grafico è facile intuire come i modelli con ROC migliore siano NeuralNetwork e RandomForest, mentre il peggiore è DecisionTree."/>
          <p:cNvSpPr txBox="1"/>
          <p:nvPr/>
        </p:nvSpPr>
        <p:spPr>
          <a:xfrm>
            <a:off x="701166" y="8475133"/>
            <a:ext cx="1160246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Dal grafico è facile intuire come i modelli con ROC migliore siano NeuralNetwork e RandomForest, mentre il peggiore è DecisionTree.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onclusion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Conclusioni</a:t>
            </a:r>
          </a:p>
        </p:txBody>
      </p:sp>
      <p:sp>
        <p:nvSpPr>
          <p:cNvPr id="249" name="La scelta del modello con migliore rapporto performance-tempo è strettamente legata al contesto di utilizzo.…"/>
          <p:cNvSpPr txBox="1"/>
          <p:nvPr>
            <p:ph type="body" idx="1"/>
          </p:nvPr>
        </p:nvSpPr>
        <p:spPr>
          <a:xfrm>
            <a:off x="406400" y="1389210"/>
            <a:ext cx="12192000" cy="8217994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 scelta del modello con migliore rapporto performance-tempo è strettamente legata al contesto di utilizzo.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 l’obiettivo è un modello molto veloce, anche sacrificando leggermente le performance, la scelta migliore è DecisionTree, in quanto è risultato veloce, semplice da interpretare e con un buone performance.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 contrario se l’obiettivo è perfomance elevate, i modelli migliori sono RandomForest e NeuralNetwork.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Il modello NaiveBayes è da escludere, infatti ha performance di predizione della classe positiva molto bassa. Mentre il modello SVM è risultato troppo oneroso da allenare.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viluppi futur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Sviluppi futuri</a:t>
            </a:r>
          </a:p>
        </p:txBody>
      </p:sp>
      <p:sp>
        <p:nvSpPr>
          <p:cNvPr id="252" name="Migliorare fase di preprocessing, andando a modificare nel modo opportuno i valori nulli.…"/>
          <p:cNvSpPr txBox="1"/>
          <p:nvPr>
            <p:ph type="body" idx="1"/>
          </p:nvPr>
        </p:nvSpPr>
        <p:spPr>
          <a:xfrm>
            <a:off x="406400" y="1389210"/>
            <a:ext cx="12192000" cy="8217994"/>
          </a:xfrm>
          <a:prstGeom prst="rect">
            <a:avLst/>
          </a:prstGeom>
        </p:spPr>
        <p:txBody>
          <a:bodyPr anchor="t"/>
          <a:lstStyle/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Migliorare fase di preprocessing, andando a modificare nel modo opportuno i valori nulli.</a:t>
            </a:r>
          </a:p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Partire dai risultati di feature importance dei vari modelli, per selezionare le feature più importanti già in fase di preprocessing.</a:t>
            </a:r>
          </a:p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Migliorare scelta iperparametri per i vari modelli.</a:t>
            </a:r>
          </a:p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498" indent="-444498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Utilizzare modelli più complessi, come ad esempio Deep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MINIO, OBIETTIV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DOMINIO, OBIETTIVI</a:t>
            </a:r>
          </a:p>
        </p:txBody>
      </p:sp>
      <p:sp>
        <p:nvSpPr>
          <p:cNvPr id="174" name="Dominio:                                                                                          Il dataset preso in esame rappresenta le osservazioni atmosferiche di diverse stazioni meteo in Australia dal 01/11/2007 al 25/06/2017.…"/>
          <p:cNvSpPr txBox="1"/>
          <p:nvPr>
            <p:ph type="body" idx="1"/>
          </p:nvPr>
        </p:nvSpPr>
        <p:spPr>
          <a:xfrm>
            <a:off x="406400" y="1389211"/>
            <a:ext cx="12192000" cy="7462688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Dominio:                                                                                          Il dataset preso in esame rappresenta le osservazioni atmosferiche di diverse stazioni meteo in Australia dal 01/11/2007 al 25/06/2017.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Obiettivo:                                                                             Allenare e valutare diversi modelli per la predizione della possibilità che piova il giorno successivo. Trovare modello con tradeoff migliore tra performance e tempo.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POTESI e assunzion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IPOTESI e assunzioni</a:t>
            </a:r>
          </a:p>
        </p:txBody>
      </p:sp>
      <p:sp>
        <p:nvSpPr>
          <p:cNvPr id="177" name="Ipotesi:                                                                                           La probabilità che piova il giorno successivo è minore in quanto l’Australia è un territorio caratterizzato da temperature alte e bel tempo. Questo è dimostrato anche dallo sbilanciamento del dataset.…"/>
          <p:cNvSpPr txBox="1"/>
          <p:nvPr>
            <p:ph type="body" idx="1"/>
          </p:nvPr>
        </p:nvSpPr>
        <p:spPr>
          <a:xfrm>
            <a:off x="406400" y="1389211"/>
            <a:ext cx="12192000" cy="7462688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Ipotesi:                                                                                           La probabilità che piova il giorno successivo è minore in quanto l’Australia è un territorio caratterizzato da temperature alte e bel tempo. Questo è dimostrato anche dallo sbilanciamento del dataset.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Assunzioni:                                                                         Abbiamo rimosso dal dataset il valore RISK-MM in quanto variabile target per un task di regressione. Abbiamo anche rimosso le feature con elevata percentuale di valori nulli, quali Evaporation, Sunshine, Cloud9am, Cloud3pm.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DATASET</a:t>
            </a:r>
          </a:p>
        </p:txBody>
      </p:sp>
      <p:sp>
        <p:nvSpPr>
          <p:cNvPr id="180" name="MaxTemp: temperatura massima registrata…"/>
          <p:cNvSpPr txBox="1"/>
          <p:nvPr>
            <p:ph type="body" idx="1"/>
          </p:nvPr>
        </p:nvSpPr>
        <p:spPr>
          <a:xfrm>
            <a:off x="406400" y="1389210"/>
            <a:ext cx="12192000" cy="8217994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MaxTemp: temperatura massima registrata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MinTemp: temperatura minima registrata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RainFall: quantità di pioggia caduta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WindGustDir: direzione del vento più forte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WindGustDir9am: direzione del vento più forte alle nove di mattina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WindGustDir3pm: direzione del vento più forte alle tre di pomeriggio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WindGustSpeed: velocità del vento più forte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WindGustSpeed9am: velocità del vento più forte alle nove di mattina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WindGustSpeed9pm: velocità del vento più forte alle tre di pomeriggio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Humidity9am: livello di umidità alle nove di mattina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Humidity3pm: livello di umidità alle tre di pomeriggio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Pressure9am: livello di pressione alle nove di mattina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Pressure3pm: livello di pressione alle tre di pomeriggio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Temp9am: temperatura registrata alle nove di mattina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Temp3pm: temperatura registrata alle tre di pomeriggio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RainToday: indica se il giorno precedente alla predizione ha piovuto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RainTomorrow: indica il target binario da predire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RRELAZIONE FEATURE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CORRELAZIONE FEATURE</a:t>
            </a:r>
          </a:p>
        </p:txBody>
      </p:sp>
      <p:grpSp>
        <p:nvGrpSpPr>
          <p:cNvPr id="185" name="Galleria immagini"/>
          <p:cNvGrpSpPr/>
          <p:nvPr/>
        </p:nvGrpSpPr>
        <p:grpSpPr>
          <a:xfrm>
            <a:off x="423333" y="1134532"/>
            <a:ext cx="12192004" cy="8744680"/>
            <a:chOff x="0" y="0"/>
            <a:chExt cx="12192003" cy="8744678"/>
          </a:xfrm>
        </p:grpSpPr>
        <p:pic>
          <p:nvPicPr>
            <p:cNvPr id="183" name="Schermata 2020-01-18 alle 11.00.59.png" descr="Schermata 2020-01-18 alle 11.00.5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9199" r="0" b="9199"/>
            <a:stretch>
              <a:fillRect/>
            </a:stretch>
          </p:blipFill>
          <p:spPr>
            <a:xfrm>
              <a:off x="0" y="0"/>
              <a:ext cx="12192004" cy="8173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Scrivi per inserire una didascalia."/>
            <p:cNvSpPr txBox="1"/>
            <p:nvPr/>
          </p:nvSpPr>
          <p:spPr>
            <a:xfrm>
              <a:off x="0" y="8249378"/>
              <a:ext cx="1219200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EATURE SELECTION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SELECTION</a:t>
            </a:r>
          </a:p>
        </p:txBody>
      </p:sp>
      <p:sp>
        <p:nvSpPr>
          <p:cNvPr id="188" name="Per quanto riguarda la feature selection abbiamo utilizzato il metodo Correlation-based, in cui un alto valore di correlazione tra due feature indica che avranno lo stesso effetto sulla predizione del target. Per ciò è possibile andare a escluderne una delle due, in modo da ridurre il numero di attributi.                                                                                                                                                                         Data la soglia di 0.67, le feature rimosse dal dataset sono:…"/>
          <p:cNvSpPr txBox="1"/>
          <p:nvPr>
            <p:ph type="body" idx="1"/>
          </p:nvPr>
        </p:nvSpPr>
        <p:spPr>
          <a:xfrm>
            <a:off x="406400" y="1389210"/>
            <a:ext cx="12192000" cy="8217994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Per quanto riguarda la feature selection abbiamo utilizzato il metodo Correlation-based, in cui un alto valore di correlazione tra due feature indica che avranno lo stesso effetto sulla predizione del target. Per ciò è possibile andare a escluderne una delle due, in modo da ridurre il numero di attributi.                                                                                                                                                                         Data la soglia di 0.67, le feature rimosse dal dataset sono: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Temp9am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MaxTemp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Temp3pm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Pressure3pm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Humidity9am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WindGustSpeed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RAINING SET &amp; TEST 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TRAINING SET &amp; TEST SET</a:t>
            </a:r>
          </a:p>
        </p:txBody>
      </p:sp>
      <p:sp>
        <p:nvSpPr>
          <p:cNvPr id="191" name="Abbiamo inizialmente utilizzato la tecnica HoldOut per individuare i modelli più promettenti sui quali eseguire la CrossValidation, in modo da risparmiare tempo successivamente.…"/>
          <p:cNvSpPr txBox="1"/>
          <p:nvPr>
            <p:ph type="body" idx="1"/>
          </p:nvPr>
        </p:nvSpPr>
        <p:spPr>
          <a:xfrm>
            <a:off x="406400" y="1389210"/>
            <a:ext cx="12192000" cy="8217994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Abbiamo inizialmente utilizzato la tecnica HoldOut per individuare i modelli più promettenti sui quali eseguire la CrossValidation, in modo da risparmiare tempo successivamente.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 partizione HoldOut usata è formata da 70% training e da 30% test, in modo randomico.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 modelli scelti dopo la fase di HoldOut sono: DecisionTree, RandomForest, NaiveBayes, NeuralNetwork. SVM è stata esclusa, in quanto è risultata troppo onerosa l’ottimizzazione dei parametri.</a:t>
            </a: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 CrossValidation applicata è del tipo k-Fold uguale a 10.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cision tree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Decision tree</a:t>
            </a:r>
          </a:p>
        </p:txBody>
      </p:sp>
      <p:graphicFrame>
        <p:nvGraphicFramePr>
          <p:cNvPr id="194" name="Tabella"/>
          <p:cNvGraphicFramePr/>
          <p:nvPr/>
        </p:nvGraphicFramePr>
        <p:xfrm>
          <a:off x="7552266" y="1145115"/>
          <a:ext cx="5078349" cy="3100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0,39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0,72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5" name="Tempo creazione modello:       19 sec…"/>
          <p:cNvSpPr txBox="1"/>
          <p:nvPr/>
        </p:nvSpPr>
        <p:spPr>
          <a:xfrm>
            <a:off x="74633" y="7921811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creazione modello:       19 sec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calcolo predizione:  1 sec</a:t>
            </a:r>
          </a:p>
        </p:txBody>
      </p:sp>
      <p:grpSp>
        <p:nvGrpSpPr>
          <p:cNvPr id="198" name="Galleria immagini"/>
          <p:cNvGrpSpPr/>
          <p:nvPr/>
        </p:nvGrpSpPr>
        <p:grpSpPr>
          <a:xfrm>
            <a:off x="6809084" y="4384695"/>
            <a:ext cx="6065577" cy="5783662"/>
            <a:chOff x="0" y="0"/>
            <a:chExt cx="6065575" cy="5783660"/>
          </a:xfrm>
        </p:grpSpPr>
        <p:pic>
          <p:nvPicPr>
            <p:cNvPr id="196" name="ROCRpart.jpg" descr="ROCRpart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43" t="0" r="1243" b="0"/>
            <a:stretch>
              <a:fillRect/>
            </a:stretch>
          </p:blipFill>
          <p:spPr>
            <a:xfrm>
              <a:off x="-1" y="0"/>
              <a:ext cx="6065577" cy="5212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crivi per inserire una didascalia."/>
            <p:cNvSpPr txBox="1"/>
            <p:nvPr/>
          </p:nvSpPr>
          <p:spPr>
            <a:xfrm>
              <a:off x="-1" y="5288360"/>
              <a:ext cx="606557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199" name="Tabella"/>
          <p:cNvGraphicFramePr/>
          <p:nvPr/>
        </p:nvGraphicFramePr>
        <p:xfrm>
          <a:off x="397933" y="1145115"/>
          <a:ext cx="3872708" cy="1902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3009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4564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997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25260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02" name="Galleria immagini"/>
          <p:cNvGrpSpPr/>
          <p:nvPr/>
        </p:nvGrpSpPr>
        <p:grpSpPr>
          <a:xfrm>
            <a:off x="101599" y="3143349"/>
            <a:ext cx="6253562" cy="4958160"/>
            <a:chOff x="0" y="0"/>
            <a:chExt cx="6253561" cy="4958159"/>
          </a:xfrm>
        </p:grpSpPr>
        <p:pic>
          <p:nvPicPr>
            <p:cNvPr id="200" name="VarImpRpart.jpg" descr="VarImpRpart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2" cy="4386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Scrivi per inserire una didascalia."/>
            <p:cNvSpPr txBox="1"/>
            <p:nvPr/>
          </p:nvSpPr>
          <p:spPr>
            <a:xfrm>
              <a:off x="0" y="4462859"/>
              <a:ext cx="62535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ANDOM FORES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RANDOM FOREST</a:t>
            </a:r>
          </a:p>
        </p:txBody>
      </p:sp>
      <p:graphicFrame>
        <p:nvGraphicFramePr>
          <p:cNvPr id="205" name="Tabella"/>
          <p:cNvGraphicFramePr/>
          <p:nvPr/>
        </p:nvGraphicFramePr>
        <p:xfrm>
          <a:off x="7552266" y="1145115"/>
          <a:ext cx="5078349" cy="3100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0,58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0,86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6" name="Tempo creazione modello: 4 ore…"/>
          <p:cNvSpPr txBox="1"/>
          <p:nvPr/>
        </p:nvSpPr>
        <p:spPr>
          <a:xfrm>
            <a:off x="74633" y="7921811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creazione modello: 4 ore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Tempo calcolo predizione:  4 sec</a:t>
            </a:r>
          </a:p>
        </p:txBody>
      </p:sp>
      <p:grpSp>
        <p:nvGrpSpPr>
          <p:cNvPr id="209" name="Galleria immagini"/>
          <p:cNvGrpSpPr/>
          <p:nvPr/>
        </p:nvGrpSpPr>
        <p:grpSpPr>
          <a:xfrm>
            <a:off x="6809085" y="4384695"/>
            <a:ext cx="6065576" cy="5783662"/>
            <a:chOff x="0" y="0"/>
            <a:chExt cx="6065575" cy="5783660"/>
          </a:xfrm>
        </p:grpSpPr>
        <p:pic>
          <p:nvPicPr>
            <p:cNvPr id="207" name="ROCRF.jpg" descr="ROCRF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44" t="0" r="1444" b="0"/>
            <a:stretch>
              <a:fillRect/>
            </a:stretch>
          </p:blipFill>
          <p:spPr>
            <a:xfrm>
              <a:off x="-1" y="0"/>
              <a:ext cx="6065576" cy="5212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Scrivi per inserire una didascalia."/>
            <p:cNvSpPr txBox="1"/>
            <p:nvPr/>
          </p:nvSpPr>
          <p:spPr>
            <a:xfrm>
              <a:off x="-1" y="5288360"/>
              <a:ext cx="606557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210" name="Tabella"/>
          <p:cNvGraphicFramePr/>
          <p:nvPr/>
        </p:nvGraphicFramePr>
        <p:xfrm>
          <a:off x="397933" y="1145115"/>
          <a:ext cx="3872708" cy="1902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3714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3859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1338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DIN Condensed"/>
                        </a:rPr>
                        <a:t>24919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13" name="Galleria immagini"/>
          <p:cNvGrpSpPr/>
          <p:nvPr/>
        </p:nvGrpSpPr>
        <p:grpSpPr>
          <a:xfrm>
            <a:off x="101599" y="3143349"/>
            <a:ext cx="6253562" cy="4958160"/>
            <a:chOff x="0" y="0"/>
            <a:chExt cx="6253561" cy="4958159"/>
          </a:xfrm>
        </p:grpSpPr>
        <p:pic>
          <p:nvPicPr>
            <p:cNvPr id="211" name="VarImpRF.jpg" descr="VarImpRF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2" cy="4386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Scrivi per inserire una didascalia."/>
            <p:cNvSpPr txBox="1"/>
            <p:nvPr/>
          </p:nvSpPr>
          <p:spPr>
            <a:xfrm>
              <a:off x="0" y="4462859"/>
              <a:ext cx="62535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spcBef>
                  <a:spcPts val="0"/>
                </a:spcBef>
                <a:defRPr>
                  <a:solidFill>
                    <a:srgbClr val="838787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