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olo e sottotito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0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0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per pagina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magin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magin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magin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idascalia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Inserisci qui una citazion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23" name="Giovanni Mela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24" name="Testo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1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itazion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serisci qui una citazion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Inserisci qui una citazione.</a:t>
            </a:r>
          </a:p>
        </p:txBody>
      </p:sp>
      <p:sp>
        <p:nvSpPr>
          <p:cNvPr id="133" name="Immagin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ovanni Mela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Giovanni Mela</a:t>
            </a:r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Oriz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magin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a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e sottotitol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a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olo Testo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35" name="Corpo livello uno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6" name="Numero diapositiva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olo - Centra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olo Testo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44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a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magin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olo Testo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Numero diapositiva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6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7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 alternati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sto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Testo</a:t>
            </a:r>
          </a:p>
        </p:txBody>
      </p:sp>
      <p:sp>
        <p:nvSpPr>
          <p:cNvPr id="92" name="Immagin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olo Testo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94" name="Corpo livello uno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a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OGETTO…"/>
          <p:cNvSpPr txBox="1"/>
          <p:nvPr>
            <p:ph type="ctrTitle"/>
          </p:nvPr>
        </p:nvSpPr>
        <p:spPr>
          <a:xfrm>
            <a:off x="508000" y="2095261"/>
            <a:ext cx="12192000" cy="3849490"/>
          </a:xfrm>
          <a:prstGeom prst="rect">
            <a:avLst/>
          </a:prstGeom>
        </p:spPr>
        <p:txBody>
          <a:bodyPr/>
          <a:lstStyle/>
          <a:p>
            <a:pPr defTabSz="502412">
              <a:defRPr sz="14620"/>
            </a:pPr>
            <a:r>
              <a:t>PROGETTO </a:t>
            </a:r>
          </a:p>
          <a:p>
            <a:pPr defTabSz="502412">
              <a:defRPr sz="14620"/>
            </a:pPr>
            <a:r>
              <a:t>MACHINE LEARNING</a:t>
            </a:r>
          </a:p>
        </p:txBody>
      </p:sp>
      <p:sp>
        <p:nvSpPr>
          <p:cNvPr id="167" name="Beltramelli FabiO                816912…"/>
          <p:cNvSpPr txBox="1"/>
          <p:nvPr>
            <p:ph type="subTitle" sz="quarter" idx="1"/>
          </p:nvPr>
        </p:nvSpPr>
        <p:spPr>
          <a:xfrm>
            <a:off x="508000" y="6337300"/>
            <a:ext cx="12192000" cy="1803400"/>
          </a:xfrm>
          <a:prstGeom prst="rect">
            <a:avLst/>
          </a:prstGeom>
        </p:spPr>
        <p:txBody>
          <a:bodyPr/>
          <a:lstStyle/>
          <a:p>
            <a:pPr lvl="1" defTabSz="373887">
              <a:spcBef>
                <a:spcPts val="1400"/>
              </a:spcBef>
              <a:defRPr sz="3455"/>
            </a:pPr>
            <a:r>
              <a:t>Beltramelli FabiO                816912</a:t>
            </a:r>
          </a:p>
          <a:p>
            <a:pPr lvl="1" defTabSz="373887">
              <a:spcBef>
                <a:spcPts val="1400"/>
              </a:spcBef>
              <a:defRPr sz="3455"/>
            </a:pPr>
            <a:r>
              <a:t>CAPELLI ALESSANDRO           816302</a:t>
            </a:r>
          </a:p>
          <a:p>
            <a:pPr lvl="2" defTabSz="373887">
              <a:spcBef>
                <a:spcPts val="1400"/>
              </a:spcBef>
              <a:defRPr sz="3455"/>
            </a:pPr>
            <a:r>
              <a:t>FINATI DAVIDE                           817508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aive bayes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Naive bayes</a:t>
            </a:r>
          </a:p>
        </p:txBody>
      </p:sp>
      <p:graphicFrame>
        <p:nvGraphicFramePr>
          <p:cNvPr id="212" name="Tabella"/>
          <p:cNvGraphicFramePr/>
          <p:nvPr/>
        </p:nvGraphicFramePr>
        <p:xfrm>
          <a:off x="7552266" y="1145116"/>
          <a:ext cx="5078348" cy="3100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0,002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0,004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3" name="Tempo creazione modello: 22 sec…"/>
          <p:cNvSpPr txBox="1"/>
          <p:nvPr/>
        </p:nvSpPr>
        <p:spPr>
          <a:xfrm>
            <a:off x="74633" y="7921812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Tempo creazione modello: 22 sec</a:t>
            </a:r>
          </a:p>
          <a:p>
            <a:pPr/>
            <a:r>
              <a:t>Tempo calcolo predizione:  1 sec</a:t>
            </a:r>
          </a:p>
        </p:txBody>
      </p:sp>
      <p:grpSp>
        <p:nvGrpSpPr>
          <p:cNvPr id="216" name="Galleria immagini"/>
          <p:cNvGrpSpPr/>
          <p:nvPr/>
        </p:nvGrpSpPr>
        <p:grpSpPr>
          <a:xfrm>
            <a:off x="6809085" y="4384696"/>
            <a:ext cx="6065574" cy="5783661"/>
            <a:chOff x="0" y="0"/>
            <a:chExt cx="6065573" cy="5783659"/>
          </a:xfrm>
        </p:grpSpPr>
        <p:pic>
          <p:nvPicPr>
            <p:cNvPr id="214" name="ROCNaiveBayes.jpg" descr="ROCNaiveBayes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511" t="0" r="1511" b="0"/>
            <a:stretch>
              <a:fillRect/>
            </a:stretch>
          </p:blipFill>
          <p:spPr>
            <a:xfrm>
              <a:off x="0" y="0"/>
              <a:ext cx="6065574" cy="5212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Scrivi per inserire una didascalia."/>
            <p:cNvSpPr/>
            <p:nvPr/>
          </p:nvSpPr>
          <p:spPr>
            <a:xfrm>
              <a:off x="0" y="5288359"/>
              <a:ext cx="606557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17" name="Tabella"/>
          <p:cNvGraphicFramePr/>
          <p:nvPr/>
        </p:nvGraphicFramePr>
        <p:xfrm>
          <a:off x="397933" y="1145116"/>
          <a:ext cx="3872707" cy="1902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7555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26245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20" name="Galleria immagini"/>
          <p:cNvGrpSpPr/>
          <p:nvPr/>
        </p:nvGrpSpPr>
        <p:grpSpPr>
          <a:xfrm>
            <a:off x="101599" y="3143349"/>
            <a:ext cx="6253561" cy="4958160"/>
            <a:chOff x="0" y="0"/>
            <a:chExt cx="6253559" cy="4958159"/>
          </a:xfrm>
        </p:grpSpPr>
        <p:pic>
          <p:nvPicPr>
            <p:cNvPr id="218" name="VarImpNaiveBayes.jpg" descr="VarImpNaiveBayes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0" cy="4386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Scrivi per inserire una didascalia."/>
            <p:cNvSpPr/>
            <p:nvPr/>
          </p:nvSpPr>
          <p:spPr>
            <a:xfrm>
              <a:off x="0" y="4462859"/>
              <a:ext cx="625356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Neural network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Neural network</a:t>
            </a:r>
          </a:p>
        </p:txBody>
      </p:sp>
      <p:graphicFrame>
        <p:nvGraphicFramePr>
          <p:cNvPr id="223" name="Tabella"/>
          <p:cNvGraphicFramePr/>
          <p:nvPr/>
        </p:nvGraphicFramePr>
        <p:xfrm>
          <a:off x="7552266" y="1145116"/>
          <a:ext cx="5078348" cy="3100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0,46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4" name="Tempo creazione modello: 13 min…"/>
          <p:cNvSpPr txBox="1"/>
          <p:nvPr/>
        </p:nvSpPr>
        <p:spPr>
          <a:xfrm>
            <a:off x="74633" y="7921812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Tempo creazione modello: 13 min</a:t>
            </a:r>
          </a:p>
          <a:p>
            <a:pPr/>
            <a:r>
              <a:t>Tempo calcolo predizione:  1 sec</a:t>
            </a:r>
          </a:p>
        </p:txBody>
      </p:sp>
      <p:grpSp>
        <p:nvGrpSpPr>
          <p:cNvPr id="227" name="Galleria immagini"/>
          <p:cNvGrpSpPr/>
          <p:nvPr/>
        </p:nvGrpSpPr>
        <p:grpSpPr>
          <a:xfrm>
            <a:off x="6809085" y="4384696"/>
            <a:ext cx="6065574" cy="5783661"/>
            <a:chOff x="0" y="0"/>
            <a:chExt cx="6065573" cy="5783659"/>
          </a:xfrm>
        </p:grpSpPr>
        <p:pic>
          <p:nvPicPr>
            <p:cNvPr id="225" name="ROCNN.jpg" descr="ROCNN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11" t="0" r="1211" b="0"/>
            <a:stretch>
              <a:fillRect/>
            </a:stretch>
          </p:blipFill>
          <p:spPr>
            <a:xfrm>
              <a:off x="0" y="0"/>
              <a:ext cx="6065574" cy="5212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Scrivi per inserire una didascalia."/>
            <p:cNvSpPr/>
            <p:nvPr/>
          </p:nvSpPr>
          <p:spPr>
            <a:xfrm>
              <a:off x="0" y="5288359"/>
              <a:ext cx="606557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28" name="Tabella"/>
          <p:cNvGraphicFramePr/>
          <p:nvPr/>
        </p:nvGraphicFramePr>
        <p:xfrm>
          <a:off x="397933" y="1145116"/>
          <a:ext cx="3872707" cy="1902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3483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4090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1447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24810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31" name="Galleria immagini"/>
          <p:cNvGrpSpPr/>
          <p:nvPr/>
        </p:nvGrpSpPr>
        <p:grpSpPr>
          <a:xfrm>
            <a:off x="101599" y="3143349"/>
            <a:ext cx="6253561" cy="4958160"/>
            <a:chOff x="0" y="0"/>
            <a:chExt cx="6253559" cy="4958159"/>
          </a:xfrm>
        </p:grpSpPr>
        <p:pic>
          <p:nvPicPr>
            <p:cNvPr id="229" name="VarImpNN.jpg" descr="VarImpNN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0" cy="4386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Scrivi per inserire una didascalia."/>
            <p:cNvSpPr/>
            <p:nvPr/>
          </p:nvSpPr>
          <p:spPr>
            <a:xfrm>
              <a:off x="0" y="4462859"/>
              <a:ext cx="625356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VM - RADIAL KERNEL (HOLDOUT)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SVM - RADIAL KERNEL (HOLDOUT)</a:t>
            </a:r>
          </a:p>
        </p:txBody>
      </p:sp>
      <p:graphicFrame>
        <p:nvGraphicFramePr>
          <p:cNvPr id="234" name="Tabella"/>
          <p:cNvGraphicFramePr/>
          <p:nvPr/>
        </p:nvGraphicFramePr>
        <p:xfrm>
          <a:off x="7552266" y="1145116"/>
          <a:ext cx="5078348" cy="3100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323093"/>
                <a:gridCol w="1755253"/>
              </a:tblGrid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751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0,52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Tempo creazione modello: 17 min…"/>
          <p:cNvSpPr txBox="1"/>
          <p:nvPr/>
        </p:nvSpPr>
        <p:spPr>
          <a:xfrm>
            <a:off x="74633" y="7921812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Tempo creazione modello: 17 min</a:t>
            </a:r>
          </a:p>
          <a:p>
            <a:pPr/>
            <a:r>
              <a:t>Tempo calcolo predizione:  2 min</a:t>
            </a:r>
          </a:p>
        </p:txBody>
      </p:sp>
      <p:graphicFrame>
        <p:nvGraphicFramePr>
          <p:cNvPr id="236" name="Tabella"/>
          <p:cNvGraphicFramePr/>
          <p:nvPr/>
        </p:nvGraphicFramePr>
        <p:xfrm>
          <a:off x="397933" y="1145116"/>
          <a:ext cx="3872707" cy="1902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2990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787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4583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25470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OC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ROC</a:t>
            </a:r>
          </a:p>
        </p:txBody>
      </p:sp>
      <p:grpSp>
        <p:nvGrpSpPr>
          <p:cNvPr id="241" name="Galleria immagini"/>
          <p:cNvGrpSpPr/>
          <p:nvPr/>
        </p:nvGrpSpPr>
        <p:grpSpPr>
          <a:xfrm>
            <a:off x="1360752" y="1430866"/>
            <a:ext cx="10283296" cy="6637868"/>
            <a:chOff x="0" y="0"/>
            <a:chExt cx="10283295" cy="6637866"/>
          </a:xfrm>
        </p:grpSpPr>
        <p:pic>
          <p:nvPicPr>
            <p:cNvPr id="239" name="ROC.jpeg" descr="ROC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638" r="0" b="2638"/>
            <a:stretch>
              <a:fillRect/>
            </a:stretch>
          </p:blipFill>
          <p:spPr>
            <a:xfrm>
              <a:off x="0" y="0"/>
              <a:ext cx="10283296" cy="60663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crivi per inserire una didascalia."/>
            <p:cNvSpPr/>
            <p:nvPr/>
          </p:nvSpPr>
          <p:spPr>
            <a:xfrm>
              <a:off x="0" y="6142566"/>
              <a:ext cx="10283296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sp>
        <p:nvSpPr>
          <p:cNvPr id="242" name="Dal grafico è facile intuire come i modelli con ROC migliore siano NeuralNetwork e RandomForest, mentre il peggiore è DecisionTree."/>
          <p:cNvSpPr txBox="1"/>
          <p:nvPr/>
        </p:nvSpPr>
        <p:spPr>
          <a:xfrm>
            <a:off x="701167" y="8475133"/>
            <a:ext cx="1160246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Dal grafico è facile intuire come i modelli con ROC migliore siano NeuralNetwork e RandomForest, mentre il peggiore è DecisionTree.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onclusion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Conclusioni</a:t>
            </a:r>
          </a:p>
        </p:txBody>
      </p:sp>
      <p:sp>
        <p:nvSpPr>
          <p:cNvPr id="245" name="La scelta del modello con migliore rapporto performance-tempo è strettamente legata al contesto di utilizzo.…"/>
          <p:cNvSpPr txBox="1"/>
          <p:nvPr>
            <p:ph type="body" idx="1"/>
          </p:nvPr>
        </p:nvSpPr>
        <p:spPr>
          <a:xfrm>
            <a:off x="406400" y="1389211"/>
            <a:ext cx="12192000" cy="82179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3000"/>
            </a:pPr>
            <a:r>
              <a:t>La scelta del modello con migliore rapporto performance-tempo è strettamente legata al contesto di utilizzo.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Se l’obiettivo è un modello molto veloce, anche sacrificando leggermente le performance, la scelta migliore è DecisionTree, in quanto è risultato veloce, semplice da interpretare e con un buone performance.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Al contrario se l’obiettivo è ottenere performance elevate, i modelli migliori sono RandomForest e NeuralNetwork.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Il modello NaiveBayes è da escludere, infatti ha performance di predizione della classe positiva molto bassa. Mentre il modello SVM è risultato troppo oneroso da allenare.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viluppi futur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Sviluppi futuri</a:t>
            </a:r>
          </a:p>
        </p:txBody>
      </p:sp>
      <p:sp>
        <p:nvSpPr>
          <p:cNvPr id="248" name="Migliorare fase di preprocessing, andando a modificare nel modo opportuno i valori nulli.…"/>
          <p:cNvSpPr txBox="1"/>
          <p:nvPr>
            <p:ph type="body" idx="1"/>
          </p:nvPr>
        </p:nvSpPr>
        <p:spPr>
          <a:xfrm>
            <a:off x="406400" y="1389211"/>
            <a:ext cx="12192000" cy="8217992"/>
          </a:xfrm>
          <a:prstGeom prst="rect">
            <a:avLst/>
          </a:prstGeom>
        </p:spPr>
        <p:txBody>
          <a:bodyPr/>
          <a:lstStyle/>
          <a:p>
            <a:pPr marL="444499" indent="-444499">
              <a:spcBef>
                <a:spcPts val="1000"/>
              </a:spcBef>
              <a:defRPr sz="3500"/>
            </a:pPr>
            <a:r>
              <a:t>Migliorare fase di preprocessing, andando a modificare nel modo opportuno i valori nulli.</a:t>
            </a:r>
          </a:p>
          <a:p>
            <a:pPr marL="444499" indent="-444499">
              <a:spcBef>
                <a:spcPts val="1000"/>
              </a:spcBef>
              <a:defRPr sz="3500"/>
            </a:pPr>
          </a:p>
          <a:p>
            <a:pPr marL="444499" indent="-444499">
              <a:spcBef>
                <a:spcPts val="1000"/>
              </a:spcBef>
              <a:defRPr sz="3500"/>
            </a:pPr>
            <a:r>
              <a:t>Partire dai risultati di feature importance dei vari modelli, per selezionare le feature più importanti già in fase di preprocessing.</a:t>
            </a:r>
          </a:p>
          <a:p>
            <a:pPr marL="444499" indent="-444499">
              <a:spcBef>
                <a:spcPts val="1000"/>
              </a:spcBef>
              <a:defRPr sz="3500"/>
            </a:pPr>
          </a:p>
          <a:p>
            <a:pPr marL="444499" indent="-444499">
              <a:spcBef>
                <a:spcPts val="1000"/>
              </a:spcBef>
              <a:defRPr sz="3500"/>
            </a:pPr>
            <a:r>
              <a:t>Migliorare scelta iperparametri per i vari modelli.</a:t>
            </a:r>
          </a:p>
          <a:p>
            <a:pPr marL="444499" indent="-444499">
              <a:spcBef>
                <a:spcPts val="1000"/>
              </a:spcBef>
              <a:defRPr sz="3500"/>
            </a:pPr>
          </a:p>
          <a:p>
            <a:pPr marL="444499" indent="-444499">
              <a:spcBef>
                <a:spcPts val="1000"/>
              </a:spcBef>
              <a:defRPr sz="3500"/>
            </a:pPr>
            <a:r>
              <a:t>Utilizzare modelli più complessi, come ad esempio Deep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MINIO, OBIETTIV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DOMINIO, OBIETTIVI</a:t>
            </a:r>
          </a:p>
        </p:txBody>
      </p:sp>
      <p:sp>
        <p:nvSpPr>
          <p:cNvPr id="170" name="Dominio:                                                                                          Il dataset preso in esame rappresenta le osservazioni atmosferiche di diverse stazioni meteo in Australia dal 01/11/2007 al 25/06/2017.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/>
          <a:lstStyle/>
          <a:p>
            <a:pPr/>
            <a:r>
              <a:t>Dominio:                                                                                          Il dataset preso in esame rappresenta le osservazioni atmosferiche di diverse stazioni meteo in Australia dal 01/11/2007 al 25/06/2017.</a:t>
            </a:r>
          </a:p>
          <a:p>
            <a:pPr/>
          </a:p>
          <a:p>
            <a:pPr/>
            <a:r>
              <a:t>Obiettivo:                                                                             Allenare e valutare diversi modelli per la predizione della possibilità che piova il giorno successivo. Trovare modello con trade-off migliore tra performance e tempo.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POTESI e assunzioni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IPOTESI e assunzioni</a:t>
            </a:r>
          </a:p>
        </p:txBody>
      </p:sp>
      <p:sp>
        <p:nvSpPr>
          <p:cNvPr id="173" name="Ipotesi:                                                                                           La probabilità che piova il giorno successivo è bassa in quanto l’Australia è un territorio caratterizzato da temperature alte e bel tempo. Questo è dimostrato anche dallo sbilanciamento del dataset.…"/>
          <p:cNvSpPr txBox="1"/>
          <p:nvPr>
            <p:ph type="body" idx="1"/>
          </p:nvPr>
        </p:nvSpPr>
        <p:spPr>
          <a:xfrm>
            <a:off x="406400" y="1389211"/>
            <a:ext cx="12192000" cy="7462689"/>
          </a:xfrm>
          <a:prstGeom prst="rect">
            <a:avLst/>
          </a:prstGeom>
        </p:spPr>
        <p:txBody>
          <a:bodyPr/>
          <a:lstStyle/>
          <a:p>
            <a:pPr/>
            <a:r>
              <a:t>Ipotesi:                                                                                           La probabilità che piova il giorno successivo è bassa in quanto l’Australia è un territorio caratterizzato da temperature alte e bel tempo. Questo è dimostrato anche dallo sbilanciamento del dataset.</a:t>
            </a:r>
          </a:p>
          <a:p>
            <a:pPr/>
          </a:p>
          <a:p>
            <a:pPr/>
            <a:r>
              <a:t>Assunzioni:                                                                         Abbiamo rimosso dal dataset il valore RISK-MM in quanto variabile target per un task di regressione. Abbiamo anche rimosso le feature con elevata percentuale di valori nulli, quali Evaporation, Sunshine, Cloud9am, Cloud3pm.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ATA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DATASET</a:t>
            </a:r>
          </a:p>
        </p:txBody>
      </p:sp>
      <p:sp>
        <p:nvSpPr>
          <p:cNvPr id="176" name="MaxTemp: temperatura massima registrata…"/>
          <p:cNvSpPr txBox="1"/>
          <p:nvPr>
            <p:ph type="body" idx="1"/>
          </p:nvPr>
        </p:nvSpPr>
        <p:spPr>
          <a:xfrm>
            <a:off x="406400" y="1389211"/>
            <a:ext cx="12192000" cy="82179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2000"/>
            </a:pPr>
            <a:r>
              <a:t>MaxTemp: temperatura massima registrata</a:t>
            </a:r>
          </a:p>
          <a:p>
            <a:pPr>
              <a:spcBef>
                <a:spcPts val="1000"/>
              </a:spcBef>
              <a:defRPr sz="2000"/>
            </a:pPr>
            <a:r>
              <a:t>MinTemp: temperatura minima registrata</a:t>
            </a:r>
          </a:p>
          <a:p>
            <a:pPr>
              <a:spcBef>
                <a:spcPts val="1000"/>
              </a:spcBef>
              <a:defRPr sz="2000"/>
            </a:pPr>
            <a:r>
              <a:t>RainFall: quantità di pioggia caduta</a:t>
            </a:r>
          </a:p>
          <a:p>
            <a:pPr>
              <a:spcBef>
                <a:spcPts val="1000"/>
              </a:spcBef>
              <a:defRPr sz="2000"/>
            </a:pPr>
            <a:r>
              <a:t>WindGustDir: direzione del vento più forte</a:t>
            </a:r>
          </a:p>
          <a:p>
            <a:pPr>
              <a:spcBef>
                <a:spcPts val="1000"/>
              </a:spcBef>
              <a:defRPr sz="2000"/>
            </a:pPr>
            <a:r>
              <a:t>WindGustDir9am: direzione del vento più forte alle nove di mattina</a:t>
            </a:r>
          </a:p>
          <a:p>
            <a:pPr>
              <a:spcBef>
                <a:spcPts val="1000"/>
              </a:spcBef>
              <a:defRPr sz="2000"/>
            </a:pPr>
            <a:r>
              <a:t>WindGustDir3pm: direzione del vento più forte alle tre di pomeriggio</a:t>
            </a:r>
          </a:p>
          <a:p>
            <a:pPr>
              <a:spcBef>
                <a:spcPts val="1000"/>
              </a:spcBef>
              <a:defRPr sz="2000"/>
            </a:pPr>
            <a:r>
              <a:t>WindGustSpeed: velocità del vento più forte</a:t>
            </a:r>
          </a:p>
          <a:p>
            <a:pPr>
              <a:spcBef>
                <a:spcPts val="1000"/>
              </a:spcBef>
              <a:defRPr sz="2000"/>
            </a:pPr>
            <a:r>
              <a:t>WindGustSpeed9am: velocità del vento più forte alle nove di mattina</a:t>
            </a:r>
          </a:p>
          <a:p>
            <a:pPr>
              <a:spcBef>
                <a:spcPts val="1000"/>
              </a:spcBef>
              <a:defRPr sz="2000"/>
            </a:pPr>
            <a:r>
              <a:t>WindGustSpeed9pm: velocità del vento più forte alle tre di pomeriggio</a:t>
            </a:r>
          </a:p>
          <a:p>
            <a:pPr>
              <a:spcBef>
                <a:spcPts val="1000"/>
              </a:spcBef>
              <a:defRPr sz="2000"/>
            </a:pPr>
            <a:r>
              <a:t>Humidity9am: livello di umidità alle nove di mattina</a:t>
            </a:r>
          </a:p>
          <a:p>
            <a:pPr>
              <a:spcBef>
                <a:spcPts val="1000"/>
              </a:spcBef>
              <a:defRPr sz="2000"/>
            </a:pPr>
            <a:r>
              <a:t>Humidity3pm: livello di umidità alle tre di pomeriggio</a:t>
            </a:r>
          </a:p>
          <a:p>
            <a:pPr>
              <a:spcBef>
                <a:spcPts val="1000"/>
              </a:spcBef>
              <a:defRPr sz="2000"/>
            </a:pPr>
            <a:r>
              <a:t>Pressure9am: livello di pressione alle nove di mattina</a:t>
            </a:r>
          </a:p>
          <a:p>
            <a:pPr>
              <a:spcBef>
                <a:spcPts val="1000"/>
              </a:spcBef>
              <a:defRPr sz="2000"/>
            </a:pPr>
            <a:r>
              <a:t>Pressure3pm: livello di pressione alle tre di pomeriggio</a:t>
            </a:r>
          </a:p>
          <a:p>
            <a:pPr>
              <a:spcBef>
                <a:spcPts val="1000"/>
              </a:spcBef>
              <a:defRPr sz="2000"/>
            </a:pPr>
            <a:r>
              <a:t>Temp9am: temperatura registrata alle nove di mattina</a:t>
            </a:r>
          </a:p>
          <a:p>
            <a:pPr>
              <a:spcBef>
                <a:spcPts val="1000"/>
              </a:spcBef>
              <a:defRPr sz="2000"/>
            </a:pPr>
            <a:r>
              <a:t>Temp3pm: temperatura registrata alle tre di pomeriggio</a:t>
            </a:r>
          </a:p>
          <a:p>
            <a:pPr>
              <a:spcBef>
                <a:spcPts val="1000"/>
              </a:spcBef>
              <a:defRPr sz="2000"/>
            </a:pPr>
            <a:r>
              <a:t>RainToday: indica se il giorno precedente alla predizione ha piovuto</a:t>
            </a:r>
          </a:p>
          <a:p>
            <a:pPr>
              <a:spcBef>
                <a:spcPts val="1000"/>
              </a:spcBef>
              <a:defRPr sz="2000"/>
            </a:pPr>
            <a:r>
              <a:t>RainTomorrow: indica il target binario da predire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RRELAZIONE FEATUR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CORRELAZIONE FEATURE</a:t>
            </a:r>
          </a:p>
        </p:txBody>
      </p:sp>
      <p:grpSp>
        <p:nvGrpSpPr>
          <p:cNvPr id="181" name="Galleria immagini"/>
          <p:cNvGrpSpPr/>
          <p:nvPr/>
        </p:nvGrpSpPr>
        <p:grpSpPr>
          <a:xfrm>
            <a:off x="423333" y="1134533"/>
            <a:ext cx="12192002" cy="8744679"/>
            <a:chOff x="0" y="0"/>
            <a:chExt cx="12192000" cy="8744677"/>
          </a:xfrm>
        </p:grpSpPr>
        <p:pic>
          <p:nvPicPr>
            <p:cNvPr id="179" name="Schermata 2020-01-18 alle 11.00.59.png" descr="Schermata 2020-01-18 alle 11.00.5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9199" r="0" b="9199"/>
            <a:stretch>
              <a:fillRect/>
            </a:stretch>
          </p:blipFill>
          <p:spPr>
            <a:xfrm>
              <a:off x="0" y="0"/>
              <a:ext cx="12192001" cy="8173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crivi per inserire una didascalia."/>
            <p:cNvSpPr/>
            <p:nvPr/>
          </p:nvSpPr>
          <p:spPr>
            <a:xfrm>
              <a:off x="0" y="8249377"/>
              <a:ext cx="12192001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EATURE SELECTION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SELECTION</a:t>
            </a:r>
          </a:p>
        </p:txBody>
      </p:sp>
      <p:sp>
        <p:nvSpPr>
          <p:cNvPr id="184" name="Per quanto riguarda la feature selection abbiamo utilizzato il metodo Correlation-based, in cui un alto valore di correlazione tra due feature indica che avranno lo stesso effetto sulla predizione del target. Perciò è possibile andare a escluderne una delle due, in modo da ridurre il numero di attributi.                                                                                                                                                                         Data la soglia di 0.67, le feature rimosse dal dataset sono:…"/>
          <p:cNvSpPr txBox="1"/>
          <p:nvPr>
            <p:ph type="body" idx="1"/>
          </p:nvPr>
        </p:nvSpPr>
        <p:spPr>
          <a:xfrm>
            <a:off x="406400" y="1389211"/>
            <a:ext cx="12192000" cy="82179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3000"/>
            </a:pPr>
            <a:r>
              <a:t>Per quanto riguarda la feature selection abbiamo utilizzato il metodo Correlation-based, in cui un alto valore di correlazione tra due feature indica che avranno lo stesso effetto sulla predizione del target. Perciò è possibile andare a escluderne una delle due, in modo da ridurre il numero di attributi.                                                                                                                                                                         Data la soglia di 0.67, le feature rimosse dal dataset sono:</a:t>
            </a:r>
          </a:p>
          <a:p>
            <a:pPr>
              <a:spcBef>
                <a:spcPts val="1000"/>
              </a:spcBef>
              <a:defRPr sz="3000"/>
            </a:pPr>
            <a:r>
              <a:t>Temp9am</a:t>
            </a:r>
          </a:p>
          <a:p>
            <a:pPr>
              <a:spcBef>
                <a:spcPts val="1000"/>
              </a:spcBef>
              <a:defRPr sz="3000"/>
            </a:pPr>
            <a:r>
              <a:t>MaxTemp</a:t>
            </a:r>
          </a:p>
          <a:p>
            <a:pPr>
              <a:spcBef>
                <a:spcPts val="1000"/>
              </a:spcBef>
              <a:defRPr sz="3000"/>
            </a:pPr>
            <a:r>
              <a:t>Temp3pm</a:t>
            </a:r>
          </a:p>
          <a:p>
            <a:pPr>
              <a:spcBef>
                <a:spcPts val="1000"/>
              </a:spcBef>
              <a:defRPr sz="3000"/>
            </a:pPr>
            <a:r>
              <a:t>Pressure3pm</a:t>
            </a:r>
          </a:p>
          <a:p>
            <a:pPr>
              <a:spcBef>
                <a:spcPts val="1000"/>
              </a:spcBef>
              <a:defRPr sz="3000"/>
            </a:pPr>
            <a:r>
              <a:t>Humidity9am</a:t>
            </a:r>
          </a:p>
          <a:p>
            <a:pPr>
              <a:spcBef>
                <a:spcPts val="1000"/>
              </a:spcBef>
              <a:defRPr sz="3000"/>
            </a:pPr>
            <a:r>
              <a:t>WindGustSpeed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RAINING SET &amp; TEST SE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TRAINING SET &amp; TEST SET</a:t>
            </a:r>
          </a:p>
        </p:txBody>
      </p:sp>
      <p:sp>
        <p:nvSpPr>
          <p:cNvPr id="187" name="Abbiamo inizialmente utilizzato la tecnica HoldOut per individuare i modelli più promettenti sui quali eseguire la CrossValidation, in modo da risparmiare tempo successivamente.…"/>
          <p:cNvSpPr txBox="1"/>
          <p:nvPr>
            <p:ph type="body" idx="1"/>
          </p:nvPr>
        </p:nvSpPr>
        <p:spPr>
          <a:xfrm>
            <a:off x="406400" y="1389211"/>
            <a:ext cx="12192000" cy="821799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3000"/>
            </a:pPr>
            <a:r>
              <a:t>Abbiamo inizialmente utilizzato la tecnica HoldOut per individuare i modelli più promettenti sui quali eseguire la CrossValidation, in modo da risparmiare tempo successivamente.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La partizione HoldOut usata è formata da 70% training e da 30% test, in modo randomico.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I modelli scelti dopo la fase di HoldOut sono: DecisionTree, RandomForest, NaiveBayes, NeuralNetwork. SVM è stata esclusa, in quanto è risultata troppo onerosa l’ottimizzazione dei parametri.</a:t>
            </a:r>
          </a:p>
          <a:p>
            <a:pPr>
              <a:spcBef>
                <a:spcPts val="1000"/>
              </a:spcBef>
              <a:defRPr sz="3000"/>
            </a:pPr>
          </a:p>
          <a:p>
            <a:pPr>
              <a:spcBef>
                <a:spcPts val="1000"/>
              </a:spcBef>
              <a:defRPr sz="3000"/>
            </a:pPr>
            <a:r>
              <a:t>La CrossValidation applicata è del tipo k-Fold uguale a 10.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ecision tree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Decision tree</a:t>
            </a:r>
          </a:p>
        </p:txBody>
      </p:sp>
      <p:graphicFrame>
        <p:nvGraphicFramePr>
          <p:cNvPr id="190" name="Tabella"/>
          <p:cNvGraphicFramePr/>
          <p:nvPr/>
        </p:nvGraphicFramePr>
        <p:xfrm>
          <a:off x="7552266" y="1145116"/>
          <a:ext cx="5078348" cy="3100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0,39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0,51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1" name="Tempo creazione modello:       19 sec…"/>
          <p:cNvSpPr txBox="1"/>
          <p:nvPr/>
        </p:nvSpPr>
        <p:spPr>
          <a:xfrm>
            <a:off x="74633" y="7921812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Tempo creazione modello:       19 sec</a:t>
            </a:r>
          </a:p>
          <a:p>
            <a:pPr/>
            <a:r>
              <a:t>Tempo calcolo predizione:  1 sec</a:t>
            </a:r>
          </a:p>
        </p:txBody>
      </p:sp>
      <p:grpSp>
        <p:nvGrpSpPr>
          <p:cNvPr id="194" name="Galleria immagini"/>
          <p:cNvGrpSpPr/>
          <p:nvPr/>
        </p:nvGrpSpPr>
        <p:grpSpPr>
          <a:xfrm>
            <a:off x="6809085" y="4384696"/>
            <a:ext cx="6065574" cy="5783661"/>
            <a:chOff x="0" y="0"/>
            <a:chExt cx="6065573" cy="5783659"/>
          </a:xfrm>
        </p:grpSpPr>
        <p:pic>
          <p:nvPicPr>
            <p:cNvPr id="192" name="ROCRpart.jpg" descr="ROCRpart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243" t="0" r="1243" b="0"/>
            <a:stretch>
              <a:fillRect/>
            </a:stretch>
          </p:blipFill>
          <p:spPr>
            <a:xfrm>
              <a:off x="0" y="0"/>
              <a:ext cx="6065574" cy="5212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crivi per inserire una didascalia."/>
            <p:cNvSpPr/>
            <p:nvPr/>
          </p:nvSpPr>
          <p:spPr>
            <a:xfrm>
              <a:off x="0" y="5288359"/>
              <a:ext cx="606557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195" name="Tabella"/>
          <p:cNvGraphicFramePr/>
          <p:nvPr/>
        </p:nvGraphicFramePr>
        <p:xfrm>
          <a:off x="397933" y="1145116"/>
          <a:ext cx="3872707" cy="1902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3009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4564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997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25260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98" name="Galleria immagini"/>
          <p:cNvGrpSpPr/>
          <p:nvPr/>
        </p:nvGrpSpPr>
        <p:grpSpPr>
          <a:xfrm>
            <a:off x="101599" y="3143349"/>
            <a:ext cx="6253561" cy="4958160"/>
            <a:chOff x="0" y="0"/>
            <a:chExt cx="6253559" cy="4958159"/>
          </a:xfrm>
        </p:grpSpPr>
        <p:pic>
          <p:nvPicPr>
            <p:cNvPr id="196" name="VarImpRpart.jpg" descr="VarImpRpart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0" cy="4386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crivi per inserire una didascalia."/>
            <p:cNvSpPr/>
            <p:nvPr/>
          </p:nvSpPr>
          <p:spPr>
            <a:xfrm>
              <a:off x="0" y="4462859"/>
              <a:ext cx="625356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ANDOM FOREST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RANDOM FOREST</a:t>
            </a:r>
          </a:p>
        </p:txBody>
      </p:sp>
      <p:graphicFrame>
        <p:nvGraphicFramePr>
          <p:cNvPr id="201" name="Tabella"/>
          <p:cNvGraphicFramePr/>
          <p:nvPr/>
        </p:nvGraphicFramePr>
        <p:xfrm>
          <a:off x="7552266" y="1145116"/>
          <a:ext cx="5078348" cy="31005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3323093"/>
                <a:gridCol w="1755253"/>
              </a:tblGrid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Accuracy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0,84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Precision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0,73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Recall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0,48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F1-score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0,58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201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AUC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838787"/>
                          </a:solidFill>
                          <a:sym typeface="Avenir Next Medium"/>
                        </a:rPr>
                        <a:t>0,86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" name="Tempo creazione modello: 4 ore…"/>
          <p:cNvSpPr txBox="1"/>
          <p:nvPr/>
        </p:nvSpPr>
        <p:spPr>
          <a:xfrm>
            <a:off x="74633" y="7921812"/>
            <a:ext cx="3411761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Tempo creazione modello: 4 ore</a:t>
            </a:r>
          </a:p>
          <a:p>
            <a:pPr/>
            <a:r>
              <a:t>Tempo calcolo predizione:  4 sec</a:t>
            </a:r>
          </a:p>
        </p:txBody>
      </p:sp>
      <p:grpSp>
        <p:nvGrpSpPr>
          <p:cNvPr id="205" name="Galleria immagini"/>
          <p:cNvGrpSpPr/>
          <p:nvPr/>
        </p:nvGrpSpPr>
        <p:grpSpPr>
          <a:xfrm>
            <a:off x="6809085" y="4384696"/>
            <a:ext cx="6065574" cy="5783661"/>
            <a:chOff x="0" y="0"/>
            <a:chExt cx="6065573" cy="5783659"/>
          </a:xfrm>
        </p:grpSpPr>
        <p:pic>
          <p:nvPicPr>
            <p:cNvPr id="203" name="ROCRF.jpg" descr="ROCRF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44" t="0" r="1444" b="0"/>
            <a:stretch>
              <a:fillRect/>
            </a:stretch>
          </p:blipFill>
          <p:spPr>
            <a:xfrm>
              <a:off x="0" y="0"/>
              <a:ext cx="6065574" cy="5212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Scrivi per inserire una didascalia."/>
            <p:cNvSpPr/>
            <p:nvPr/>
          </p:nvSpPr>
          <p:spPr>
            <a:xfrm>
              <a:off x="0" y="5288359"/>
              <a:ext cx="6065574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  <p:graphicFrame>
        <p:nvGraphicFramePr>
          <p:cNvPr id="206" name="Tabella"/>
          <p:cNvGraphicFramePr/>
          <p:nvPr/>
        </p:nvGraphicFramePr>
        <p:xfrm>
          <a:off x="397933" y="1145116"/>
          <a:ext cx="3872707" cy="19027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1218417"/>
                <a:gridCol w="1327144"/>
                <a:gridCol w="1327144"/>
              </a:tblGrid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25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3714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3859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1338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838787"/>
                          </a:solidFill>
                          <a:sym typeface="Avenir Next Medium"/>
                        </a:rPr>
                        <a:t>24919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09" name="Galleria immagini"/>
          <p:cNvGrpSpPr/>
          <p:nvPr/>
        </p:nvGrpSpPr>
        <p:grpSpPr>
          <a:xfrm>
            <a:off x="101599" y="3143349"/>
            <a:ext cx="6253561" cy="4958160"/>
            <a:chOff x="0" y="0"/>
            <a:chExt cx="6253559" cy="4958159"/>
          </a:xfrm>
        </p:grpSpPr>
        <p:pic>
          <p:nvPicPr>
            <p:cNvPr id="207" name="VarImpRF.jpg" descr="VarImpRF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608" t="0" r="5608" b="0"/>
            <a:stretch>
              <a:fillRect/>
            </a:stretch>
          </p:blipFill>
          <p:spPr>
            <a:xfrm>
              <a:off x="0" y="0"/>
              <a:ext cx="6253560" cy="4386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Scrivi per inserire una didascalia."/>
            <p:cNvSpPr/>
            <p:nvPr/>
          </p:nvSpPr>
          <p:spPr>
            <a:xfrm>
              <a:off x="0" y="4462859"/>
              <a:ext cx="6253560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0" advTm="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