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fastai/fastai" TargetMode="External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https://github.com/fastai/fastai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(My take on) High level pictorial code structure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720000" y="720000"/>
            <a:ext cx="7775640" cy="1583640"/>
          </a:xfrm>
          <a:prstGeom prst="rect">
            <a:avLst/>
          </a:prstGeom>
          <a:solidFill>
            <a:srgbClr val="729fc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9080" rIns="109080" tIns="64080" bIns="6408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ModelData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core storage: path, trn_dl, val_dl, test_dl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key properties: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is_reg (trn_ds.is_reg)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trn_ds (trn_dl.dataset)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val_ds (ditto)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test_ds (ditto)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trn_y (trn_ds.y)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val_y (val_ds.y)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648000" y="3096000"/>
            <a:ext cx="2015640" cy="791640"/>
          </a:xfrm>
          <a:prstGeom prst="rect">
            <a:avLst/>
          </a:prstGeom>
          <a:solidFill>
            <a:srgbClr val="00ff66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ImageData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3888000" y="3744000"/>
            <a:ext cx="2015640" cy="791640"/>
          </a:xfrm>
          <a:prstGeom prst="rect">
            <a:avLst/>
          </a:prstGeom>
          <a:solidFill>
            <a:srgbClr val="ff66cc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TextClassifierData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4"/>
          <p:cNvSpPr/>
          <p:nvPr/>
        </p:nvSpPr>
        <p:spPr>
          <a:xfrm>
            <a:off x="3312000" y="3096000"/>
            <a:ext cx="2015640" cy="791640"/>
          </a:xfrm>
          <a:prstGeom prst="rect">
            <a:avLst/>
          </a:prstGeom>
          <a:solidFill>
            <a:srgbClr val="ff66cc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TextData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5"/>
          <p:cNvSpPr/>
          <p:nvPr/>
        </p:nvSpPr>
        <p:spPr>
          <a:xfrm>
            <a:off x="6552000" y="3024000"/>
            <a:ext cx="2303640" cy="79164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ColumnarModelData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6"/>
          <p:cNvSpPr/>
          <p:nvPr/>
        </p:nvSpPr>
        <p:spPr>
          <a:xfrm>
            <a:off x="1224000" y="1872000"/>
            <a:ext cx="78476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7"/>
          <p:cNvSpPr/>
          <p:nvPr/>
        </p:nvSpPr>
        <p:spPr>
          <a:xfrm>
            <a:off x="345960" y="2421360"/>
            <a:ext cx="9589680" cy="6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ModelData class needs to know training set, validation set (give data loaders for these) and optionally a test set, among others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8"/>
          <p:cNvSpPr/>
          <p:nvPr/>
        </p:nvSpPr>
        <p:spPr>
          <a:xfrm>
            <a:off x="360000" y="216000"/>
            <a:ext cx="100620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dataset.py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9"/>
          <p:cNvSpPr/>
          <p:nvPr/>
        </p:nvSpPr>
        <p:spPr>
          <a:xfrm>
            <a:off x="4824000" y="3541680"/>
            <a:ext cx="13204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deprecated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10"/>
          <p:cNvSpPr/>
          <p:nvPr/>
        </p:nvSpPr>
        <p:spPr>
          <a:xfrm>
            <a:off x="576000" y="5256000"/>
            <a:ext cx="2375640" cy="1223640"/>
          </a:xfrm>
          <a:prstGeom prst="rect">
            <a:avLst/>
          </a:prstGeom>
          <a:solidFill>
            <a:srgbClr val="ff9999">
              <a:alpha val="50000"/>
            </a:srgbClr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63720" bIns="6372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LanguageModelData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get_model()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11"/>
          <p:cNvSpPr/>
          <p:nvPr/>
        </p:nvSpPr>
        <p:spPr>
          <a:xfrm>
            <a:off x="288000" y="4821840"/>
            <a:ext cx="70920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text.py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12"/>
          <p:cNvSpPr/>
          <p:nvPr/>
        </p:nvSpPr>
        <p:spPr>
          <a:xfrm>
            <a:off x="3297960" y="5301360"/>
            <a:ext cx="6277680" cy="21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 this ModelData class doesnt extend ModelData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per above, a ModelData class needs to know training set, validation set (give data loaders for these) and optionally a test set, among others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the work happens in get_model(). - the key part - where we implement AWD-LSTM and use the backbone+head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wrap this in a LanguageModel which defines layer groups - can have different lr for layer groups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Then we turn into a RNN_Learner - Learner using cross entropy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Line 13"/>
          <p:cNvSpPr/>
          <p:nvPr/>
        </p:nvSpPr>
        <p:spPr>
          <a:xfrm>
            <a:off x="1584000" y="6480000"/>
            <a:ext cx="360" cy="50400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14"/>
          <p:cNvSpPr/>
          <p:nvPr/>
        </p:nvSpPr>
        <p:spPr>
          <a:xfrm>
            <a:off x="540360" y="6984000"/>
            <a:ext cx="248328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RNN_Learner(model, opt_fn)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15"/>
          <p:cNvSpPr/>
          <p:nvPr/>
        </p:nvSpPr>
        <p:spPr>
          <a:xfrm>
            <a:off x="792000" y="5974200"/>
            <a:ext cx="183384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 = get_language_model(...)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= LanguageModel(to_gpu(m))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RNN_Learner(...n)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Line 16"/>
          <p:cNvSpPr/>
          <p:nvPr/>
        </p:nvSpPr>
        <p:spPr>
          <a:xfrm>
            <a:off x="792000" y="4680000"/>
            <a:ext cx="7488000" cy="360"/>
          </a:xfrm>
          <a:prstGeom prst="line">
            <a:avLst/>
          </a:prstGeom>
          <a:ln>
            <a:solidFill>
              <a:srgbClr val="3333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Line 17"/>
          <p:cNvSpPr/>
          <p:nvPr/>
        </p:nvSpPr>
        <p:spPr>
          <a:xfrm flipV="1">
            <a:off x="1584000" y="2664000"/>
            <a:ext cx="360" cy="360000"/>
          </a:xfrm>
          <a:prstGeom prst="line">
            <a:avLst/>
          </a:prstGeom>
          <a:ln>
            <a:solidFill>
              <a:srgbClr val="3333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Line 18"/>
          <p:cNvSpPr/>
          <p:nvPr/>
        </p:nvSpPr>
        <p:spPr>
          <a:xfrm flipV="1">
            <a:off x="7399080" y="2575080"/>
            <a:ext cx="360" cy="360000"/>
          </a:xfrm>
          <a:prstGeom prst="line">
            <a:avLst/>
          </a:prstGeom>
          <a:ln>
            <a:solidFill>
              <a:srgbClr val="3333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Line 19"/>
          <p:cNvSpPr/>
          <p:nvPr/>
        </p:nvSpPr>
        <p:spPr>
          <a:xfrm flipV="1">
            <a:off x="4248000" y="2736000"/>
            <a:ext cx="360" cy="360000"/>
          </a:xfrm>
          <a:prstGeom prst="line">
            <a:avLst/>
          </a:prstGeom>
          <a:ln>
            <a:solidFill>
              <a:srgbClr val="3333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700920" y="648000"/>
            <a:ext cx="7775640" cy="2231640"/>
          </a:xfrm>
          <a:prstGeom prst="rect">
            <a:avLst/>
          </a:prstGeom>
          <a:solidFill>
            <a:srgbClr val="729fc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9080" rIns="109080" tIns="64080" bIns="6408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Learner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Combines a ModelData object with a neural architecture (nn.Module) object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key properties: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model ()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key methods: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freeze_to()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unfreeze()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fit()- Method gets an instance of LayerOptimizer and delegates to self.fit_gen(..)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fit_gen() -Method does some preparation before finally delegating to the 'fit' method for fitting the model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lr_find() - uses the technique developed in  `Cyclical Learning Rates for Training Neural Networks (2015)` to find a learning rate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predict() - run of test data if is_test otherwise validation data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1152000" y="3312000"/>
            <a:ext cx="2015640" cy="791640"/>
          </a:xfrm>
          <a:prstGeom prst="rect">
            <a:avLst/>
          </a:prstGeom>
          <a:solidFill>
            <a:srgbClr val="00ff66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ConvLearner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3312000" y="3240000"/>
            <a:ext cx="2015640" cy="1007640"/>
          </a:xfrm>
          <a:prstGeom prst="rect">
            <a:avLst/>
          </a:prstGeom>
          <a:solidFill>
            <a:srgbClr val="ff9999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RNN_Learner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crit = F.cross_entropy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save_encoder()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load_encoder()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4"/>
          <p:cNvSpPr/>
          <p:nvPr/>
        </p:nvSpPr>
        <p:spPr>
          <a:xfrm>
            <a:off x="5616000" y="3384000"/>
            <a:ext cx="2015640" cy="79164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StructuredLearner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5"/>
          <p:cNvSpPr/>
          <p:nvPr/>
        </p:nvSpPr>
        <p:spPr>
          <a:xfrm>
            <a:off x="7776000" y="3384000"/>
            <a:ext cx="2015640" cy="79164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BOW_Learner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6"/>
          <p:cNvSpPr/>
          <p:nvPr/>
        </p:nvSpPr>
        <p:spPr>
          <a:xfrm>
            <a:off x="216000" y="4320000"/>
            <a:ext cx="2015640" cy="791640"/>
          </a:xfrm>
          <a:prstGeom prst="rect">
            <a:avLst/>
          </a:prstGeom>
          <a:solidFill>
            <a:srgbClr val="3333ff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CollabFilterLearner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7"/>
          <p:cNvSpPr/>
          <p:nvPr/>
        </p:nvSpPr>
        <p:spPr>
          <a:xfrm>
            <a:off x="360000" y="216000"/>
            <a:ext cx="96372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learner.py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Line 8"/>
          <p:cNvSpPr/>
          <p:nvPr/>
        </p:nvSpPr>
        <p:spPr>
          <a:xfrm flipV="1">
            <a:off x="4248000" y="2880000"/>
            <a:ext cx="360" cy="360000"/>
          </a:xfrm>
          <a:prstGeom prst="line">
            <a:avLst/>
          </a:prstGeom>
          <a:ln>
            <a:solidFill>
              <a:srgbClr val="3333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Line 9"/>
          <p:cNvSpPr/>
          <p:nvPr/>
        </p:nvSpPr>
        <p:spPr>
          <a:xfrm flipV="1">
            <a:off x="2448000" y="2952000"/>
            <a:ext cx="360" cy="360000"/>
          </a:xfrm>
          <a:prstGeom prst="line">
            <a:avLst/>
          </a:prstGeom>
          <a:ln>
            <a:solidFill>
              <a:srgbClr val="3333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Line 10"/>
          <p:cNvSpPr/>
          <p:nvPr/>
        </p:nvSpPr>
        <p:spPr>
          <a:xfrm flipV="1">
            <a:off x="864000" y="2952000"/>
            <a:ext cx="360" cy="1296000"/>
          </a:xfrm>
          <a:prstGeom prst="line">
            <a:avLst/>
          </a:prstGeom>
          <a:ln>
            <a:solidFill>
              <a:srgbClr val="3333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Line 11"/>
          <p:cNvSpPr/>
          <p:nvPr/>
        </p:nvSpPr>
        <p:spPr>
          <a:xfrm flipV="1">
            <a:off x="6552000" y="2952000"/>
            <a:ext cx="360" cy="360000"/>
          </a:xfrm>
          <a:prstGeom prst="line">
            <a:avLst/>
          </a:prstGeom>
          <a:ln>
            <a:solidFill>
              <a:srgbClr val="3333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Line 12"/>
          <p:cNvSpPr/>
          <p:nvPr/>
        </p:nvSpPr>
        <p:spPr>
          <a:xfrm flipV="1">
            <a:off x="8280000" y="2952000"/>
            <a:ext cx="360" cy="360000"/>
          </a:xfrm>
          <a:prstGeom prst="line">
            <a:avLst/>
          </a:prstGeom>
          <a:ln>
            <a:solidFill>
              <a:srgbClr val="3333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360000" y="216000"/>
            <a:ext cx="90432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model.py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5" name="" descr=""/>
          <p:cNvPicPr/>
          <p:nvPr/>
        </p:nvPicPr>
        <p:blipFill>
          <a:blip r:embed="rId1"/>
          <a:stretch/>
        </p:blipFill>
        <p:spPr>
          <a:xfrm>
            <a:off x="432000" y="576000"/>
            <a:ext cx="4196880" cy="2231640"/>
          </a:xfrm>
          <a:prstGeom prst="rect">
            <a:avLst/>
          </a:prstGeom>
          <a:ln>
            <a:noFill/>
          </a:ln>
        </p:spPr>
      </p:pic>
      <p:sp>
        <p:nvSpPr>
          <p:cNvPr id="326" name="CustomShape 2"/>
          <p:cNvSpPr/>
          <p:nvPr/>
        </p:nvSpPr>
        <p:spPr>
          <a:xfrm>
            <a:off x="432000" y="3471840"/>
            <a:ext cx="5547960" cy="22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fit() - Function where everything ends up eventually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-goes through each epoch, creates an iterator form the dataloader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i="1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epoch in tnrange(epochs, desc='Epoch'):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i="1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stepper.reset(True)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i="1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= tqdm(iter(data.trn_dl), leave=False, total=num_batch)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-then does a for loop through it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i="1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i="1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(*x,y) in t: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720000" y="648000"/>
            <a:ext cx="7775640" cy="107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LayerOptimizer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720000" y="648000"/>
            <a:ext cx="7775640" cy="107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Dataset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6777000" y="2376000"/>
            <a:ext cx="2015640" cy="79164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ColumnarDataset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1800000" y="2520000"/>
            <a:ext cx="2015640" cy="791640"/>
          </a:xfrm>
          <a:prstGeom prst="rect">
            <a:avLst/>
          </a:prstGeom>
          <a:solidFill>
            <a:srgbClr val="ff3333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TextDataset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__getitem__()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648000" y="2376000"/>
            <a:ext cx="2015640" cy="791640"/>
          </a:xfrm>
          <a:prstGeom prst="rect">
            <a:avLst/>
          </a:prstGeom>
          <a:solidFill>
            <a:srgbClr val="cc9900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fit() on last layer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Line 2"/>
          <p:cNvSpPr/>
          <p:nvPr/>
        </p:nvSpPr>
        <p:spPr>
          <a:xfrm>
            <a:off x="2880000" y="2664000"/>
            <a:ext cx="864000" cy="36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3"/>
          <p:cNvSpPr/>
          <p:nvPr/>
        </p:nvSpPr>
        <p:spPr>
          <a:xfrm>
            <a:off x="1252800" y="576000"/>
            <a:ext cx="18399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Typical workflow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Line 4"/>
          <p:cNvSpPr/>
          <p:nvPr/>
        </p:nvSpPr>
        <p:spPr>
          <a:xfrm>
            <a:off x="6048000" y="2736000"/>
            <a:ext cx="720000" cy="36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5"/>
          <p:cNvSpPr/>
          <p:nvPr/>
        </p:nvSpPr>
        <p:spPr>
          <a:xfrm>
            <a:off x="3816000" y="2376000"/>
            <a:ext cx="2015640" cy="791640"/>
          </a:xfrm>
          <a:prstGeom prst="rect">
            <a:avLst/>
          </a:prstGeom>
          <a:solidFill>
            <a:srgbClr val="cc9900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lr_find()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6"/>
          <p:cNvSpPr/>
          <p:nvPr/>
        </p:nvSpPr>
        <p:spPr>
          <a:xfrm>
            <a:off x="6840000" y="2376000"/>
            <a:ext cx="2303640" cy="791640"/>
          </a:xfrm>
          <a:prstGeom prst="rect">
            <a:avLst/>
          </a:prstGeom>
          <a:solidFill>
            <a:srgbClr val="cc9900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fit() on last n layers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380160" y="436320"/>
            <a:ext cx="2015640" cy="791640"/>
          </a:xfrm>
          <a:prstGeom prst="rect">
            <a:avLst/>
          </a:prstGeom>
          <a:solidFill>
            <a:srgbClr val="b2b2b2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DataLoaders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3363840" y="360000"/>
            <a:ext cx="2323800" cy="791640"/>
          </a:xfrm>
          <a:prstGeom prst="rect">
            <a:avLst/>
          </a:prstGeom>
          <a:solidFill>
            <a:srgbClr val="b2b2b2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LanguageModelData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Line 3"/>
          <p:cNvSpPr/>
          <p:nvPr/>
        </p:nvSpPr>
        <p:spPr>
          <a:xfrm>
            <a:off x="2376000" y="720000"/>
            <a:ext cx="864000" cy="36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4"/>
          <p:cNvSpPr/>
          <p:nvPr/>
        </p:nvSpPr>
        <p:spPr>
          <a:xfrm>
            <a:off x="2448000" y="90000"/>
            <a:ext cx="978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batches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5"/>
          <p:cNvSpPr/>
          <p:nvPr/>
        </p:nvSpPr>
        <p:spPr>
          <a:xfrm>
            <a:off x="3931200" y="1152000"/>
            <a:ext cx="13964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get_model()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Line 6"/>
          <p:cNvSpPr/>
          <p:nvPr/>
        </p:nvSpPr>
        <p:spPr>
          <a:xfrm>
            <a:off x="4968000" y="1944000"/>
            <a:ext cx="360" cy="28800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7"/>
          <p:cNvSpPr/>
          <p:nvPr/>
        </p:nvSpPr>
        <p:spPr>
          <a:xfrm>
            <a:off x="2520000" y="4464000"/>
            <a:ext cx="3455640" cy="1295640"/>
          </a:xfrm>
          <a:prstGeom prst="rect">
            <a:avLst/>
          </a:prstGeom>
          <a:solidFill>
            <a:srgbClr val="b2b2b2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8"/>
          <p:cNvSpPr/>
          <p:nvPr/>
        </p:nvSpPr>
        <p:spPr>
          <a:xfrm>
            <a:off x="720000" y="2396160"/>
            <a:ext cx="5934240" cy="3455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9"/>
          <p:cNvSpPr/>
          <p:nvPr/>
        </p:nvSpPr>
        <p:spPr>
          <a:xfrm>
            <a:off x="4824000" y="6741720"/>
            <a:ext cx="2231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get_layer_groups()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10"/>
          <p:cNvSpPr/>
          <p:nvPr/>
        </p:nvSpPr>
        <p:spPr>
          <a:xfrm>
            <a:off x="298080" y="6840000"/>
            <a:ext cx="269352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NLP – Language Model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eg. imdb.ipynb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11"/>
          <p:cNvSpPr/>
          <p:nvPr/>
        </p:nvSpPr>
        <p:spPr>
          <a:xfrm>
            <a:off x="2520000" y="2664000"/>
            <a:ext cx="4031640" cy="1655640"/>
          </a:xfrm>
          <a:prstGeom prst="rect">
            <a:avLst/>
          </a:prstGeom>
          <a:solidFill>
            <a:srgbClr val="b2b2b2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12"/>
          <p:cNvSpPr/>
          <p:nvPr/>
        </p:nvSpPr>
        <p:spPr>
          <a:xfrm>
            <a:off x="792000" y="2972160"/>
            <a:ext cx="1367640" cy="503640"/>
          </a:xfrm>
          <a:prstGeom prst="rect">
            <a:avLst/>
          </a:prstGeom>
          <a:solidFill>
            <a:srgbClr val="99ff99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13"/>
          <p:cNvSpPr/>
          <p:nvPr/>
        </p:nvSpPr>
        <p:spPr>
          <a:xfrm>
            <a:off x="792000" y="2997720"/>
            <a:ext cx="1727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nn.Module()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Line 14"/>
          <p:cNvSpPr/>
          <p:nvPr/>
        </p:nvSpPr>
        <p:spPr>
          <a:xfrm flipH="1">
            <a:off x="2088000" y="3204000"/>
            <a:ext cx="432000" cy="360"/>
          </a:xfrm>
          <a:prstGeom prst="line">
            <a:avLst/>
          </a:prstGeom>
          <a:ln>
            <a:solidFill>
              <a:srgbClr val="3333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15"/>
          <p:cNvSpPr/>
          <p:nvPr/>
        </p:nvSpPr>
        <p:spPr>
          <a:xfrm>
            <a:off x="864000" y="4762080"/>
            <a:ext cx="1299600" cy="503640"/>
          </a:xfrm>
          <a:prstGeom prst="rect">
            <a:avLst/>
          </a:prstGeom>
          <a:solidFill>
            <a:srgbClr val="99ff99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6"/>
          <p:cNvSpPr/>
          <p:nvPr/>
        </p:nvSpPr>
        <p:spPr>
          <a:xfrm>
            <a:off x="936000" y="4869720"/>
            <a:ext cx="1727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nn.Module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Line 17"/>
          <p:cNvSpPr/>
          <p:nvPr/>
        </p:nvSpPr>
        <p:spPr>
          <a:xfrm flipH="1">
            <a:off x="2088000" y="5040000"/>
            <a:ext cx="360000" cy="360"/>
          </a:xfrm>
          <a:prstGeom prst="line">
            <a:avLst/>
          </a:prstGeom>
          <a:ln>
            <a:solidFill>
              <a:srgbClr val="3333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8"/>
          <p:cNvSpPr/>
          <p:nvPr/>
        </p:nvSpPr>
        <p:spPr>
          <a:xfrm>
            <a:off x="3888000" y="3861720"/>
            <a:ext cx="1655640" cy="359640"/>
          </a:xfrm>
          <a:prstGeom prst="rect">
            <a:avLst/>
          </a:prstGeom>
          <a:solidFill>
            <a:srgbClr val="808080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9"/>
          <p:cNvSpPr/>
          <p:nvPr/>
        </p:nvSpPr>
        <p:spPr>
          <a:xfrm>
            <a:off x="2520000" y="2677680"/>
            <a:ext cx="167400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LinearDecoder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forward()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0"/>
          <p:cNvSpPr/>
          <p:nvPr/>
        </p:nvSpPr>
        <p:spPr>
          <a:xfrm>
            <a:off x="3888000" y="3861720"/>
            <a:ext cx="1725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LockedDropout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1"/>
          <p:cNvSpPr/>
          <p:nvPr/>
        </p:nvSpPr>
        <p:spPr>
          <a:xfrm>
            <a:off x="2592000" y="3312000"/>
            <a:ext cx="1223640" cy="359640"/>
          </a:xfrm>
          <a:prstGeom prst="rect">
            <a:avLst/>
          </a:prstGeom>
          <a:solidFill>
            <a:srgbClr val="99ff99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2"/>
          <p:cNvSpPr/>
          <p:nvPr/>
        </p:nvSpPr>
        <p:spPr>
          <a:xfrm>
            <a:off x="2592000" y="3259440"/>
            <a:ext cx="1727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nn.Linear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3"/>
          <p:cNvSpPr/>
          <p:nvPr/>
        </p:nvSpPr>
        <p:spPr>
          <a:xfrm>
            <a:off x="3816000" y="3325680"/>
            <a:ext cx="10033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decoder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4"/>
          <p:cNvSpPr/>
          <p:nvPr/>
        </p:nvSpPr>
        <p:spPr>
          <a:xfrm>
            <a:off x="720000" y="2421360"/>
            <a:ext cx="331164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SequentialRNN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5"/>
          <p:cNvSpPr/>
          <p:nvPr/>
        </p:nvSpPr>
        <p:spPr>
          <a:xfrm>
            <a:off x="1902600" y="6061320"/>
            <a:ext cx="2015640" cy="418320"/>
          </a:xfrm>
          <a:prstGeom prst="rect">
            <a:avLst/>
          </a:prstGeom>
          <a:solidFill>
            <a:srgbClr val="99ff99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6"/>
          <p:cNvSpPr/>
          <p:nvPr/>
        </p:nvSpPr>
        <p:spPr>
          <a:xfrm>
            <a:off x="2046600" y="6113880"/>
            <a:ext cx="1727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nn.Sequential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Line 27"/>
          <p:cNvSpPr/>
          <p:nvPr/>
        </p:nvSpPr>
        <p:spPr>
          <a:xfrm>
            <a:off x="2982600" y="5852160"/>
            <a:ext cx="360" cy="288000"/>
          </a:xfrm>
          <a:prstGeom prst="line">
            <a:avLst/>
          </a:prstGeom>
          <a:ln>
            <a:solidFill>
              <a:srgbClr val="3333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8"/>
          <p:cNvSpPr/>
          <p:nvPr/>
        </p:nvSpPr>
        <p:spPr>
          <a:xfrm>
            <a:off x="325800" y="2089800"/>
            <a:ext cx="6983640" cy="4607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9"/>
          <p:cNvSpPr/>
          <p:nvPr/>
        </p:nvSpPr>
        <p:spPr>
          <a:xfrm>
            <a:off x="288000" y="2421360"/>
            <a:ext cx="2447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0"/>
          <p:cNvSpPr/>
          <p:nvPr/>
        </p:nvSpPr>
        <p:spPr>
          <a:xfrm>
            <a:off x="7416000" y="1584000"/>
            <a:ext cx="2015640" cy="791640"/>
          </a:xfrm>
          <a:prstGeom prst="rect">
            <a:avLst/>
          </a:prstGeom>
          <a:solidFill>
            <a:srgbClr val="b2b2b2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RNN_Learner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1"/>
          <p:cNvSpPr/>
          <p:nvPr/>
        </p:nvSpPr>
        <p:spPr>
          <a:xfrm>
            <a:off x="7128000" y="432000"/>
            <a:ext cx="2015640" cy="935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32"/>
          <p:cNvSpPr/>
          <p:nvPr/>
        </p:nvSpPr>
        <p:spPr>
          <a:xfrm>
            <a:off x="7414200" y="733320"/>
            <a:ext cx="158544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optimizer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Line 33"/>
          <p:cNvSpPr/>
          <p:nvPr/>
        </p:nvSpPr>
        <p:spPr>
          <a:xfrm>
            <a:off x="8352000" y="1224000"/>
            <a:ext cx="72000" cy="50400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34"/>
          <p:cNvSpPr/>
          <p:nvPr/>
        </p:nvSpPr>
        <p:spPr>
          <a:xfrm flipV="1">
            <a:off x="6696000" y="1585800"/>
            <a:ext cx="79200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35"/>
          <p:cNvSpPr/>
          <p:nvPr/>
        </p:nvSpPr>
        <p:spPr>
          <a:xfrm>
            <a:off x="7416000" y="2880000"/>
            <a:ext cx="2375640" cy="2015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Line 36"/>
          <p:cNvSpPr/>
          <p:nvPr/>
        </p:nvSpPr>
        <p:spPr>
          <a:xfrm>
            <a:off x="8568000" y="2376000"/>
            <a:ext cx="360" cy="504000"/>
          </a:xfrm>
          <a:prstGeom prst="line">
            <a:avLst/>
          </a:prstGeom>
          <a:ln>
            <a:solidFill>
              <a:srgbClr val="3333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37"/>
          <p:cNvSpPr/>
          <p:nvPr/>
        </p:nvSpPr>
        <p:spPr>
          <a:xfrm>
            <a:off x="7458480" y="2952000"/>
            <a:ext cx="9651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Learner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8"/>
          <p:cNvSpPr/>
          <p:nvPr/>
        </p:nvSpPr>
        <p:spPr>
          <a:xfrm>
            <a:off x="7560000" y="3816000"/>
            <a:ext cx="2085840" cy="359640"/>
          </a:xfrm>
          <a:prstGeom prst="rect">
            <a:avLst/>
          </a:prstGeom>
          <a:solidFill>
            <a:srgbClr val="808080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9"/>
          <p:cNvSpPr/>
          <p:nvPr/>
        </p:nvSpPr>
        <p:spPr>
          <a:xfrm>
            <a:off x="7920000" y="3829680"/>
            <a:ext cx="12823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ModelData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40"/>
          <p:cNvSpPr/>
          <p:nvPr/>
        </p:nvSpPr>
        <p:spPr>
          <a:xfrm>
            <a:off x="7560000" y="4320000"/>
            <a:ext cx="2085840" cy="359640"/>
          </a:xfrm>
          <a:prstGeom prst="rect">
            <a:avLst/>
          </a:prstGeom>
          <a:solidFill>
            <a:srgbClr val="808080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41"/>
          <p:cNvSpPr/>
          <p:nvPr/>
        </p:nvSpPr>
        <p:spPr>
          <a:xfrm>
            <a:off x="7763040" y="4333680"/>
            <a:ext cx="18126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LanguageModel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42"/>
          <p:cNvSpPr/>
          <p:nvPr/>
        </p:nvSpPr>
        <p:spPr>
          <a:xfrm>
            <a:off x="8640000" y="4896000"/>
            <a:ext cx="13964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fit()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43"/>
          <p:cNvSpPr/>
          <p:nvPr/>
        </p:nvSpPr>
        <p:spPr>
          <a:xfrm>
            <a:off x="3888000" y="1656000"/>
            <a:ext cx="2663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get_language_model()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Line 44"/>
          <p:cNvSpPr/>
          <p:nvPr/>
        </p:nvSpPr>
        <p:spPr>
          <a:xfrm>
            <a:off x="4752000" y="1440000"/>
            <a:ext cx="360" cy="36000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45"/>
          <p:cNvSpPr/>
          <p:nvPr/>
        </p:nvSpPr>
        <p:spPr>
          <a:xfrm>
            <a:off x="432000" y="2089800"/>
            <a:ext cx="331164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LanguageModel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6"/>
          <p:cNvSpPr/>
          <p:nvPr/>
        </p:nvSpPr>
        <p:spPr>
          <a:xfrm>
            <a:off x="1080000" y="1368000"/>
            <a:ext cx="2015640" cy="573840"/>
          </a:xfrm>
          <a:prstGeom prst="rect">
            <a:avLst/>
          </a:prstGeom>
          <a:solidFill>
            <a:srgbClr val="b2b2b2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BasicModel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Line 47"/>
          <p:cNvSpPr/>
          <p:nvPr/>
        </p:nvSpPr>
        <p:spPr>
          <a:xfrm flipV="1">
            <a:off x="2664000" y="1729800"/>
            <a:ext cx="360" cy="360000"/>
          </a:xfrm>
          <a:prstGeom prst="line">
            <a:avLst/>
          </a:prstGeom>
          <a:ln>
            <a:solidFill>
              <a:srgbClr val="3333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48"/>
          <p:cNvSpPr/>
          <p:nvPr/>
        </p:nvSpPr>
        <p:spPr>
          <a:xfrm>
            <a:off x="2592000" y="3861720"/>
            <a:ext cx="1223640" cy="359640"/>
          </a:xfrm>
          <a:prstGeom prst="rect">
            <a:avLst/>
          </a:prstGeom>
          <a:solidFill>
            <a:srgbClr val="99ff99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49"/>
          <p:cNvSpPr/>
          <p:nvPr/>
        </p:nvSpPr>
        <p:spPr>
          <a:xfrm>
            <a:off x="2592000" y="3861720"/>
            <a:ext cx="1727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nn.Linear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50"/>
          <p:cNvSpPr/>
          <p:nvPr/>
        </p:nvSpPr>
        <p:spPr>
          <a:xfrm>
            <a:off x="5548320" y="3875400"/>
            <a:ext cx="10033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dropout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51"/>
          <p:cNvSpPr/>
          <p:nvPr/>
        </p:nvSpPr>
        <p:spPr>
          <a:xfrm>
            <a:off x="2526120" y="4464000"/>
            <a:ext cx="29998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RNN_Encoder (AWDLSTM)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52"/>
          <p:cNvSpPr/>
          <p:nvPr/>
        </p:nvSpPr>
        <p:spPr>
          <a:xfrm>
            <a:off x="2556000" y="5244120"/>
            <a:ext cx="241164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Embedding matrix to encode input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Stack of LSTM’s to drive network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Dropout in embedding and LSTM layers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53"/>
          <p:cNvSpPr/>
          <p:nvPr/>
        </p:nvSpPr>
        <p:spPr>
          <a:xfrm>
            <a:off x="2592000" y="4810320"/>
            <a:ext cx="8676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dh,du,de,wd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54"/>
          <p:cNvSpPr txBox="1"/>
          <p:nvPr/>
        </p:nvSpPr>
        <p:spPr>
          <a:xfrm>
            <a:off x="7541640" y="6264000"/>
            <a:ext cx="2250360" cy="122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encoder_weight</a:t>
            </a:r>
            <a:endParaRPr b="0" i="1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encoder_with_dropout.embed.weight</a:t>
            </a:r>
            <a:endParaRPr b="0" i="1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rnns.0-2.module.weight</a:t>
            </a:r>
            <a:endParaRPr b="0" i="1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rnns.0-2.module.bias</a:t>
            </a:r>
            <a:endParaRPr b="0" i="1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decoder.weight</a:t>
            </a:r>
            <a:endParaRPr b="0" i="1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i="1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i="1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i="1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55"/>
          <p:cNvSpPr txBox="1"/>
          <p:nvPr/>
        </p:nvSpPr>
        <p:spPr>
          <a:xfrm>
            <a:off x="7369920" y="5760000"/>
            <a:ext cx="27820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learner.model.load_state_dict</a:t>
            </a:r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loads the following pre-trained weights</a:t>
            </a:r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the SequentialRNN</a:t>
            </a:r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Line 56"/>
          <p:cNvSpPr/>
          <p:nvPr/>
        </p:nvSpPr>
        <p:spPr>
          <a:xfrm flipH="1">
            <a:off x="6499800" y="2396160"/>
            <a:ext cx="154440" cy="529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57"/>
          <p:cNvSpPr/>
          <p:nvPr/>
        </p:nvSpPr>
        <p:spPr>
          <a:xfrm flipH="1" flipV="1">
            <a:off x="6500160" y="2449440"/>
            <a:ext cx="154080" cy="705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88000" y="72000"/>
            <a:ext cx="9360000" cy="5112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648000" y="5256000"/>
            <a:ext cx="4924440" cy="20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A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an Embedding layer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A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an LSTM for each layer being asked for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A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Apply Dropout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A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forward()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A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i="1" lang="en-A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A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Call the embedding layer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A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A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dropout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A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A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 through each layer, call that rnn layer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A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A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A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Append to list of outputs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A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A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A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dropout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1872360" y="2376000"/>
            <a:ext cx="2951640" cy="1007640"/>
          </a:xfrm>
          <a:prstGeom prst="rect">
            <a:avLst/>
          </a:prstGeom>
          <a:noFill/>
          <a:ln cap="rnd" w="19080">
            <a:solidFill>
              <a:srgbClr val="3465a4"/>
            </a:solidFill>
            <a:custDash>
              <a:ds d="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4"/>
          <p:cNvSpPr/>
          <p:nvPr/>
        </p:nvSpPr>
        <p:spPr>
          <a:xfrm>
            <a:off x="1880640" y="2376000"/>
            <a:ext cx="2079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EnbeddingDropout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2016360" y="2664000"/>
            <a:ext cx="2015640" cy="647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6"/>
          <p:cNvSpPr/>
          <p:nvPr/>
        </p:nvSpPr>
        <p:spPr>
          <a:xfrm>
            <a:off x="2024640" y="2677680"/>
            <a:ext cx="15854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nn.Enbedding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7"/>
          <p:cNvSpPr/>
          <p:nvPr/>
        </p:nvSpPr>
        <p:spPr>
          <a:xfrm>
            <a:off x="1728360" y="2016000"/>
            <a:ext cx="3743640" cy="1727640"/>
          </a:xfrm>
          <a:prstGeom prst="rect">
            <a:avLst/>
          </a:prstGeom>
          <a:noFill/>
          <a:ln cap="rnd" w="19080">
            <a:solidFill>
              <a:srgbClr val="000000"/>
            </a:solidFill>
            <a:custDash>
              <a:ds d="200000" sp="200000"/>
              <a:ds d="200000" sp="200000"/>
              <a:ds d="200000" sp="200000"/>
              <a:ds d="200000" sp="200000"/>
              <a:ds d="2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8"/>
          <p:cNvSpPr/>
          <p:nvPr/>
        </p:nvSpPr>
        <p:spPr>
          <a:xfrm>
            <a:off x="1730160" y="2029680"/>
            <a:ext cx="1725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LockedDropout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9"/>
          <p:cNvSpPr/>
          <p:nvPr/>
        </p:nvSpPr>
        <p:spPr>
          <a:xfrm>
            <a:off x="2376360" y="3960000"/>
            <a:ext cx="1725840" cy="431640"/>
          </a:xfrm>
          <a:prstGeom prst="rect">
            <a:avLst/>
          </a:prstGeom>
          <a:solidFill>
            <a:srgbClr val="808080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10"/>
          <p:cNvSpPr/>
          <p:nvPr/>
        </p:nvSpPr>
        <p:spPr>
          <a:xfrm>
            <a:off x="2410920" y="3960000"/>
            <a:ext cx="1422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hidden state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11"/>
          <p:cNvSpPr/>
          <p:nvPr/>
        </p:nvSpPr>
        <p:spPr>
          <a:xfrm>
            <a:off x="1368360" y="1368000"/>
            <a:ext cx="4751640" cy="3095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2"/>
          <p:cNvSpPr/>
          <p:nvPr/>
        </p:nvSpPr>
        <p:spPr>
          <a:xfrm>
            <a:off x="1629720" y="1453680"/>
            <a:ext cx="789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LSTM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13"/>
          <p:cNvSpPr/>
          <p:nvPr/>
        </p:nvSpPr>
        <p:spPr>
          <a:xfrm>
            <a:off x="6624000" y="1080360"/>
            <a:ext cx="1872000" cy="3815640"/>
          </a:xfrm>
          <a:prstGeom prst="rect">
            <a:avLst/>
          </a:prstGeom>
          <a:noFill/>
          <a:ln cap="rnd" w="19080">
            <a:solidFill>
              <a:srgbClr val="000000"/>
            </a:solidFill>
            <a:custDash>
              <a:ds d="200000" sp="200000"/>
              <a:ds d="200000" sp="200000"/>
              <a:ds d="200000" sp="200000"/>
              <a:ds d="200000" sp="200000"/>
              <a:ds d="2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4"/>
          <p:cNvSpPr/>
          <p:nvPr/>
        </p:nvSpPr>
        <p:spPr>
          <a:xfrm>
            <a:off x="1298160" y="1022040"/>
            <a:ext cx="1725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15"/>
          <p:cNvSpPr/>
          <p:nvPr/>
        </p:nvSpPr>
        <p:spPr>
          <a:xfrm>
            <a:off x="6048360" y="2880000"/>
            <a:ext cx="8499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6"/>
          <p:cNvSpPr/>
          <p:nvPr/>
        </p:nvSpPr>
        <p:spPr>
          <a:xfrm rot="16200000">
            <a:off x="6049800" y="2765520"/>
            <a:ext cx="2042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raw_ouput, new_h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Line 17"/>
          <p:cNvSpPr/>
          <p:nvPr/>
        </p:nvSpPr>
        <p:spPr>
          <a:xfrm>
            <a:off x="8568000" y="2736000"/>
            <a:ext cx="43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8"/>
          <p:cNvSpPr/>
          <p:nvPr/>
        </p:nvSpPr>
        <p:spPr>
          <a:xfrm>
            <a:off x="582120" y="72000"/>
            <a:ext cx="38818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RNN_Encoder (AWDLSTM)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9"/>
          <p:cNvSpPr/>
          <p:nvPr/>
        </p:nvSpPr>
        <p:spPr>
          <a:xfrm rot="16200000">
            <a:off x="7529760" y="2647800"/>
            <a:ext cx="32864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Appent outputs, update hidden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TextShape 20"/>
          <p:cNvSpPr txBox="1"/>
          <p:nvPr/>
        </p:nvSpPr>
        <p:spPr>
          <a:xfrm>
            <a:off x="504000" y="432000"/>
            <a:ext cx="487296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n_tok, emb_sz, nhid=nhid, nlayers=nlayers, pad_token=pad_token,</a:t>
            </a:r>
            <a:endParaRPr b="0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</a:t>
            </a: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dropouth=dropouth, dropouti=dropouti, dropoute=dropoute, wdrop=wdrop</a:t>
            </a:r>
            <a:endParaRPr b="0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TextShape 21"/>
          <p:cNvSpPr txBox="1"/>
          <p:nvPr/>
        </p:nvSpPr>
        <p:spPr>
          <a:xfrm>
            <a:off x="3539520" y="2143800"/>
            <a:ext cx="63648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dropouti</a:t>
            </a:r>
            <a:endParaRPr b="0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TextShape 22"/>
          <p:cNvSpPr txBox="1"/>
          <p:nvPr/>
        </p:nvSpPr>
        <p:spPr>
          <a:xfrm>
            <a:off x="3960000" y="2431800"/>
            <a:ext cx="67896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dropoute</a:t>
            </a:r>
            <a:endParaRPr b="0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3"/>
          <p:cNvSpPr/>
          <p:nvPr/>
        </p:nvSpPr>
        <p:spPr>
          <a:xfrm>
            <a:off x="864000" y="806040"/>
            <a:ext cx="7848000" cy="4233960"/>
          </a:xfrm>
          <a:prstGeom prst="rect">
            <a:avLst/>
          </a:prstGeom>
          <a:noFill/>
          <a:ln w="19080">
            <a:solidFill>
              <a:srgbClr val="0000ff"/>
            </a:solidFill>
            <a:custDash>
              <a:ds d="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TextShape 24"/>
          <p:cNvSpPr txBox="1"/>
          <p:nvPr/>
        </p:nvSpPr>
        <p:spPr>
          <a:xfrm>
            <a:off x="941040" y="867600"/>
            <a:ext cx="1380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WeightDrop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TextShape 25"/>
          <p:cNvSpPr txBox="1"/>
          <p:nvPr/>
        </p:nvSpPr>
        <p:spPr>
          <a:xfrm>
            <a:off x="2498760" y="847800"/>
            <a:ext cx="52524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wdrop</a:t>
            </a:r>
            <a:endParaRPr b="0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26"/>
          <p:cNvSpPr txBox="1"/>
          <p:nvPr/>
        </p:nvSpPr>
        <p:spPr>
          <a:xfrm>
            <a:off x="6625800" y="1093320"/>
            <a:ext cx="17262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LockedDropout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TextShape 27"/>
          <p:cNvSpPr txBox="1"/>
          <p:nvPr/>
        </p:nvSpPr>
        <p:spPr>
          <a:xfrm>
            <a:off x="7169040" y="1423800"/>
            <a:ext cx="67896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dropouth</a:t>
            </a:r>
            <a:endParaRPr b="0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8"/>
          <p:cNvSpPr/>
          <p:nvPr/>
        </p:nvSpPr>
        <p:spPr>
          <a:xfrm>
            <a:off x="3528360" y="936000"/>
            <a:ext cx="1655640" cy="288000"/>
          </a:xfrm>
          <a:prstGeom prst="rect">
            <a:avLst/>
          </a:prstGeom>
          <a:solidFill>
            <a:srgbClr val="99ff99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TextShape 29"/>
          <p:cNvSpPr txBox="1"/>
          <p:nvPr/>
        </p:nvSpPr>
        <p:spPr>
          <a:xfrm>
            <a:off x="3528360" y="936000"/>
            <a:ext cx="172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nn.RNNBase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Line 30"/>
          <p:cNvSpPr/>
          <p:nvPr/>
        </p:nvSpPr>
        <p:spPr>
          <a:xfrm flipV="1">
            <a:off x="4248000" y="1224000"/>
            <a:ext cx="0" cy="144000"/>
          </a:xfrm>
          <a:prstGeom prst="line">
            <a:avLst/>
          </a:prstGeom>
          <a:ln>
            <a:solidFill>
              <a:srgbClr val="3333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110600" y="746280"/>
            <a:ext cx="7961040" cy="51055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2"/>
          <p:cNvSpPr/>
          <p:nvPr/>
        </p:nvSpPr>
        <p:spPr>
          <a:xfrm>
            <a:off x="1152000" y="735480"/>
            <a:ext cx="331164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SequentialRNN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3888000" y="45720"/>
            <a:ext cx="3167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get_rnn_classifier(params)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298440" y="6840000"/>
            <a:ext cx="37144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NLP – Sentiment Classifier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Eg imdb.ipynb Classifier section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Line 5"/>
          <p:cNvSpPr/>
          <p:nvPr/>
        </p:nvSpPr>
        <p:spPr>
          <a:xfrm>
            <a:off x="5040000" y="386280"/>
            <a:ext cx="360" cy="36000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6"/>
          <p:cNvSpPr/>
          <p:nvPr/>
        </p:nvSpPr>
        <p:spPr>
          <a:xfrm>
            <a:off x="3425400" y="4248000"/>
            <a:ext cx="2447640" cy="9356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RNN_Encoder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Embedding matrix to encode input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Stack of LSTM’s to drive network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Dropout in embedding and LSTM layers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7"/>
          <p:cNvSpPr/>
          <p:nvPr/>
        </p:nvSpPr>
        <p:spPr>
          <a:xfrm>
            <a:off x="6521400" y="4276080"/>
            <a:ext cx="2159640" cy="71964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8"/>
          <p:cNvSpPr/>
          <p:nvPr/>
        </p:nvSpPr>
        <p:spPr>
          <a:xfrm>
            <a:off x="6737400" y="4348080"/>
            <a:ext cx="1739520" cy="62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MultiBatchRNN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concat()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forward()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9"/>
          <p:cNvSpPr/>
          <p:nvPr/>
        </p:nvSpPr>
        <p:spPr>
          <a:xfrm>
            <a:off x="1296000" y="4425840"/>
            <a:ext cx="1655640" cy="503640"/>
          </a:xfrm>
          <a:prstGeom prst="rect">
            <a:avLst/>
          </a:prstGeom>
          <a:solidFill>
            <a:srgbClr val="99ff99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0"/>
          <p:cNvSpPr/>
          <p:nvPr/>
        </p:nvSpPr>
        <p:spPr>
          <a:xfrm>
            <a:off x="1368000" y="4509720"/>
            <a:ext cx="1727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nn.Module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Line 11"/>
          <p:cNvSpPr/>
          <p:nvPr/>
        </p:nvSpPr>
        <p:spPr>
          <a:xfrm flipH="1">
            <a:off x="2952000" y="4700520"/>
            <a:ext cx="432000" cy="360"/>
          </a:xfrm>
          <a:prstGeom prst="line">
            <a:avLst/>
          </a:prstGeom>
          <a:ln>
            <a:solidFill>
              <a:srgbClr val="3333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Line 12"/>
          <p:cNvSpPr/>
          <p:nvPr/>
        </p:nvSpPr>
        <p:spPr>
          <a:xfrm flipH="1">
            <a:off x="5945400" y="4608000"/>
            <a:ext cx="432000" cy="360"/>
          </a:xfrm>
          <a:prstGeom prst="line">
            <a:avLst/>
          </a:prstGeom>
          <a:ln>
            <a:solidFill>
              <a:srgbClr val="3333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3"/>
          <p:cNvSpPr/>
          <p:nvPr/>
        </p:nvSpPr>
        <p:spPr>
          <a:xfrm>
            <a:off x="3240000" y="936000"/>
            <a:ext cx="5687640" cy="323964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4"/>
          <p:cNvSpPr/>
          <p:nvPr/>
        </p:nvSpPr>
        <p:spPr>
          <a:xfrm>
            <a:off x="3312000" y="936000"/>
            <a:ext cx="4823640" cy="105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PoolingLinearClassifier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pool() does adaptive_max_pool_1d or adaptive_avg_pool1d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forward()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__init__()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15"/>
          <p:cNvSpPr/>
          <p:nvPr/>
        </p:nvSpPr>
        <p:spPr>
          <a:xfrm>
            <a:off x="1152000" y="2808000"/>
            <a:ext cx="1655640" cy="503640"/>
          </a:xfrm>
          <a:prstGeom prst="rect">
            <a:avLst/>
          </a:prstGeom>
          <a:solidFill>
            <a:srgbClr val="99ff99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Line 16"/>
          <p:cNvSpPr/>
          <p:nvPr/>
        </p:nvSpPr>
        <p:spPr>
          <a:xfrm flipH="1">
            <a:off x="2808000" y="3024000"/>
            <a:ext cx="432000" cy="360"/>
          </a:xfrm>
          <a:prstGeom prst="line">
            <a:avLst/>
          </a:prstGeom>
          <a:ln>
            <a:solidFill>
              <a:srgbClr val="3333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7"/>
          <p:cNvSpPr/>
          <p:nvPr/>
        </p:nvSpPr>
        <p:spPr>
          <a:xfrm>
            <a:off x="1224000" y="2880000"/>
            <a:ext cx="1727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nn.Module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18"/>
          <p:cNvSpPr/>
          <p:nvPr/>
        </p:nvSpPr>
        <p:spPr>
          <a:xfrm>
            <a:off x="6336000" y="1944000"/>
            <a:ext cx="2375640" cy="194364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9"/>
          <p:cNvSpPr/>
          <p:nvPr/>
        </p:nvSpPr>
        <p:spPr>
          <a:xfrm>
            <a:off x="7056000" y="2016000"/>
            <a:ext cx="15836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LinearBlock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forward()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0"/>
          <p:cNvSpPr/>
          <p:nvPr/>
        </p:nvSpPr>
        <p:spPr>
          <a:xfrm>
            <a:off x="4464000" y="2376000"/>
            <a:ext cx="1511640" cy="503640"/>
          </a:xfrm>
          <a:prstGeom prst="rect">
            <a:avLst/>
          </a:prstGeom>
          <a:solidFill>
            <a:srgbClr val="99ff99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1"/>
          <p:cNvSpPr/>
          <p:nvPr/>
        </p:nvSpPr>
        <p:spPr>
          <a:xfrm>
            <a:off x="4464000" y="2376000"/>
            <a:ext cx="1727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nn.Module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Line 22"/>
          <p:cNvSpPr/>
          <p:nvPr/>
        </p:nvSpPr>
        <p:spPr>
          <a:xfrm flipH="1">
            <a:off x="5904000" y="2592000"/>
            <a:ext cx="432000" cy="360"/>
          </a:xfrm>
          <a:prstGeom prst="line">
            <a:avLst/>
          </a:prstGeom>
          <a:ln>
            <a:solidFill>
              <a:srgbClr val="3333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3"/>
          <p:cNvSpPr/>
          <p:nvPr/>
        </p:nvSpPr>
        <p:spPr>
          <a:xfrm>
            <a:off x="7272000" y="2607840"/>
            <a:ext cx="1295640" cy="287640"/>
          </a:xfrm>
          <a:prstGeom prst="rect">
            <a:avLst/>
          </a:prstGeom>
          <a:solidFill>
            <a:srgbClr val="99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4"/>
          <p:cNvSpPr/>
          <p:nvPr/>
        </p:nvSpPr>
        <p:spPr>
          <a:xfrm>
            <a:off x="7272000" y="2607840"/>
            <a:ext cx="115164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nn.Linear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5"/>
          <p:cNvSpPr/>
          <p:nvPr/>
        </p:nvSpPr>
        <p:spPr>
          <a:xfrm>
            <a:off x="6768000" y="2952000"/>
            <a:ext cx="1799640" cy="287640"/>
          </a:xfrm>
          <a:prstGeom prst="rect">
            <a:avLst/>
          </a:prstGeom>
          <a:solidFill>
            <a:srgbClr val="99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6"/>
          <p:cNvSpPr/>
          <p:nvPr/>
        </p:nvSpPr>
        <p:spPr>
          <a:xfrm>
            <a:off x="6408000" y="3312000"/>
            <a:ext cx="2303640" cy="287640"/>
          </a:xfrm>
          <a:prstGeom prst="rect">
            <a:avLst/>
          </a:prstGeom>
          <a:solidFill>
            <a:srgbClr val="99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27"/>
          <p:cNvSpPr/>
          <p:nvPr/>
        </p:nvSpPr>
        <p:spPr>
          <a:xfrm>
            <a:off x="6840000" y="2952000"/>
            <a:ext cx="158364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nn.Dropout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8"/>
          <p:cNvSpPr/>
          <p:nvPr/>
        </p:nvSpPr>
        <p:spPr>
          <a:xfrm>
            <a:off x="6624000" y="3287880"/>
            <a:ext cx="194364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nn.BatchNorm1d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9"/>
          <p:cNvSpPr/>
          <p:nvPr/>
        </p:nvSpPr>
        <p:spPr>
          <a:xfrm>
            <a:off x="4320000" y="1584000"/>
            <a:ext cx="4535640" cy="2519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30"/>
          <p:cNvSpPr/>
          <p:nvPr/>
        </p:nvSpPr>
        <p:spPr>
          <a:xfrm>
            <a:off x="4320000" y="1584000"/>
            <a:ext cx="17996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nn.ModuleList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31"/>
          <p:cNvSpPr/>
          <p:nvPr/>
        </p:nvSpPr>
        <p:spPr>
          <a:xfrm>
            <a:off x="3528000" y="1641960"/>
            <a:ext cx="935640" cy="3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self.layers=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80160" y="436680"/>
            <a:ext cx="2015640" cy="354960"/>
          </a:xfrm>
          <a:prstGeom prst="rect">
            <a:avLst/>
          </a:prstGeom>
          <a:solidFill>
            <a:srgbClr val="b2b2b2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3363840" y="360360"/>
            <a:ext cx="2323800" cy="359280"/>
          </a:xfrm>
          <a:prstGeom prst="rect">
            <a:avLst/>
          </a:prstGeom>
          <a:solidFill>
            <a:srgbClr val="b2b2b2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2448000" y="90360"/>
            <a:ext cx="978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batches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Line 4"/>
          <p:cNvSpPr/>
          <p:nvPr/>
        </p:nvSpPr>
        <p:spPr>
          <a:xfrm>
            <a:off x="2448000" y="504000"/>
            <a:ext cx="864000" cy="36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5"/>
          <p:cNvSpPr/>
          <p:nvPr/>
        </p:nvSpPr>
        <p:spPr>
          <a:xfrm>
            <a:off x="7416000" y="1584000"/>
            <a:ext cx="2015640" cy="791640"/>
          </a:xfrm>
          <a:prstGeom prst="rect">
            <a:avLst/>
          </a:prstGeom>
          <a:solidFill>
            <a:srgbClr val="b2b2b2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RNN_Learner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6"/>
          <p:cNvSpPr/>
          <p:nvPr/>
        </p:nvSpPr>
        <p:spPr>
          <a:xfrm>
            <a:off x="7776000" y="504000"/>
            <a:ext cx="1655640" cy="719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7"/>
          <p:cNvSpPr/>
          <p:nvPr/>
        </p:nvSpPr>
        <p:spPr>
          <a:xfrm>
            <a:off x="7918200" y="733320"/>
            <a:ext cx="158544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optimizer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Line 8"/>
          <p:cNvSpPr/>
          <p:nvPr/>
        </p:nvSpPr>
        <p:spPr>
          <a:xfrm>
            <a:off x="8352000" y="1224000"/>
            <a:ext cx="72000" cy="50400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9"/>
          <p:cNvSpPr/>
          <p:nvPr/>
        </p:nvSpPr>
        <p:spPr>
          <a:xfrm>
            <a:off x="7416000" y="2880000"/>
            <a:ext cx="2375640" cy="2015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Line 10"/>
          <p:cNvSpPr/>
          <p:nvPr/>
        </p:nvSpPr>
        <p:spPr>
          <a:xfrm>
            <a:off x="8568000" y="2376000"/>
            <a:ext cx="360" cy="504000"/>
          </a:xfrm>
          <a:prstGeom prst="line">
            <a:avLst/>
          </a:prstGeom>
          <a:ln>
            <a:solidFill>
              <a:srgbClr val="3333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1"/>
          <p:cNvSpPr/>
          <p:nvPr/>
        </p:nvSpPr>
        <p:spPr>
          <a:xfrm>
            <a:off x="7458480" y="2952000"/>
            <a:ext cx="9651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Learner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12"/>
          <p:cNvSpPr/>
          <p:nvPr/>
        </p:nvSpPr>
        <p:spPr>
          <a:xfrm>
            <a:off x="7560000" y="3816000"/>
            <a:ext cx="2085840" cy="359640"/>
          </a:xfrm>
          <a:prstGeom prst="rect">
            <a:avLst/>
          </a:prstGeom>
          <a:solidFill>
            <a:srgbClr val="808080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13"/>
          <p:cNvSpPr/>
          <p:nvPr/>
        </p:nvSpPr>
        <p:spPr>
          <a:xfrm>
            <a:off x="7920000" y="3829680"/>
            <a:ext cx="12823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ModelData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14"/>
          <p:cNvSpPr/>
          <p:nvPr/>
        </p:nvSpPr>
        <p:spPr>
          <a:xfrm>
            <a:off x="7560000" y="4320000"/>
            <a:ext cx="2085840" cy="359640"/>
          </a:xfrm>
          <a:prstGeom prst="rect">
            <a:avLst/>
          </a:prstGeom>
          <a:solidFill>
            <a:srgbClr val="808080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15"/>
          <p:cNvSpPr/>
          <p:nvPr/>
        </p:nvSpPr>
        <p:spPr>
          <a:xfrm>
            <a:off x="7763040" y="4333680"/>
            <a:ext cx="18126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Seq2SeqRNN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16"/>
          <p:cNvSpPr/>
          <p:nvPr/>
        </p:nvSpPr>
        <p:spPr>
          <a:xfrm>
            <a:off x="325800" y="864000"/>
            <a:ext cx="6983640" cy="6047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17"/>
          <p:cNvSpPr/>
          <p:nvPr/>
        </p:nvSpPr>
        <p:spPr>
          <a:xfrm>
            <a:off x="419040" y="949680"/>
            <a:ext cx="18126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Seq2SeqRNN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Line 18"/>
          <p:cNvSpPr/>
          <p:nvPr/>
        </p:nvSpPr>
        <p:spPr>
          <a:xfrm>
            <a:off x="7309800" y="1152000"/>
            <a:ext cx="178200" cy="4341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19"/>
          <p:cNvSpPr/>
          <p:nvPr/>
        </p:nvSpPr>
        <p:spPr>
          <a:xfrm>
            <a:off x="426240" y="7056000"/>
            <a:ext cx="6773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NLP – Sequence to Sequence eg. translate.ipynb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0"/>
          <p:cNvSpPr/>
          <p:nvPr/>
        </p:nvSpPr>
        <p:spPr>
          <a:xfrm>
            <a:off x="7488000" y="5904000"/>
            <a:ext cx="1655640" cy="503640"/>
          </a:xfrm>
          <a:prstGeom prst="rect">
            <a:avLst/>
          </a:prstGeom>
          <a:solidFill>
            <a:srgbClr val="99ff99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21"/>
          <p:cNvSpPr/>
          <p:nvPr/>
        </p:nvSpPr>
        <p:spPr>
          <a:xfrm>
            <a:off x="7488000" y="6021720"/>
            <a:ext cx="1727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nn.Module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Line 22"/>
          <p:cNvSpPr/>
          <p:nvPr/>
        </p:nvSpPr>
        <p:spPr>
          <a:xfrm>
            <a:off x="7309800" y="5976000"/>
            <a:ext cx="394200" cy="360"/>
          </a:xfrm>
          <a:prstGeom prst="line">
            <a:avLst/>
          </a:prstGeom>
          <a:ln>
            <a:solidFill>
              <a:srgbClr val="3333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23"/>
          <p:cNvSpPr/>
          <p:nvPr/>
        </p:nvSpPr>
        <p:spPr>
          <a:xfrm>
            <a:off x="3728880" y="957240"/>
            <a:ext cx="2447640" cy="1727640"/>
          </a:xfrm>
          <a:prstGeom prst="rect">
            <a:avLst/>
          </a:prstGeom>
          <a:solidFill>
            <a:srgbClr val="99ff66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4"/>
          <p:cNvSpPr/>
          <p:nvPr/>
        </p:nvSpPr>
        <p:spPr>
          <a:xfrm>
            <a:off x="2229480" y="1152000"/>
            <a:ext cx="1285560" cy="503640"/>
          </a:xfrm>
          <a:prstGeom prst="rect">
            <a:avLst/>
          </a:prstGeom>
          <a:solidFill>
            <a:srgbClr val="99ff99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25"/>
          <p:cNvSpPr/>
          <p:nvPr/>
        </p:nvSpPr>
        <p:spPr>
          <a:xfrm>
            <a:off x="2301480" y="1197720"/>
            <a:ext cx="1727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RNNBase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Line 26"/>
          <p:cNvSpPr/>
          <p:nvPr/>
        </p:nvSpPr>
        <p:spPr>
          <a:xfrm flipH="1">
            <a:off x="3525480" y="1296000"/>
            <a:ext cx="288000" cy="360"/>
          </a:xfrm>
          <a:prstGeom prst="line">
            <a:avLst/>
          </a:prstGeom>
          <a:ln>
            <a:solidFill>
              <a:srgbClr val="3333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27"/>
          <p:cNvSpPr/>
          <p:nvPr/>
        </p:nvSpPr>
        <p:spPr>
          <a:xfrm>
            <a:off x="2157480" y="1949400"/>
            <a:ext cx="1367640" cy="503640"/>
          </a:xfrm>
          <a:prstGeom prst="rect">
            <a:avLst/>
          </a:prstGeom>
          <a:solidFill>
            <a:srgbClr val="99ff99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Line 28"/>
          <p:cNvSpPr/>
          <p:nvPr/>
        </p:nvSpPr>
        <p:spPr>
          <a:xfrm>
            <a:off x="2661480" y="1656000"/>
            <a:ext cx="360" cy="288000"/>
          </a:xfrm>
          <a:prstGeom prst="line">
            <a:avLst/>
          </a:prstGeom>
          <a:ln>
            <a:solidFill>
              <a:srgbClr val="3333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29"/>
          <p:cNvSpPr/>
          <p:nvPr/>
        </p:nvSpPr>
        <p:spPr>
          <a:xfrm>
            <a:off x="2157480" y="2016000"/>
            <a:ext cx="1727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nn.Module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30"/>
          <p:cNvSpPr/>
          <p:nvPr/>
        </p:nvSpPr>
        <p:spPr>
          <a:xfrm>
            <a:off x="3719160" y="1030320"/>
            <a:ext cx="9651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GRU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31"/>
          <p:cNvSpPr/>
          <p:nvPr/>
        </p:nvSpPr>
        <p:spPr>
          <a:xfrm>
            <a:off x="3935160" y="1376640"/>
            <a:ext cx="2085840" cy="359640"/>
          </a:xfrm>
          <a:prstGeom prst="rect">
            <a:avLst/>
          </a:prstGeom>
          <a:solidFill>
            <a:srgbClr val="99ff66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32"/>
          <p:cNvSpPr/>
          <p:nvPr/>
        </p:nvSpPr>
        <p:spPr>
          <a:xfrm>
            <a:off x="4085280" y="1390320"/>
            <a:ext cx="16495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nn.Embedding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33"/>
          <p:cNvSpPr/>
          <p:nvPr/>
        </p:nvSpPr>
        <p:spPr>
          <a:xfrm>
            <a:off x="8568000" y="6709680"/>
            <a:ext cx="9910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Dropout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34"/>
          <p:cNvSpPr/>
          <p:nvPr/>
        </p:nvSpPr>
        <p:spPr>
          <a:xfrm>
            <a:off x="3863160" y="1304640"/>
            <a:ext cx="2231640" cy="575640"/>
          </a:xfrm>
          <a:prstGeom prst="rect">
            <a:avLst/>
          </a:prstGeom>
          <a:noFill/>
          <a:ln cap="rnd" w="19080">
            <a:solidFill>
              <a:srgbClr val="3465a4"/>
            </a:solidFill>
            <a:custDash>
              <a:ds d="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35"/>
          <p:cNvSpPr/>
          <p:nvPr/>
        </p:nvSpPr>
        <p:spPr>
          <a:xfrm>
            <a:off x="8568000" y="6696000"/>
            <a:ext cx="1079640" cy="359640"/>
          </a:xfrm>
          <a:prstGeom prst="rect">
            <a:avLst/>
          </a:prstGeom>
          <a:noFill/>
          <a:ln cap="rnd" w="19080">
            <a:solidFill>
              <a:srgbClr val="3465a4"/>
            </a:solidFill>
            <a:custDash>
              <a:ds d="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36"/>
          <p:cNvSpPr/>
          <p:nvPr/>
        </p:nvSpPr>
        <p:spPr>
          <a:xfrm>
            <a:off x="3741480" y="3247920"/>
            <a:ext cx="2447640" cy="9997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37"/>
          <p:cNvSpPr/>
          <p:nvPr/>
        </p:nvSpPr>
        <p:spPr>
          <a:xfrm>
            <a:off x="3783960" y="3247920"/>
            <a:ext cx="9651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Linear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38"/>
          <p:cNvSpPr/>
          <p:nvPr/>
        </p:nvSpPr>
        <p:spPr>
          <a:xfrm>
            <a:off x="3834000" y="3528000"/>
            <a:ext cx="2085840" cy="719640"/>
          </a:xfrm>
          <a:prstGeom prst="rect">
            <a:avLst/>
          </a:prstGeom>
          <a:solidFill>
            <a:srgbClr val="808080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39"/>
          <p:cNvSpPr/>
          <p:nvPr/>
        </p:nvSpPr>
        <p:spPr>
          <a:xfrm>
            <a:off x="3976200" y="3645720"/>
            <a:ext cx="199692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Variable(nl*bs*nh)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(Hidden state)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40"/>
          <p:cNvSpPr/>
          <p:nvPr/>
        </p:nvSpPr>
        <p:spPr>
          <a:xfrm>
            <a:off x="3453480" y="2815920"/>
            <a:ext cx="3095640" cy="15037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41"/>
          <p:cNvSpPr/>
          <p:nvPr/>
        </p:nvSpPr>
        <p:spPr>
          <a:xfrm>
            <a:off x="3453480" y="2829240"/>
            <a:ext cx="2591640" cy="6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t+1 Hidden state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Line 42"/>
          <p:cNvSpPr/>
          <p:nvPr/>
        </p:nvSpPr>
        <p:spPr>
          <a:xfrm>
            <a:off x="6176880" y="1800000"/>
            <a:ext cx="73512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43"/>
          <p:cNvSpPr/>
          <p:nvPr/>
        </p:nvSpPr>
        <p:spPr>
          <a:xfrm rot="16200000">
            <a:off x="6769440" y="1441080"/>
            <a:ext cx="991080" cy="8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enc_out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44"/>
          <p:cNvSpPr/>
          <p:nvPr/>
        </p:nvSpPr>
        <p:spPr>
          <a:xfrm>
            <a:off x="648000" y="445680"/>
            <a:ext cx="13705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DataLoader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45"/>
          <p:cNvSpPr/>
          <p:nvPr/>
        </p:nvSpPr>
        <p:spPr>
          <a:xfrm>
            <a:off x="3541320" y="373680"/>
            <a:ext cx="12823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ModelData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46"/>
          <p:cNvSpPr/>
          <p:nvPr/>
        </p:nvSpPr>
        <p:spPr>
          <a:xfrm>
            <a:off x="2013480" y="936000"/>
            <a:ext cx="4679640" cy="3599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47"/>
          <p:cNvSpPr/>
          <p:nvPr/>
        </p:nvSpPr>
        <p:spPr>
          <a:xfrm>
            <a:off x="484200" y="4915800"/>
            <a:ext cx="4535640" cy="1727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48"/>
          <p:cNvSpPr/>
          <p:nvPr/>
        </p:nvSpPr>
        <p:spPr>
          <a:xfrm>
            <a:off x="700200" y="5001480"/>
            <a:ext cx="2447640" cy="1425960"/>
          </a:xfrm>
          <a:prstGeom prst="rect">
            <a:avLst/>
          </a:prstGeom>
          <a:solidFill>
            <a:srgbClr val="b2b2b2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49"/>
          <p:cNvSpPr/>
          <p:nvPr/>
        </p:nvSpPr>
        <p:spPr>
          <a:xfrm>
            <a:off x="700200" y="5001480"/>
            <a:ext cx="9651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GRU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50"/>
          <p:cNvSpPr/>
          <p:nvPr/>
        </p:nvSpPr>
        <p:spPr>
          <a:xfrm>
            <a:off x="916200" y="5347800"/>
            <a:ext cx="2085840" cy="359640"/>
          </a:xfrm>
          <a:prstGeom prst="rect">
            <a:avLst/>
          </a:prstGeom>
          <a:solidFill>
            <a:srgbClr val="99ff66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51"/>
          <p:cNvSpPr/>
          <p:nvPr/>
        </p:nvSpPr>
        <p:spPr>
          <a:xfrm>
            <a:off x="1066320" y="5361480"/>
            <a:ext cx="16495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nn.Embedding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52"/>
          <p:cNvSpPr/>
          <p:nvPr/>
        </p:nvSpPr>
        <p:spPr>
          <a:xfrm>
            <a:off x="856080" y="5834520"/>
            <a:ext cx="2085840" cy="448920"/>
          </a:xfrm>
          <a:prstGeom prst="rect">
            <a:avLst/>
          </a:prstGeom>
          <a:solidFill>
            <a:srgbClr val="808080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Line 53"/>
          <p:cNvSpPr/>
          <p:nvPr/>
        </p:nvSpPr>
        <p:spPr>
          <a:xfrm>
            <a:off x="3076200" y="5707800"/>
            <a:ext cx="360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54"/>
          <p:cNvSpPr/>
          <p:nvPr/>
        </p:nvSpPr>
        <p:spPr>
          <a:xfrm rot="16200000">
            <a:off x="3477240" y="5307120"/>
            <a:ext cx="623880" cy="8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55"/>
          <p:cNvSpPr/>
          <p:nvPr/>
        </p:nvSpPr>
        <p:spPr>
          <a:xfrm>
            <a:off x="3436200" y="5419800"/>
            <a:ext cx="359640" cy="623880"/>
          </a:xfrm>
          <a:prstGeom prst="rect">
            <a:avLst/>
          </a:prstGeom>
          <a:noFill/>
          <a:ln cap="rnd" w="19080">
            <a:solidFill>
              <a:srgbClr val="3465a4"/>
            </a:solidFill>
            <a:custDash>
              <a:ds d="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56"/>
          <p:cNvSpPr/>
          <p:nvPr/>
        </p:nvSpPr>
        <p:spPr>
          <a:xfrm>
            <a:off x="856080" y="5856120"/>
            <a:ext cx="2591640" cy="62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t+1 Hidden state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Line 57"/>
          <p:cNvSpPr/>
          <p:nvPr/>
        </p:nvSpPr>
        <p:spPr>
          <a:xfrm>
            <a:off x="6045480" y="2664000"/>
            <a:ext cx="36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58"/>
          <p:cNvSpPr/>
          <p:nvPr/>
        </p:nvSpPr>
        <p:spPr>
          <a:xfrm>
            <a:off x="2664000" y="2744640"/>
            <a:ext cx="3959640" cy="1647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59"/>
          <p:cNvSpPr/>
          <p:nvPr/>
        </p:nvSpPr>
        <p:spPr>
          <a:xfrm>
            <a:off x="2664000" y="2808000"/>
            <a:ext cx="9651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Linear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Line 60"/>
          <p:cNvSpPr/>
          <p:nvPr/>
        </p:nvSpPr>
        <p:spPr>
          <a:xfrm flipH="1">
            <a:off x="2942280" y="4392000"/>
            <a:ext cx="441720" cy="151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61"/>
          <p:cNvSpPr/>
          <p:nvPr/>
        </p:nvSpPr>
        <p:spPr>
          <a:xfrm>
            <a:off x="3364200" y="5059800"/>
            <a:ext cx="1079640" cy="1367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62"/>
          <p:cNvSpPr/>
          <p:nvPr/>
        </p:nvSpPr>
        <p:spPr>
          <a:xfrm>
            <a:off x="3334680" y="5073480"/>
            <a:ext cx="9651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Linear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63"/>
          <p:cNvSpPr/>
          <p:nvPr/>
        </p:nvSpPr>
        <p:spPr>
          <a:xfrm>
            <a:off x="5020200" y="5112000"/>
            <a:ext cx="234612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Loop n times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 .forward until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outp.data.max ==1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(Where n is corpus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length (eg enlen_99))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64"/>
          <p:cNvSpPr/>
          <p:nvPr/>
        </p:nvSpPr>
        <p:spPr>
          <a:xfrm>
            <a:off x="8640000" y="4896000"/>
            <a:ext cx="13964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fit()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65"/>
          <p:cNvSpPr/>
          <p:nvPr/>
        </p:nvSpPr>
        <p:spPr>
          <a:xfrm>
            <a:off x="880560" y="2245680"/>
            <a:ext cx="10292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Encoder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66"/>
          <p:cNvSpPr/>
          <p:nvPr/>
        </p:nvSpPr>
        <p:spPr>
          <a:xfrm>
            <a:off x="432000" y="4569480"/>
            <a:ext cx="10414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Decoder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67"/>
          <p:cNvSpPr/>
          <p:nvPr/>
        </p:nvSpPr>
        <p:spPr>
          <a:xfrm>
            <a:off x="3600000" y="936000"/>
            <a:ext cx="2735640" cy="1799640"/>
          </a:xfrm>
          <a:prstGeom prst="rect">
            <a:avLst/>
          </a:prstGeom>
          <a:noFill/>
          <a:ln cap="rnd" w="19080">
            <a:solidFill>
              <a:srgbClr val="3465a4"/>
            </a:solidFill>
            <a:custDash>
              <a:ds d="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68"/>
          <p:cNvSpPr/>
          <p:nvPr/>
        </p:nvSpPr>
        <p:spPr>
          <a:xfrm>
            <a:off x="648000" y="4968000"/>
            <a:ext cx="2591640" cy="1514160"/>
          </a:xfrm>
          <a:prstGeom prst="rect">
            <a:avLst/>
          </a:prstGeom>
          <a:noFill/>
          <a:ln cap="rnd" w="19080">
            <a:solidFill>
              <a:srgbClr val="3465a4"/>
            </a:solidFill>
            <a:custDash>
              <a:ds d="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69"/>
          <p:cNvSpPr/>
          <p:nvPr/>
        </p:nvSpPr>
        <p:spPr>
          <a:xfrm>
            <a:off x="3918240" y="1920600"/>
            <a:ext cx="2085840" cy="64764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70"/>
          <p:cNvSpPr/>
          <p:nvPr/>
        </p:nvSpPr>
        <p:spPr>
          <a:xfrm>
            <a:off x="4007160" y="1966320"/>
            <a:ext cx="199692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Variable(nl*bs*nh)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(Hidden state)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4824000" y="939240"/>
            <a:ext cx="5255640" cy="3829320"/>
          </a:xfrm>
          <a:prstGeom prst="rect">
            <a:avLst/>
          </a:prstGeom>
          <a:ln>
            <a:noFill/>
          </a:ln>
        </p:spPr>
      </p:pic>
      <p:sp>
        <p:nvSpPr>
          <p:cNvPr id="262" name="CustomShape 1"/>
          <p:cNvSpPr/>
          <p:nvPr/>
        </p:nvSpPr>
        <p:spPr>
          <a:xfrm>
            <a:off x="1512000" y="576000"/>
            <a:ext cx="52232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LanguageModel vs Sequence to Sequence Model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3" name="" descr=""/>
          <p:cNvPicPr/>
          <p:nvPr/>
        </p:nvPicPr>
        <p:blipFill>
          <a:blip r:embed="rId2"/>
          <a:stretch/>
        </p:blipFill>
        <p:spPr>
          <a:xfrm>
            <a:off x="44640" y="1080000"/>
            <a:ext cx="4923000" cy="3688560"/>
          </a:xfrm>
          <a:prstGeom prst="rect">
            <a:avLst/>
          </a:prstGeom>
          <a:ln>
            <a:noFill/>
          </a:ln>
        </p:spPr>
      </p:pic>
      <p:pic>
        <p:nvPicPr>
          <p:cNvPr id="264" name="" descr=""/>
          <p:cNvPicPr/>
          <p:nvPr/>
        </p:nvPicPr>
        <p:blipFill>
          <a:blip r:embed="rId3"/>
          <a:stretch/>
        </p:blipFill>
        <p:spPr>
          <a:xfrm>
            <a:off x="4320000" y="5274720"/>
            <a:ext cx="5710320" cy="1276920"/>
          </a:xfrm>
          <a:prstGeom prst="rect">
            <a:avLst/>
          </a:prstGeom>
          <a:ln>
            <a:noFill/>
          </a:ln>
        </p:spPr>
      </p:pic>
      <p:pic>
        <p:nvPicPr>
          <p:cNvPr id="265" name="" descr=""/>
          <p:cNvPicPr/>
          <p:nvPr/>
        </p:nvPicPr>
        <p:blipFill>
          <a:blip r:embed="rId4"/>
          <a:stretch/>
        </p:blipFill>
        <p:spPr>
          <a:xfrm>
            <a:off x="294120" y="4968000"/>
            <a:ext cx="3521520" cy="243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7538040" y="2505240"/>
            <a:ext cx="2015640" cy="791640"/>
          </a:xfrm>
          <a:prstGeom prst="rect">
            <a:avLst/>
          </a:prstGeom>
          <a:solidFill>
            <a:srgbClr val="b2b2b2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DataLoaders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4586040" y="2649240"/>
            <a:ext cx="2015640" cy="791640"/>
          </a:xfrm>
          <a:prstGeom prst="rect">
            <a:avLst/>
          </a:prstGeom>
          <a:solidFill>
            <a:srgbClr val="b2b2b2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ModelData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Line 3"/>
          <p:cNvSpPr/>
          <p:nvPr/>
        </p:nvSpPr>
        <p:spPr>
          <a:xfrm flipH="1">
            <a:off x="6746040" y="2937240"/>
            <a:ext cx="864000" cy="36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4"/>
          <p:cNvSpPr/>
          <p:nvPr/>
        </p:nvSpPr>
        <p:spPr>
          <a:xfrm>
            <a:off x="6630840" y="2577240"/>
            <a:ext cx="978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batches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5"/>
          <p:cNvSpPr/>
          <p:nvPr/>
        </p:nvSpPr>
        <p:spPr>
          <a:xfrm>
            <a:off x="266040" y="2878920"/>
            <a:ext cx="1295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Learner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6"/>
          <p:cNvSpPr/>
          <p:nvPr/>
        </p:nvSpPr>
        <p:spPr>
          <a:xfrm>
            <a:off x="4730040" y="4953240"/>
            <a:ext cx="2015640" cy="575640"/>
          </a:xfrm>
          <a:prstGeom prst="rect">
            <a:avLst/>
          </a:prstGeom>
          <a:solidFill>
            <a:srgbClr val="99ff99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7"/>
          <p:cNvSpPr/>
          <p:nvPr/>
        </p:nvSpPr>
        <p:spPr>
          <a:xfrm>
            <a:off x="4752000" y="4320000"/>
            <a:ext cx="2015640" cy="446400"/>
          </a:xfrm>
          <a:prstGeom prst="rect">
            <a:avLst/>
          </a:prstGeom>
          <a:solidFill>
            <a:srgbClr val="33ff99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ResNet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Line 8"/>
          <p:cNvSpPr/>
          <p:nvPr/>
        </p:nvSpPr>
        <p:spPr>
          <a:xfrm>
            <a:off x="6026040" y="4521240"/>
            <a:ext cx="216000" cy="549720"/>
          </a:xfrm>
          <a:prstGeom prst="line">
            <a:avLst/>
          </a:prstGeom>
          <a:ln>
            <a:solidFill>
              <a:srgbClr val="3333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9"/>
          <p:cNvSpPr/>
          <p:nvPr/>
        </p:nvSpPr>
        <p:spPr>
          <a:xfrm>
            <a:off x="4874040" y="5142960"/>
            <a:ext cx="1727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nn.Module()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Line 10"/>
          <p:cNvSpPr/>
          <p:nvPr/>
        </p:nvSpPr>
        <p:spPr>
          <a:xfrm flipH="1">
            <a:off x="3794040" y="4377240"/>
            <a:ext cx="720000" cy="36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Line 11"/>
          <p:cNvSpPr/>
          <p:nvPr/>
        </p:nvSpPr>
        <p:spPr>
          <a:xfrm flipH="1">
            <a:off x="3650400" y="3089880"/>
            <a:ext cx="648000" cy="14400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12"/>
          <p:cNvSpPr/>
          <p:nvPr/>
        </p:nvSpPr>
        <p:spPr>
          <a:xfrm>
            <a:off x="453240" y="5457240"/>
            <a:ext cx="13964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fit()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13"/>
          <p:cNvSpPr/>
          <p:nvPr/>
        </p:nvSpPr>
        <p:spPr>
          <a:xfrm>
            <a:off x="121680" y="2721240"/>
            <a:ext cx="3383640" cy="2591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14"/>
          <p:cNvSpPr/>
          <p:nvPr/>
        </p:nvSpPr>
        <p:spPr>
          <a:xfrm>
            <a:off x="288000" y="792000"/>
            <a:ext cx="4975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CV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720000" y="648000"/>
            <a:ext cx="7775640" cy="107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BasicModel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get_layer_groups()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576000" y="3888000"/>
            <a:ext cx="2015640" cy="791640"/>
          </a:xfrm>
          <a:prstGeom prst="rect">
            <a:avLst/>
          </a:prstGeom>
          <a:solidFill>
            <a:srgbClr val="3333ff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CollabFilterModel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3240000" y="2376000"/>
            <a:ext cx="2015640" cy="791640"/>
          </a:xfrm>
          <a:prstGeom prst="rect">
            <a:avLst/>
          </a:prstGeom>
          <a:solidFill>
            <a:srgbClr val="ff66cc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LanguageModel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get_layer_groups()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648000" y="2376000"/>
            <a:ext cx="2015640" cy="791640"/>
          </a:xfrm>
          <a:prstGeom prst="rect">
            <a:avLst/>
          </a:prstGeom>
          <a:solidFill>
            <a:srgbClr val="b2b2b2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SingleModel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get_layer_groups()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5"/>
          <p:cNvSpPr/>
          <p:nvPr/>
        </p:nvSpPr>
        <p:spPr>
          <a:xfrm>
            <a:off x="3279240" y="3240000"/>
            <a:ext cx="40118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Freeze and learning rate operate on layergroups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720000" y="648000"/>
            <a:ext cx="7775640" cy="1079640"/>
          </a:xfrm>
          <a:prstGeom prst="rect">
            <a:avLst/>
          </a:prstGeom>
          <a:solidFill>
            <a:srgbClr val="729fc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9080" rIns="109080" tIns="64080" bIns="6408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DataLoader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key methods: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get_batch()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__iter__()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360000" y="216000"/>
            <a:ext cx="125172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dataloader.py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648000" y="1957680"/>
            <a:ext cx="827964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-dataloader just needs to return tuples (ind and dep var) for minibatches ie spit out batches of data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4"/>
          <p:cNvSpPr/>
          <p:nvPr/>
        </p:nvSpPr>
        <p:spPr>
          <a:xfrm>
            <a:off x="576000" y="3240000"/>
            <a:ext cx="5327640" cy="863640"/>
          </a:xfrm>
          <a:prstGeom prst="rect">
            <a:avLst/>
          </a:prstGeom>
          <a:solidFill>
            <a:srgbClr val="729fc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9080" rIns="109080" tIns="64080" bIns="6408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LanguageModelLoader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5"/>
          <p:cNvSpPr/>
          <p:nvPr/>
        </p:nvSpPr>
        <p:spPr>
          <a:xfrm>
            <a:off x="720000" y="5727240"/>
            <a:ext cx="8403840" cy="16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we iterate over LanguageModelLoader, the sequence length is changed with a normal distribution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significantly changed 5% of time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first iteration: seq_len = bptt+5*5 ie 95 here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subseqently: seq_len = max(5, int(np.random.normal(bptt, 5))) where 5% of time the mean bptt=bptt/2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see awd-lstm-lm.finetune.train()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6"/>
          <p:cNvSpPr/>
          <p:nvPr/>
        </p:nvSpPr>
        <p:spPr>
          <a:xfrm>
            <a:off x="475920" y="2661840"/>
            <a:ext cx="70920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text.py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7"/>
          <p:cNvSpPr/>
          <p:nvPr/>
        </p:nvSpPr>
        <p:spPr>
          <a:xfrm>
            <a:off x="601200" y="3528000"/>
            <a:ext cx="1270440" cy="65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__iter__()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batchify()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get_batch()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8"/>
          <p:cNvSpPr/>
          <p:nvPr/>
        </p:nvSpPr>
        <p:spPr>
          <a:xfrm>
            <a:off x="648000" y="4205520"/>
            <a:ext cx="9074520" cy="162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iterate through we grab a sequnce of c. 70 words and try to predict the next one word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ie as below i to i+70 rows and try to predict that plus one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get_batch()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source[i:i+seq_len], source[i+1:i+1+seq_len].view(-1)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2018-04-08T19:42:14Z</dcterms:created>
  <dc:creator/>
  <dc:description/>
  <dc:language>en-AU</dc:language>
  <cp:lastModifiedBy/>
  <dcterms:modified xsi:type="dcterms:W3CDTF">2018-04-22T02:32:06Z</dcterms:modified>
  <cp:revision>21</cp:revision>
  <dc:subject/>
  <dc:title/>
</cp:coreProperties>
</file>