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Kanit Light"/>
      <p:regular r:id="rId15"/>
    </p:embeddedFont>
    <p:embeddedFont>
      <p:font typeface="Kanit Light"/>
      <p:regular r:id="rId16"/>
    </p:embeddedFont>
    <p:embeddedFont>
      <p:font typeface="Kanit Light"/>
      <p:regular r:id="rId17"/>
    </p:embeddedFont>
    <p:embeddedFont>
      <p:font typeface="Kanit Light"/>
      <p:regular r:id="rId18"/>
    </p:embeddedFont>
    <p:embeddedFont>
      <p:font typeface="Martel Sans"/>
      <p:regular r:id="rId19"/>
    </p:embeddedFont>
    <p:embeddedFont>
      <p:font typeface="Martel Sans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Relationship Id="rId19" Type="http://schemas.openxmlformats.org/officeDocument/2006/relationships/font" Target="fonts/font5.fntdata"/><Relationship Id="rId20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BF4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slideLayout" Target="../slideLayouts/slideLayout4.xml"/><Relationship Id="rId6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8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2549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Algoritmos de Búsqueda y Ordenamiento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01264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 trabajo integrador de Programación I por Belen Grosso y Rocío Moyano.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499360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Exploramos la optimización de datos mediante algoritmos esenciales.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93790" y="5611654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56473"/>
            <a:ext cx="73037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Introducción a los Algoritmos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32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¿Qué es un Algoritmo?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1337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Un algoritmo es una secuencia de instrucciones para completar una tarea específica, como una receta.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432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 programación, optimizan la búsqueda y organización de datos.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532227"/>
            <a:ext cx="34069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Búsqueda Lineal vs. Binaria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1133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búsqueda lineal es para listas desordenadas.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68034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búsqueda binaria requiere listas ordenadas para ser eficiente.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731163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Marco Teórico: Búsqueda Binaria</a:t>
            </a:r>
            <a:endParaRPr lang="en-US" sz="44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190" y="2488883"/>
            <a:ext cx="1134070" cy="166985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754422" y="27156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Input Ordenado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754422" y="3206115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búsqueda binaria requiere una lista de elementos ya ordenada.</a:t>
            </a:r>
            <a:endParaRPr lang="en-US" sz="17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190" y="4158734"/>
            <a:ext cx="1134070" cy="166985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754422" y="43855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Eficiencia Logarítmica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754422" y="4875967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 una lista de 'n' elementos, toma log2(n) pasos en el peor caso.</a:t>
            </a:r>
            <a:endParaRPr lang="en-US" sz="17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5828586"/>
            <a:ext cx="1134070" cy="166985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754422" y="6055400"/>
            <a:ext cx="307919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Minimiza comparaciones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754422" y="6545818"/>
            <a:ext cx="608218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búsqueda binaria reduce significativamente el número de comparaciones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80711"/>
            <a:ext cx="68128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Eficiencia: Binaria vs. Lineal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4311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 La búsqueda simple, en comparación con la binaria es más simple y no necesita que la lista a buscar esté ordenada, por lo que es más eficiente si el número de items es pequeño y si varían con el tiempo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02407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En la búsqueda simple, el número máximo de intentos de adivinar es el mismo que el tamaño de la lista. A esto se le llama </a:t>
            </a:r>
            <a:pPr algn="l" indent="0" marL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tiempo linear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 En cambio, la búsqueda binaria funciona en </a:t>
            </a:r>
            <a:pPr algn="l" indent="0" marL="0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tiempo logarítmico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00503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Cuando el número de ítems de la lista crece, a la búsqueda binaria le toma un poco más de tiempo encontrarlo, pero a la búsqueda simple le toma mucho más tiempo de ejecución llegar al resultado.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9859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La notación Big O mide la cantidad de operaciones en el peor escenario.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5302" y="761048"/>
            <a:ext cx="7666196" cy="13194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Limitaciones de la Búsqueda Binaria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225302" y="2397204"/>
            <a:ext cx="475059" cy="475059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478" y="2436793"/>
            <a:ext cx="316706" cy="39588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911459" y="2469713"/>
            <a:ext cx="263925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Lista Ordenada</a:t>
            </a:r>
            <a:endParaRPr lang="en-US" sz="2050" dirty="0"/>
          </a:p>
        </p:txBody>
      </p:sp>
      <p:sp>
        <p:nvSpPr>
          <p:cNvPr id="7" name="Text 3"/>
          <p:cNvSpPr/>
          <p:nvPr/>
        </p:nvSpPr>
        <p:spPr>
          <a:xfrm>
            <a:off x="6911459" y="2926318"/>
            <a:ext cx="6980039" cy="675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Solo funciona en listas ordenadas; requiere un costo adicional de ordenamiento.</a:t>
            </a:r>
            <a:endParaRPr lang="en-US" sz="1650" dirty="0"/>
          </a:p>
        </p:txBody>
      </p:sp>
      <p:sp>
        <p:nvSpPr>
          <p:cNvPr id="8" name="Shape 4"/>
          <p:cNvSpPr/>
          <p:nvPr/>
        </p:nvSpPr>
        <p:spPr>
          <a:xfrm>
            <a:off x="6225302" y="4023836"/>
            <a:ext cx="475059" cy="475059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478" y="4063425"/>
            <a:ext cx="316706" cy="39588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911459" y="4096345"/>
            <a:ext cx="263925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Datos Dinámicos</a:t>
            </a:r>
            <a:endParaRPr lang="en-US" sz="2050" dirty="0"/>
          </a:p>
        </p:txBody>
      </p:sp>
      <p:sp>
        <p:nvSpPr>
          <p:cNvPr id="11" name="Text 6"/>
          <p:cNvSpPr/>
          <p:nvPr/>
        </p:nvSpPr>
        <p:spPr>
          <a:xfrm>
            <a:off x="6911459" y="4552950"/>
            <a:ext cx="6980039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No es ideal para estructuras de datos que cambian frecuentemente.</a:t>
            </a:r>
            <a:endParaRPr lang="en-US" sz="1650" dirty="0"/>
          </a:p>
        </p:txBody>
      </p:sp>
      <p:sp>
        <p:nvSpPr>
          <p:cNvPr id="12" name="Shape 7"/>
          <p:cNvSpPr/>
          <p:nvPr/>
        </p:nvSpPr>
        <p:spPr>
          <a:xfrm>
            <a:off x="6225302" y="5312807"/>
            <a:ext cx="475059" cy="475059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478" y="5352395"/>
            <a:ext cx="316706" cy="39588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911459" y="5385316"/>
            <a:ext cx="263925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Acceso Rápido</a:t>
            </a:r>
            <a:endParaRPr lang="en-US" sz="2050" dirty="0"/>
          </a:p>
        </p:txBody>
      </p:sp>
      <p:sp>
        <p:nvSpPr>
          <p:cNvPr id="15" name="Text 9"/>
          <p:cNvSpPr/>
          <p:nvPr/>
        </p:nvSpPr>
        <p:spPr>
          <a:xfrm>
            <a:off x="6911459" y="5841921"/>
            <a:ext cx="6980039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Funciona mejor con acceso aleatorio a elementos.</a:t>
            </a:r>
            <a:endParaRPr lang="en-US" sz="1650" dirty="0"/>
          </a:p>
        </p:txBody>
      </p:sp>
      <p:sp>
        <p:nvSpPr>
          <p:cNvPr id="16" name="Shape 10"/>
          <p:cNvSpPr/>
          <p:nvPr/>
        </p:nvSpPr>
        <p:spPr>
          <a:xfrm>
            <a:off x="6225302" y="6601778"/>
            <a:ext cx="475059" cy="475059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478" y="6641366"/>
            <a:ext cx="316706" cy="395883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6911459" y="6674287"/>
            <a:ext cx="2694980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Elementos Distribuidos</a:t>
            </a:r>
            <a:endParaRPr lang="en-US" sz="2050" dirty="0"/>
          </a:p>
        </p:txBody>
      </p:sp>
      <p:sp>
        <p:nvSpPr>
          <p:cNvPr id="19" name="Text 12"/>
          <p:cNvSpPr/>
          <p:nvPr/>
        </p:nvSpPr>
        <p:spPr>
          <a:xfrm>
            <a:off x="6911459" y="7130891"/>
            <a:ext cx="6980039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Ineficiente si los datos están en múltiples ubicaciones o sistemas.</a:t>
            </a:r>
            <a:endParaRPr lang="en-US" sz="1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3174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71870" y="527804"/>
            <a:ext cx="6108621" cy="599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700"/>
              </a:lnSpc>
              <a:buNone/>
            </a:pPr>
            <a:r>
              <a:rPr lang="en-US" sz="37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Algoritmos de Ordenamiento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671870" y="1415534"/>
            <a:ext cx="7800261" cy="1428155"/>
          </a:xfrm>
          <a:prstGeom prst="roundRect">
            <a:avLst>
              <a:gd name="adj" fmla="val 5646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71418" y="1615083"/>
            <a:ext cx="2399586" cy="299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Burbuja (Bubble Sort)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871418" y="2030016"/>
            <a:ext cx="7401163" cy="614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Simple, compara y intercambia pares adyacentes. Poco efectivo para listas grandes.</a:t>
            </a:r>
            <a:endParaRPr lang="en-US" sz="1500" dirty="0"/>
          </a:p>
        </p:txBody>
      </p:sp>
      <p:sp>
        <p:nvSpPr>
          <p:cNvPr id="7" name="Shape 4"/>
          <p:cNvSpPr/>
          <p:nvPr/>
        </p:nvSpPr>
        <p:spPr>
          <a:xfrm>
            <a:off x="671870" y="3035618"/>
            <a:ext cx="7800261" cy="1428155"/>
          </a:xfrm>
          <a:prstGeom prst="roundRect">
            <a:avLst>
              <a:gd name="adj" fmla="val 5646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71418" y="3235166"/>
            <a:ext cx="2579132" cy="299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Inserción (Insertion Sort)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871418" y="3650099"/>
            <a:ext cx="7401163" cy="614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Recorre la lista, insertando cada elemento en su posición correcta en la parte ya ordenada.</a:t>
            </a:r>
            <a:endParaRPr lang="en-US" sz="1500" dirty="0"/>
          </a:p>
        </p:txBody>
      </p:sp>
      <p:sp>
        <p:nvSpPr>
          <p:cNvPr id="10" name="Shape 7"/>
          <p:cNvSpPr/>
          <p:nvPr/>
        </p:nvSpPr>
        <p:spPr>
          <a:xfrm>
            <a:off x="671870" y="4655701"/>
            <a:ext cx="7800261" cy="1428155"/>
          </a:xfrm>
          <a:prstGeom prst="roundRect">
            <a:avLst>
              <a:gd name="adj" fmla="val 5646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71418" y="4855250"/>
            <a:ext cx="2696170" cy="299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Selección (Selection Sort)</a:t>
            </a:r>
            <a:endParaRPr lang="en-US" sz="1850" dirty="0"/>
          </a:p>
        </p:txBody>
      </p:sp>
      <p:sp>
        <p:nvSpPr>
          <p:cNvPr id="12" name="Text 9"/>
          <p:cNvSpPr/>
          <p:nvPr/>
        </p:nvSpPr>
        <p:spPr>
          <a:xfrm>
            <a:off x="871418" y="5270182"/>
            <a:ext cx="7401163" cy="614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Divide la lista en ordenada y desordenada, moviendo el elemento más pequeño a la parte ordenada.</a:t>
            </a:r>
            <a:endParaRPr lang="en-US" sz="1500" dirty="0"/>
          </a:p>
        </p:txBody>
      </p:sp>
      <p:sp>
        <p:nvSpPr>
          <p:cNvPr id="13" name="Shape 10"/>
          <p:cNvSpPr/>
          <p:nvPr/>
        </p:nvSpPr>
        <p:spPr>
          <a:xfrm>
            <a:off x="671870" y="6275784"/>
            <a:ext cx="7800261" cy="1428155"/>
          </a:xfrm>
          <a:prstGeom prst="roundRect">
            <a:avLst>
              <a:gd name="adj" fmla="val 5646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871418" y="6475333"/>
            <a:ext cx="2399586" cy="2997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350"/>
              </a:lnSpc>
              <a:buNone/>
            </a:pPr>
            <a:r>
              <a:rPr lang="en-US" sz="18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Quicksort</a:t>
            </a:r>
            <a:endParaRPr lang="en-US" sz="1850" dirty="0"/>
          </a:p>
        </p:txBody>
      </p:sp>
      <p:sp>
        <p:nvSpPr>
          <p:cNvPr id="15" name="Text 12"/>
          <p:cNvSpPr/>
          <p:nvPr/>
        </p:nvSpPr>
        <p:spPr>
          <a:xfrm>
            <a:off x="871418" y="6890266"/>
            <a:ext cx="7401163" cy="6141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5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Usa "dividir y conquistar": selecciona un pivote, particiona y repite recursivamente.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17360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8528" y="2653308"/>
            <a:ext cx="5867162" cy="5432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250"/>
              </a:lnSpc>
              <a:buNone/>
            </a:pPr>
            <a:r>
              <a:rPr lang="en-US" sz="340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Caso Práctico: Implementación</a:t>
            </a:r>
            <a:endParaRPr lang="en-US" sz="3400" dirty="0"/>
          </a:p>
        </p:txBody>
      </p:sp>
      <p:sp>
        <p:nvSpPr>
          <p:cNvPr id="4" name="Shape 1"/>
          <p:cNvSpPr/>
          <p:nvPr/>
        </p:nvSpPr>
        <p:spPr>
          <a:xfrm>
            <a:off x="7303770" y="3457337"/>
            <a:ext cx="22860" cy="4292441"/>
          </a:xfrm>
          <a:prstGeom prst="roundRect">
            <a:avLst>
              <a:gd name="adj" fmla="val 319483"/>
            </a:avLst>
          </a:prstGeom>
          <a:solidFill>
            <a:srgbClr val="C5D2CF"/>
          </a:solidFill>
          <a:ln/>
        </p:spPr>
      </p:sp>
      <p:sp>
        <p:nvSpPr>
          <p:cNvPr id="5" name="Shape 2"/>
          <p:cNvSpPr/>
          <p:nvPr/>
        </p:nvSpPr>
        <p:spPr>
          <a:xfrm>
            <a:off x="6620828" y="3641527"/>
            <a:ext cx="521613" cy="22860"/>
          </a:xfrm>
          <a:prstGeom prst="roundRect">
            <a:avLst>
              <a:gd name="adj" fmla="val 319483"/>
            </a:avLst>
          </a:prstGeom>
          <a:solidFill>
            <a:srgbClr val="C5D2CF"/>
          </a:solidFill>
          <a:ln/>
        </p:spPr>
      </p:sp>
      <p:sp>
        <p:nvSpPr>
          <p:cNvPr id="6" name="Shape 3"/>
          <p:cNvSpPr/>
          <p:nvPr/>
        </p:nvSpPr>
        <p:spPr>
          <a:xfrm>
            <a:off x="7119580" y="3457337"/>
            <a:ext cx="391239" cy="391239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4827" y="3489960"/>
            <a:ext cx="260747" cy="32599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272201" y="3517106"/>
            <a:ext cx="2173605" cy="271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Función Quicksort</a:t>
            </a:r>
            <a:endParaRPr lang="en-US" sz="1700" dirty="0"/>
          </a:p>
        </p:txBody>
      </p:sp>
      <p:sp>
        <p:nvSpPr>
          <p:cNvPr id="9" name="Text 5"/>
          <p:cNvSpPr/>
          <p:nvPr/>
        </p:nvSpPr>
        <p:spPr>
          <a:xfrm>
            <a:off x="608528" y="3893106"/>
            <a:ext cx="5837277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Se implementa quicksort para ordenar la lista de especialistas.</a:t>
            </a:r>
            <a:endParaRPr lang="en-US" sz="1350" dirty="0"/>
          </a:p>
        </p:txBody>
      </p:sp>
      <p:sp>
        <p:nvSpPr>
          <p:cNvPr id="10" name="Shape 6"/>
          <p:cNvSpPr/>
          <p:nvPr/>
        </p:nvSpPr>
        <p:spPr>
          <a:xfrm>
            <a:off x="7487960" y="4684633"/>
            <a:ext cx="521613" cy="22860"/>
          </a:xfrm>
          <a:prstGeom prst="roundRect">
            <a:avLst>
              <a:gd name="adj" fmla="val 319483"/>
            </a:avLst>
          </a:prstGeom>
          <a:solidFill>
            <a:srgbClr val="C5D2CF"/>
          </a:solidFill>
          <a:ln/>
        </p:spPr>
      </p:sp>
      <p:sp>
        <p:nvSpPr>
          <p:cNvPr id="11" name="Shape 7"/>
          <p:cNvSpPr/>
          <p:nvPr/>
        </p:nvSpPr>
        <p:spPr>
          <a:xfrm>
            <a:off x="7119580" y="4500443"/>
            <a:ext cx="391239" cy="391239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827" y="4533067"/>
            <a:ext cx="260747" cy="325993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8184594" y="4560213"/>
            <a:ext cx="2501860" cy="271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Función Búsqueda Binaria</a:t>
            </a:r>
            <a:endParaRPr lang="en-US" sz="1700" dirty="0"/>
          </a:p>
        </p:txBody>
      </p:sp>
      <p:sp>
        <p:nvSpPr>
          <p:cNvPr id="14" name="Text 9"/>
          <p:cNvSpPr/>
          <p:nvPr/>
        </p:nvSpPr>
        <p:spPr>
          <a:xfrm>
            <a:off x="8184594" y="4936212"/>
            <a:ext cx="5837277" cy="556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Define la búsqueda binaria para encontrar elementos en la lista ordenada.</a:t>
            </a:r>
            <a:endParaRPr lang="en-US" sz="1350" dirty="0"/>
          </a:p>
        </p:txBody>
      </p:sp>
      <p:sp>
        <p:nvSpPr>
          <p:cNvPr id="15" name="Shape 10"/>
          <p:cNvSpPr/>
          <p:nvPr/>
        </p:nvSpPr>
        <p:spPr>
          <a:xfrm>
            <a:off x="6620828" y="5583793"/>
            <a:ext cx="521613" cy="22860"/>
          </a:xfrm>
          <a:prstGeom prst="roundRect">
            <a:avLst>
              <a:gd name="adj" fmla="val 319483"/>
            </a:avLst>
          </a:prstGeom>
          <a:solidFill>
            <a:srgbClr val="C5D2CF"/>
          </a:solidFill>
          <a:ln/>
        </p:spPr>
      </p:sp>
      <p:sp>
        <p:nvSpPr>
          <p:cNvPr id="16" name="Shape 11"/>
          <p:cNvSpPr/>
          <p:nvPr/>
        </p:nvSpPr>
        <p:spPr>
          <a:xfrm>
            <a:off x="7119580" y="5399603"/>
            <a:ext cx="391239" cy="391239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4827" y="5432227"/>
            <a:ext cx="260747" cy="325993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4196834" y="5459373"/>
            <a:ext cx="2248972" cy="271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Interacción con Usuario</a:t>
            </a:r>
            <a:endParaRPr lang="en-US" sz="1700" dirty="0"/>
          </a:p>
        </p:txBody>
      </p:sp>
      <p:sp>
        <p:nvSpPr>
          <p:cNvPr id="19" name="Text 13"/>
          <p:cNvSpPr/>
          <p:nvPr/>
        </p:nvSpPr>
        <p:spPr>
          <a:xfrm>
            <a:off x="608528" y="5835372"/>
            <a:ext cx="5837277" cy="556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r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El programa solicita datos al usuario y muestra especialidades disponibles.</a:t>
            </a:r>
            <a:endParaRPr lang="en-US" sz="1350" dirty="0"/>
          </a:p>
        </p:txBody>
      </p:sp>
      <p:sp>
        <p:nvSpPr>
          <p:cNvPr id="20" name="Shape 14"/>
          <p:cNvSpPr/>
          <p:nvPr/>
        </p:nvSpPr>
        <p:spPr>
          <a:xfrm>
            <a:off x="7487960" y="6483072"/>
            <a:ext cx="521613" cy="22860"/>
          </a:xfrm>
          <a:prstGeom prst="roundRect">
            <a:avLst>
              <a:gd name="adj" fmla="val 319483"/>
            </a:avLst>
          </a:prstGeom>
          <a:solidFill>
            <a:srgbClr val="C5D2CF"/>
          </a:solidFill>
          <a:ln/>
        </p:spPr>
      </p:sp>
      <p:sp>
        <p:nvSpPr>
          <p:cNvPr id="21" name="Shape 15"/>
          <p:cNvSpPr/>
          <p:nvPr/>
        </p:nvSpPr>
        <p:spPr>
          <a:xfrm>
            <a:off x="7119580" y="6298882"/>
            <a:ext cx="391239" cy="391239"/>
          </a:xfrm>
          <a:prstGeom prst="roundRect">
            <a:avLst>
              <a:gd name="adj" fmla="val 18667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4827" y="6331506"/>
            <a:ext cx="260747" cy="325993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8184594" y="6358652"/>
            <a:ext cx="2173605" cy="271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7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Resultados</a:t>
            </a:r>
            <a:endParaRPr lang="en-US" sz="1700" dirty="0"/>
          </a:p>
        </p:txBody>
      </p:sp>
      <p:sp>
        <p:nvSpPr>
          <p:cNvPr id="24" name="Text 17"/>
          <p:cNvSpPr/>
          <p:nvPr/>
        </p:nvSpPr>
        <p:spPr>
          <a:xfrm>
            <a:off x="8184594" y="6734651"/>
            <a:ext cx="5837277" cy="278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35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Muestra la lista ordenada y la posición de la especialidad elegida.</a:t>
            </a:r>
            <a:endParaRPr lang="en-US" sz="13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83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2471" y="567571"/>
            <a:ext cx="5160645" cy="6449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50" dirty="0">
                <a:solidFill>
                  <a:srgbClr val="272D45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Conclusiones</a:t>
            </a:r>
            <a:endParaRPr lang="en-US" sz="4050" dirty="0"/>
          </a:p>
        </p:txBody>
      </p:sp>
      <p:sp>
        <p:nvSpPr>
          <p:cNvPr id="4" name="Text 1"/>
          <p:cNvSpPr/>
          <p:nvPr/>
        </p:nvSpPr>
        <p:spPr>
          <a:xfrm>
            <a:off x="722471" y="1625203"/>
            <a:ext cx="3694748" cy="681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350"/>
              </a:lnSpc>
              <a:buNone/>
            </a:pPr>
            <a:r>
              <a:rPr lang="en-US" sz="53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1</a:t>
            </a:r>
            <a:endParaRPr lang="en-US" sz="5350" dirty="0"/>
          </a:p>
        </p:txBody>
      </p:sp>
      <p:sp>
        <p:nvSpPr>
          <p:cNvPr id="5" name="Text 2"/>
          <p:cNvSpPr/>
          <p:nvPr/>
        </p:nvSpPr>
        <p:spPr>
          <a:xfrm>
            <a:off x="1279684" y="2564249"/>
            <a:ext cx="2580323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Eficiencia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722471" y="3010495"/>
            <a:ext cx="3694748" cy="660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Los algoritmos optimizan el manejo de grandes volúmenes de datos.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4726781" y="1625203"/>
            <a:ext cx="3694748" cy="681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350"/>
              </a:lnSpc>
              <a:buNone/>
            </a:pPr>
            <a:r>
              <a:rPr lang="en-US" sz="53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2</a:t>
            </a:r>
            <a:endParaRPr lang="en-US" sz="5350" dirty="0"/>
          </a:p>
        </p:txBody>
      </p:sp>
      <p:sp>
        <p:nvSpPr>
          <p:cNvPr id="8" name="Text 5"/>
          <p:cNvSpPr/>
          <p:nvPr/>
        </p:nvSpPr>
        <p:spPr>
          <a:xfrm>
            <a:off x="5283994" y="2564249"/>
            <a:ext cx="2580323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Pensamiento Lógico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4726781" y="3010495"/>
            <a:ext cx="3694748" cy="660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Fomentan la resolución de problemas y la toma de decisiones.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2724626" y="4393406"/>
            <a:ext cx="3694748" cy="681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350"/>
              </a:lnSpc>
              <a:buNone/>
            </a:pPr>
            <a:r>
              <a:rPr lang="en-US" sz="535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3</a:t>
            </a:r>
            <a:endParaRPr lang="en-US" sz="5350" dirty="0"/>
          </a:p>
        </p:txBody>
      </p:sp>
      <p:sp>
        <p:nvSpPr>
          <p:cNvPr id="11" name="Text 8"/>
          <p:cNvSpPr/>
          <p:nvPr/>
        </p:nvSpPr>
        <p:spPr>
          <a:xfrm>
            <a:off x="3281839" y="5332452"/>
            <a:ext cx="2580323" cy="3224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500"/>
              </a:lnSpc>
              <a:buNone/>
            </a:pPr>
            <a:r>
              <a:rPr lang="en-US" sz="2000" dirty="0">
                <a:solidFill>
                  <a:srgbClr val="2C3249"/>
                </a:solidFill>
                <a:latin typeface="Kanit Light" pitchFamily="34" charset="0"/>
                <a:ea typeface="Kanit Light" pitchFamily="34" charset="-122"/>
                <a:cs typeface="Kanit Light" pitchFamily="34" charset="-120"/>
              </a:rPr>
              <a:t>Habilidades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2724626" y="5778698"/>
            <a:ext cx="3694748" cy="9908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Mejoran las habilidades de programación y sientan bases para desafíos complejos.</a:t>
            </a: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722471" y="7001708"/>
            <a:ext cx="7699058" cy="6605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2C3249"/>
                </a:solidFill>
                <a:latin typeface="Martel Sans" pitchFamily="34" charset="0"/>
                <a:ea typeface="Martel Sans" pitchFamily="34" charset="-122"/>
                <a:cs typeface="Martel Sans" pitchFamily="34" charset="-120"/>
              </a:rPr>
              <a:t>Dominar estas herramientas es crucial para el desarrollo de software eficiente.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2025-06-07T20:19:22Z</dcterms:created>
  <dcterms:modified xsi:type="dcterms:W3CDTF">2025-06-07T20:19:22Z</dcterms:modified>
</cp:coreProperties>
</file>