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C030A29-6994-454C-9A33-5CC37751A308}">
          <p14:sldIdLst>
            <p14:sldId id="256"/>
            <p14:sldId id="258"/>
            <p14:sldId id="257"/>
          </p14:sldIdLst>
        </p14:section>
        <p14:section name="Estructura de un algoritmo" id="{81A62582-0E4D-4130-9618-F1AA8081E12E}">
          <p14:sldIdLst>
            <p14:sldId id="259"/>
            <p14:sldId id="260"/>
            <p14:sldId id="261"/>
          </p14:sldIdLst>
        </p14:section>
        <p14:section name="Documentación interna" id="{59CE6394-F9C1-4840-A931-265022AE0911}">
          <p14:sldIdLst>
            <p14:sldId id="262"/>
          </p14:sldIdLst>
        </p14:section>
        <p14:section name="Librerías" id="{DDA3410E-5FB5-4D05-8058-D54564AC7482}">
          <p14:sldIdLst>
            <p14:sldId id="263"/>
          </p14:sldIdLst>
        </p14:section>
        <p14:section name="Tipos de datos" id="{03646DF5-2DF8-43EC-AF91-B8BB70B51685}">
          <p14:sldIdLst>
            <p14:sldId id="264"/>
          </p14:sldIdLst>
        </p14:section>
        <p14:section name="Operadores" id="{6543782C-428F-4E3D-B4A8-35C8612303D1}">
          <p14:sldIdLst>
            <p14:sldId id="265"/>
            <p14:sldId id="266"/>
            <p14:sldId id="267"/>
            <p14:sldId id="268"/>
          </p14:sldIdLst>
        </p14:section>
        <p14:section name="Definición de datos" id="{6C062330-BF15-4A94-ADF9-76F0C0D3CDB3}">
          <p14:sldIdLst>
            <p14:sldId id="269"/>
            <p14:sldId id="270"/>
            <p14:sldId id="271"/>
            <p14:sldId id="276"/>
          </p14:sldIdLst>
        </p14:section>
        <p14:section name="Flujos de entrada y salida" id="{CE19E0C9-8DDA-4F0B-8968-6F289D32F03F}">
          <p14:sldIdLst>
            <p14:sldId id="272"/>
            <p14:sldId id="273"/>
            <p14:sldId id="274"/>
            <p14:sldId id="275"/>
            <p14:sldId id="277"/>
          </p14:sldIdLst>
        </p14:section>
        <p14:section name="Condicionales" id="{8AD6AF13-3A0D-44B7-93B6-97BE38B37DFA}">
          <p14:sldIdLst>
            <p14:sldId id="278"/>
            <p14:sldId id="279"/>
            <p14:sldId id="280"/>
          </p14:sldIdLst>
        </p14:section>
        <p14:section name="Bucles" id="{95C38AD8-6F21-4508-BF5A-4B33B3D4DBAA}">
          <p14:sldIdLst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s Schlotahuer" initials="TS" lastIdx="2" clrIdx="0">
    <p:extLst>
      <p:ext uri="{19B8F6BF-5375-455C-9EA6-DF929625EA0E}">
        <p15:presenceInfo xmlns:p15="http://schemas.microsoft.com/office/powerpoint/2012/main" userId="0770e2ba0fe78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3T11:43:02.844" idx="2">
    <p:pos x="6471" y="3233"/>
    <p:text>fuente: https://www.udacity.com/blog/2021/05/demystifying-the-break-and-continue-statements-in-cpp.html#:~:text=Overusing%20break%20statements%20is%20also,more%20difficult%20to%20comprehend%20code.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4626-935A-44F4-993F-71D4201913A3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11DC-6320-4733-9BFD-BF4950FA1A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29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B8DFE-5DE6-4C05-9DAE-EBABC0963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Clase1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1B01B2-7B19-48E7-9E04-8F181FCE3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Introducción a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3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57245-716F-4D5F-A188-93A0A8D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311" y="1021124"/>
            <a:ext cx="7958331" cy="1077229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accent6"/>
                </a:solidFill>
              </a:rPr>
              <a:t>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87863-C601-4C3A-9BAB-6B1AEECA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56" y="1147893"/>
            <a:ext cx="4619502" cy="2564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EA0860-10BB-4691-A536-7830B65C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56" y="3902868"/>
            <a:ext cx="6543423" cy="2591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E03A510-650F-4336-B0C5-FE70209B0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97" y="1748542"/>
            <a:ext cx="1143160" cy="4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842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C516A8-83F3-41D3-AA88-E60776AA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46" y="394282"/>
            <a:ext cx="6691582" cy="270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724FD6-5E8B-48E5-BC73-4ABE973D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46" y="3355595"/>
            <a:ext cx="6793265" cy="3359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482206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2E0B96-8EE0-4125-BA8B-400E9F733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93" y="151003"/>
            <a:ext cx="5643211" cy="3164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371014-D199-4BEE-8883-00A7DBB1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83" y="3429000"/>
            <a:ext cx="4833630" cy="3056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32205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38AE-6856-4820-876B-67F2ADFE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030" y="890997"/>
            <a:ext cx="7958331" cy="1077229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Cortocircuito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29B77-AEA9-4528-9FD2-7FEBB8B9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890997"/>
            <a:ext cx="7796540" cy="4914184"/>
          </a:xfrm>
        </p:spPr>
        <p:txBody>
          <a:bodyPr/>
          <a:lstStyle/>
          <a:p>
            <a:pPr marL="6160" indent="0">
              <a:buNone/>
            </a:pPr>
            <a:r>
              <a:rPr lang="es-ES" dirty="0"/>
              <a:t>C++ dispone la evaluación de una expresión lógica de izquierda a derecha. Si el operando de la izquierda es suficiente para determinar el resultado de la proposición, no se evalúa el operando de la derecha.</a:t>
            </a:r>
          </a:p>
          <a:p>
            <a:pPr marL="6160" indent="0">
              <a:buNone/>
            </a:pPr>
            <a:r>
              <a:rPr lang="es-ES" dirty="0">
                <a:solidFill>
                  <a:schemeClr val="accent6"/>
                </a:solidFill>
              </a:rPr>
              <a:t> Por ejemplo:</a:t>
            </a:r>
            <a:r>
              <a:rPr lang="es-ES" dirty="0"/>
              <a:t> 6 &lt; 3 &amp;&amp; z == 4</a:t>
            </a:r>
          </a:p>
          <a:p>
            <a:pPr marL="6160" indent="0">
              <a:buNone/>
            </a:pPr>
            <a:r>
              <a:rPr lang="es-ES" dirty="0"/>
              <a:t>El operando </a:t>
            </a:r>
            <a:r>
              <a:rPr lang="es-ES" dirty="0">
                <a:solidFill>
                  <a:schemeClr val="accent6"/>
                </a:solidFill>
              </a:rPr>
              <a:t>z == 4 </a:t>
            </a:r>
            <a:r>
              <a:rPr lang="es-ES" dirty="0"/>
              <a:t>no llegará a evaluarse pues </a:t>
            </a:r>
            <a:r>
              <a:rPr lang="es-ES" dirty="0">
                <a:solidFill>
                  <a:schemeClr val="accent6"/>
                </a:solidFill>
              </a:rPr>
              <a:t>6 &lt; 3 </a:t>
            </a:r>
            <a:r>
              <a:rPr lang="es-ES" dirty="0"/>
              <a:t>ya decidió el resultado cero (falso) de toda la proposición</a:t>
            </a:r>
          </a:p>
          <a:p>
            <a:pPr marL="6160" indent="0">
              <a:buNone/>
            </a:pPr>
            <a:r>
              <a:rPr lang="es-ES" dirty="0">
                <a:solidFill>
                  <a:schemeClr val="accent6"/>
                </a:solidFill>
              </a:rPr>
              <a:t>Más adelante esto nos puede ser muy útil.</a:t>
            </a:r>
          </a:p>
        </p:txBody>
      </p:sp>
    </p:spTree>
    <p:extLst>
      <p:ext uri="{BB962C8B-B14F-4D97-AF65-F5344CB8AC3E}">
        <p14:creationId xmlns:p14="http://schemas.microsoft.com/office/powerpoint/2010/main" val="1588684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6DB652B-6E21-4692-BC0E-19DF8F4E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Definición de datos: Variables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1A59B14-2B43-42B6-95E7-873E258F4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229" y="693099"/>
            <a:ext cx="7796540" cy="6257180"/>
          </a:xfrm>
        </p:spPr>
        <p:txBody>
          <a:bodyPr/>
          <a:lstStyle/>
          <a:p>
            <a:r>
              <a:rPr lang="es-ES" dirty="0"/>
              <a:t>La manera de definir una variable en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6"/>
                </a:solidFill>
              </a:rPr>
              <a:t>C++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/>
              <a:t>es indicando </a:t>
            </a:r>
            <a:r>
              <a:rPr lang="es-ES" dirty="0">
                <a:solidFill>
                  <a:schemeClr val="accent6"/>
                </a:solidFill>
              </a:rPr>
              <a:t>el tipo de dato</a:t>
            </a:r>
            <a:r>
              <a:rPr lang="es-ES" dirty="0"/>
              <a:t> y luego el nombre de la variable que vamos a crear, de esta forma:</a:t>
            </a:r>
          </a:p>
          <a:p>
            <a:pPr marL="6160" indent="0" algn="ctr">
              <a:buNone/>
            </a:pPr>
            <a:r>
              <a:rPr lang="es-ES" i="1" dirty="0" err="1">
                <a:solidFill>
                  <a:schemeClr val="accent6"/>
                </a:solidFill>
              </a:rPr>
              <a:t>int</a:t>
            </a:r>
            <a:r>
              <a:rPr lang="es-ES" dirty="0"/>
              <a:t> variable;</a:t>
            </a:r>
          </a:p>
          <a:p>
            <a:r>
              <a:rPr lang="es-ES" dirty="0"/>
              <a:t>La forma de declarar múltiples variables es la siguiente:</a:t>
            </a:r>
          </a:p>
          <a:p>
            <a:pPr marL="6160" indent="0" algn="ctr">
              <a:buNone/>
            </a:pPr>
            <a:r>
              <a:rPr lang="es-ES" i="1" dirty="0" err="1">
                <a:solidFill>
                  <a:schemeClr val="accent6"/>
                </a:solidFill>
              </a:rPr>
              <a:t>char</a:t>
            </a:r>
            <a:r>
              <a:rPr lang="es-ES" dirty="0"/>
              <a:t> variable1, variable2, variable3;</a:t>
            </a:r>
          </a:p>
          <a:p>
            <a:r>
              <a:rPr lang="es-ES" dirty="0"/>
              <a:t>Además, podemos inicializar las variables al momento de definirlas de esta manera;</a:t>
            </a:r>
          </a:p>
          <a:p>
            <a:pPr marL="6160" indent="0" algn="ctr">
              <a:buNone/>
            </a:pPr>
            <a:r>
              <a:rPr lang="es-ES" i="1" dirty="0" err="1">
                <a:solidFill>
                  <a:schemeClr val="accent6"/>
                </a:solidFill>
              </a:rPr>
              <a:t>float</a:t>
            </a:r>
            <a:r>
              <a:rPr lang="es-ES" i="1" dirty="0">
                <a:solidFill>
                  <a:schemeClr val="accent6"/>
                </a:solidFill>
              </a:rPr>
              <a:t> </a:t>
            </a:r>
            <a:r>
              <a:rPr lang="es-ES" dirty="0" err="1"/>
              <a:t>chancesdequetengavidasocial</a:t>
            </a:r>
            <a:r>
              <a:rPr lang="es-ES" dirty="0"/>
              <a:t> = 0.0002;</a:t>
            </a:r>
            <a:endParaRPr lang="es-ES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657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5DC2C-ACCB-4F6B-B97F-C347C680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Definición de datos: Constantes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76AA8D-7FD5-4A08-8E98-5BBA2C25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0745" y="1611232"/>
            <a:ext cx="4635007" cy="713818"/>
          </a:xfrm>
        </p:spPr>
        <p:txBody>
          <a:bodyPr/>
          <a:lstStyle/>
          <a:p>
            <a:r>
              <a:rPr lang="es-ES" i="1" dirty="0" err="1"/>
              <a:t>const</a:t>
            </a:r>
            <a:r>
              <a:rPr lang="es-ES" i="1" dirty="0"/>
              <a:t> &lt;dato&gt; &lt;variable&gt;= &lt;valor&gt;;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A95A7-20EA-48EB-9054-65B19359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4000" y="2532549"/>
            <a:ext cx="3893623" cy="3599803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s-ES" dirty="0"/>
              <a:t>Normalmente definiremos las constantes de esta forma, utilizando la palabra reservada </a:t>
            </a:r>
            <a:r>
              <a:rPr lang="es-ES" i="1" dirty="0" err="1">
                <a:solidFill>
                  <a:schemeClr val="accent6"/>
                </a:solidFill>
              </a:rPr>
              <a:t>const</a:t>
            </a:r>
            <a:r>
              <a:rPr lang="es-ES" i="1" dirty="0">
                <a:solidFill>
                  <a:schemeClr val="accent6"/>
                </a:solidFill>
              </a:rPr>
              <a:t>,</a:t>
            </a:r>
            <a:r>
              <a:rPr lang="es-ES" i="1" dirty="0"/>
              <a:t> </a:t>
            </a:r>
            <a:r>
              <a:rPr lang="es-ES" dirty="0"/>
              <a:t>añadiendo que tipo de dato se trata, y el nombre del mismo.</a:t>
            </a:r>
          </a:p>
          <a:p>
            <a:pPr marL="6160" indent="0">
              <a:buNone/>
            </a:pPr>
            <a:r>
              <a:rPr lang="es-ES" dirty="0"/>
              <a:t>Ejemplo: </a:t>
            </a:r>
          </a:p>
          <a:p>
            <a:pPr marL="6160" indent="0">
              <a:buNone/>
            </a:pPr>
            <a:r>
              <a:rPr lang="es-ES" i="1" dirty="0" err="1">
                <a:solidFill>
                  <a:schemeClr val="accent6"/>
                </a:solidFill>
              </a:rPr>
              <a:t>const</a:t>
            </a:r>
            <a:r>
              <a:rPr lang="es-ES" i="1" dirty="0">
                <a:solidFill>
                  <a:schemeClr val="accent6"/>
                </a:solidFill>
              </a:rPr>
              <a:t> </a:t>
            </a:r>
            <a:r>
              <a:rPr lang="es-ES" i="1" dirty="0" err="1">
                <a:solidFill>
                  <a:schemeClr val="accent6"/>
                </a:solidFill>
              </a:rPr>
              <a:t>float</a:t>
            </a:r>
            <a:r>
              <a:rPr lang="es-ES" i="1" dirty="0"/>
              <a:t> Pi= 3.14;</a:t>
            </a:r>
          </a:p>
          <a:p>
            <a:pPr marL="616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AC91C0-03AF-4932-9B80-B31AA7CD1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5" y="1611232"/>
            <a:ext cx="3899798" cy="713818"/>
          </a:xfrm>
        </p:spPr>
        <p:txBody>
          <a:bodyPr/>
          <a:lstStyle/>
          <a:p>
            <a:r>
              <a:rPr lang="es-ES" i="1" dirty="0"/>
              <a:t>#define &lt;variable&gt; &lt;dato&gt;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D3E847-97A0-4800-B402-23656E43A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635" y="2532549"/>
            <a:ext cx="3899798" cy="3457190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s-ES" sz="1800" dirty="0"/>
              <a:t>Esta es otra forma de definir una constante, pero no es recomendada ya que no especificamos el tipo de dato, y esto más adelante al ejecutar el programa nos puede dar errores.</a:t>
            </a:r>
          </a:p>
          <a:p>
            <a:pPr marL="6160" indent="0">
              <a:buNone/>
            </a:pPr>
            <a:r>
              <a:rPr lang="es-ES" sz="1800" dirty="0"/>
              <a:t>Ejemplo:</a:t>
            </a:r>
          </a:p>
          <a:p>
            <a:pPr marL="6160" indent="0">
              <a:buNone/>
            </a:pPr>
            <a:r>
              <a:rPr lang="es-ES" sz="1800" i="1" dirty="0">
                <a:solidFill>
                  <a:schemeClr val="accent6"/>
                </a:solidFill>
              </a:rPr>
              <a:t>#define mariana “denos 1 parcial más fácil </a:t>
            </a:r>
            <a:r>
              <a:rPr lang="es-ES" sz="1800" i="1" dirty="0" err="1">
                <a:solidFill>
                  <a:schemeClr val="accent6"/>
                </a:solidFill>
              </a:rPr>
              <a:t>porfavor</a:t>
            </a:r>
            <a:r>
              <a:rPr lang="es-ES" sz="1800" i="1" dirty="0">
                <a:solidFill>
                  <a:schemeClr val="accent6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37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694D02F-DD82-4855-8F27-0DC3D803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Aclaración de sobre </a:t>
            </a:r>
            <a:r>
              <a:rPr lang="es-ES" i="1" dirty="0" err="1">
                <a:solidFill>
                  <a:schemeClr val="accent6"/>
                </a:solidFill>
              </a:rPr>
              <a:t>chars</a:t>
            </a:r>
            <a:endParaRPr lang="es-ES" i="1" dirty="0">
              <a:solidFill>
                <a:schemeClr val="accent6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9CAF36-F8FC-4C26-ADE2-7209F204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583" y="974888"/>
            <a:ext cx="7796540" cy="3997828"/>
          </a:xfrm>
        </p:spPr>
        <p:txBody>
          <a:bodyPr/>
          <a:lstStyle/>
          <a:p>
            <a:r>
              <a:rPr lang="es-ES" dirty="0"/>
              <a:t>Para trabajar con </a:t>
            </a:r>
            <a:r>
              <a:rPr lang="es-ES" b="1" dirty="0">
                <a:solidFill>
                  <a:schemeClr val="accent6"/>
                </a:solidFill>
              </a:rPr>
              <a:t>UN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/>
              <a:t>carácter, utilizamos comillas simples ( ‘ ‘ )</a:t>
            </a:r>
          </a:p>
          <a:p>
            <a:r>
              <a:rPr lang="es-ES" dirty="0"/>
              <a:t>Para trabajar con caracter</a:t>
            </a:r>
            <a:r>
              <a:rPr lang="es-ES" b="1" dirty="0">
                <a:solidFill>
                  <a:schemeClr val="accent6"/>
                </a:solidFill>
              </a:rPr>
              <a:t>es</a:t>
            </a:r>
            <a:r>
              <a:rPr lang="es-ES" b="1" dirty="0"/>
              <a:t>, </a:t>
            </a:r>
            <a:r>
              <a:rPr lang="es-ES" dirty="0"/>
              <a:t>utilizamos comillas dobles( “ “ )</a:t>
            </a:r>
          </a:p>
          <a:p>
            <a:r>
              <a:rPr lang="es-ES" dirty="0"/>
              <a:t>Para declarar un </a:t>
            </a:r>
            <a:r>
              <a:rPr lang="es-ES" dirty="0" err="1"/>
              <a:t>char</a:t>
            </a:r>
            <a:r>
              <a:rPr lang="es-ES" dirty="0"/>
              <a:t> utilizaríamos: </a:t>
            </a:r>
            <a:r>
              <a:rPr lang="es-ES" i="1" dirty="0" err="1">
                <a:solidFill>
                  <a:schemeClr val="accent6"/>
                </a:solidFill>
              </a:rPr>
              <a:t>char</a:t>
            </a:r>
            <a:r>
              <a:rPr lang="es-ES" i="1" dirty="0"/>
              <a:t> </a:t>
            </a:r>
            <a:r>
              <a:rPr lang="es-ES" dirty="0"/>
              <a:t>letra= ‘a’;</a:t>
            </a:r>
          </a:p>
          <a:p>
            <a:r>
              <a:rPr lang="es-ES" dirty="0"/>
              <a:t>Para declarar un texto utilizamos: </a:t>
            </a:r>
            <a:r>
              <a:rPr lang="es-ES" i="1" dirty="0" err="1">
                <a:solidFill>
                  <a:schemeClr val="accent6"/>
                </a:solidFill>
              </a:rPr>
              <a:t>char</a:t>
            </a:r>
            <a:r>
              <a:rPr lang="es-ES" i="1" dirty="0"/>
              <a:t> </a:t>
            </a:r>
            <a:r>
              <a:rPr lang="es-ES" dirty="0"/>
              <a:t>palabra[4] = “texto”;  donde </a:t>
            </a:r>
            <a:r>
              <a:rPr lang="es-ES" b="1" dirty="0">
                <a:solidFill>
                  <a:schemeClr val="accent6"/>
                </a:solidFill>
              </a:rPr>
              <a:t>5</a:t>
            </a:r>
            <a:r>
              <a:rPr lang="es-ES" b="1" dirty="0"/>
              <a:t> </a:t>
            </a:r>
            <a:r>
              <a:rPr lang="es-ES" dirty="0"/>
              <a:t>es la cantidad de letras que puede almacenar la        	   variable </a:t>
            </a:r>
            <a:r>
              <a:rPr lang="es-ES" dirty="0">
                <a:solidFill>
                  <a:schemeClr val="accent6"/>
                </a:solidFill>
              </a:rPr>
              <a:t>palabra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D0D939-DB0C-4D30-9D22-5E0A9080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23" y="4125905"/>
            <a:ext cx="4454554" cy="2576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430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6354-99A7-49AA-8868-AD6C4E16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Ámbito de validez de una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36C4B-AAF7-4D13-B9A2-411CD5E9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34" y="542097"/>
            <a:ext cx="7796540" cy="3997828"/>
          </a:xfrm>
        </p:spPr>
        <p:txBody>
          <a:bodyPr/>
          <a:lstStyle/>
          <a:p>
            <a:r>
              <a:rPr lang="es-ES" dirty="0"/>
              <a:t>Una variable es válida </a:t>
            </a:r>
            <a:r>
              <a:rPr lang="es-ES" b="1" dirty="0">
                <a:solidFill>
                  <a:schemeClr val="accent6"/>
                </a:solidFill>
              </a:rPr>
              <a:t>dentro</a:t>
            </a:r>
            <a:r>
              <a:rPr lang="es-ES" dirty="0"/>
              <a:t> del bloque donde fue declarada.</a:t>
            </a:r>
          </a:p>
          <a:p>
            <a:r>
              <a:rPr lang="es-ES" dirty="0"/>
              <a:t>Las variables globales se le dicen a variables que pueden usarse en cualquier parte del programa y se declaran afuera de la función principal </a:t>
            </a:r>
            <a:r>
              <a:rPr lang="es-ES" i="1" dirty="0" err="1">
                <a:solidFill>
                  <a:schemeClr val="accent6"/>
                </a:solidFill>
              </a:rPr>
              <a:t>main</a:t>
            </a:r>
            <a:r>
              <a:rPr lang="es-ES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D01F62-0B03-4AD5-9A4A-081E2FBC4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"/>
          <a:stretch/>
        </p:blipFill>
        <p:spPr>
          <a:xfrm>
            <a:off x="2743199" y="3478326"/>
            <a:ext cx="6493090" cy="3060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4600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93385-52AF-47FA-A0FD-43820205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419" y="652048"/>
            <a:ext cx="7958331" cy="1077229"/>
          </a:xfrm>
        </p:spPr>
        <p:txBody>
          <a:bodyPr/>
          <a:lstStyle/>
          <a:p>
            <a:pPr algn="l"/>
            <a:r>
              <a:rPr lang="es-ES" dirty="0" err="1">
                <a:solidFill>
                  <a:schemeClr val="accent6"/>
                </a:solidFill>
              </a:rPr>
              <a:t>Cout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60CA25-E93F-41B7-A2EE-3277AAC95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729" y="652048"/>
                <a:ext cx="7796540" cy="3997828"/>
              </a:xfrm>
            </p:spPr>
            <p:txBody>
              <a:bodyPr/>
              <a:lstStyle/>
              <a:p>
                <a:r>
                  <a:rPr lang="es-ES" dirty="0"/>
                  <a:t>El </a:t>
                </a:r>
                <a:r>
                  <a:rPr lang="es-ES" i="1" dirty="0" err="1">
                    <a:solidFill>
                      <a:schemeClr val="accent6"/>
                    </a:solidFill>
                  </a:rPr>
                  <a:t>cout</a:t>
                </a:r>
                <a:r>
                  <a:rPr lang="es-ES" dirty="0"/>
                  <a:t> en </a:t>
                </a:r>
                <a:r>
                  <a:rPr lang="es-ES" i="1" dirty="0">
                    <a:solidFill>
                      <a:schemeClr val="accent6"/>
                    </a:solidFill>
                  </a:rPr>
                  <a:t>C++ </a:t>
                </a:r>
                <a:r>
                  <a:rPr lang="es-ES" dirty="0"/>
                  <a:t>vendría a ser lo mismo que el </a:t>
                </a:r>
                <a:r>
                  <a:rPr lang="es-ES" i="1" dirty="0">
                    <a:solidFill>
                      <a:schemeClr val="accent6"/>
                    </a:solidFill>
                  </a:rPr>
                  <a:t>Escribir</a:t>
                </a:r>
                <a:r>
                  <a:rPr lang="es-ES" dirty="0"/>
                  <a:t> en </a:t>
                </a:r>
                <a:r>
                  <a:rPr lang="es-ES" i="1" dirty="0" err="1">
                    <a:solidFill>
                      <a:schemeClr val="accent6"/>
                    </a:solidFill>
                  </a:rPr>
                  <a:t>PSeint</a:t>
                </a:r>
                <a:r>
                  <a:rPr lang="es-ES" dirty="0"/>
                  <a:t>, la diferencia es que para separar las instrucciones que debe hacer utilizamos el operador </a:t>
                </a:r>
                <a:r>
                  <a:rPr lang="es-ES" i="1" dirty="0">
                    <a:solidFill>
                      <a:schemeClr val="accent6"/>
                    </a:solidFill>
                  </a:rPr>
                  <a:t>&lt;&lt;</a:t>
                </a:r>
                <a:r>
                  <a:rPr lang="es-ES" dirty="0"/>
                  <a:t>, en vez de la </a:t>
                </a:r>
                <a:r>
                  <a:rPr lang="es-ES" i="1" dirty="0">
                    <a:solidFill>
                      <a:schemeClr val="accent6"/>
                    </a:solidFill>
                  </a:rPr>
                  <a:t>coma</a:t>
                </a:r>
                <a:r>
                  <a:rPr lang="es-ES" dirty="0"/>
                  <a:t> ( </a:t>
                </a:r>
                <a:r>
                  <a:rPr lang="es-ES" i="1" dirty="0">
                    <a:solidFill>
                      <a:schemeClr val="accent6"/>
                    </a:solidFill>
                  </a:rPr>
                  <a:t>,</a:t>
                </a:r>
                <a:r>
                  <a:rPr lang="es-ES" dirty="0"/>
                  <a:t> ).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𝑐𝑜𝑢𝑡</m:t>
                      </m:r>
                      <m:r>
                        <a:rPr lang="es-E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s-E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𝐸𝑠𝑐𝑟𝑖𝑏𝑖𝑟</m:t>
                      </m:r>
                    </m:oMath>
                    <m:oMath xmlns:m="http://schemas.openxmlformats.org/officeDocument/2006/math">
                      <m:r>
                        <a:rPr lang="es-E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s-E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E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s-ES" dirty="0"/>
              </a:p>
              <a:p>
                <a:pPr marL="6160" indent="0">
                  <a:buNone/>
                </a:pPr>
                <a:endParaRPr lang="es-ES" dirty="0"/>
              </a:p>
              <a:p>
                <a:pPr marL="616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60CA25-E93F-41B7-A2EE-3277AAC95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729" y="652048"/>
                <a:ext cx="7796540" cy="3997828"/>
              </a:xfrm>
              <a:blipFill>
                <a:blip r:embed="rId2"/>
                <a:stretch>
                  <a:fillRect l="-469" r="-13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5190A26B-5EBD-40A0-A9B2-8344BDF9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83" y="4931719"/>
            <a:ext cx="7758776" cy="1077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18D3BE-30B1-42E9-9137-B6E48660E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565" y="3317404"/>
            <a:ext cx="5572867" cy="1332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3017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E5CC-743D-4534-B3A9-9A8B4437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417" y="766111"/>
            <a:ext cx="7958331" cy="1077229"/>
          </a:xfrm>
        </p:spPr>
        <p:txBody>
          <a:bodyPr/>
          <a:lstStyle/>
          <a:p>
            <a:pPr algn="l"/>
            <a:r>
              <a:rPr lang="es-ES" dirty="0" err="1">
                <a:solidFill>
                  <a:schemeClr val="accent6"/>
                </a:solidFill>
              </a:rPr>
              <a:t>Cin</a:t>
            </a:r>
            <a:br>
              <a:rPr lang="es-ES" dirty="0">
                <a:solidFill>
                  <a:schemeClr val="accent6"/>
                </a:solidFill>
              </a:rPr>
            </a:b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2D755-F920-4B1F-89C9-94BC7DF8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229" y="0"/>
            <a:ext cx="7796540" cy="3997828"/>
          </a:xfrm>
        </p:spPr>
        <p:txBody>
          <a:bodyPr/>
          <a:lstStyle/>
          <a:p>
            <a:pPr algn="just"/>
            <a:r>
              <a:rPr lang="es-ES" b="1" dirty="0" err="1">
                <a:solidFill>
                  <a:schemeClr val="accent6"/>
                </a:solidFill>
              </a:rPr>
              <a:t>cin</a:t>
            </a:r>
            <a:r>
              <a:rPr lang="es-ES" dirty="0"/>
              <a:t> es equivalente al </a:t>
            </a:r>
            <a:r>
              <a:rPr lang="es-ES" i="1" dirty="0">
                <a:solidFill>
                  <a:schemeClr val="accent6"/>
                </a:solidFill>
              </a:rPr>
              <a:t>Leer</a:t>
            </a:r>
            <a:r>
              <a:rPr lang="es-ES" dirty="0"/>
              <a:t> de </a:t>
            </a:r>
            <a:r>
              <a:rPr lang="es-ES" i="1" dirty="0" err="1">
                <a:solidFill>
                  <a:schemeClr val="accent6"/>
                </a:solidFill>
              </a:rPr>
              <a:t>PSeint</a:t>
            </a:r>
            <a:r>
              <a:rPr lang="es-ES" dirty="0"/>
              <a:t>, con la diferencia de que en vez de utilizar las </a:t>
            </a:r>
            <a:r>
              <a:rPr lang="es-ES" i="1" dirty="0">
                <a:solidFill>
                  <a:schemeClr val="accent6"/>
                </a:solidFill>
              </a:rPr>
              <a:t>comas</a:t>
            </a:r>
            <a:r>
              <a:rPr lang="es-ES" dirty="0"/>
              <a:t> ( </a:t>
            </a:r>
            <a:r>
              <a:rPr lang="es-ES" i="1" dirty="0">
                <a:solidFill>
                  <a:schemeClr val="accent6"/>
                </a:solidFill>
              </a:rPr>
              <a:t>,</a:t>
            </a:r>
            <a:r>
              <a:rPr lang="es-ES" dirty="0"/>
              <a:t> ) para separar las variables donde vamos a guardar la información, empleamos el operador </a:t>
            </a:r>
            <a:r>
              <a:rPr lang="es-ES" i="1" dirty="0">
                <a:solidFill>
                  <a:schemeClr val="accent6"/>
                </a:solidFill>
              </a:rPr>
              <a:t>&gt;&gt;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01778-7906-4272-BC60-05523504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31" y="2978239"/>
            <a:ext cx="7796541" cy="1675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E29614-9998-4547-85CF-C8BEC1D7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116" y="4805884"/>
            <a:ext cx="6856766" cy="16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7007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29E97-C513-41B9-8779-955DF8EA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913" y="850001"/>
            <a:ext cx="7958331" cy="1077229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 de la primer clase</a:t>
            </a:r>
            <a:endParaRPr lang="en-GB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570EE-DF06-40D3-AA4C-E7547E77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632" y="1927230"/>
            <a:ext cx="4328719" cy="4514759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algoritmo en C++</a:t>
            </a:r>
          </a:p>
          <a:p>
            <a:pPr lvl="1"/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Encabezado</a:t>
            </a:r>
          </a:p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interna</a:t>
            </a:r>
          </a:p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Librerías</a:t>
            </a:r>
          </a:p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datos</a:t>
            </a:r>
          </a:p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</a:p>
          <a:p>
            <a:pPr lvl="1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abreviada</a:t>
            </a:r>
          </a:p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datos</a:t>
            </a:r>
          </a:p>
          <a:p>
            <a:endParaRPr lang="es-ES" dirty="0"/>
          </a:p>
          <a:p>
            <a:endParaRPr lang="en-GB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920754A-05CD-4353-9DDE-54886A08B315}"/>
              </a:ext>
            </a:extLst>
          </p:cNvPr>
          <p:cNvSpPr txBox="1">
            <a:spLocks/>
          </p:cNvSpPr>
          <p:nvPr/>
        </p:nvSpPr>
        <p:spPr>
          <a:xfrm>
            <a:off x="6143525" y="1927230"/>
            <a:ext cx="4328719" cy="451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Flujos de entrada y salida</a:t>
            </a:r>
          </a:p>
          <a:p>
            <a:pPr lvl="1"/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Condicionales. </a:t>
            </a:r>
          </a:p>
          <a:p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Bucles</a:t>
            </a:r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4115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93DB6-4E0E-4C14-8DBA-D0CB20B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084" y="740944"/>
            <a:ext cx="7958331" cy="1077229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Operadores: </a:t>
            </a:r>
            <a:r>
              <a:rPr lang="es-ES" dirty="0"/>
              <a:t>&lt;&lt;</a:t>
            </a:r>
            <a:r>
              <a:rPr lang="es-ES" dirty="0">
                <a:solidFill>
                  <a:schemeClr val="accent6"/>
                </a:solidFill>
              </a:rPr>
              <a:t> y </a:t>
            </a:r>
            <a:r>
              <a:rPr lang="es-ES" dirty="0"/>
              <a:t>&gt;&gt;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97C3A-64B5-4B2F-8D71-DE6820A3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69" y="1228605"/>
            <a:ext cx="7796540" cy="3997828"/>
          </a:xfrm>
        </p:spPr>
        <p:txBody>
          <a:bodyPr/>
          <a:lstStyle/>
          <a:p>
            <a:r>
              <a:rPr lang="es-ES" dirty="0"/>
              <a:t>El sentido de las flechas indica hacia donde va la información, como sabemos, al utilizar el </a:t>
            </a:r>
            <a:r>
              <a:rPr lang="es-ES" b="1" i="1" dirty="0" err="1">
                <a:solidFill>
                  <a:schemeClr val="accent6"/>
                </a:solidFill>
              </a:rPr>
              <a:t>cin</a:t>
            </a:r>
            <a:r>
              <a:rPr lang="es-ES" b="1" i="1" dirty="0">
                <a:solidFill>
                  <a:schemeClr val="accent6"/>
                </a:solidFill>
              </a:rPr>
              <a:t> (leer) </a:t>
            </a:r>
            <a:r>
              <a:rPr lang="es-ES" dirty="0"/>
              <a:t>realizamos una entrada de datos al programa, es decir, información viene desde afuera hacia una variable dentro del programa, y a la hora de utilizar el </a:t>
            </a:r>
            <a:r>
              <a:rPr lang="es-ES" b="1" i="1" dirty="0" err="1">
                <a:solidFill>
                  <a:schemeClr val="accent6"/>
                </a:solidFill>
              </a:rPr>
              <a:t>cout</a:t>
            </a:r>
            <a:r>
              <a:rPr lang="es-ES" b="1" i="1" dirty="0">
                <a:solidFill>
                  <a:schemeClr val="accent6"/>
                </a:solidFill>
              </a:rPr>
              <a:t> (escribir) </a:t>
            </a:r>
            <a:r>
              <a:rPr lang="es-ES" dirty="0"/>
              <a:t>realizamos una salida de información, ya que está se está enviando a la </a:t>
            </a:r>
            <a:r>
              <a:rPr lang="es-ES" b="1" dirty="0">
                <a:solidFill>
                  <a:schemeClr val="accent6"/>
                </a:solidFill>
              </a:rPr>
              <a:t>consola (</a:t>
            </a:r>
            <a:r>
              <a:rPr lang="es-ES" b="1" i="1" dirty="0">
                <a:solidFill>
                  <a:schemeClr val="accent6"/>
                </a:solidFill>
              </a:rPr>
              <a:t>monitor) </a:t>
            </a:r>
            <a:r>
              <a:rPr lang="es-ES" dirty="0"/>
              <a:t>para ser mostrada.</a:t>
            </a:r>
          </a:p>
          <a:p>
            <a:r>
              <a:rPr lang="es-ES" dirty="0"/>
              <a:t>Es por eso que usamos </a:t>
            </a:r>
            <a:r>
              <a:rPr lang="es-ES" b="1" dirty="0">
                <a:solidFill>
                  <a:schemeClr val="accent6"/>
                </a:solidFill>
              </a:rPr>
              <a:t>&lt;&lt;</a:t>
            </a:r>
            <a:r>
              <a:rPr lang="es-ES" dirty="0"/>
              <a:t> para el </a:t>
            </a:r>
            <a:r>
              <a:rPr lang="es-ES" b="1" dirty="0" err="1">
                <a:solidFill>
                  <a:schemeClr val="accent6"/>
                </a:solidFill>
              </a:rPr>
              <a:t>cout</a:t>
            </a:r>
            <a:r>
              <a:rPr lang="es-ES" dirty="0"/>
              <a:t> </a:t>
            </a:r>
          </a:p>
          <a:p>
            <a:r>
              <a:rPr lang="es-ES" dirty="0"/>
              <a:t>Y es por eso que usamos </a:t>
            </a:r>
            <a:r>
              <a:rPr lang="es-ES" b="1" dirty="0">
                <a:solidFill>
                  <a:schemeClr val="accent6"/>
                </a:solidFill>
              </a:rPr>
              <a:t>&gt;&gt;</a:t>
            </a:r>
            <a:r>
              <a:rPr lang="es-ES" dirty="0"/>
              <a:t> para el </a:t>
            </a:r>
            <a:r>
              <a:rPr lang="es-ES" b="1" dirty="0" err="1">
                <a:solidFill>
                  <a:schemeClr val="accent6"/>
                </a:solidFill>
              </a:rPr>
              <a:t>cin</a:t>
            </a:r>
            <a:endParaRPr lang="es-ES" b="1" dirty="0">
              <a:solidFill>
                <a:schemeClr val="accent6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8885BC-810E-4A6C-A28B-10F63579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6" y="3793935"/>
            <a:ext cx="4033575" cy="27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217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F6E2D-80C7-4E09-8C74-0E655D3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Caracteres especiales y manipuladores para E/S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8809C-B48D-4C5A-A219-0845244D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136" y="2192240"/>
            <a:ext cx="7796540" cy="399782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Algunas funciones que nos trae </a:t>
            </a:r>
            <a:r>
              <a:rPr lang="es-ES" i="1" dirty="0">
                <a:solidFill>
                  <a:schemeClr val="accent6"/>
                </a:solidFill>
              </a:rPr>
              <a:t>&lt;</a:t>
            </a:r>
            <a:r>
              <a:rPr lang="es-ES" i="1" dirty="0" err="1">
                <a:solidFill>
                  <a:schemeClr val="accent6"/>
                </a:solidFill>
              </a:rPr>
              <a:t>iomanip</a:t>
            </a:r>
            <a:r>
              <a:rPr lang="es-ES" i="1" dirty="0">
                <a:solidFill>
                  <a:schemeClr val="accent6"/>
                </a:solidFill>
              </a:rPr>
              <a:t>&gt; </a:t>
            </a:r>
            <a:r>
              <a:rPr lang="es-ES" dirty="0"/>
              <a:t>y nos pueden ser muy útiles:</a:t>
            </a:r>
          </a:p>
          <a:p>
            <a:pPr lvl="1"/>
            <a:r>
              <a:rPr lang="es-ES" b="1" i="1" dirty="0" err="1">
                <a:solidFill>
                  <a:schemeClr val="accent6"/>
                </a:solidFill>
              </a:rPr>
              <a:t>setw</a:t>
            </a:r>
            <a:r>
              <a:rPr lang="es-ES" b="1" i="1" dirty="0">
                <a:solidFill>
                  <a:schemeClr val="accent6"/>
                </a:solidFill>
              </a:rPr>
              <a:t>( &lt;entero&gt; )</a:t>
            </a:r>
          </a:p>
          <a:p>
            <a:pPr marL="457010" lvl="1" indent="0">
              <a:buNone/>
            </a:pPr>
            <a:r>
              <a:rPr lang="es-ES" dirty="0"/>
              <a:t>Pone la cantidad de espacios que le </a:t>
            </a:r>
          </a:p>
          <a:p>
            <a:pPr marL="457010" lvl="1" indent="0">
              <a:buNone/>
            </a:pPr>
            <a:r>
              <a:rPr lang="es-ES" dirty="0"/>
              <a:t>asignemos mediante el número entero</a:t>
            </a:r>
          </a:p>
          <a:p>
            <a:pPr marL="457010" lvl="1" indent="0">
              <a:buNone/>
            </a:pPr>
            <a:r>
              <a:rPr lang="es-ES" dirty="0"/>
              <a:t>que coloquemos en su argumento.</a:t>
            </a:r>
          </a:p>
          <a:p>
            <a:pPr lvl="1"/>
            <a:r>
              <a:rPr lang="es-ES" b="1" i="1" dirty="0" err="1">
                <a:solidFill>
                  <a:schemeClr val="accent6"/>
                </a:solidFill>
              </a:rPr>
              <a:t>setfill</a:t>
            </a:r>
            <a:r>
              <a:rPr lang="es-ES" b="1" i="1" dirty="0">
                <a:solidFill>
                  <a:schemeClr val="accent6"/>
                </a:solidFill>
              </a:rPr>
              <a:t>( &lt;carácter&gt; )</a:t>
            </a:r>
          </a:p>
          <a:p>
            <a:pPr marL="457010" lvl="1" indent="0">
              <a:buNone/>
            </a:pPr>
            <a:r>
              <a:rPr lang="es-ES" dirty="0"/>
              <a:t>Cambia los espacios del </a:t>
            </a:r>
            <a:r>
              <a:rPr lang="es-ES" i="1" dirty="0" err="1">
                <a:solidFill>
                  <a:schemeClr val="accent6"/>
                </a:solidFill>
              </a:rPr>
              <a:t>setw</a:t>
            </a:r>
            <a:r>
              <a:rPr lang="es-ES" i="1" dirty="0"/>
              <a:t> por el </a:t>
            </a:r>
          </a:p>
          <a:p>
            <a:pPr marL="457010" lvl="1" indent="0">
              <a:buNone/>
            </a:pPr>
            <a:r>
              <a:rPr lang="es-ES" dirty="0"/>
              <a:t>carácter que le indiquemos.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88F88F-CB4D-493D-B372-7A5CB7BE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38" y="3187817"/>
            <a:ext cx="4855593" cy="3314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0126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151AE-029E-465B-A601-9036C6C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Caracteres especiales y manipuladores para E/S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800DF-E207-4200-97DC-F8E2FF91CFC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37404" y="1941770"/>
            <a:ext cx="8844452" cy="269510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\a</a:t>
            </a:r>
            <a:r>
              <a:rPr lang="es-ES" dirty="0"/>
              <a:t> = alarma o alerta		</a:t>
            </a:r>
            <a:r>
              <a:rPr lang="es-ES" dirty="0">
                <a:solidFill>
                  <a:schemeClr val="accent6"/>
                </a:solidFill>
              </a:rPr>
              <a:t>\n</a:t>
            </a:r>
            <a:r>
              <a:rPr lang="es-ES" dirty="0"/>
              <a:t> = </a:t>
            </a:r>
            <a:r>
              <a:rPr lang="es-ES" dirty="0" err="1"/>
              <a:t>enter</a:t>
            </a:r>
            <a:r>
              <a:rPr lang="es-ES" dirty="0"/>
              <a:t> (otro renglón)</a:t>
            </a:r>
          </a:p>
          <a:p>
            <a:r>
              <a:rPr lang="es-ES" dirty="0">
                <a:solidFill>
                  <a:schemeClr val="accent6"/>
                </a:solidFill>
              </a:rPr>
              <a:t>\b</a:t>
            </a:r>
            <a:r>
              <a:rPr lang="es-ES" dirty="0"/>
              <a:t> = tecla de borrar		</a:t>
            </a:r>
            <a:r>
              <a:rPr lang="es-ES" dirty="0">
                <a:solidFill>
                  <a:schemeClr val="accent6"/>
                </a:solidFill>
              </a:rPr>
              <a:t>\f </a:t>
            </a:r>
            <a:r>
              <a:rPr lang="es-ES" dirty="0"/>
              <a:t>= forma de página (no lo usamos)</a:t>
            </a:r>
          </a:p>
          <a:p>
            <a:r>
              <a:rPr lang="es-ES" dirty="0">
                <a:solidFill>
                  <a:schemeClr val="accent6"/>
                </a:solidFill>
              </a:rPr>
              <a:t>\t </a:t>
            </a:r>
            <a:r>
              <a:rPr lang="es-ES" dirty="0"/>
              <a:t>= tabular			</a:t>
            </a:r>
            <a:r>
              <a:rPr lang="es-ES" dirty="0">
                <a:solidFill>
                  <a:schemeClr val="accent6"/>
                </a:solidFill>
              </a:rPr>
              <a:t>\r</a:t>
            </a:r>
            <a:r>
              <a:rPr lang="es-ES" dirty="0"/>
              <a:t> = volver al inicio de la misma línea.</a:t>
            </a:r>
          </a:p>
          <a:p>
            <a:r>
              <a:rPr lang="es-ES" dirty="0">
                <a:solidFill>
                  <a:schemeClr val="accent6"/>
                </a:solidFill>
              </a:rPr>
              <a:t>\\</a:t>
            </a:r>
            <a:r>
              <a:rPr lang="es-ES" dirty="0"/>
              <a:t> = imprimir una \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05F85F-7729-411E-B71E-39D6254D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71" y="4094255"/>
            <a:ext cx="7281655" cy="195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1900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E568-B8F1-4007-95AE-6572CA9C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Condicionales - </a:t>
            </a:r>
            <a:r>
              <a:rPr lang="es-ES" dirty="0" err="1">
                <a:solidFill>
                  <a:schemeClr val="accent6"/>
                </a:solidFill>
              </a:rPr>
              <a:t>if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54A05D-0695-43DB-BB56-3B6217EC3B31}"/>
              </a:ext>
            </a:extLst>
          </p:cNvPr>
          <p:cNvSpPr txBox="1"/>
          <p:nvPr/>
        </p:nvSpPr>
        <p:spPr>
          <a:xfrm>
            <a:off x="1960227" y="1700619"/>
            <a:ext cx="6202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análogo del </a:t>
            </a:r>
            <a:r>
              <a:rPr lang="es-ES" i="1" dirty="0">
                <a:solidFill>
                  <a:schemeClr val="accent6"/>
                </a:solidFill>
              </a:rPr>
              <a:t>SI</a:t>
            </a:r>
            <a:r>
              <a:rPr lang="es-ES" dirty="0"/>
              <a:t> es el </a:t>
            </a:r>
            <a:r>
              <a:rPr lang="es-ES" i="1" dirty="0" err="1">
                <a:solidFill>
                  <a:schemeClr val="accent6"/>
                </a:solidFill>
              </a:rPr>
              <a:t>if</a:t>
            </a:r>
            <a:r>
              <a:rPr lang="es-ES" i="1" dirty="0"/>
              <a:t> , </a:t>
            </a:r>
            <a:r>
              <a:rPr lang="es-ES" dirty="0"/>
              <a:t>y ahora la sentencia pasa de ser:</a:t>
            </a:r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es-ES" b="1" dirty="0"/>
              <a:t> &lt;condición&gt;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entonces</a:t>
            </a:r>
          </a:p>
          <a:p>
            <a:r>
              <a:rPr lang="es-ES" b="1" dirty="0"/>
              <a:t>	&lt;Código&gt;</a:t>
            </a:r>
          </a:p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Sino</a:t>
            </a:r>
          </a:p>
          <a:p>
            <a:r>
              <a:rPr lang="es-ES" b="1" dirty="0"/>
              <a:t>	&lt;código&gt;</a:t>
            </a:r>
          </a:p>
          <a:p>
            <a:r>
              <a:rPr lang="es-ES" b="1" dirty="0" err="1">
                <a:solidFill>
                  <a:schemeClr val="tx2">
                    <a:lumMod val="75000"/>
                  </a:schemeClr>
                </a:solidFill>
              </a:rPr>
              <a:t>FinSi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B39627-6FCD-40D9-B38A-B90FEC02F1A1}"/>
              </a:ext>
            </a:extLst>
          </p:cNvPr>
          <p:cNvSpPr txBox="1"/>
          <p:nvPr/>
        </p:nvSpPr>
        <p:spPr>
          <a:xfrm>
            <a:off x="6853804" y="2202045"/>
            <a:ext cx="2399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s-ES" b="1" dirty="0"/>
              <a:t>&lt;condición&gt;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) {</a:t>
            </a:r>
          </a:p>
          <a:p>
            <a:r>
              <a:rPr lang="es-ES" b="1" dirty="0"/>
              <a:t>	&lt;código&gt;</a:t>
            </a:r>
          </a:p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s-ES" b="1" dirty="0" err="1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es-ES" b="1" dirty="0"/>
              <a:t> 	&lt;código&gt;</a:t>
            </a:r>
          </a:p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3324FBF3-DF09-4464-B027-399FDBE7BAD4}"/>
              </a:ext>
            </a:extLst>
          </p:cNvPr>
          <p:cNvCxnSpPr/>
          <p:nvPr/>
        </p:nvCxnSpPr>
        <p:spPr>
          <a:xfrm>
            <a:off x="2684477" y="2986481"/>
            <a:ext cx="4169327" cy="25166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2F2281D-5204-40EE-A6BE-F6F6A79AD67E}"/>
              </a:ext>
            </a:extLst>
          </p:cNvPr>
          <p:cNvCxnSpPr/>
          <p:nvPr/>
        </p:nvCxnSpPr>
        <p:spPr>
          <a:xfrm>
            <a:off x="4907560" y="2457974"/>
            <a:ext cx="1946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78EAB381-1289-4CBE-B034-236C11561BE9}"/>
              </a:ext>
            </a:extLst>
          </p:cNvPr>
          <p:cNvCxnSpPr/>
          <p:nvPr/>
        </p:nvCxnSpPr>
        <p:spPr>
          <a:xfrm>
            <a:off x="2768367" y="3548543"/>
            <a:ext cx="4085437" cy="23489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132BA3-2F81-4783-B64F-DBC9FE05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04" y="4093828"/>
            <a:ext cx="3154260" cy="2495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4B58CF4-C565-4310-BCDA-F4DC1F37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4205264"/>
            <a:ext cx="4714875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58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833FB60-7316-470C-89D5-8D44F4CB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Condicionales - switch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713BD4-D6F3-45F4-9878-4F0DFD36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-113629"/>
            <a:ext cx="7796540" cy="3997828"/>
          </a:xfrm>
        </p:spPr>
        <p:txBody>
          <a:bodyPr/>
          <a:lstStyle/>
          <a:p>
            <a:r>
              <a:rPr lang="es-ES" i="1" dirty="0">
                <a:solidFill>
                  <a:schemeClr val="accent6"/>
                </a:solidFill>
              </a:rPr>
              <a:t>switch</a:t>
            </a:r>
            <a:r>
              <a:rPr lang="es-ES" i="1" dirty="0"/>
              <a:t> </a:t>
            </a:r>
            <a:r>
              <a:rPr lang="es-ES" dirty="0"/>
              <a:t>vendría a ser el </a:t>
            </a:r>
            <a:r>
              <a:rPr lang="es-ES" i="1" dirty="0" err="1">
                <a:solidFill>
                  <a:schemeClr val="accent6"/>
                </a:solidFill>
              </a:rPr>
              <a:t>Segun</a:t>
            </a:r>
            <a:r>
              <a:rPr lang="es-ES" i="1" dirty="0"/>
              <a:t> </a:t>
            </a:r>
            <a:r>
              <a:rPr lang="es-ES" dirty="0"/>
              <a:t>en </a:t>
            </a:r>
            <a:r>
              <a:rPr lang="es-ES" dirty="0" err="1"/>
              <a:t>Pseint</a:t>
            </a:r>
            <a:r>
              <a:rPr lang="es-ES" dirty="0"/>
              <a:t>, teniendo la siguiente estructura: </a:t>
            </a:r>
            <a:endParaRPr lang="es-ES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39918A-82CB-4D68-AFA9-2A355D17E224}"/>
              </a:ext>
            </a:extLst>
          </p:cNvPr>
          <p:cNvSpPr txBox="1"/>
          <p:nvPr/>
        </p:nvSpPr>
        <p:spPr>
          <a:xfrm>
            <a:off x="2013358" y="2497560"/>
            <a:ext cx="3172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Segun</a:t>
            </a:r>
            <a:r>
              <a:rPr lang="es-ES" dirty="0"/>
              <a:t> &lt;variable&gt;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Hacer: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1:</a:t>
            </a:r>
            <a:r>
              <a:rPr lang="es-ES" dirty="0"/>
              <a:t> &lt;código&gt;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2: </a:t>
            </a:r>
            <a:r>
              <a:rPr lang="es-ES" dirty="0"/>
              <a:t>&lt;código&gt;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3:</a:t>
            </a:r>
            <a:r>
              <a:rPr lang="es-ES" dirty="0"/>
              <a:t> &lt;código&gt;</a:t>
            </a:r>
          </a:p>
          <a:p>
            <a:r>
              <a:rPr lang="es-ES" dirty="0"/>
              <a:t>	…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n:</a:t>
            </a:r>
            <a:r>
              <a:rPr lang="es-ES" dirty="0"/>
              <a:t> &lt;código&gt;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De Otro Modo: </a:t>
            </a:r>
            <a:r>
              <a:rPr lang="es-ES" dirty="0"/>
              <a:t>&lt;código&gt;</a:t>
            </a:r>
          </a:p>
          <a:p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FinSegun</a:t>
            </a:r>
            <a:r>
              <a:rPr lang="es-ES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CB8C6C-2403-4882-9D4F-2B6E5F1DCECB}"/>
              </a:ext>
            </a:extLst>
          </p:cNvPr>
          <p:cNvSpPr txBox="1"/>
          <p:nvPr/>
        </p:nvSpPr>
        <p:spPr>
          <a:xfrm>
            <a:off x="6860323" y="2262669"/>
            <a:ext cx="249299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s-ES" dirty="0"/>
              <a:t>&lt;variable&gt;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s-ES" dirty="0">
                <a:solidFill>
                  <a:schemeClr val="accent6"/>
                </a:solidFill>
              </a:rPr>
              <a:t> 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ES" dirty="0">
                <a:solidFill>
                  <a:schemeClr val="accent6"/>
                </a:solidFill>
              </a:rPr>
              <a:t>case 1: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/>
              <a:t>&lt;código&gt;</a:t>
            </a:r>
          </a:p>
          <a:p>
            <a:r>
              <a:rPr lang="es-ES" dirty="0">
                <a:solidFill>
                  <a:schemeClr val="accent6"/>
                </a:solidFill>
              </a:rPr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break;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ES" dirty="0">
                <a:solidFill>
                  <a:schemeClr val="accent6"/>
                </a:solidFill>
              </a:rPr>
              <a:t>case 2: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/>
              <a:t>&lt;código&gt;</a:t>
            </a:r>
          </a:p>
          <a:p>
            <a:r>
              <a:rPr lang="es-ES" dirty="0">
                <a:solidFill>
                  <a:schemeClr val="accent6"/>
                </a:solidFill>
              </a:rPr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break;</a:t>
            </a:r>
          </a:p>
          <a:p>
            <a:r>
              <a:rPr lang="es-ES" dirty="0">
                <a:solidFill>
                  <a:schemeClr val="accent6"/>
                </a:solidFill>
              </a:rPr>
              <a:t>	….</a:t>
            </a:r>
          </a:p>
          <a:p>
            <a:r>
              <a:rPr lang="es-ES" dirty="0">
                <a:solidFill>
                  <a:schemeClr val="accent6"/>
                </a:solidFill>
              </a:rPr>
              <a:t>	case n; </a:t>
            </a:r>
            <a:r>
              <a:rPr lang="es-ES" dirty="0"/>
              <a:t>&lt;código&gt;</a:t>
            </a:r>
          </a:p>
          <a:p>
            <a:r>
              <a:rPr lang="es-ES" dirty="0">
                <a:solidFill>
                  <a:schemeClr val="accent6"/>
                </a:solidFill>
              </a:rPr>
              <a:t>	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break;</a:t>
            </a:r>
          </a:p>
          <a:p>
            <a:r>
              <a:rPr lang="es-ES" dirty="0">
                <a:solidFill>
                  <a:schemeClr val="accent6"/>
                </a:solidFill>
              </a:rPr>
              <a:t>	default: </a:t>
            </a:r>
            <a:r>
              <a:rPr lang="es-ES" dirty="0"/>
              <a:t>&lt;código&gt;</a:t>
            </a:r>
            <a:r>
              <a:rPr lang="es-ES" dirty="0">
                <a:solidFill>
                  <a:schemeClr val="accent6"/>
                </a:solidFill>
              </a:rPr>
              <a:t>	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s-ES" dirty="0"/>
              <a:t>	</a:t>
            </a:r>
            <a:endParaRPr lang="es-ES" dirty="0">
              <a:solidFill>
                <a:schemeClr val="accent6"/>
              </a:solidFill>
            </a:endParaRP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0CE93584-5F99-46DF-B78A-101436D068D2}"/>
              </a:ext>
            </a:extLst>
          </p:cNvPr>
          <p:cNvCxnSpPr/>
          <p:nvPr/>
        </p:nvCxnSpPr>
        <p:spPr>
          <a:xfrm flipV="1">
            <a:off x="4750005" y="2497560"/>
            <a:ext cx="2110318" cy="203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Abrir llave 10">
            <a:extLst>
              <a:ext uri="{FF2B5EF4-FFF2-40B4-BE49-F238E27FC236}">
                <a16:creationId xmlns:a16="http://schemas.microsoft.com/office/drawing/2014/main" id="{821E3105-F4A5-4806-9F59-80C55BF85817}"/>
              </a:ext>
            </a:extLst>
          </p:cNvPr>
          <p:cNvSpPr/>
          <p:nvPr/>
        </p:nvSpPr>
        <p:spPr>
          <a:xfrm>
            <a:off x="7038363" y="2936147"/>
            <a:ext cx="285226" cy="18697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42D7FA4B-D2DE-4476-BDDC-D3027C0D8624}"/>
              </a:ext>
            </a:extLst>
          </p:cNvPr>
          <p:cNvSpPr/>
          <p:nvPr/>
        </p:nvSpPr>
        <p:spPr>
          <a:xfrm>
            <a:off x="3858936" y="2835479"/>
            <a:ext cx="234892" cy="13506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A2CA26D8-4099-4042-852C-68B2D65D9481}"/>
              </a:ext>
            </a:extLst>
          </p:cNvPr>
          <p:cNvCxnSpPr>
            <a:cxnSpLocks/>
          </p:cNvCxnSpPr>
          <p:nvPr/>
        </p:nvCxnSpPr>
        <p:spPr>
          <a:xfrm>
            <a:off x="4194496" y="3531765"/>
            <a:ext cx="2743199" cy="3524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7D76731F-5BD2-4CAB-9581-3087A8CF36EE}"/>
              </a:ext>
            </a:extLst>
          </p:cNvPr>
          <p:cNvCxnSpPr>
            <a:cxnSpLocks/>
          </p:cNvCxnSpPr>
          <p:nvPr/>
        </p:nvCxnSpPr>
        <p:spPr>
          <a:xfrm>
            <a:off x="5186021" y="4328719"/>
            <a:ext cx="2137568" cy="6375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8FF6D410-BDF2-4AFC-A2F7-F63FA347FE52}"/>
              </a:ext>
            </a:extLst>
          </p:cNvPr>
          <p:cNvCxnSpPr/>
          <p:nvPr/>
        </p:nvCxnSpPr>
        <p:spPr>
          <a:xfrm>
            <a:off x="3229761" y="4613945"/>
            <a:ext cx="3548544" cy="6459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61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CD8E-F09F-41FC-8BBF-12C2764C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Condicionales - switch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1416A9-B654-4F68-B14D-27E414CC7DB2}"/>
              </a:ext>
            </a:extLst>
          </p:cNvPr>
          <p:cNvSpPr txBox="1"/>
          <p:nvPr/>
        </p:nvSpPr>
        <p:spPr>
          <a:xfrm>
            <a:off x="1256215" y="1549725"/>
            <a:ext cx="92127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Otros datos importantes:</a:t>
            </a:r>
          </a:p>
          <a:p>
            <a:r>
              <a:rPr lang="es-ES" dirty="0"/>
              <a:t>Hay que tener en cuenta que los casos se terminan con un </a:t>
            </a:r>
            <a:r>
              <a:rPr lang="es-ES" i="1" dirty="0">
                <a:solidFill>
                  <a:schemeClr val="accent6"/>
                </a:solidFill>
              </a:rPr>
              <a:t>break</a:t>
            </a:r>
            <a:r>
              <a:rPr lang="es-ES" i="1" dirty="0"/>
              <a:t> </a:t>
            </a:r>
            <a:r>
              <a:rPr lang="es-ES" dirty="0"/>
              <a:t>y es necesario escribir</a:t>
            </a:r>
          </a:p>
          <a:p>
            <a:r>
              <a:rPr lang="es-ES" i="1" dirty="0">
                <a:solidFill>
                  <a:schemeClr val="accent6"/>
                </a:solidFill>
              </a:rPr>
              <a:t>case </a:t>
            </a:r>
            <a:r>
              <a:rPr lang="es-ES" dirty="0"/>
              <a:t>por cada uno, podemos anidar múltiples casos poniendo: 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case 1: case 2: case 3: </a:t>
            </a:r>
            <a:r>
              <a:rPr lang="es-ES" dirty="0"/>
              <a:t>&lt;código&gt; 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s-ES" dirty="0"/>
              <a:t>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F0D720-758C-487B-8B91-A62A5868D964}"/>
              </a:ext>
            </a:extLst>
          </p:cNvPr>
          <p:cNvSpPr txBox="1"/>
          <p:nvPr/>
        </p:nvSpPr>
        <p:spPr>
          <a:xfrm>
            <a:off x="1256215" y="4372551"/>
            <a:ext cx="1003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el </a:t>
            </a:r>
            <a:r>
              <a:rPr lang="es-ES" i="1" dirty="0">
                <a:solidFill>
                  <a:schemeClr val="accent6"/>
                </a:solidFill>
              </a:rPr>
              <a:t>switch</a:t>
            </a:r>
            <a:r>
              <a:rPr lang="es-ES" dirty="0"/>
              <a:t> de C++ es posible utilizar </a:t>
            </a:r>
            <a:r>
              <a:rPr lang="es-ES" b="1" dirty="0">
                <a:solidFill>
                  <a:schemeClr val="accent6"/>
                </a:solidFill>
              </a:rPr>
              <a:t>caracteres</a:t>
            </a:r>
            <a:r>
              <a:rPr lang="es-ES" dirty="0"/>
              <a:t> además de números en el switch, a diferencia </a:t>
            </a:r>
          </a:p>
          <a:p>
            <a:r>
              <a:rPr lang="es-ES" dirty="0"/>
              <a:t>de </a:t>
            </a:r>
            <a:r>
              <a:rPr lang="es-ES" dirty="0" err="1"/>
              <a:t>PSeint</a:t>
            </a:r>
            <a:r>
              <a:rPr lang="es-ES" dirty="0"/>
              <a:t> donde únicamente nos dejaba utilizar</a:t>
            </a:r>
            <a:r>
              <a:rPr lang="es-ES" i="1" dirty="0"/>
              <a:t> </a:t>
            </a:r>
            <a:r>
              <a:rPr lang="es-ES" i="1" dirty="0">
                <a:solidFill>
                  <a:schemeClr val="accent6"/>
                </a:solidFill>
              </a:rPr>
              <a:t>números</a:t>
            </a:r>
            <a:r>
              <a:rPr lang="es-ES" i="1" dirty="0"/>
              <a:t>.</a:t>
            </a:r>
          </a:p>
          <a:p>
            <a:endParaRPr lang="es-ES" i="1" dirty="0"/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B751FAF-788F-4021-96C7-AF1DAFC0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79" y="2909603"/>
            <a:ext cx="6630841" cy="1383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2D652D5-7B28-431E-9DC0-B3A0F8BB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81" y="5116828"/>
            <a:ext cx="3560297" cy="144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226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D9648-B0B2-4F75-A51F-812CB216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Bucles - </a:t>
            </a:r>
            <a:r>
              <a:rPr lang="es-ES" i="1" dirty="0" err="1">
                <a:solidFill>
                  <a:schemeClr val="accent6"/>
                </a:solidFill>
              </a:rPr>
              <a:t>while</a:t>
            </a:r>
            <a:endParaRPr lang="es-ES" i="1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8A0E2-8491-4AA3-A1E2-EE913EA1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143" y="172982"/>
            <a:ext cx="7796540" cy="3997828"/>
          </a:xfrm>
        </p:spPr>
        <p:txBody>
          <a:bodyPr/>
          <a:lstStyle/>
          <a:p>
            <a:r>
              <a:rPr lang="es-ES" i="1" dirty="0" err="1">
                <a:solidFill>
                  <a:schemeClr val="accent6"/>
                </a:solidFill>
              </a:rPr>
              <a:t>while</a:t>
            </a:r>
            <a:r>
              <a:rPr lang="es-ES" i="1" dirty="0"/>
              <a:t> </a:t>
            </a:r>
            <a:r>
              <a:rPr lang="es-ES" dirty="0"/>
              <a:t>es el equivalente al </a:t>
            </a:r>
            <a:r>
              <a:rPr lang="es-ES" i="1" dirty="0">
                <a:solidFill>
                  <a:schemeClr val="accent6"/>
                </a:solidFill>
              </a:rPr>
              <a:t>Mientras</a:t>
            </a:r>
            <a:r>
              <a:rPr lang="es-ES" dirty="0"/>
              <a:t> en </a:t>
            </a:r>
            <a:r>
              <a:rPr lang="es-ES" dirty="0" err="1"/>
              <a:t>Pseint</a:t>
            </a:r>
            <a:r>
              <a:rPr lang="es-ES" dirty="0"/>
              <a:t>,  y su traducción es literalmente mientras. Funcionan de la misma manera, mientras la condición se mantenga verdadera, el bucle seguirá iterando.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A740E5-41DC-4B6C-8D86-032D7B96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00" y="3107185"/>
            <a:ext cx="5743575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117DA3-DADA-4F39-B2BE-1E25DCE1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300" y="4819488"/>
            <a:ext cx="348615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42622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A1E2B-80E1-4F13-8584-710D5035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Bucle – </a:t>
            </a:r>
            <a:r>
              <a:rPr lang="es-ES" i="1" dirty="0">
                <a:solidFill>
                  <a:schemeClr val="accent6"/>
                </a:solidFill>
              </a:rPr>
              <a:t>Do </a:t>
            </a:r>
            <a:r>
              <a:rPr lang="es-ES" i="1" dirty="0" err="1">
                <a:solidFill>
                  <a:schemeClr val="accent6"/>
                </a:solidFill>
              </a:rPr>
              <a:t>while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A4F18-7D3D-4707-A1FC-89F7184D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465" y="355106"/>
            <a:ext cx="7796540" cy="3997828"/>
          </a:xfrm>
        </p:spPr>
        <p:txBody>
          <a:bodyPr/>
          <a:lstStyle/>
          <a:p>
            <a:r>
              <a:rPr lang="es-ES" i="1" dirty="0">
                <a:solidFill>
                  <a:schemeClr val="accent6"/>
                </a:solidFill>
              </a:rPr>
              <a:t>do </a:t>
            </a:r>
            <a:r>
              <a:rPr lang="es-ES" i="1" dirty="0" err="1">
                <a:solidFill>
                  <a:schemeClr val="accent6"/>
                </a:solidFill>
              </a:rPr>
              <a:t>while</a:t>
            </a:r>
            <a:r>
              <a:rPr lang="es-ES" i="1" dirty="0">
                <a:solidFill>
                  <a:schemeClr val="accent6"/>
                </a:solidFill>
              </a:rPr>
              <a:t> </a:t>
            </a:r>
            <a:r>
              <a:rPr lang="es-ES" dirty="0"/>
              <a:t>es parecido a </a:t>
            </a:r>
            <a:r>
              <a:rPr lang="es-ES" i="1" dirty="0">
                <a:solidFill>
                  <a:schemeClr val="accent6"/>
                </a:solidFill>
              </a:rPr>
              <a:t>Repetir</a:t>
            </a:r>
            <a:r>
              <a:rPr lang="es-ES" dirty="0"/>
              <a:t> pero, como indica su nombre </a:t>
            </a:r>
            <a:r>
              <a:rPr lang="es-ES" i="1" dirty="0">
                <a:solidFill>
                  <a:schemeClr val="accent6"/>
                </a:solidFill>
              </a:rPr>
              <a:t>“hacer mientras”</a:t>
            </a:r>
            <a:r>
              <a:rPr lang="es-ES" i="1" dirty="0"/>
              <a:t> , </a:t>
            </a:r>
            <a:r>
              <a:rPr lang="es-ES" dirty="0"/>
              <a:t>este funciona por verdadero, es decir, el bucle se va a mantener mientras la condición sea verdadera, a diferencia de </a:t>
            </a:r>
            <a:r>
              <a:rPr lang="es-ES" i="1" dirty="0">
                <a:solidFill>
                  <a:schemeClr val="accent6"/>
                </a:solidFill>
              </a:rPr>
              <a:t>Repetir</a:t>
            </a:r>
            <a:r>
              <a:rPr lang="es-ES" i="1" dirty="0"/>
              <a:t> </a:t>
            </a:r>
            <a:r>
              <a:rPr lang="es-ES" dirty="0"/>
              <a:t>que repetía el bucle hasta que la condición fuera verdadera (ósea se mantiene mientras sea falsa). </a:t>
            </a:r>
            <a:endParaRPr lang="es-ES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33249B-A195-4DA0-AB7D-5D246F27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9" y="3524675"/>
            <a:ext cx="3390900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FC8FEA-EE2E-4A0C-9AF9-786E3FA3E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26" y="5157916"/>
            <a:ext cx="2828925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7131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3AEAE-5B12-44B0-8AB4-888E3459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accent6"/>
                </a:solidFill>
              </a:rPr>
              <a:t>Bucles – Palabras reservadas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380A5-02F7-4BC3-94DC-10046562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473" y="1134279"/>
            <a:ext cx="8903876" cy="3997828"/>
          </a:xfrm>
        </p:spPr>
        <p:txBody>
          <a:bodyPr/>
          <a:lstStyle/>
          <a:p>
            <a:r>
              <a:rPr lang="es-ES" i="1" dirty="0">
                <a:solidFill>
                  <a:schemeClr val="accent6"/>
                </a:solidFill>
              </a:rPr>
              <a:t>break:</a:t>
            </a:r>
            <a:r>
              <a:rPr lang="es-ES" i="1" dirty="0"/>
              <a:t> </a:t>
            </a:r>
            <a:r>
              <a:rPr lang="es-ES" dirty="0"/>
              <a:t>Si se usa esta palabra dentro de un bucle, este se terminará de ejecutar ni bien el programa lea la instrucción.</a:t>
            </a:r>
          </a:p>
          <a:p>
            <a:r>
              <a:rPr lang="es-ES" i="1" dirty="0">
                <a:solidFill>
                  <a:schemeClr val="accent6"/>
                </a:solidFill>
              </a:rPr>
              <a:t>continue:</a:t>
            </a:r>
            <a:r>
              <a:rPr lang="es-ES" i="1" dirty="0"/>
              <a:t> </a:t>
            </a:r>
            <a:r>
              <a:rPr lang="es-ES" dirty="0"/>
              <a:t>Si el programa lee esta palabra estando en un bucle, automáticamente se terminará esa iteración del bucle y pasará a la siguiente.</a:t>
            </a:r>
          </a:p>
          <a:p>
            <a:pPr marL="6160" indent="0">
              <a:buNone/>
            </a:pPr>
            <a:r>
              <a:rPr lang="es-ES" dirty="0"/>
              <a:t>El uso de estas palabras está documentado en apunte, pero según los profesores son malas prácticas de programación. Motivos del porque hay muchos, aunque hay que aclarar que hay opiniones divididas.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E8FBE4-FCA8-4425-8D14-E2E85425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5132107"/>
            <a:ext cx="8353425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4271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0D5949-CB9F-41ED-9F6C-6682D8D2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FD553-3F7A-4239-8495-132E4036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0" y="152647"/>
            <a:ext cx="4606645" cy="1903241"/>
          </a:xfrm>
        </p:spPr>
        <p:txBody>
          <a:bodyPr/>
          <a:lstStyle/>
          <a:p>
            <a:pPr algn="l"/>
            <a:r>
              <a:rPr lang="es-ES" sz="2800" dirty="0" err="1">
                <a:solidFill>
                  <a:schemeClr val="accent6"/>
                </a:solidFill>
              </a:rPr>
              <a:t>Main</a:t>
            </a:r>
            <a:br>
              <a:rPr lang="es-ES" dirty="0"/>
            </a:br>
            <a:endParaRPr lang="en-GB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C3B8280-D2C7-4F5F-84BC-0D2BBFB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1376" y="1888750"/>
            <a:ext cx="3314740" cy="2386397"/>
          </a:xfrm>
        </p:spPr>
        <p:txBody>
          <a:bodyPr>
            <a:normAutofit lnSpcReduction="10000"/>
          </a:bodyPr>
          <a:lstStyle/>
          <a:p>
            <a:r>
              <a:rPr lang="es-ES" sz="2000" i="1" dirty="0">
                <a:solidFill>
                  <a:schemeClr val="accent6"/>
                </a:solidFill>
              </a:rPr>
              <a:t>int main(){ </a:t>
            </a:r>
            <a:r>
              <a:rPr lang="es-ES" sz="2000" dirty="0"/>
              <a:t>vendría a ser nuestro </a:t>
            </a:r>
            <a:r>
              <a:rPr lang="es-ES" sz="2000" i="1" dirty="0">
                <a:solidFill>
                  <a:schemeClr val="accent6"/>
                </a:solidFill>
              </a:rPr>
              <a:t>Algoritmo ejemplo</a:t>
            </a:r>
            <a:r>
              <a:rPr lang="es-ES" sz="2000" dirty="0">
                <a:solidFill>
                  <a:schemeClr val="accent6"/>
                </a:solidFill>
              </a:rPr>
              <a:t> </a:t>
            </a:r>
            <a:r>
              <a:rPr lang="es-ES" sz="2000" dirty="0"/>
              <a:t>en Pseint.</a:t>
            </a:r>
          </a:p>
          <a:p>
            <a:r>
              <a:rPr lang="es-ES" sz="2000" dirty="0"/>
              <a:t> </a:t>
            </a:r>
            <a:r>
              <a:rPr lang="es-ES" sz="2000" i="1" dirty="0">
                <a:solidFill>
                  <a:schemeClr val="accent6"/>
                </a:solidFill>
              </a:rPr>
              <a:t>return 0: } </a:t>
            </a:r>
            <a:r>
              <a:rPr lang="es-ES" sz="2000" dirty="0"/>
              <a:t>seria el equivalente a  </a:t>
            </a:r>
            <a:r>
              <a:rPr lang="es-ES" sz="2000" i="1" dirty="0">
                <a:solidFill>
                  <a:schemeClr val="accent6"/>
                </a:solidFill>
              </a:rPr>
              <a:t>FinAlgoritmo</a:t>
            </a:r>
            <a:r>
              <a:rPr lang="es-ES" sz="2000" dirty="0"/>
              <a:t>.</a:t>
            </a:r>
            <a:r>
              <a:rPr lang="es-ES" sz="2000" dirty="0">
                <a:solidFill>
                  <a:schemeClr val="accent6"/>
                </a:solidFill>
              </a:rPr>
              <a:t> </a:t>
            </a:r>
            <a:endParaRPr lang="en-GB" sz="2000" i="1" dirty="0">
              <a:solidFill>
                <a:schemeClr val="accent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B2B714-7374-4293-86CB-CEF4DA32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18" y="4411053"/>
            <a:ext cx="3786897" cy="2294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C761DC-3AF3-497E-92A2-9584FB32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97" y="560997"/>
            <a:ext cx="2740401" cy="17768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D69728-5B41-46A2-B9FE-CEE46D870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96" y="2527047"/>
            <a:ext cx="2740401" cy="15738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0FDC73F-E057-467E-A510-112664037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355" y="4411053"/>
            <a:ext cx="3629025" cy="18859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2E85B8-A62D-478F-8DBA-5B5DD7937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76" y="1352422"/>
            <a:ext cx="1295657" cy="12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CDCBF2-2ADB-476D-B998-5EA977FC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76" y="3144093"/>
            <a:ext cx="1479958" cy="14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86E427-664D-462C-9231-E2679DF6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92" y="4850505"/>
            <a:ext cx="2007495" cy="200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98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EA679E-2F93-4DE7-9A52-E44F97E0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014" y="338441"/>
            <a:ext cx="3970986" cy="1900473"/>
          </a:xfrm>
        </p:spPr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Return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A67CE2C-F953-4491-AD4D-890F21E49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5014" y="2421984"/>
            <a:ext cx="3971874" cy="238639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Devuelve el valor que le indicamos, normalmente en </a:t>
            </a:r>
            <a:r>
              <a:rPr lang="es-ES" dirty="0">
                <a:solidFill>
                  <a:schemeClr val="accent6"/>
                </a:solidFill>
              </a:rPr>
              <a:t>main </a:t>
            </a:r>
            <a:r>
              <a:rPr lang="es-ES" dirty="0"/>
              <a:t>ponemos un </a:t>
            </a:r>
            <a:r>
              <a:rPr lang="es-ES" dirty="0">
                <a:solidFill>
                  <a:schemeClr val="accent6"/>
                </a:solidFill>
              </a:rPr>
              <a:t>0</a:t>
            </a:r>
            <a:r>
              <a:rPr lang="es-ES" dirty="0"/>
              <a:t>, esto es una buena práctica de programación y debemos incluirlo en todos nuestros programas, dentro del </a:t>
            </a:r>
            <a:r>
              <a:rPr lang="es-ES" dirty="0">
                <a:solidFill>
                  <a:schemeClr val="accent6"/>
                </a:solidFill>
              </a:rPr>
              <a:t>main</a:t>
            </a:r>
            <a:r>
              <a:rPr lang="es-ES" dirty="0"/>
              <a:t>.</a:t>
            </a:r>
            <a:endParaRPr lang="en-GB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8C57380-E70E-4CEF-8B7D-22A4D15B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4991448"/>
            <a:ext cx="5674704" cy="98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F6AC2D2-524A-4621-B4E2-705FDD2BE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/>
          <a:stretch/>
        </p:blipFill>
        <p:spPr>
          <a:xfrm>
            <a:off x="6652470" y="2238914"/>
            <a:ext cx="3414516" cy="196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1274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061553-B8BF-4BDE-A1C0-025EC15D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06" y="0"/>
            <a:ext cx="3970986" cy="1900473"/>
          </a:xfrm>
        </p:spPr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Encabezado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FC1CB4-F46E-4BA5-B6DB-8E063F6F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4518" y="1900473"/>
            <a:ext cx="3971874" cy="4877832"/>
          </a:xfrm>
        </p:spPr>
        <p:txBody>
          <a:bodyPr>
            <a:normAutofit/>
          </a:bodyPr>
          <a:lstStyle/>
          <a:p>
            <a:r>
              <a:rPr lang="es-ES" dirty="0"/>
              <a:t>Ahí incluiremos normalmente las librerías que utilizaremos en el mismo, usando </a:t>
            </a:r>
            <a:r>
              <a:rPr lang="es-ES" dirty="0">
                <a:solidFill>
                  <a:schemeClr val="accent6"/>
                </a:solidFill>
              </a:rPr>
              <a:t>#include</a:t>
            </a:r>
            <a:r>
              <a:rPr lang="es-ES" dirty="0"/>
              <a:t>.</a:t>
            </a:r>
          </a:p>
          <a:p>
            <a:r>
              <a:rPr lang="en-GB" i="1" dirty="0" err="1">
                <a:solidFill>
                  <a:schemeClr val="accent6"/>
                </a:solidFill>
              </a:rPr>
              <a:t>Libreria</a:t>
            </a:r>
            <a:r>
              <a:rPr lang="en-GB" dirty="0"/>
              <a:t> se le llama a un conjunto </a:t>
            </a:r>
            <a:r>
              <a:rPr lang="en-GB" dirty="0" err="1"/>
              <a:t>subprogramas</a:t>
            </a:r>
            <a:r>
              <a:rPr lang="en-GB" dirty="0"/>
              <a:t> que </a:t>
            </a:r>
            <a:r>
              <a:rPr lang="en-GB" dirty="0" err="1"/>
              <a:t>traemos</a:t>
            </a:r>
            <a:r>
              <a:rPr lang="en-GB" dirty="0"/>
              <a:t> a </a:t>
            </a:r>
            <a:r>
              <a:rPr lang="en-GB" dirty="0" err="1"/>
              <a:t>nuestro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, que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brindan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para </a:t>
            </a:r>
            <a:r>
              <a:rPr lang="en-GB" dirty="0" err="1"/>
              <a:t>trabajar</a:t>
            </a:r>
            <a:r>
              <a:rPr lang="en-GB" dirty="0"/>
              <a:t>.</a:t>
            </a:r>
          </a:p>
          <a:p>
            <a:r>
              <a:rPr lang="en-GB" dirty="0" err="1"/>
              <a:t>También</a:t>
            </a:r>
            <a:r>
              <a:rPr lang="en-GB" dirty="0"/>
              <a:t> se </a:t>
            </a:r>
            <a:r>
              <a:rPr lang="en-GB" dirty="0" err="1"/>
              <a:t>incluyen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cosas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funciones</a:t>
            </a:r>
            <a:r>
              <a:rPr lang="en-GB" dirty="0"/>
              <a:t> o macros, </a:t>
            </a:r>
            <a:r>
              <a:rPr lang="en-GB" dirty="0" err="1"/>
              <a:t>pero</a:t>
            </a:r>
            <a:r>
              <a:rPr lang="en-GB" dirty="0"/>
              <a:t> </a:t>
            </a:r>
            <a:r>
              <a:rPr lang="en-GB" dirty="0" err="1"/>
              <a:t>esto</a:t>
            </a:r>
            <a:r>
              <a:rPr lang="en-GB" dirty="0"/>
              <a:t> lo </a:t>
            </a:r>
            <a:r>
              <a:rPr lang="en-GB" dirty="0" err="1"/>
              <a:t>veremos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adelante</a:t>
            </a:r>
            <a:r>
              <a:rPr lang="en-GB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A2971D-7C27-4591-AFC2-815EFA43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26" y="812111"/>
            <a:ext cx="4180148" cy="2409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982D4F-2DDC-4E70-B7A2-485501A63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4"/>
          <a:stretch/>
        </p:blipFill>
        <p:spPr>
          <a:xfrm>
            <a:off x="6665526" y="3429000"/>
            <a:ext cx="4180148" cy="3154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5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885E80-9A9B-4850-91C0-DFC69F15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28" y="338441"/>
            <a:ext cx="3970986" cy="1900473"/>
          </a:xfrm>
        </p:spPr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Documentación</a:t>
            </a:r>
            <a:br>
              <a:rPr lang="es-ES" dirty="0">
                <a:solidFill>
                  <a:schemeClr val="accent6"/>
                </a:solidFill>
              </a:rPr>
            </a:br>
            <a:r>
              <a:rPr lang="es-ES" dirty="0">
                <a:solidFill>
                  <a:schemeClr val="accent6"/>
                </a:solidFill>
              </a:rPr>
              <a:t>Interna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62DEF7-1D15-4C8F-A3F3-21F90F04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7739" y="2402750"/>
            <a:ext cx="3971874" cy="3352097"/>
          </a:xfrm>
        </p:spPr>
        <p:txBody>
          <a:bodyPr>
            <a:normAutofit/>
          </a:bodyPr>
          <a:lstStyle/>
          <a:p>
            <a:r>
              <a:rPr lang="es-ES" dirty="0"/>
              <a:t>Existen dos maneras de documentar código en </a:t>
            </a:r>
            <a:r>
              <a:rPr lang="es-ES" i="1" dirty="0">
                <a:solidFill>
                  <a:schemeClr val="accent6"/>
                </a:solidFill>
              </a:rPr>
              <a:t>C++</a:t>
            </a:r>
            <a:r>
              <a:rPr lang="es-ES" i="1" dirty="0"/>
              <a:t>:</a:t>
            </a:r>
          </a:p>
          <a:p>
            <a:r>
              <a:rPr lang="es-ES" i="1" dirty="0">
                <a:solidFill>
                  <a:schemeClr val="accent6"/>
                </a:solidFill>
              </a:rPr>
              <a:t>//</a:t>
            </a:r>
            <a:r>
              <a:rPr lang="es-ES" i="1" dirty="0"/>
              <a:t> </a:t>
            </a:r>
            <a:r>
              <a:rPr lang="es-ES" dirty="0"/>
              <a:t> Comenta sólo en esa línea de código.</a:t>
            </a:r>
          </a:p>
          <a:p>
            <a:r>
              <a:rPr lang="es-ES" dirty="0">
                <a:solidFill>
                  <a:schemeClr val="accent6"/>
                </a:solidFill>
              </a:rPr>
              <a:t>/* */ </a:t>
            </a:r>
            <a:r>
              <a:rPr lang="es-ES" dirty="0"/>
              <a:t>Comenta desde el inicio del </a:t>
            </a:r>
            <a:r>
              <a:rPr lang="es-ES" dirty="0">
                <a:solidFill>
                  <a:schemeClr val="accent6"/>
                </a:solidFill>
              </a:rPr>
              <a:t>/*</a:t>
            </a:r>
            <a:r>
              <a:rPr lang="es-ES" dirty="0"/>
              <a:t> hasta donde pongamos el </a:t>
            </a:r>
            <a:r>
              <a:rPr lang="es-ES" dirty="0">
                <a:solidFill>
                  <a:schemeClr val="accent6"/>
                </a:solidFill>
              </a:rPr>
              <a:t>*/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FE3254-8EDE-4C80-BAA7-7BF6F690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28" y="1317071"/>
            <a:ext cx="5191707" cy="3759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814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1E5B90-7DA6-40B8-AB91-51681FC9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130" y="824359"/>
            <a:ext cx="7958331" cy="1077229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Librerías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61820A-B4E2-42EE-B5DB-68023EB6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3" y="1362974"/>
            <a:ext cx="9583385" cy="5314663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&lt;iostream&gt; </a:t>
            </a:r>
            <a:r>
              <a:rPr lang="es-ES" dirty="0"/>
              <a:t>Contiene prototipos de función para las funciones de salida y entrada estándar de C++</a:t>
            </a:r>
          </a:p>
          <a:p>
            <a:r>
              <a:rPr lang="es-ES" b="1" dirty="0">
                <a:solidFill>
                  <a:schemeClr val="accent6"/>
                </a:solidFill>
              </a:rPr>
              <a:t>&lt;</a:t>
            </a:r>
            <a:r>
              <a:rPr lang="es-ES" b="1" dirty="0" err="1">
                <a:solidFill>
                  <a:schemeClr val="accent6"/>
                </a:solidFill>
              </a:rPr>
              <a:t>iomanip</a:t>
            </a:r>
            <a:r>
              <a:rPr lang="es-ES" b="1" dirty="0">
                <a:solidFill>
                  <a:schemeClr val="accent6"/>
                </a:solidFill>
              </a:rPr>
              <a:t>&gt; </a:t>
            </a:r>
            <a:r>
              <a:rPr lang="es-ES" dirty="0"/>
              <a:t>Contiene prototipos de función para los manipuladores de flujo que dan formato a flujos de datos.</a:t>
            </a:r>
          </a:p>
          <a:p>
            <a:r>
              <a:rPr lang="es-ES" b="1" dirty="0">
                <a:solidFill>
                  <a:schemeClr val="accent6"/>
                </a:solidFill>
              </a:rPr>
              <a:t>&lt;</a:t>
            </a:r>
            <a:r>
              <a:rPr lang="es-ES" b="1" dirty="0" err="1">
                <a:solidFill>
                  <a:schemeClr val="accent6"/>
                </a:solidFill>
              </a:rPr>
              <a:t>cmath</a:t>
            </a:r>
            <a:r>
              <a:rPr lang="es-ES" b="1" dirty="0">
                <a:solidFill>
                  <a:schemeClr val="accent6"/>
                </a:solidFill>
              </a:rPr>
              <a:t>&gt; </a:t>
            </a:r>
            <a:r>
              <a:rPr lang="es-ES" dirty="0"/>
              <a:t>Contiene prototipos de función para las funciones de la biblioteca de matemáticas.</a:t>
            </a:r>
          </a:p>
          <a:p>
            <a:r>
              <a:rPr lang="es-ES" b="1" dirty="0">
                <a:solidFill>
                  <a:schemeClr val="accent6"/>
                </a:solidFill>
              </a:rPr>
              <a:t>&lt;</a:t>
            </a:r>
            <a:r>
              <a:rPr lang="es-ES" b="1" dirty="0" err="1">
                <a:solidFill>
                  <a:schemeClr val="accent6"/>
                </a:solidFill>
              </a:rPr>
              <a:t>cstdlib</a:t>
            </a:r>
            <a:r>
              <a:rPr lang="es-ES" b="1" dirty="0">
                <a:solidFill>
                  <a:schemeClr val="accent6"/>
                </a:solidFill>
              </a:rPr>
              <a:t>&gt; </a:t>
            </a:r>
            <a:r>
              <a:rPr lang="es-ES" dirty="0"/>
              <a:t>Contiene prototipos de función para las conversiones de números a texto, de texto a números, asignación de memoria, números aleatorios y varias otras funciones utilitarias. </a:t>
            </a:r>
          </a:p>
          <a:p>
            <a:r>
              <a:rPr lang="es-ES" b="1" dirty="0">
                <a:solidFill>
                  <a:schemeClr val="accent6"/>
                </a:solidFill>
              </a:rPr>
              <a:t>&lt;</a:t>
            </a:r>
            <a:r>
              <a:rPr lang="es-ES" b="1" dirty="0" err="1">
                <a:solidFill>
                  <a:schemeClr val="accent6"/>
                </a:solidFill>
              </a:rPr>
              <a:t>cctype</a:t>
            </a:r>
            <a:r>
              <a:rPr lang="es-ES" b="1" dirty="0">
                <a:solidFill>
                  <a:schemeClr val="accent6"/>
                </a:solidFill>
              </a:rPr>
              <a:t>&gt; </a:t>
            </a:r>
            <a:r>
              <a:rPr lang="es-ES" dirty="0"/>
              <a:t>Contiene prototipos de función para las funciones que evalúan caracteres con base en ciertas propiedades (por ejemplo, si el carácter es un digito o un signo de puntuación), y prototipos de </a:t>
            </a:r>
            <a:r>
              <a:rPr lang="es-ES" u="sng" dirty="0"/>
              <a:t>funciones</a:t>
            </a:r>
            <a:r>
              <a:rPr lang="es-ES" dirty="0"/>
              <a:t> que se pueden utilizar para convertir letras minúsculas a letras mayúsculas y viceversa.</a:t>
            </a:r>
          </a:p>
          <a:p>
            <a:r>
              <a:rPr lang="es-ES" b="1" dirty="0">
                <a:solidFill>
                  <a:schemeClr val="accent6"/>
                </a:solidFill>
              </a:rPr>
              <a:t>&lt;</a:t>
            </a:r>
            <a:r>
              <a:rPr lang="es-ES" b="1" dirty="0" err="1">
                <a:solidFill>
                  <a:schemeClr val="accent6"/>
                </a:solidFill>
              </a:rPr>
              <a:t>string</a:t>
            </a:r>
            <a:r>
              <a:rPr lang="es-ES" b="1" dirty="0">
                <a:solidFill>
                  <a:schemeClr val="accent6"/>
                </a:solidFill>
              </a:rPr>
              <a:t>&gt; </a:t>
            </a:r>
            <a:r>
              <a:rPr lang="es-ES" dirty="0"/>
              <a:t>Contiene prototipos de funciones para las funciones que realizan operaciones de entrada desde archivos en disco, y operaciones de salida hacia archivos en disco.</a:t>
            </a:r>
          </a:p>
          <a:p>
            <a:r>
              <a:rPr lang="es-ES" b="1" dirty="0">
                <a:solidFill>
                  <a:schemeClr val="accent6"/>
                </a:solidFill>
              </a:rPr>
              <a:t>&lt;</a:t>
            </a:r>
            <a:r>
              <a:rPr lang="es-ES" b="1" dirty="0" err="1">
                <a:solidFill>
                  <a:schemeClr val="accent6"/>
                </a:solidFill>
              </a:rPr>
              <a:t>ctime</a:t>
            </a:r>
            <a:r>
              <a:rPr lang="es-ES" b="1" dirty="0">
                <a:solidFill>
                  <a:schemeClr val="accent6"/>
                </a:solidFill>
              </a:rPr>
              <a:t>&gt; </a:t>
            </a:r>
            <a:r>
              <a:rPr lang="es-ES" dirty="0"/>
              <a:t>Contiene prototipos de función y tipos para manipular la hora y la fecha. </a:t>
            </a:r>
          </a:p>
        </p:txBody>
      </p:sp>
      <p:pic>
        <p:nvPicPr>
          <p:cNvPr id="1026" name="Picture 2" descr="Icono de Winrar PNG transparente - StickPNG">
            <a:extLst>
              <a:ext uri="{FF2B5EF4-FFF2-40B4-BE49-F238E27FC236}">
                <a16:creationId xmlns:a16="http://schemas.microsoft.com/office/drawing/2014/main" id="{5FD61612-9E74-4358-802C-82BEAB19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81" y="676989"/>
            <a:ext cx="833355" cy="833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853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D7DBD-8D34-4C96-B8F1-681B3095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026" y="1126838"/>
            <a:ext cx="7958331" cy="1077229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6"/>
                </a:solidFill>
              </a:rPr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D3362-EBC9-4085-B826-631FD8D9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22" y="1733334"/>
            <a:ext cx="7796540" cy="3997828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Enteros</a:t>
            </a:r>
            <a:r>
              <a:rPr lang="es-ES" dirty="0"/>
              <a:t> = </a:t>
            </a:r>
            <a:r>
              <a:rPr lang="es-ES" b="1" dirty="0" err="1"/>
              <a:t>int</a:t>
            </a:r>
            <a:r>
              <a:rPr lang="es-ES" dirty="0"/>
              <a:t> | </a:t>
            </a:r>
            <a:r>
              <a:rPr lang="es-ES" b="1" dirty="0" err="1"/>
              <a:t>long</a:t>
            </a:r>
            <a:r>
              <a:rPr lang="es-ES" dirty="0"/>
              <a:t> | </a:t>
            </a:r>
            <a:r>
              <a:rPr lang="es-ES" b="1" dirty="0"/>
              <a:t>short</a:t>
            </a:r>
            <a:r>
              <a:rPr lang="es-ES" dirty="0"/>
              <a:t> | -  </a:t>
            </a:r>
            <a:r>
              <a:rPr lang="es-ES" b="1" dirty="0" err="1"/>
              <a:t>Unsigned</a:t>
            </a:r>
            <a:r>
              <a:rPr lang="es-ES" dirty="0"/>
              <a:t>: </a:t>
            </a:r>
            <a:r>
              <a:rPr lang="es-ES" b="1" dirty="0" err="1"/>
              <a:t>int</a:t>
            </a:r>
            <a:r>
              <a:rPr lang="es-ES" dirty="0"/>
              <a:t> | </a:t>
            </a:r>
            <a:r>
              <a:rPr lang="es-ES" b="1" dirty="0"/>
              <a:t>short</a:t>
            </a:r>
            <a:r>
              <a:rPr lang="es-ES" dirty="0"/>
              <a:t> | </a:t>
            </a:r>
            <a:r>
              <a:rPr lang="es-ES" b="1" dirty="0" err="1"/>
              <a:t>long</a:t>
            </a:r>
            <a:endParaRPr lang="es-ES" b="1" dirty="0"/>
          </a:p>
          <a:p>
            <a:r>
              <a:rPr lang="es-ES" b="1" dirty="0">
                <a:solidFill>
                  <a:schemeClr val="accent6"/>
                </a:solidFill>
              </a:rPr>
              <a:t>Reales</a:t>
            </a:r>
            <a:r>
              <a:rPr lang="es-ES" dirty="0"/>
              <a:t> = </a:t>
            </a:r>
            <a:r>
              <a:rPr lang="es-ES" b="1" dirty="0" err="1"/>
              <a:t>long</a:t>
            </a:r>
            <a:r>
              <a:rPr lang="es-ES" b="1" dirty="0"/>
              <a:t> </a:t>
            </a:r>
            <a:r>
              <a:rPr lang="es-ES" dirty="0"/>
              <a:t>| </a:t>
            </a:r>
            <a:r>
              <a:rPr lang="es-ES" b="1" dirty="0" err="1"/>
              <a:t>double</a:t>
            </a:r>
            <a:r>
              <a:rPr lang="es-ES" dirty="0"/>
              <a:t> | </a:t>
            </a:r>
            <a:r>
              <a:rPr lang="es-ES" b="1" dirty="0" err="1"/>
              <a:t>long</a:t>
            </a:r>
            <a:r>
              <a:rPr lang="es-ES" b="1" dirty="0"/>
              <a:t> </a:t>
            </a:r>
            <a:r>
              <a:rPr lang="es-ES" b="1" dirty="0" err="1"/>
              <a:t>double</a:t>
            </a:r>
            <a:endParaRPr lang="es-ES" b="1" dirty="0"/>
          </a:p>
          <a:p>
            <a:r>
              <a:rPr lang="es-ES" b="1" dirty="0">
                <a:solidFill>
                  <a:schemeClr val="accent6"/>
                </a:solidFill>
              </a:rPr>
              <a:t>Carácter</a:t>
            </a:r>
            <a:r>
              <a:rPr lang="es-ES" dirty="0"/>
              <a:t> = </a:t>
            </a:r>
            <a:r>
              <a:rPr lang="es-ES" b="1" dirty="0" err="1"/>
              <a:t>char</a:t>
            </a:r>
            <a:r>
              <a:rPr lang="es-ES" b="1" dirty="0"/>
              <a:t> </a:t>
            </a:r>
            <a:r>
              <a:rPr lang="es-ES" dirty="0"/>
              <a:t>| </a:t>
            </a:r>
            <a:r>
              <a:rPr lang="es-ES" b="1" dirty="0" err="1"/>
              <a:t>Unsigned</a:t>
            </a:r>
            <a:r>
              <a:rPr lang="es-ES" b="1" dirty="0"/>
              <a:t> </a:t>
            </a:r>
            <a:r>
              <a:rPr lang="es-ES" b="1" dirty="0" err="1"/>
              <a:t>char</a:t>
            </a:r>
            <a:endParaRPr lang="es-ES" b="1" dirty="0"/>
          </a:p>
          <a:p>
            <a:r>
              <a:rPr lang="es-ES" b="1" dirty="0">
                <a:solidFill>
                  <a:schemeClr val="accent6"/>
                </a:solidFill>
              </a:rPr>
              <a:t>Lógico</a:t>
            </a:r>
            <a:r>
              <a:rPr lang="es-ES" dirty="0"/>
              <a:t> = </a:t>
            </a:r>
            <a:r>
              <a:rPr lang="es-ES" b="1" dirty="0" err="1"/>
              <a:t>bool</a:t>
            </a:r>
            <a:endParaRPr lang="es-ES" dirty="0"/>
          </a:p>
          <a:p>
            <a:r>
              <a:rPr lang="es-ES" b="1" dirty="0">
                <a:solidFill>
                  <a:schemeClr val="accent6"/>
                </a:solidFill>
              </a:rPr>
              <a:t>Nulo</a:t>
            </a:r>
            <a:r>
              <a:rPr lang="es-ES" dirty="0"/>
              <a:t> = </a:t>
            </a:r>
            <a:r>
              <a:rPr lang="es-ES" b="1" dirty="0" err="1"/>
              <a:t>void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168921-6B60-4AB8-8C12-F7C3F089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69" y="3732248"/>
            <a:ext cx="2771775" cy="1352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BF6F93-2C0C-49B2-B795-CBF97FFD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82" y="5282819"/>
            <a:ext cx="6448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1540</Words>
  <Application>Microsoft Office PowerPoint</Application>
  <PresentationFormat>Panorámica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Clase1</vt:lpstr>
      <vt:lpstr>Contenidos de la primer clase</vt:lpstr>
      <vt:lpstr>Presentación de PowerPoint</vt:lpstr>
      <vt:lpstr>Main </vt:lpstr>
      <vt:lpstr>Return</vt:lpstr>
      <vt:lpstr>Encabezado</vt:lpstr>
      <vt:lpstr>Documentación Interna</vt:lpstr>
      <vt:lpstr>Librerías</vt:lpstr>
      <vt:lpstr>Tipos de datos</vt:lpstr>
      <vt:lpstr>Operadores</vt:lpstr>
      <vt:lpstr>Presentación de PowerPoint</vt:lpstr>
      <vt:lpstr>Presentación de PowerPoint</vt:lpstr>
      <vt:lpstr>Cortocircuito</vt:lpstr>
      <vt:lpstr>Definición de datos: Variables</vt:lpstr>
      <vt:lpstr>Definición de datos: Constantes</vt:lpstr>
      <vt:lpstr>Aclaración de sobre chars</vt:lpstr>
      <vt:lpstr>Ámbito de validez de una variable</vt:lpstr>
      <vt:lpstr>Cout </vt:lpstr>
      <vt:lpstr>Cin </vt:lpstr>
      <vt:lpstr>Operadores: &lt;&lt; y &gt;&gt;</vt:lpstr>
      <vt:lpstr>Caracteres especiales y manipuladores para E/S</vt:lpstr>
      <vt:lpstr>Caracteres especiales y manipuladores para E/S</vt:lpstr>
      <vt:lpstr>Condicionales - if</vt:lpstr>
      <vt:lpstr>Condicionales - switch</vt:lpstr>
      <vt:lpstr>Condicionales - switch</vt:lpstr>
      <vt:lpstr>Bucles - while</vt:lpstr>
      <vt:lpstr>Bucle – Do while</vt:lpstr>
      <vt:lpstr>Bucles – Palabras reservadas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Clase1</dc:title>
  <dc:creator>Tomás Schlotahuer</dc:creator>
  <cp:lastModifiedBy>Tomás Schlotahuer</cp:lastModifiedBy>
  <cp:revision>63</cp:revision>
  <dcterms:created xsi:type="dcterms:W3CDTF">2023-05-19T21:41:40Z</dcterms:created>
  <dcterms:modified xsi:type="dcterms:W3CDTF">2023-05-26T18:31:07Z</dcterms:modified>
</cp:coreProperties>
</file>