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81" r:id="rId4"/>
    <p:sldMasterId id="2147483682" r:id="rId5"/>
    <p:sldMasterId id="214748368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slide" Target="slides/slide26.xml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schemas.openxmlformats.org/officeDocument/2006/relationships/slide" Target="slides/slide28.xml"/><Relationship Id="rId12" Type="http://schemas.openxmlformats.org/officeDocument/2006/relationships/slide" Target="slides/slide5.xml"/><Relationship Id="rId34" Type="http://schemas.openxmlformats.org/officeDocument/2006/relationships/slide" Target="slides/slide27.xml"/><Relationship Id="rId15" Type="http://schemas.openxmlformats.org/officeDocument/2006/relationships/slide" Target="slides/slide8.xml"/><Relationship Id="rId37" Type="http://schemas.openxmlformats.org/officeDocument/2006/relationships/slide" Target="slides/slide30.xml"/><Relationship Id="rId14" Type="http://schemas.openxmlformats.org/officeDocument/2006/relationships/slide" Target="slides/slide7.xml"/><Relationship Id="rId36" Type="http://schemas.openxmlformats.org/officeDocument/2006/relationships/slide" Target="slides/slide29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38" Type="http://schemas.openxmlformats.org/officeDocument/2006/relationships/slide" Target="slides/slide31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96f093709f_2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g96f093709f_2_7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954ce3f0fa_29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g954ce3f0fa_29_6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954ce3f0fa_29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g954ce3f0fa_29_7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954ce3f0fa_29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g954ce3f0fa_29_7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954ce3f0fa_29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g954ce3f0fa_29_8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954ce3f0fa_29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g954ce3f0fa_29_8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954ce3f0fa_29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g954ce3f0fa_29_9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954ce3f0fa_29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g954ce3f0fa_29_10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954ce3f0fa_29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g954ce3f0fa_29_10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954ce3f0fa_29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g954ce3f0fa_29_1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954ce3f0fa_29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g954ce3f0fa_29_15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954ce3f0fa_29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g954ce3f0fa_29_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954ce3f0fa_29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g954ce3f0fa_29_15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954ce3f0fa_29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g954ce3f0fa_29_16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954ce3f0fa_29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g954ce3f0fa_29_16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954ce3f0fa_29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g954ce3f0fa_29_16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954ce3f0fa_29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g954ce3f0fa_29_17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e97731efc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g1e97731efc6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954ce3f0fa_29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g954ce3f0fa_29_19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954ce3f0fa_29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g954ce3f0fa_29_17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954ce3f0fa_29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g954ce3f0fa_29_18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954ce3f0fa_29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g954ce3f0fa_29_18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954ce3f0fa_29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g954ce3f0fa_29_1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954ce3f0fa_29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g954ce3f0fa_29_19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954ce3f0fa_29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g954ce3f0fa_29_20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954ce3f0fa_29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g954ce3f0fa_29_2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954ce3f0fa_29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g954ce3f0fa_29_2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954ce3f0fa_29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g954ce3f0fa_29_3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954ce3f0fa_29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g954ce3f0fa_29_4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954ce3f0fa_29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g954ce3f0fa_29_5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954ce3f0fa_29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g954ce3f0fa_29_6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1143002" y="841771"/>
            <a:ext cx="6858000" cy="1790699"/>
          </a:xfrm>
          <a:prstGeom prst="rect">
            <a:avLst/>
          </a:prstGeom>
          <a:noFill/>
          <a:ln>
            <a:noFill/>
          </a:ln>
        </p:spPr>
        <p:txBody>
          <a:bodyPr anchorCtr="1" anchor="b" bIns="34275" lIns="68575" spcFirstLastPara="1" rIns="68575" wrap="square" tIns="342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1143002" y="2701531"/>
            <a:ext cx="6858000" cy="1241819"/>
          </a:xfrm>
          <a:prstGeom prst="rect">
            <a:avLst/>
          </a:prstGeom>
          <a:noFill/>
          <a:ln>
            <a:noFill/>
          </a:ln>
        </p:spPr>
        <p:txBody>
          <a:bodyPr anchorCtr="1" anchor="t" bIns="34275" lIns="68575" spcFirstLastPara="1" rIns="68575" wrap="square" tIns="34275">
            <a:no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/>
            </a:lvl1pPr>
            <a:lvl2pPr lvl="1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628652" y="4767263"/>
            <a:ext cx="2057400" cy="27384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028952" y="4767263"/>
            <a:ext cx="3086100" cy="273847"/>
          </a:xfrm>
          <a:prstGeom prst="rect">
            <a:avLst/>
          </a:prstGeom>
          <a:noFill/>
          <a:ln>
            <a:noFill/>
          </a:ln>
        </p:spPr>
        <p:txBody>
          <a:bodyPr anchorCtr="1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457952" y="4767263"/>
            <a:ext cx="2057400" cy="27384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628652" y="273847"/>
            <a:ext cx="7886700" cy="99416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628652" y="1369220"/>
            <a:ext cx="7886700" cy="326350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238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5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628652" y="4767263"/>
            <a:ext cx="2057400" cy="27384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3028952" y="4767263"/>
            <a:ext cx="3086100" cy="273847"/>
          </a:xfrm>
          <a:prstGeom prst="rect">
            <a:avLst/>
          </a:prstGeom>
          <a:noFill/>
          <a:ln>
            <a:noFill/>
          </a:ln>
        </p:spPr>
        <p:txBody>
          <a:bodyPr anchorCtr="1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457952" y="4767263"/>
            <a:ext cx="2057400" cy="27384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628652" y="273847"/>
            <a:ext cx="7886700" cy="99416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0" type="dt"/>
          </p:nvPr>
        </p:nvSpPr>
        <p:spPr>
          <a:xfrm>
            <a:off x="628652" y="4767263"/>
            <a:ext cx="2057400" cy="27384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1" type="ftr"/>
          </p:nvPr>
        </p:nvSpPr>
        <p:spPr>
          <a:xfrm>
            <a:off x="3028952" y="4767263"/>
            <a:ext cx="3086100" cy="273847"/>
          </a:xfrm>
          <a:prstGeom prst="rect">
            <a:avLst/>
          </a:prstGeom>
          <a:noFill/>
          <a:ln>
            <a:noFill/>
          </a:ln>
        </p:spPr>
        <p:txBody>
          <a:bodyPr anchorCtr="1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2" type="sldNum"/>
          </p:nvPr>
        </p:nvSpPr>
        <p:spPr>
          <a:xfrm>
            <a:off x="6457952" y="4767263"/>
            <a:ext cx="2057400" cy="27384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/>
          <p:nvPr>
            <p:ph idx="10" type="dt"/>
          </p:nvPr>
        </p:nvSpPr>
        <p:spPr>
          <a:xfrm>
            <a:off x="628652" y="4767263"/>
            <a:ext cx="2057400" cy="27384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idx="11" type="ftr"/>
          </p:nvPr>
        </p:nvSpPr>
        <p:spPr>
          <a:xfrm>
            <a:off x="3028952" y="4767263"/>
            <a:ext cx="3086100" cy="273847"/>
          </a:xfrm>
          <a:prstGeom prst="rect">
            <a:avLst/>
          </a:prstGeom>
          <a:noFill/>
          <a:ln>
            <a:noFill/>
          </a:ln>
        </p:spPr>
        <p:txBody>
          <a:bodyPr anchorCtr="1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2" type="sldNum"/>
          </p:nvPr>
        </p:nvSpPr>
        <p:spPr>
          <a:xfrm>
            <a:off x="6457952" y="4767263"/>
            <a:ext cx="2057400" cy="27384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8"/>
          <p:cNvSpPr txBox="1"/>
          <p:nvPr>
            <p:ph type="title"/>
          </p:nvPr>
        </p:nvSpPr>
        <p:spPr>
          <a:xfrm>
            <a:off x="623885" y="1282301"/>
            <a:ext cx="7886700" cy="2139551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8"/>
          <p:cNvSpPr txBox="1"/>
          <p:nvPr>
            <p:ph idx="1" type="body"/>
          </p:nvPr>
        </p:nvSpPr>
        <p:spPr>
          <a:xfrm>
            <a:off x="623885" y="3442099"/>
            <a:ext cx="7886700" cy="112513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98989"/>
              </a:buClr>
              <a:buSzPts val="1800"/>
              <a:buNone/>
              <a:defRPr sz="1800">
                <a:solidFill>
                  <a:srgbClr val="898989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10" type="dt"/>
          </p:nvPr>
        </p:nvSpPr>
        <p:spPr>
          <a:xfrm>
            <a:off x="628652" y="4767263"/>
            <a:ext cx="2057400" cy="27384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1" name="Google Shape;81;p18"/>
          <p:cNvSpPr txBox="1"/>
          <p:nvPr>
            <p:ph idx="11" type="ftr"/>
          </p:nvPr>
        </p:nvSpPr>
        <p:spPr>
          <a:xfrm>
            <a:off x="3028952" y="4767263"/>
            <a:ext cx="3086100" cy="273847"/>
          </a:xfrm>
          <a:prstGeom prst="rect">
            <a:avLst/>
          </a:prstGeom>
          <a:noFill/>
          <a:ln>
            <a:noFill/>
          </a:ln>
        </p:spPr>
        <p:txBody>
          <a:bodyPr anchorCtr="1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12" type="sldNum"/>
          </p:nvPr>
        </p:nvSpPr>
        <p:spPr>
          <a:xfrm>
            <a:off x="6457952" y="4767263"/>
            <a:ext cx="2057400" cy="27384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9"/>
          <p:cNvSpPr txBox="1"/>
          <p:nvPr>
            <p:ph type="title"/>
          </p:nvPr>
        </p:nvSpPr>
        <p:spPr>
          <a:xfrm>
            <a:off x="628652" y="273847"/>
            <a:ext cx="7886700" cy="99416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5" name="Google Shape;85;p19"/>
          <p:cNvSpPr txBox="1"/>
          <p:nvPr>
            <p:ph idx="1" type="body"/>
          </p:nvPr>
        </p:nvSpPr>
        <p:spPr>
          <a:xfrm>
            <a:off x="628652" y="1369220"/>
            <a:ext cx="3886202" cy="326350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238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5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6" name="Google Shape;86;p19"/>
          <p:cNvSpPr txBox="1"/>
          <p:nvPr>
            <p:ph idx="2" type="body"/>
          </p:nvPr>
        </p:nvSpPr>
        <p:spPr>
          <a:xfrm>
            <a:off x="4629150" y="1369220"/>
            <a:ext cx="3886202" cy="326350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238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5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7" name="Google Shape;87;p19"/>
          <p:cNvSpPr txBox="1"/>
          <p:nvPr>
            <p:ph idx="10" type="dt"/>
          </p:nvPr>
        </p:nvSpPr>
        <p:spPr>
          <a:xfrm>
            <a:off x="628652" y="4767263"/>
            <a:ext cx="2057400" cy="27384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p19"/>
          <p:cNvSpPr txBox="1"/>
          <p:nvPr>
            <p:ph idx="11" type="ftr"/>
          </p:nvPr>
        </p:nvSpPr>
        <p:spPr>
          <a:xfrm>
            <a:off x="3028952" y="4767263"/>
            <a:ext cx="3086100" cy="273847"/>
          </a:xfrm>
          <a:prstGeom prst="rect">
            <a:avLst/>
          </a:prstGeom>
          <a:noFill/>
          <a:ln>
            <a:noFill/>
          </a:ln>
        </p:spPr>
        <p:txBody>
          <a:bodyPr anchorCtr="1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" name="Google Shape;89;p19"/>
          <p:cNvSpPr txBox="1"/>
          <p:nvPr>
            <p:ph idx="12" type="sldNum"/>
          </p:nvPr>
        </p:nvSpPr>
        <p:spPr>
          <a:xfrm>
            <a:off x="6457952" y="4767263"/>
            <a:ext cx="2057400" cy="27384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0"/>
          <p:cNvSpPr txBox="1"/>
          <p:nvPr>
            <p:ph type="title"/>
          </p:nvPr>
        </p:nvSpPr>
        <p:spPr>
          <a:xfrm>
            <a:off x="629838" y="273847"/>
            <a:ext cx="7886700" cy="99416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20"/>
          <p:cNvSpPr txBox="1"/>
          <p:nvPr>
            <p:ph idx="1" type="body"/>
          </p:nvPr>
        </p:nvSpPr>
        <p:spPr>
          <a:xfrm>
            <a:off x="629838" y="1260870"/>
            <a:ext cx="3868337" cy="617932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b="1" sz="1800"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3" name="Google Shape;93;p20"/>
          <p:cNvSpPr txBox="1"/>
          <p:nvPr>
            <p:ph idx="2" type="body"/>
          </p:nvPr>
        </p:nvSpPr>
        <p:spPr>
          <a:xfrm>
            <a:off x="629838" y="1878803"/>
            <a:ext cx="3868337" cy="276343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238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5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4" name="Google Shape;94;p20"/>
          <p:cNvSpPr txBox="1"/>
          <p:nvPr>
            <p:ph idx="3" type="body"/>
          </p:nvPr>
        </p:nvSpPr>
        <p:spPr>
          <a:xfrm>
            <a:off x="4629150" y="1260870"/>
            <a:ext cx="3887388" cy="617932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b="1" sz="1800"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5" name="Google Shape;95;p20"/>
          <p:cNvSpPr txBox="1"/>
          <p:nvPr>
            <p:ph idx="4" type="body"/>
          </p:nvPr>
        </p:nvSpPr>
        <p:spPr>
          <a:xfrm>
            <a:off x="4629150" y="1878803"/>
            <a:ext cx="3887388" cy="276343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238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5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6" name="Google Shape;96;p20"/>
          <p:cNvSpPr txBox="1"/>
          <p:nvPr>
            <p:ph idx="10" type="dt"/>
          </p:nvPr>
        </p:nvSpPr>
        <p:spPr>
          <a:xfrm>
            <a:off x="628652" y="4767263"/>
            <a:ext cx="2057400" cy="27384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3028952" y="4767263"/>
            <a:ext cx="3086100" cy="273847"/>
          </a:xfrm>
          <a:prstGeom prst="rect">
            <a:avLst/>
          </a:prstGeom>
          <a:noFill/>
          <a:ln>
            <a:noFill/>
          </a:ln>
        </p:spPr>
        <p:txBody>
          <a:bodyPr anchorCtr="1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6457952" y="4767263"/>
            <a:ext cx="2057400" cy="27384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629838" y="342900"/>
            <a:ext cx="2949180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887388" y="740567"/>
            <a:ext cx="4629150" cy="365521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500"/>
              <a:buChar char="•"/>
              <a:defRPr sz="15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629838" y="1543050"/>
            <a:ext cx="2949180" cy="285868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628652" y="4767263"/>
            <a:ext cx="2057400" cy="27384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3028952" y="4767263"/>
            <a:ext cx="3086100" cy="273847"/>
          </a:xfrm>
          <a:prstGeom prst="rect">
            <a:avLst/>
          </a:prstGeom>
          <a:noFill/>
          <a:ln>
            <a:noFill/>
          </a:ln>
        </p:spPr>
        <p:txBody>
          <a:bodyPr anchorCtr="1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6457952" y="4767263"/>
            <a:ext cx="2057400" cy="27384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629838" y="342900"/>
            <a:ext cx="2949180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" name="Google Shape;108;p22"/>
          <p:cNvSpPr txBox="1"/>
          <p:nvPr>
            <p:ph idx="2" type="pic"/>
          </p:nvPr>
        </p:nvSpPr>
        <p:spPr>
          <a:xfrm>
            <a:off x="3887388" y="740567"/>
            <a:ext cx="4629150" cy="365521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629838" y="1543050"/>
            <a:ext cx="2949180" cy="285868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628652" y="4767263"/>
            <a:ext cx="2057400" cy="27384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3028952" y="4767263"/>
            <a:ext cx="3086100" cy="273847"/>
          </a:xfrm>
          <a:prstGeom prst="rect">
            <a:avLst/>
          </a:prstGeom>
          <a:noFill/>
          <a:ln>
            <a:noFill/>
          </a:ln>
        </p:spPr>
        <p:txBody>
          <a:bodyPr anchorCtr="1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6457952" y="4767263"/>
            <a:ext cx="2057400" cy="27384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628652" y="273847"/>
            <a:ext cx="7886700" cy="99416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2940251" y="-942379"/>
            <a:ext cx="3263502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238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5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628652" y="4767263"/>
            <a:ext cx="2057400" cy="27384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3028952" y="4767263"/>
            <a:ext cx="3086100" cy="273847"/>
          </a:xfrm>
          <a:prstGeom prst="rect">
            <a:avLst/>
          </a:prstGeom>
          <a:noFill/>
          <a:ln>
            <a:noFill/>
          </a:ln>
        </p:spPr>
        <p:txBody>
          <a:bodyPr anchorCtr="1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6457952" y="4767263"/>
            <a:ext cx="2057400" cy="27384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5350077" y="1467447"/>
            <a:ext cx="4358876" cy="197167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1349576" y="-447077"/>
            <a:ext cx="4358876" cy="580072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238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5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628652" y="4767263"/>
            <a:ext cx="2057400" cy="27384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3028952" y="4767263"/>
            <a:ext cx="3086100" cy="273847"/>
          </a:xfrm>
          <a:prstGeom prst="rect">
            <a:avLst/>
          </a:prstGeom>
          <a:noFill/>
          <a:ln>
            <a:noFill/>
          </a:ln>
        </p:spPr>
        <p:txBody>
          <a:bodyPr anchorCtr="1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6457952" y="4767263"/>
            <a:ext cx="2057400" cy="27384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6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34" name="Google Shape;134;p26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6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6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7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0" name="Google Shape;140;p27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27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8"/>
          <p:cNvSpPr txBox="1"/>
          <p:nvPr>
            <p:ph type="title"/>
          </p:nvPr>
        </p:nvSpPr>
        <p:spPr>
          <a:xfrm>
            <a:off x="722313" y="3305175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28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6" name="Google Shape;146;p28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28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28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9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9"/>
          <p:cNvSpPr txBox="1"/>
          <p:nvPr>
            <p:ph idx="1" type="body"/>
          </p:nvPr>
        </p:nvSpPr>
        <p:spPr>
          <a:xfrm>
            <a:off x="457200" y="1200150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52" name="Google Shape;152;p29"/>
          <p:cNvSpPr txBox="1"/>
          <p:nvPr>
            <p:ph idx="2" type="body"/>
          </p:nvPr>
        </p:nvSpPr>
        <p:spPr>
          <a:xfrm>
            <a:off x="4648200" y="1200150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53" name="Google Shape;153;p29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29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0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30"/>
          <p:cNvSpPr txBox="1"/>
          <p:nvPr>
            <p:ph idx="1" type="body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59" name="Google Shape;159;p30"/>
          <p:cNvSpPr txBox="1"/>
          <p:nvPr>
            <p:ph idx="2" type="body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60" name="Google Shape;160;p30"/>
          <p:cNvSpPr txBox="1"/>
          <p:nvPr>
            <p:ph idx="3" type="body"/>
          </p:nvPr>
        </p:nvSpPr>
        <p:spPr>
          <a:xfrm>
            <a:off x="4645025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61" name="Google Shape;161;p30"/>
          <p:cNvSpPr txBox="1"/>
          <p:nvPr>
            <p:ph idx="4" type="body"/>
          </p:nvPr>
        </p:nvSpPr>
        <p:spPr>
          <a:xfrm>
            <a:off x="4645025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62" name="Google Shape;162;p30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30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3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ólo el título" type="titleOnly">
  <p:cSld name="TITLE_ONLY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1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3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3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3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3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3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3"/>
          <p:cNvSpPr txBox="1"/>
          <p:nvPr>
            <p:ph type="title"/>
          </p:nvPr>
        </p:nvSpPr>
        <p:spPr>
          <a:xfrm>
            <a:off x="457200" y="204788"/>
            <a:ext cx="3008313" cy="8715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33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77" name="Google Shape;177;p33"/>
          <p:cNvSpPr txBox="1"/>
          <p:nvPr>
            <p:ph idx="2" type="body"/>
          </p:nvPr>
        </p:nvSpPr>
        <p:spPr>
          <a:xfrm>
            <a:off x="457200" y="1076325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78" name="Google Shape;178;p3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3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3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4"/>
          <p:cNvSpPr txBox="1"/>
          <p:nvPr>
            <p:ph type="title"/>
          </p:nvPr>
        </p:nvSpPr>
        <p:spPr>
          <a:xfrm>
            <a:off x="1792288" y="3600450"/>
            <a:ext cx="5486400" cy="42505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34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4" name="Google Shape;184;p34"/>
          <p:cNvSpPr txBox="1"/>
          <p:nvPr>
            <p:ph idx="1" type="body"/>
          </p:nvPr>
        </p:nvSpPr>
        <p:spPr>
          <a:xfrm>
            <a:off x="1792288" y="4025503"/>
            <a:ext cx="5486400" cy="6036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85" name="Google Shape;185;p3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3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3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5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35"/>
          <p:cNvSpPr txBox="1"/>
          <p:nvPr>
            <p:ph idx="1" type="body"/>
          </p:nvPr>
        </p:nvSpPr>
        <p:spPr>
          <a:xfrm rot="5400000">
            <a:off x="2874764" y="-1217414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1" name="Google Shape;191;p3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35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3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6"/>
          <p:cNvSpPr txBox="1"/>
          <p:nvPr>
            <p:ph type="title"/>
          </p:nvPr>
        </p:nvSpPr>
        <p:spPr>
          <a:xfrm rot="5400000">
            <a:off x="5463778" y="1371600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36"/>
          <p:cNvSpPr txBox="1"/>
          <p:nvPr>
            <p:ph idx="1" type="body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7" name="Google Shape;197;p36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36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36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2" y="273847"/>
            <a:ext cx="7886700" cy="99416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b="0" i="0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2" y="1369220"/>
            <a:ext cx="7886700" cy="326350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2" y="4767263"/>
            <a:ext cx="2057400" cy="27384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2" y="4767263"/>
            <a:ext cx="3086100" cy="273847"/>
          </a:xfrm>
          <a:prstGeom prst="rect">
            <a:avLst/>
          </a:prstGeom>
          <a:noFill/>
          <a:ln>
            <a:noFill/>
          </a:ln>
        </p:spPr>
        <p:txBody>
          <a:bodyPr anchorCtr="1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2" y="4767263"/>
            <a:ext cx="2057400" cy="27384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7" name="Google Shape;127;p25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8" name="Google Shape;128;p2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9" name="Google Shape;129;p25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0" name="Google Shape;130;p2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2.png"/><Relationship Id="rId4" Type="http://schemas.openxmlformats.org/officeDocument/2006/relationships/image" Target="../media/image1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12.png"/><Relationship Id="rId5" Type="http://schemas.openxmlformats.org/officeDocument/2006/relationships/image" Target="../media/image20.png"/><Relationship Id="rId6" Type="http://schemas.openxmlformats.org/officeDocument/2006/relationships/image" Target="../media/image9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1.png"/><Relationship Id="rId4" Type="http://schemas.openxmlformats.org/officeDocument/2006/relationships/image" Target="../media/image19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7"/>
          <p:cNvSpPr txBox="1"/>
          <p:nvPr>
            <p:ph type="ctrTitle"/>
          </p:nvPr>
        </p:nvSpPr>
        <p:spPr>
          <a:xfrm>
            <a:off x="761300" y="1019263"/>
            <a:ext cx="7290033" cy="713492"/>
          </a:xfrm>
          <a:prstGeom prst="rect">
            <a:avLst/>
          </a:prstGeom>
          <a:noFill/>
          <a:ln>
            <a:noFill/>
          </a:ln>
        </p:spPr>
        <p:txBody>
          <a:bodyPr anchorCtr="1" anchor="b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Calibri"/>
              <a:buNone/>
            </a:pPr>
            <a:r>
              <a:rPr b="1" lang="es" sz="4000"/>
              <a:t>Fundamentos de Computación</a:t>
            </a:r>
            <a:endParaRPr sz="4000"/>
          </a:p>
        </p:txBody>
      </p:sp>
      <p:sp>
        <p:nvSpPr>
          <p:cNvPr id="205" name="Google Shape;205;p37"/>
          <p:cNvSpPr txBox="1"/>
          <p:nvPr>
            <p:ph idx="1" type="subTitle"/>
          </p:nvPr>
        </p:nvSpPr>
        <p:spPr>
          <a:xfrm>
            <a:off x="1143002" y="2701531"/>
            <a:ext cx="6858000" cy="1241819"/>
          </a:xfrm>
          <a:prstGeom prst="rect">
            <a:avLst/>
          </a:prstGeom>
          <a:noFill/>
          <a:ln>
            <a:noFill/>
          </a:ln>
        </p:spPr>
        <p:txBody>
          <a:bodyPr anchorCtr="1" anchor="t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b="1" lang="es" sz="2400"/>
              <a:t>Escáner- Formatos Gráficos</a:t>
            </a:r>
            <a:endParaRPr b="1" sz="2400"/>
          </a:p>
          <a:p>
            <a:pPr indent="0" lvl="0" mar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t/>
            </a:r>
            <a:endParaRPr sz="2400"/>
          </a:p>
        </p:txBody>
      </p:sp>
      <p:pic>
        <p:nvPicPr>
          <p:cNvPr descr="Resultado de imagen para escaner" id="206" name="Google Shape;206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32247" y="2571747"/>
            <a:ext cx="1872875" cy="2003975"/>
          </a:xfrm>
          <a:prstGeom prst="rect">
            <a:avLst/>
          </a:prstGeom>
          <a:solidFill>
            <a:srgbClr val="EDEDED"/>
          </a:solidFill>
          <a:ln cap="sq" cmpd="sng" w="88875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  <a:effectLst>
            <a:outerShdw algn="tl" dir="5400000" dist="18004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6"/>
          <p:cNvSpPr txBox="1"/>
          <p:nvPr>
            <p:ph type="title"/>
          </p:nvPr>
        </p:nvSpPr>
        <p:spPr>
          <a:xfrm>
            <a:off x="628652" y="273847"/>
            <a:ext cx="7886700" cy="99416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1" lang="es" sz="4000">
                <a:solidFill>
                  <a:schemeClr val="dk1"/>
                </a:solidFill>
              </a:rPr>
              <a:t>Ejemplo 1</a:t>
            </a:r>
            <a:endParaRPr b="1" sz="4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</a:pPr>
            <a:r>
              <a:t/>
            </a:r>
            <a:endParaRPr b="1" sz="1100"/>
          </a:p>
        </p:txBody>
      </p:sp>
      <p:pic>
        <p:nvPicPr>
          <p:cNvPr id="281" name="Google Shape;281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6599" y="1282226"/>
            <a:ext cx="4246800" cy="2960825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45"/>
              </a:srgb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7"/>
          <p:cNvSpPr txBox="1"/>
          <p:nvPr>
            <p:ph type="title"/>
          </p:nvPr>
        </p:nvSpPr>
        <p:spPr>
          <a:xfrm>
            <a:off x="628652" y="273847"/>
            <a:ext cx="7886700" cy="99416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</a:pPr>
            <a:r>
              <a:rPr b="1" lang="es"/>
              <a:t>Apuntamos la siguiente información</a:t>
            </a:r>
            <a:br>
              <a:rPr b="1" lang="es" sz="1100"/>
            </a:br>
            <a:endParaRPr b="1" sz="1100"/>
          </a:p>
        </p:txBody>
      </p:sp>
      <p:sp>
        <p:nvSpPr>
          <p:cNvPr id="287" name="Google Shape;287;p47"/>
          <p:cNvSpPr txBox="1"/>
          <p:nvPr/>
        </p:nvSpPr>
        <p:spPr>
          <a:xfrm>
            <a:off x="601381" y="1388170"/>
            <a:ext cx="8102009" cy="108491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81000" lvl="0" marL="431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1" i="0" lang="e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Medidas de la Tarjeta alto y ancho en cm. </a:t>
            </a:r>
            <a:endParaRPr sz="400"/>
          </a:p>
          <a:p>
            <a:pPr indent="-381000" lvl="0" marL="431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1" i="0" lang="e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Resolución ppp del escáner. </a:t>
            </a:r>
            <a:endParaRPr b="1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Google Shape;292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4607" y="1229063"/>
            <a:ext cx="3882345" cy="30345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49694" y="1404421"/>
            <a:ext cx="3601696" cy="27750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Google Shape;298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03878" y="268764"/>
            <a:ext cx="2860894" cy="47640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3" name="Google Shape;303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93269" y="771525"/>
            <a:ext cx="2557463" cy="360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51"/>
          <p:cNvSpPr txBox="1"/>
          <p:nvPr>
            <p:ph type="title"/>
          </p:nvPr>
        </p:nvSpPr>
        <p:spPr>
          <a:xfrm>
            <a:off x="628652" y="273847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</a:pPr>
            <a:r>
              <a:rPr b="1" lang="es"/>
              <a:t>Apuntamos la siguiente información</a:t>
            </a:r>
            <a:br>
              <a:rPr b="1" lang="es" sz="1100"/>
            </a:br>
            <a:endParaRPr b="1" sz="1100"/>
          </a:p>
        </p:txBody>
      </p:sp>
      <p:sp>
        <p:nvSpPr>
          <p:cNvPr id="309" name="Google Shape;309;p51"/>
          <p:cNvSpPr txBox="1"/>
          <p:nvPr/>
        </p:nvSpPr>
        <p:spPr>
          <a:xfrm>
            <a:off x="576175" y="1052002"/>
            <a:ext cx="8102100" cy="1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55600" lvl="0" marL="431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1" i="0" lang="e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Medidas de la Tarjeta alto y ancho en cm</a:t>
            </a:r>
            <a:r>
              <a:rPr b="1" lang="e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</a:t>
            </a:r>
            <a:r>
              <a:rPr b="1" lang="es" sz="2200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  <a:t>5.4 cm alto y 8.5 ancho.</a:t>
            </a:r>
            <a:endParaRPr sz="2200">
              <a:solidFill>
                <a:srgbClr val="1C4587"/>
              </a:solidFill>
            </a:endParaRPr>
          </a:p>
          <a:p>
            <a:pPr indent="-355600" lvl="0" marL="431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1" i="0" lang="e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Resolución ppp del escáner =</a:t>
            </a:r>
            <a:r>
              <a:rPr b="1" i="0" lang="es" sz="2200" u="none" cap="none" strike="noStrike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  <a:t> 200 ppp.</a:t>
            </a:r>
            <a:endParaRPr b="1" i="0" sz="2200" u="none" cap="none" strike="noStrike">
              <a:solidFill>
                <a:srgbClr val="1C458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31800" marR="0" rtl="0" algn="l"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•"/>
            </a:pPr>
            <a:r>
              <a:rPr b="1" lang="es" sz="2200">
                <a:latin typeface="Calibri"/>
                <a:ea typeface="Calibri"/>
                <a:cs typeface="Calibri"/>
                <a:sym typeface="Calibri"/>
              </a:rPr>
              <a:t>Profundidad de colores= </a:t>
            </a:r>
            <a:r>
              <a:rPr b="1" lang="es" sz="2200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  <a:t>24 bits.</a:t>
            </a:r>
            <a:endParaRPr b="1" sz="2200">
              <a:solidFill>
                <a:srgbClr val="1C458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51"/>
          <p:cNvSpPr txBox="1"/>
          <p:nvPr/>
        </p:nvSpPr>
        <p:spPr>
          <a:xfrm>
            <a:off x="246425" y="2767000"/>
            <a:ext cx="8849400" cy="18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latin typeface="Calibri"/>
                <a:ea typeface="Calibri"/>
                <a:cs typeface="Calibri"/>
                <a:sym typeface="Calibri"/>
              </a:rPr>
              <a:t>N° puntos o pixeles= { [5.4x (1 / 2.54) x 200]x[ 8.5 x</a:t>
            </a:r>
            <a:r>
              <a:rPr lang="e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(1 / 2.54) x 200]}= </a:t>
            </a:r>
            <a:r>
              <a:rPr b="1" lang="e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284.580,5692</a:t>
            </a:r>
            <a:endParaRPr b="1" sz="2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latin typeface="Calibri"/>
                <a:ea typeface="Calibri"/>
                <a:cs typeface="Calibri"/>
                <a:sym typeface="Calibri"/>
              </a:rPr>
              <a:t>Tamaño bits= </a:t>
            </a:r>
            <a:r>
              <a:rPr lang="e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N° puntos o pixeles x profundidad de colores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Tamaño bits= </a:t>
            </a:r>
            <a:r>
              <a:rPr lang="es" sz="2000">
                <a:latin typeface="Calibri"/>
                <a:ea typeface="Calibri"/>
                <a:cs typeface="Calibri"/>
                <a:sym typeface="Calibri"/>
              </a:rPr>
              <a:t>284.580,5692 x 24 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52"/>
          <p:cNvSpPr txBox="1"/>
          <p:nvPr>
            <p:ph type="title"/>
          </p:nvPr>
        </p:nvSpPr>
        <p:spPr>
          <a:xfrm>
            <a:off x="628652" y="273847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</a:pPr>
            <a:r>
              <a:rPr b="1" lang="es"/>
              <a:t>Calculamos</a:t>
            </a:r>
            <a:endParaRPr b="1" sz="1100"/>
          </a:p>
        </p:txBody>
      </p:sp>
      <p:sp>
        <p:nvSpPr>
          <p:cNvPr id="316" name="Google Shape;316;p52"/>
          <p:cNvSpPr txBox="1"/>
          <p:nvPr/>
        </p:nvSpPr>
        <p:spPr>
          <a:xfrm>
            <a:off x="147300" y="1115475"/>
            <a:ext cx="8849400" cy="33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Tamaño bits= </a:t>
            </a:r>
            <a:r>
              <a:rPr lang="es" sz="2000">
                <a:latin typeface="Calibri"/>
                <a:ea typeface="Calibri"/>
                <a:cs typeface="Calibri"/>
                <a:sym typeface="Calibri"/>
              </a:rPr>
              <a:t>284.580,5692 x 24= 6.829.933, 66</a:t>
            </a:r>
            <a:r>
              <a:rPr lang="es" sz="2000">
                <a:highlight>
                  <a:srgbClr val="93C47D"/>
                </a:highlight>
                <a:latin typeface="Calibri"/>
                <a:ea typeface="Calibri"/>
                <a:cs typeface="Calibri"/>
                <a:sym typeface="Calibri"/>
              </a:rPr>
              <a:t> (BITS)</a:t>
            </a:r>
            <a:endParaRPr sz="2000">
              <a:highlight>
                <a:srgbClr val="93C47D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highlight>
                <a:srgbClr val="93C47D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latin typeface="Calibri"/>
                <a:ea typeface="Calibri"/>
                <a:cs typeface="Calibri"/>
                <a:sym typeface="Calibri"/>
              </a:rPr>
              <a:t>Tamaño en bytes= </a:t>
            </a:r>
            <a:r>
              <a:rPr lang="e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Tamaño bits / 8 = 853.741,7075 </a:t>
            </a:r>
            <a:r>
              <a:rPr lang="es" sz="2000">
                <a:solidFill>
                  <a:schemeClr val="dk1"/>
                </a:solidFill>
                <a:highlight>
                  <a:srgbClr val="93C47D"/>
                </a:highlight>
                <a:latin typeface="Calibri"/>
                <a:ea typeface="Calibri"/>
                <a:cs typeface="Calibri"/>
                <a:sym typeface="Calibri"/>
              </a:rPr>
              <a:t> (BYTES)</a:t>
            </a:r>
            <a:endParaRPr sz="2000">
              <a:solidFill>
                <a:schemeClr val="dk1"/>
              </a:solidFill>
              <a:highlight>
                <a:srgbClr val="93C47D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93C47D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Tamaño en KB= Tamaño bytes / 1024 = 833, 73 </a:t>
            </a:r>
            <a:r>
              <a:rPr lang="es" sz="2000">
                <a:solidFill>
                  <a:schemeClr val="dk1"/>
                </a:solidFill>
                <a:highlight>
                  <a:srgbClr val="93C47D"/>
                </a:highlight>
                <a:latin typeface="Calibri"/>
                <a:ea typeface="Calibri"/>
                <a:cs typeface="Calibri"/>
                <a:sym typeface="Calibri"/>
              </a:rPr>
              <a:t> (KB)</a:t>
            </a:r>
            <a:endParaRPr sz="2000">
              <a:solidFill>
                <a:schemeClr val="dk1"/>
              </a:solidFill>
              <a:highlight>
                <a:srgbClr val="93C47D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93C47D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Tamaño en MB= Tamaño KB / 1024 = 0,81 </a:t>
            </a:r>
            <a:r>
              <a:rPr lang="es" sz="2000">
                <a:solidFill>
                  <a:schemeClr val="dk1"/>
                </a:solidFill>
                <a:highlight>
                  <a:srgbClr val="93C47D"/>
                </a:highlight>
                <a:latin typeface="Calibri"/>
                <a:ea typeface="Calibri"/>
                <a:cs typeface="Calibri"/>
                <a:sym typeface="Calibri"/>
              </a:rPr>
              <a:t> (MB)</a:t>
            </a:r>
            <a:endParaRPr sz="2000">
              <a:solidFill>
                <a:schemeClr val="dk1"/>
              </a:solidFill>
              <a:highlight>
                <a:srgbClr val="93C47D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93C47D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93C47D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93C47D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93C47D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Google Shape;321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46204" y="130247"/>
            <a:ext cx="3526000" cy="501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6" name="Google Shape;326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1712" y="760810"/>
            <a:ext cx="2557463" cy="36218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96226" y="406197"/>
            <a:ext cx="4207669" cy="471488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54"/>
          <p:cNvSpPr txBox="1"/>
          <p:nvPr/>
        </p:nvSpPr>
        <p:spPr>
          <a:xfrm>
            <a:off x="4066954" y="1100470"/>
            <a:ext cx="2009553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Margen de error!!</a:t>
            </a:r>
            <a:endParaRPr b="1" sz="14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9" name="Google Shape;329;p5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042220" y="1601211"/>
            <a:ext cx="4394576" cy="3063824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45"/>
              </a:srgbClr>
            </a:outerShdw>
          </a:effec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5"/>
          <p:cNvSpPr txBox="1"/>
          <p:nvPr>
            <p:ph type="title"/>
          </p:nvPr>
        </p:nvSpPr>
        <p:spPr>
          <a:xfrm>
            <a:off x="628652" y="273847"/>
            <a:ext cx="7886700" cy="99416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</a:pPr>
            <a:r>
              <a:rPr b="1" lang="es" sz="4000"/>
              <a:t>Ejemplo 2</a:t>
            </a:r>
            <a:endParaRPr b="1" sz="4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8"/>
          <p:cNvSpPr txBox="1"/>
          <p:nvPr>
            <p:ph type="title"/>
          </p:nvPr>
        </p:nvSpPr>
        <p:spPr>
          <a:xfrm>
            <a:off x="628652" y="273847"/>
            <a:ext cx="7886700" cy="99416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</a:pPr>
            <a:r>
              <a:rPr b="1" lang="es" sz="3000"/>
              <a:t>Profundidad del color</a:t>
            </a:r>
            <a:endParaRPr sz="3000"/>
          </a:p>
        </p:txBody>
      </p:sp>
      <p:sp>
        <p:nvSpPr>
          <p:cNvPr id="212" name="Google Shape;212;p38"/>
          <p:cNvSpPr txBox="1"/>
          <p:nvPr>
            <p:ph idx="1" type="body"/>
          </p:nvPr>
        </p:nvSpPr>
        <p:spPr>
          <a:xfrm>
            <a:off x="566675" y="1059401"/>
            <a:ext cx="8577300" cy="39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</a:pPr>
            <a:r>
              <a:rPr lang="es" sz="2200"/>
              <a:t>Este parámetro, expresado en bits, indica el número de tonalidades de color que un píxel puede adoptar</a:t>
            </a:r>
            <a:endParaRPr sz="2200"/>
          </a:p>
          <a:p>
            <a:pPr indent="0" lvl="0" marL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</a:pPr>
            <a:r>
              <a:rPr lang="es" sz="2200"/>
              <a:t>Según el número de bits: </a:t>
            </a:r>
            <a:endParaRPr sz="2200"/>
          </a:p>
          <a:p>
            <a:pPr indent="-177800" lvl="0" marL="1778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⮚"/>
            </a:pPr>
            <a:r>
              <a:rPr lang="es" sz="2200"/>
              <a:t>1 bits, resultaría una imagen en blanco y negro. Representa dos colores.</a:t>
            </a:r>
            <a:endParaRPr sz="2200"/>
          </a:p>
          <a:p>
            <a:pPr indent="-177800" lvl="0" marL="1778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⮚"/>
            </a:pPr>
            <a:r>
              <a:rPr lang="es" sz="2200"/>
              <a:t>8 bits, se obtendría una imagen de 256 </a:t>
            </a:r>
            <a:r>
              <a:rPr lang="es" sz="2200"/>
              <a:t>tonos grises</a:t>
            </a:r>
            <a:r>
              <a:rPr lang="es" sz="2200"/>
              <a:t>. </a:t>
            </a:r>
            <a:endParaRPr sz="2200"/>
          </a:p>
          <a:p>
            <a:pPr indent="-177800" lvl="0" marL="1778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⮚"/>
            </a:pPr>
            <a:r>
              <a:rPr lang="es" sz="2200"/>
              <a:t>16 bits,  65.536 colores.</a:t>
            </a:r>
            <a:endParaRPr sz="2200"/>
          </a:p>
          <a:p>
            <a:pPr indent="-177800" lvl="0" marL="1778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⮚"/>
            </a:pPr>
            <a:r>
              <a:rPr lang="es" sz="2200"/>
              <a:t>24 bits u 8 bits por componente de color (verde, rojo, azul), la imagen puede llegar a ser de 16'7 millones de colores. </a:t>
            </a:r>
            <a:endParaRPr sz="2200"/>
          </a:p>
          <a:p>
            <a:pPr indent="-177800" lvl="0" marL="1778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⮚"/>
            </a:pPr>
            <a:r>
              <a:rPr lang="es" sz="2200"/>
              <a:t>30 bits, permite sobrepasar los mil millones de colores.</a:t>
            </a:r>
            <a:endParaRPr sz="22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9" name="Google Shape;339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0372" y="316423"/>
            <a:ext cx="5124075" cy="400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4" name="Google Shape;344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90576" y="700411"/>
            <a:ext cx="4728130" cy="3541979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45"/>
              </a:srgbClr>
            </a:outerShdw>
          </a:effec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9" name="Google Shape;349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45775" y="257591"/>
            <a:ext cx="3274910" cy="465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59"/>
          <p:cNvSpPr txBox="1"/>
          <p:nvPr>
            <p:ph type="title"/>
          </p:nvPr>
        </p:nvSpPr>
        <p:spPr>
          <a:xfrm>
            <a:off x="628652" y="273847"/>
            <a:ext cx="7886700" cy="99416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</a:pPr>
            <a:r>
              <a:rPr b="1" lang="es" sz="1100"/>
              <a:t>Aplicamos formula </a:t>
            </a:r>
            <a:br>
              <a:rPr b="1" lang="es" sz="1100"/>
            </a:br>
            <a:endParaRPr b="1" sz="1100"/>
          </a:p>
        </p:txBody>
      </p:sp>
      <p:sp>
        <p:nvSpPr>
          <p:cNvPr id="355" name="Google Shape;355;p59"/>
          <p:cNvSpPr txBox="1"/>
          <p:nvPr/>
        </p:nvSpPr>
        <p:spPr>
          <a:xfrm>
            <a:off x="438593" y="1068573"/>
            <a:ext cx="8102009" cy="422423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Medidas de la Tarjeta alto y ancho en cm= </a:t>
            </a:r>
            <a:r>
              <a:rPr b="1" lang="es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12.63 cm alto y 17.7 cm, de ancho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Resolución ppp= </a:t>
            </a:r>
            <a:r>
              <a:rPr b="1" lang="es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200 ppp</a:t>
            </a:r>
            <a:endParaRPr b="1"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Calculo Nº puntos =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Tamaño en bit </a:t>
            </a:r>
            <a:r>
              <a:rPr lang="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nº puntos * </a:t>
            </a:r>
            <a:r>
              <a:rPr b="1" lang="e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profundidad de colores en bit </a:t>
            </a:r>
            <a:r>
              <a:rPr b="1" lang="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Tamaño en byte, dividimos por 8 =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Tamaño en KB, dividimos por 1024 = 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Tamaño en MB, dividimos por 1024 = </a:t>
            </a:r>
            <a:endParaRPr b="1" sz="18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60"/>
          <p:cNvSpPr txBox="1"/>
          <p:nvPr>
            <p:ph type="title"/>
          </p:nvPr>
        </p:nvSpPr>
        <p:spPr>
          <a:xfrm>
            <a:off x="628652" y="273847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</a:pPr>
            <a:r>
              <a:rPr b="1" lang="es" sz="1100"/>
              <a:t>Aplicamos formula </a:t>
            </a:r>
            <a:br>
              <a:rPr b="1" lang="es" sz="1100"/>
            </a:br>
            <a:endParaRPr b="1" sz="1100"/>
          </a:p>
        </p:txBody>
      </p:sp>
      <p:sp>
        <p:nvSpPr>
          <p:cNvPr id="361" name="Google Shape;361;p60"/>
          <p:cNvSpPr txBox="1"/>
          <p:nvPr/>
        </p:nvSpPr>
        <p:spPr>
          <a:xfrm>
            <a:off x="438593" y="1068573"/>
            <a:ext cx="8102100" cy="42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Medidas de la Tarjeta alto y ancho en cm= </a:t>
            </a:r>
            <a:r>
              <a:rPr b="1" lang="es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12.63 cm alto y 17.7 c, de ancho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Resolución ppp= </a:t>
            </a:r>
            <a:r>
              <a:rPr b="1" lang="es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200 ppp</a:t>
            </a:r>
            <a:endParaRPr b="1"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Calculo Nº puntos = </a:t>
            </a:r>
            <a:r>
              <a:rPr b="1" lang="e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1.386.018,97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Tamaño en bit </a:t>
            </a:r>
            <a:r>
              <a:rPr lang="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nº puntos * </a:t>
            </a:r>
            <a:r>
              <a:rPr b="1" lang="e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profundidad de colores en bit </a:t>
            </a:r>
            <a:r>
              <a:rPr b="1" lang="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b="1" lang="es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33.264.455,33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Tamaño en byte, dividimos por 8 = </a:t>
            </a:r>
            <a:r>
              <a:rPr b="1" lang="e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4.158.054,91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Tamaño en KB, dividimos por 1024 = </a:t>
            </a:r>
            <a:r>
              <a:rPr b="1" lang="e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4.060,60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Tamaño en MB, dividimos por 1024 = </a:t>
            </a:r>
            <a:r>
              <a:rPr b="1" lang="e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3.96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61"/>
          <p:cNvSpPr txBox="1"/>
          <p:nvPr>
            <p:ph type="title"/>
          </p:nvPr>
        </p:nvSpPr>
        <p:spPr>
          <a:xfrm>
            <a:off x="628652" y="273847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</a:pPr>
            <a:r>
              <a:rPr b="1" lang="es" sz="4000"/>
              <a:t>Ejemplo 3</a:t>
            </a:r>
            <a:endParaRPr b="1" sz="40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1" name="Google Shape;371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144" y="251537"/>
            <a:ext cx="8230621" cy="445468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ultado de imagen para ejemplo" id="372" name="Google Shape;372;p6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5612" y="3962922"/>
            <a:ext cx="760421" cy="9383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63"/>
          <p:cNvSpPr txBox="1"/>
          <p:nvPr>
            <p:ph type="title"/>
          </p:nvPr>
        </p:nvSpPr>
        <p:spPr>
          <a:xfrm>
            <a:off x="247900" y="1860275"/>
            <a:ext cx="90111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</a:pPr>
            <a:r>
              <a:rPr lang="es" sz="4100"/>
              <a:t>¿</a:t>
            </a:r>
            <a:r>
              <a:rPr lang="es" sz="4000"/>
              <a:t>Cuánto ocupa una imagen </a:t>
            </a:r>
            <a:r>
              <a:rPr b="1" lang="es" sz="4000"/>
              <a:t>digital</a:t>
            </a:r>
            <a:r>
              <a:rPr lang="es" sz="4000"/>
              <a:t> .bmp?</a:t>
            </a:r>
            <a:endParaRPr sz="40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2" name="Google Shape;382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3031" y="0"/>
            <a:ext cx="8223104" cy="46232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7" name="Google Shape;387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9702" y="863148"/>
            <a:ext cx="8292439" cy="33935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Google Shape;217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7624" y="1005576"/>
            <a:ext cx="2228850" cy="185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39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04048" y="977001"/>
            <a:ext cx="2809875" cy="188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3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63824" y="2982677"/>
            <a:ext cx="2114550" cy="18645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3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004048" y="2978367"/>
            <a:ext cx="2114550" cy="1835944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39"/>
          <p:cNvSpPr txBox="1"/>
          <p:nvPr/>
        </p:nvSpPr>
        <p:spPr>
          <a:xfrm>
            <a:off x="827584" y="386194"/>
            <a:ext cx="7416824" cy="346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2400" u="sng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Como se ve las imágenes según la Profundidad del Color</a:t>
            </a:r>
            <a:endParaRPr sz="2400" u="sng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66"/>
          <p:cNvSpPr txBox="1"/>
          <p:nvPr>
            <p:ph type="title"/>
          </p:nvPr>
        </p:nvSpPr>
        <p:spPr>
          <a:xfrm>
            <a:off x="628652" y="273847"/>
            <a:ext cx="7886700" cy="99416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</a:pPr>
            <a:r>
              <a:rPr b="1" lang="es" sz="2000"/>
              <a:t>Diferencias</a:t>
            </a:r>
            <a:endParaRPr b="1" sz="2000"/>
          </a:p>
        </p:txBody>
      </p:sp>
      <p:sp>
        <p:nvSpPr>
          <p:cNvPr id="393" name="Google Shape;393;p66"/>
          <p:cNvSpPr txBox="1"/>
          <p:nvPr>
            <p:ph idx="1" type="body"/>
          </p:nvPr>
        </p:nvSpPr>
        <p:spPr>
          <a:xfrm>
            <a:off x="628652" y="1369220"/>
            <a:ext cx="7886700" cy="326350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6510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</a:pPr>
            <a:r>
              <a:rPr lang="es" sz="2000"/>
              <a:t>Imagen analógica a digital</a:t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</a:pPr>
            <a:r>
              <a:t/>
            </a:r>
            <a:endParaRPr sz="1100"/>
          </a:p>
          <a:p>
            <a:pPr indent="-1651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</a:pPr>
            <a:r>
              <a:rPr lang="es" sz="2000"/>
              <a:t>Imagen digital</a:t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</a:pPr>
            <a:r>
              <a:t/>
            </a:r>
            <a:endParaRPr sz="1100"/>
          </a:p>
        </p:txBody>
      </p:sp>
      <p:pic>
        <p:nvPicPr>
          <p:cNvPr id="394" name="Google Shape;394;p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0497" y="2014976"/>
            <a:ext cx="5378749" cy="497849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  <a:effectLst>
            <a:outerShdw algn="tl" dir="2700000" dist="38096">
              <a:srgbClr val="000000">
                <a:alpha val="42745"/>
              </a:srgbClr>
            </a:outerShdw>
          </a:effectLst>
        </p:spPr>
      </p:pic>
      <p:pic>
        <p:nvPicPr>
          <p:cNvPr id="395" name="Google Shape;395;p6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64847" y="3535565"/>
            <a:ext cx="4964903" cy="414340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  <a:effectLst>
            <a:outerShdw algn="tl" dir="2700000" dist="38096">
              <a:srgbClr val="000000">
                <a:alpha val="42745"/>
              </a:srgbClr>
            </a:outerShdw>
          </a:effec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67"/>
          <p:cNvSpPr txBox="1"/>
          <p:nvPr>
            <p:ph type="title"/>
          </p:nvPr>
        </p:nvSpPr>
        <p:spPr>
          <a:xfrm>
            <a:off x="628652" y="273847"/>
            <a:ext cx="7886700" cy="99416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</a:pPr>
            <a:r>
              <a:rPr lang="es" sz="2000"/>
              <a:t>Seguimos con </a:t>
            </a:r>
            <a:r>
              <a:rPr lang="es" sz="2000"/>
              <a:t>actividades</a:t>
            </a:r>
            <a:r>
              <a:rPr lang="es" sz="2000"/>
              <a:t> prácticas de periféricos que se encuentran en el aula virtual.</a:t>
            </a:r>
            <a:endParaRPr sz="2000"/>
          </a:p>
        </p:txBody>
      </p:sp>
      <p:sp>
        <p:nvSpPr>
          <p:cNvPr id="401" name="Google Shape;401;p67"/>
          <p:cNvSpPr txBox="1"/>
          <p:nvPr/>
        </p:nvSpPr>
        <p:spPr>
          <a:xfrm>
            <a:off x="3908150" y="2799225"/>
            <a:ext cx="484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2" name="Google Shape;402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4900" y="1613716"/>
            <a:ext cx="3603351" cy="20291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0"/>
          <p:cNvSpPr txBox="1"/>
          <p:nvPr>
            <p:ph idx="1" type="body"/>
          </p:nvPr>
        </p:nvSpPr>
        <p:spPr>
          <a:xfrm>
            <a:off x="467550" y="629675"/>
            <a:ext cx="6200400" cy="41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b="1" lang="es" sz="2960"/>
              <a:t>1 bit (2</a:t>
            </a:r>
            <a:r>
              <a:rPr b="1" baseline="30000" lang="es" sz="2960"/>
              <a:t>1</a:t>
            </a:r>
            <a:r>
              <a:rPr b="1" lang="es" sz="2960"/>
              <a:t>) = 2 colores </a:t>
            </a:r>
            <a:r>
              <a:rPr b="1" lang="es" sz="2220">
                <a:solidFill>
                  <a:srgbClr val="7F7F7F"/>
                </a:solidFill>
              </a:rPr>
              <a:t>(blanco y negro)</a:t>
            </a:r>
            <a:endParaRPr sz="2220">
              <a:solidFill>
                <a:srgbClr val="7F7F7F"/>
              </a:solidFill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b="1" lang="es" sz="2960"/>
              <a:t>2 bits (2</a:t>
            </a:r>
            <a:r>
              <a:rPr b="1" baseline="30000" lang="es" sz="2960"/>
              <a:t>2</a:t>
            </a:r>
            <a:r>
              <a:rPr b="1" lang="es" sz="2960"/>
              <a:t>) = 4 colores</a:t>
            </a:r>
            <a:endParaRPr sz="2960"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b="1" lang="es" sz="2960"/>
              <a:t>3 bits (2</a:t>
            </a:r>
            <a:r>
              <a:rPr b="1" baseline="30000" lang="es" sz="2960"/>
              <a:t>3</a:t>
            </a:r>
            <a:r>
              <a:rPr b="1" lang="es" sz="2960"/>
              <a:t> ) = 8 colores</a:t>
            </a:r>
            <a:endParaRPr sz="2960"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b="1" lang="es" sz="2960"/>
              <a:t>4 bits (2</a:t>
            </a:r>
            <a:r>
              <a:rPr b="1" baseline="30000" lang="es" sz="2960"/>
              <a:t>4</a:t>
            </a:r>
            <a:r>
              <a:rPr b="1" lang="es" sz="2960"/>
              <a:t> )  = 16 colores</a:t>
            </a:r>
            <a:endParaRPr sz="2960"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b="1" lang="es" sz="2960"/>
              <a:t>8 bits (2</a:t>
            </a:r>
            <a:r>
              <a:rPr b="1" baseline="30000" lang="es" sz="2960"/>
              <a:t>8</a:t>
            </a:r>
            <a:r>
              <a:rPr b="1" lang="es" sz="2960"/>
              <a:t> )  = 256 colores</a:t>
            </a:r>
            <a:endParaRPr sz="2960"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b="1" lang="es" sz="2960"/>
              <a:t>16 bits (2</a:t>
            </a:r>
            <a:r>
              <a:rPr b="1" baseline="30000" lang="es" sz="2960"/>
              <a:t>16</a:t>
            </a:r>
            <a:r>
              <a:rPr b="1" lang="es" sz="2960"/>
              <a:t> ) = 65.536 colores</a:t>
            </a:r>
            <a:endParaRPr sz="2960"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b="1" lang="es" sz="2960"/>
              <a:t>24 bits (2</a:t>
            </a:r>
            <a:r>
              <a:rPr b="1" baseline="30000" lang="es" sz="2960"/>
              <a:t>24</a:t>
            </a:r>
            <a:r>
              <a:rPr b="1" lang="es" sz="2960"/>
              <a:t> ) = 16,7 millones de colores </a:t>
            </a:r>
            <a:r>
              <a:rPr b="1" lang="es" sz="2220">
                <a:solidFill>
                  <a:srgbClr val="7F7F7F"/>
                </a:solidFill>
              </a:rPr>
              <a:t>(estándar o color real)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b="1" lang="es" sz="2960"/>
              <a:t>30 bits  (2</a:t>
            </a:r>
            <a:r>
              <a:rPr b="1" baseline="30000" lang="es" sz="2960"/>
              <a:t>30</a:t>
            </a:r>
            <a:r>
              <a:rPr b="1" lang="es" sz="2960"/>
              <a:t> ) mil millones de colores</a:t>
            </a:r>
            <a:endParaRPr sz="2960"/>
          </a:p>
          <a:p>
            <a:pPr indent="-15494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t/>
            </a:r>
            <a:endParaRPr sz="2960"/>
          </a:p>
        </p:txBody>
      </p:sp>
      <p:pic>
        <p:nvPicPr>
          <p:cNvPr id="227" name="Google Shape;227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90069" y="993570"/>
            <a:ext cx="2357438" cy="28932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"/>
              <a:t>Preguntas</a:t>
            </a:r>
            <a:endParaRPr/>
          </a:p>
        </p:txBody>
      </p:sp>
      <p:sp>
        <p:nvSpPr>
          <p:cNvPr id="233" name="Google Shape;233;p41"/>
          <p:cNvSpPr txBox="1"/>
          <p:nvPr>
            <p:ph idx="1" type="body"/>
          </p:nvPr>
        </p:nvSpPr>
        <p:spPr>
          <a:xfrm>
            <a:off x="457200" y="2625747"/>
            <a:ext cx="8229600" cy="13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s"/>
              <a:t>2</a:t>
            </a:r>
            <a:r>
              <a:rPr lang="es"/>
              <a:t>- </a:t>
            </a:r>
            <a:r>
              <a:rPr lang="es"/>
              <a:t>Para representar una imagen con color real con cuantos bits se debe contar</a:t>
            </a:r>
            <a:endParaRPr/>
          </a:p>
          <a:p>
            <a:pPr indent="0" lvl="1" marL="4000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34" name="Google Shape;234;p41"/>
          <p:cNvSpPr txBox="1"/>
          <p:nvPr/>
        </p:nvSpPr>
        <p:spPr>
          <a:xfrm>
            <a:off x="384245" y="951570"/>
            <a:ext cx="8424900" cy="8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1- Si quiero tener </a:t>
            </a:r>
            <a:r>
              <a:rPr b="1" lang="e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65.536 colores</a:t>
            </a:r>
            <a:r>
              <a:rPr lang="e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¿cuántos bits necesito para representarlos?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41"/>
          <p:cNvSpPr txBox="1"/>
          <p:nvPr/>
        </p:nvSpPr>
        <p:spPr>
          <a:xfrm>
            <a:off x="457199" y="1916296"/>
            <a:ext cx="3312300" cy="7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28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Necesito 16 bits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41"/>
          <p:cNvSpPr txBox="1"/>
          <p:nvPr/>
        </p:nvSpPr>
        <p:spPr>
          <a:xfrm>
            <a:off x="1146718" y="4080132"/>
            <a:ext cx="4721400" cy="7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28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Se debe contar con 24 bits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41"/>
          <p:cNvSpPr txBox="1"/>
          <p:nvPr/>
        </p:nvSpPr>
        <p:spPr>
          <a:xfrm>
            <a:off x="4725325" y="2019525"/>
            <a:ext cx="4418700" cy="552300"/>
          </a:xfrm>
          <a:prstGeom prst="rect">
            <a:avLst/>
          </a:prstGeom>
          <a:noFill/>
          <a:ln cap="flat" cmpd="sng" w="158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Cálculo</a:t>
            </a:r>
            <a:r>
              <a:rPr lang="es" sz="240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: (log 65536)%(log 2)= 16</a:t>
            </a:r>
            <a:endParaRPr sz="2400">
              <a:solidFill>
                <a:srgbClr val="99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41"/>
          <p:cNvSpPr/>
          <p:nvPr/>
        </p:nvSpPr>
        <p:spPr>
          <a:xfrm>
            <a:off x="3203711" y="2066457"/>
            <a:ext cx="1368300" cy="252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B050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41"/>
          <p:cNvSpPr txBox="1"/>
          <p:nvPr/>
        </p:nvSpPr>
        <p:spPr>
          <a:xfrm>
            <a:off x="5603133" y="2625784"/>
            <a:ext cx="2663100" cy="346200"/>
          </a:xfrm>
          <a:prstGeom prst="rect">
            <a:avLst/>
          </a:prstGeom>
          <a:noFill/>
          <a:ln cap="flat" cmpd="sng" w="15875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Porque 2</a:t>
            </a:r>
            <a:r>
              <a:rPr baseline="30000" lang="es" sz="24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16</a:t>
            </a:r>
            <a:r>
              <a:rPr lang="es" sz="24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 =65.536</a:t>
            </a:r>
            <a:endParaRPr sz="24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2"/>
          <p:cNvSpPr txBox="1"/>
          <p:nvPr>
            <p:ph type="title"/>
          </p:nvPr>
        </p:nvSpPr>
        <p:spPr>
          <a:xfrm>
            <a:off x="436240" y="789552"/>
            <a:ext cx="8229600" cy="1015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s" sz="3200">
                <a:latin typeface="Calibri"/>
                <a:ea typeface="Calibri"/>
                <a:cs typeface="Calibri"/>
                <a:sym typeface="Calibri"/>
              </a:rPr>
              <a:t>- ¿Si puedo utilizar 20 bits cuántos colores se pueden representar?</a:t>
            </a:r>
            <a:endParaRPr/>
          </a:p>
        </p:txBody>
      </p:sp>
      <p:sp>
        <p:nvSpPr>
          <p:cNvPr id="245" name="Google Shape;245;p42"/>
          <p:cNvSpPr txBox="1"/>
          <p:nvPr>
            <p:ph idx="1" type="body"/>
          </p:nvPr>
        </p:nvSpPr>
        <p:spPr>
          <a:xfrm>
            <a:off x="323528" y="2964470"/>
            <a:ext cx="8229600" cy="1158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s"/>
              <a:t>- ¿Para tener 8 colores cuántos bits necesito?</a:t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246" name="Google Shape;246;p42"/>
          <p:cNvSpPr txBox="1"/>
          <p:nvPr/>
        </p:nvSpPr>
        <p:spPr>
          <a:xfrm>
            <a:off x="539552" y="1761660"/>
            <a:ext cx="6180666" cy="7155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28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Se pueden representar 1.048.576 colores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42"/>
          <p:cNvSpPr txBox="1"/>
          <p:nvPr/>
        </p:nvSpPr>
        <p:spPr>
          <a:xfrm>
            <a:off x="1089435" y="3770908"/>
            <a:ext cx="2414122" cy="7155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28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Necesito 3 bits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42"/>
          <p:cNvSpPr txBox="1"/>
          <p:nvPr/>
        </p:nvSpPr>
        <p:spPr>
          <a:xfrm>
            <a:off x="457200" y="14148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Preguntas</a:t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42"/>
          <p:cNvSpPr txBox="1"/>
          <p:nvPr/>
        </p:nvSpPr>
        <p:spPr>
          <a:xfrm>
            <a:off x="4295476" y="2297738"/>
            <a:ext cx="3051092" cy="346249"/>
          </a:xfrm>
          <a:prstGeom prst="rect">
            <a:avLst/>
          </a:prstGeom>
          <a:noFill/>
          <a:ln cap="flat" cmpd="sng" w="15875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Por que 2</a:t>
            </a:r>
            <a:r>
              <a:rPr baseline="30000" lang="es" sz="24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  <a:r>
              <a:rPr lang="es" sz="24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 =1.048.576</a:t>
            </a:r>
            <a:endParaRPr sz="24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42"/>
          <p:cNvSpPr txBox="1"/>
          <p:nvPr/>
        </p:nvSpPr>
        <p:spPr>
          <a:xfrm>
            <a:off x="6173317" y="3782449"/>
            <a:ext cx="1928990" cy="346249"/>
          </a:xfrm>
          <a:prstGeom prst="rect">
            <a:avLst/>
          </a:prstGeom>
          <a:noFill/>
          <a:ln cap="flat" cmpd="sng" w="15875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Porque 2</a:t>
            </a:r>
            <a:r>
              <a:rPr baseline="30000" lang="es" sz="24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s" sz="24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 = 8</a:t>
            </a:r>
            <a:endParaRPr sz="24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42"/>
          <p:cNvSpPr/>
          <p:nvPr/>
        </p:nvSpPr>
        <p:spPr>
          <a:xfrm>
            <a:off x="4022711" y="3776251"/>
            <a:ext cx="1368152" cy="252425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B050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42"/>
          <p:cNvSpPr/>
          <p:nvPr/>
        </p:nvSpPr>
        <p:spPr>
          <a:xfrm>
            <a:off x="7380076" y="1854583"/>
            <a:ext cx="936104" cy="886309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00B050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42"/>
          <p:cNvSpPr txBox="1"/>
          <p:nvPr/>
        </p:nvSpPr>
        <p:spPr>
          <a:xfrm>
            <a:off x="4840275" y="4346825"/>
            <a:ext cx="4068600" cy="552300"/>
          </a:xfrm>
          <a:prstGeom prst="rect">
            <a:avLst/>
          </a:prstGeom>
          <a:noFill/>
          <a:ln cap="flat" cmpd="sng" w="158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Cálculo: (log 8)%(log 2)= 3</a:t>
            </a:r>
            <a:endParaRPr sz="2400">
              <a:solidFill>
                <a:srgbClr val="99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3"/>
          <p:cNvSpPr txBox="1"/>
          <p:nvPr>
            <p:ph type="title"/>
          </p:nvPr>
        </p:nvSpPr>
        <p:spPr>
          <a:xfrm>
            <a:off x="628653" y="203783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</a:pPr>
            <a:r>
              <a:rPr b="1" lang="es" sz="3600"/>
              <a:t>¿Cuánto ocupa una imagen  que se escanea en formato .bmp?</a:t>
            </a:r>
            <a:endParaRPr b="1" sz="3600"/>
          </a:p>
        </p:txBody>
      </p:sp>
      <p:sp>
        <p:nvSpPr>
          <p:cNvPr id="259" name="Google Shape;259;p43"/>
          <p:cNvSpPr txBox="1"/>
          <p:nvPr>
            <p:ph idx="1" type="body"/>
          </p:nvPr>
        </p:nvSpPr>
        <p:spPr>
          <a:xfrm>
            <a:off x="628652" y="1623268"/>
            <a:ext cx="7886700" cy="300945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</a:pPr>
            <a:r>
              <a:rPr lang="es"/>
              <a:t>Debemos saber</a:t>
            </a:r>
            <a:endParaRPr/>
          </a:p>
          <a:p>
            <a:pPr indent="-196850" lvl="0" marL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Calibri"/>
              <a:buChar char="-"/>
            </a:pPr>
            <a:r>
              <a:rPr lang="es"/>
              <a:t>Alto y ancho de la imagen en cm.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</a:pPr>
            <a:r>
              <a:t/>
            </a:r>
            <a:endParaRPr/>
          </a:p>
          <a:p>
            <a:pPr indent="-196850" lvl="0" marL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Calibri"/>
              <a:buChar char="-"/>
            </a:pPr>
            <a:r>
              <a:rPr lang="es"/>
              <a:t>La resolución ppp (punto por pulgada)- ¿cuántos </a:t>
            </a:r>
            <a:r>
              <a:rPr lang="es"/>
              <a:t>puntos</a:t>
            </a:r>
            <a:r>
              <a:rPr lang="es"/>
              <a:t> entran en una pulgada?. Depende de la electrónica del escáner y el sistema mecánico.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</a:pPr>
            <a:r>
              <a:t/>
            </a:r>
            <a:endParaRPr/>
          </a:p>
          <a:p>
            <a:pPr indent="-196850" lvl="0" marL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Calibri"/>
              <a:buChar char="-"/>
            </a:pPr>
            <a:r>
              <a:rPr lang="es"/>
              <a:t>Saber que 2,54 cm equivale a 1 pulgada.</a:t>
            </a:r>
            <a:endParaRPr/>
          </a:p>
        </p:txBody>
      </p:sp>
      <p:pic>
        <p:nvPicPr>
          <p:cNvPr descr="Resultado de imagen para pregunta pensando" id="260" name="Google Shape;260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38513" y="1134331"/>
            <a:ext cx="929677" cy="1201377"/>
          </a:xfrm>
          <a:prstGeom prst="rect">
            <a:avLst/>
          </a:prstGeom>
          <a:solidFill>
            <a:srgbClr val="EDEDED"/>
          </a:solidFill>
          <a:ln cap="sq" cmpd="sng" w="190475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  <a:effectLst>
            <a:outerShdw algn="tl" dir="12900142" dist="50803">
              <a:srgbClr val="000000">
                <a:alpha val="29803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4"/>
          <p:cNvSpPr txBox="1"/>
          <p:nvPr>
            <p:ph type="title"/>
          </p:nvPr>
        </p:nvSpPr>
        <p:spPr>
          <a:xfrm>
            <a:off x="628652" y="273847"/>
            <a:ext cx="7886700" cy="99416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</a:pPr>
            <a:r>
              <a:rPr b="1" lang="es" sz="2300"/>
              <a:t>¿Cuánto ocupa una imagen  que se escanea en formato .bmp?</a:t>
            </a:r>
            <a:endParaRPr b="1" sz="2300"/>
          </a:p>
        </p:txBody>
      </p:sp>
      <p:sp>
        <p:nvSpPr>
          <p:cNvPr id="266" name="Google Shape;266;p44"/>
          <p:cNvSpPr txBox="1"/>
          <p:nvPr>
            <p:ph idx="1" type="body"/>
          </p:nvPr>
        </p:nvSpPr>
        <p:spPr>
          <a:xfrm>
            <a:off x="586625" y="1068571"/>
            <a:ext cx="7886700" cy="11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</a:pPr>
            <a:r>
              <a:rPr lang="es" sz="1800"/>
              <a:t>Utilizamos una fórmula.</a:t>
            </a:r>
            <a:endParaRPr sz="1800"/>
          </a:p>
          <a:p>
            <a:pPr indent="0" lvl="0" marL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</a:pPr>
            <a:r>
              <a:rPr lang="es" sz="1800"/>
              <a:t>Calcular primero el número de píxeles (o puntos) que tendrá, y para ello usamos la siguiente fórmula:</a:t>
            </a:r>
            <a:endParaRPr sz="1800"/>
          </a:p>
        </p:txBody>
      </p:sp>
      <p:pic>
        <p:nvPicPr>
          <p:cNvPr id="267" name="Google Shape;267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7911" y="2246522"/>
            <a:ext cx="7872415" cy="728663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  <a:effectLst>
            <a:outerShdw algn="tl" dir="2700000" dist="38096">
              <a:srgbClr val="000000">
                <a:alpha val="42745"/>
              </a:srgbClr>
            </a:outerShdw>
          </a:effectLst>
        </p:spPr>
      </p:pic>
      <p:sp>
        <p:nvSpPr>
          <p:cNvPr id="268" name="Google Shape;268;p44"/>
          <p:cNvSpPr txBox="1"/>
          <p:nvPr/>
        </p:nvSpPr>
        <p:spPr>
          <a:xfrm>
            <a:off x="834825" y="3264500"/>
            <a:ext cx="7872300" cy="9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90500" lvl="0" marL="1778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Donde L y A son las dimensiones de la imagen en centímetros (una pulgada = 2,54 cm).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1778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RH y RV las resoluciones horizontal y vertical respectivamente medidas en puntos/pulgada. 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5"/>
          <p:cNvSpPr txBox="1"/>
          <p:nvPr>
            <p:ph idx="1" type="body"/>
          </p:nvPr>
        </p:nvSpPr>
        <p:spPr>
          <a:xfrm>
            <a:off x="173525" y="1028699"/>
            <a:ext cx="8191500" cy="36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03200" lvl="0" marL="1778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Char char="•"/>
            </a:pPr>
            <a:r>
              <a:rPr lang="es" sz="1600"/>
              <a:t>Primero: calculamos el número de píxeles (o puntos), utilizando la función.</a:t>
            </a:r>
            <a:endParaRPr sz="1600"/>
          </a:p>
          <a:p>
            <a:pPr indent="-38100" lvl="0" marL="1778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</a:pPr>
            <a:r>
              <a:t/>
            </a:r>
            <a:endParaRPr sz="1600"/>
          </a:p>
          <a:p>
            <a:pPr indent="-38100" lvl="0" marL="1778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</a:pPr>
            <a:r>
              <a:t/>
            </a:r>
            <a:endParaRPr sz="1600"/>
          </a:p>
          <a:p>
            <a:pPr indent="-203200" lvl="0" marL="1778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600"/>
              <a:buChar char="•"/>
            </a:pPr>
            <a:r>
              <a:rPr lang="es" sz="1600"/>
              <a:t>Segundo: para calcular el tamaño en bits, multiplicaremos el Nº de píxel por el número de bits por píxel.</a:t>
            </a:r>
            <a:endParaRPr sz="1600"/>
          </a:p>
          <a:p>
            <a:pPr indent="-203200" lvl="0" marL="1778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600"/>
              <a:buChar char="•"/>
            </a:pPr>
            <a:r>
              <a:rPr lang="es" sz="1600"/>
              <a:t>Tercero: </a:t>
            </a:r>
            <a:r>
              <a:rPr lang="es" sz="1600"/>
              <a:t>para calcular el </a:t>
            </a:r>
            <a:r>
              <a:rPr lang="es" sz="1600"/>
              <a:t>tamaño</a:t>
            </a:r>
            <a:r>
              <a:rPr lang="es" sz="1600"/>
              <a:t> en byte, dividimos por 8.</a:t>
            </a:r>
            <a:endParaRPr sz="1600"/>
          </a:p>
          <a:p>
            <a:pPr indent="-203200" lvl="0" marL="1778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600"/>
              <a:buChar char="•"/>
            </a:pPr>
            <a:r>
              <a:rPr lang="es" sz="1600"/>
              <a:t>Cuarto: para calcular el </a:t>
            </a:r>
            <a:r>
              <a:rPr lang="es" sz="1600"/>
              <a:t>tamaño</a:t>
            </a:r>
            <a:r>
              <a:rPr lang="es" sz="1600"/>
              <a:t> en KB, dividimos por 1024.</a:t>
            </a:r>
            <a:endParaRPr sz="1600"/>
          </a:p>
          <a:p>
            <a:pPr indent="-203200" lvl="0" marL="1778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600"/>
              <a:buChar char="•"/>
            </a:pPr>
            <a:r>
              <a:rPr lang="es" sz="1600"/>
              <a:t>Y así </a:t>
            </a:r>
            <a:r>
              <a:rPr lang="es" sz="1600"/>
              <a:t>sucesivamente</a:t>
            </a:r>
            <a:r>
              <a:rPr lang="es" sz="1600"/>
              <a:t> </a:t>
            </a:r>
            <a:endParaRPr sz="1600"/>
          </a:p>
        </p:txBody>
      </p:sp>
      <p:pic>
        <p:nvPicPr>
          <p:cNvPr id="274" name="Google Shape;274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9622" y="1573578"/>
            <a:ext cx="5817224" cy="538425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  <a:effectLst>
            <a:outerShdw algn="tl" dir="2700000" dist="38096">
              <a:srgbClr val="000000">
                <a:alpha val="42745"/>
              </a:srgbClr>
            </a:outerShdw>
          </a:effectLst>
        </p:spPr>
      </p:pic>
      <p:sp>
        <p:nvSpPr>
          <p:cNvPr id="275" name="Google Shape;275;p45"/>
          <p:cNvSpPr txBox="1"/>
          <p:nvPr>
            <p:ph type="title"/>
          </p:nvPr>
        </p:nvSpPr>
        <p:spPr>
          <a:xfrm>
            <a:off x="628652" y="273847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</a:pPr>
            <a:r>
              <a:rPr b="1" lang="es" sz="2300"/>
              <a:t>¿Cuánto ocupa una imagen  que se escanea en formato .bmp?</a:t>
            </a:r>
            <a:endParaRPr b="1" sz="23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