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BCF8D-BD11-4AA6-9729-EA2228060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1488C-3142-4B97-A63C-8DF2BC27D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52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FA337E-2500-4E4B-9A9E-5C5300F3B9B7}"/>
              </a:ext>
            </a:extLst>
          </p:cNvPr>
          <p:cNvSpPr/>
          <p:nvPr/>
        </p:nvSpPr>
        <p:spPr>
          <a:xfrm>
            <a:off x="7252446" y="1131177"/>
            <a:ext cx="1800428" cy="1137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Modulo 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281884D-7794-4A58-BE60-8A1375A787E4}"/>
              </a:ext>
            </a:extLst>
          </p:cNvPr>
          <p:cNvSpPr/>
          <p:nvPr/>
        </p:nvSpPr>
        <p:spPr>
          <a:xfrm>
            <a:off x="7252446" y="2860443"/>
            <a:ext cx="1710780" cy="113711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Modulo B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203710C-8904-4347-9A17-8D1D7BF72E45}"/>
              </a:ext>
            </a:extLst>
          </p:cNvPr>
          <p:cNvSpPr/>
          <p:nvPr/>
        </p:nvSpPr>
        <p:spPr>
          <a:xfrm>
            <a:off x="7252446" y="4660628"/>
            <a:ext cx="1710780" cy="120228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Modulo C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34FBE4-D1A5-42E8-B50A-D7B4629B6103}"/>
              </a:ext>
            </a:extLst>
          </p:cNvPr>
          <p:cNvSpPr/>
          <p:nvPr/>
        </p:nvSpPr>
        <p:spPr>
          <a:xfrm>
            <a:off x="1148405" y="461394"/>
            <a:ext cx="4370662" cy="5612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E76A3BD-5B38-4C8C-A32D-2A8ECCFE527A}"/>
              </a:ext>
            </a:extLst>
          </p:cNvPr>
          <p:cNvSpPr txBox="1"/>
          <p:nvPr/>
        </p:nvSpPr>
        <p:spPr>
          <a:xfrm>
            <a:off x="2084546" y="634852"/>
            <a:ext cx="2464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Programa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A3E4DFC-994A-4FBA-A9BD-BBE9F4D1E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50" t="31845" r="42651" b="42252"/>
          <a:stretch/>
        </p:blipFill>
        <p:spPr>
          <a:xfrm>
            <a:off x="9466730" y="1131177"/>
            <a:ext cx="1084729" cy="91866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5CE96AF-D66A-4FA1-BF78-C572FEB87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58" t="3586" r="34674" b="55970"/>
          <a:stretch/>
        </p:blipFill>
        <p:spPr>
          <a:xfrm>
            <a:off x="9576017" y="2958353"/>
            <a:ext cx="1120588" cy="9412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F4FAAC4-09A8-418C-89FA-598463931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31" t="18765" r="29211" b="48666"/>
          <a:stretch/>
        </p:blipFill>
        <p:spPr>
          <a:xfrm>
            <a:off x="9701525" y="4660628"/>
            <a:ext cx="995080" cy="98682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6559C6F-ABDC-4875-BF40-B885B72D8587}"/>
              </a:ext>
            </a:extLst>
          </p:cNvPr>
          <p:cNvSpPr txBox="1"/>
          <p:nvPr/>
        </p:nvSpPr>
        <p:spPr>
          <a:xfrm>
            <a:off x="9466730" y="2083624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pepito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ED69AC1-AF9E-4782-B108-D8E85011524C}"/>
              </a:ext>
            </a:extLst>
          </p:cNvPr>
          <p:cNvSpPr txBox="1"/>
          <p:nvPr/>
        </p:nvSpPr>
        <p:spPr>
          <a:xfrm>
            <a:off x="9546467" y="391080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juanito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EB6D875-E219-4117-A90C-2FB779E0A901}"/>
              </a:ext>
            </a:extLst>
          </p:cNvPr>
          <p:cNvSpPr txBox="1"/>
          <p:nvPr/>
        </p:nvSpPr>
        <p:spPr>
          <a:xfrm>
            <a:off x="9715195" y="564744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tomi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2F36FC-A4E1-4A2E-BB66-EEF609F08BCD}"/>
              </a:ext>
            </a:extLst>
          </p:cNvPr>
          <p:cNvSpPr txBox="1"/>
          <p:nvPr/>
        </p:nvSpPr>
        <p:spPr>
          <a:xfrm>
            <a:off x="2916847" y="546847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¡Error!</a:t>
            </a:r>
          </a:p>
        </p:txBody>
      </p:sp>
    </p:spTree>
    <p:extLst>
      <p:ext uri="{BB962C8B-B14F-4D97-AF65-F5344CB8AC3E}">
        <p14:creationId xmlns:p14="http://schemas.microsoft.com/office/powerpoint/2010/main" val="23660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39583 0.0509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25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39296 0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-0.39218 -0.0599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9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0" grpId="0" animBg="1"/>
      <p:bldP spid="30" grpId="1" animBg="1"/>
      <p:bldP spid="31" grpId="0" animBg="1"/>
      <p:bldP spid="31" grpId="1" animBg="1"/>
      <p:bldP spid="31" grpId="2" animBg="1"/>
      <p:bldP spid="11" grpId="0" animBg="1"/>
      <p:bldP spid="12" grpId="0"/>
      <p:bldP spid="2" grpId="0"/>
      <p:bldP spid="17" grpId="0"/>
      <p:bldP spid="1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F961566-1339-48C9-BDE4-26AFCD66C778}"/>
              </a:ext>
            </a:extLst>
          </p:cNvPr>
          <p:cNvSpPr/>
          <p:nvPr/>
        </p:nvSpPr>
        <p:spPr>
          <a:xfrm>
            <a:off x="4577593" y="1417739"/>
            <a:ext cx="3036814" cy="4186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002B78-FB52-4244-9016-0AFBF485E917}"/>
              </a:ext>
            </a:extLst>
          </p:cNvPr>
          <p:cNvSpPr txBox="1"/>
          <p:nvPr/>
        </p:nvSpPr>
        <p:spPr>
          <a:xfrm>
            <a:off x="4931258" y="1048407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Programa principal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CDCA61-5562-4855-B6E0-598F73D37DEC}"/>
              </a:ext>
            </a:extLst>
          </p:cNvPr>
          <p:cNvSpPr/>
          <p:nvPr/>
        </p:nvSpPr>
        <p:spPr>
          <a:xfrm>
            <a:off x="4807554" y="1787071"/>
            <a:ext cx="2576889" cy="15771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Bloque con instrucciones 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D93E7E-32E7-45F3-978A-62568ED7B9EE}"/>
              </a:ext>
            </a:extLst>
          </p:cNvPr>
          <p:cNvSpPr/>
          <p:nvPr/>
        </p:nvSpPr>
        <p:spPr>
          <a:xfrm>
            <a:off x="4807553" y="3695458"/>
            <a:ext cx="2576889" cy="15771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Bloque con instrucciones B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75AC534-7061-429E-98DC-FD5D7DFAB0EE}"/>
              </a:ext>
            </a:extLst>
          </p:cNvPr>
          <p:cNvSpPr txBox="1"/>
          <p:nvPr/>
        </p:nvSpPr>
        <p:spPr>
          <a:xfrm>
            <a:off x="8195231" y="109457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Módulos del programa</a:t>
            </a:r>
          </a:p>
          <a:p>
            <a:r>
              <a:rPr lang="es-ES" dirty="0"/>
              <a:t>	     principal</a:t>
            </a:r>
          </a:p>
        </p:txBody>
      </p:sp>
    </p:spTree>
    <p:extLst>
      <p:ext uri="{BB962C8B-B14F-4D97-AF65-F5344CB8AC3E}">
        <p14:creationId xmlns:p14="http://schemas.microsoft.com/office/powerpoint/2010/main" val="19071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28229 -0.002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-1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8164 0.0081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6" grpId="1" animBg="1"/>
      <p:bldP spid="7" grpId="0" animBg="1"/>
      <p:bldP spid="7" grpId="1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D9BCB1FC-7B3F-411A-AA9D-4D8F3FA3F80B}"/>
              </a:ext>
            </a:extLst>
          </p:cNvPr>
          <p:cNvSpPr/>
          <p:nvPr/>
        </p:nvSpPr>
        <p:spPr>
          <a:xfrm>
            <a:off x="2617365" y="1616978"/>
            <a:ext cx="2625754" cy="1812022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Programa principal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	Código </a:t>
            </a:r>
          </a:p>
          <a:p>
            <a:r>
              <a:rPr lang="es-ES" dirty="0"/>
              <a:t>	principal</a:t>
            </a:r>
          </a:p>
          <a:p>
            <a:r>
              <a:rPr lang="es-ES" dirty="0"/>
              <a:t>}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4B6C5F1-2BDA-4C62-96F1-3DD18090EA9D}"/>
              </a:ext>
            </a:extLst>
          </p:cNvPr>
          <p:cNvSpPr/>
          <p:nvPr/>
        </p:nvSpPr>
        <p:spPr>
          <a:xfrm>
            <a:off x="6948881" y="1616978"/>
            <a:ext cx="2625754" cy="181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 err="1"/>
              <a:t>Funcion</a:t>
            </a:r>
            <a:r>
              <a:rPr lang="es-ES" dirty="0"/>
              <a:t> A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	Código A</a:t>
            </a:r>
          </a:p>
          <a:p>
            <a:r>
              <a:rPr lang="es-ES" dirty="0"/>
              <a:t>}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5DCA82-F1E3-4974-B6D5-3739FE225B64}"/>
              </a:ext>
            </a:extLst>
          </p:cNvPr>
          <p:cNvSpPr/>
          <p:nvPr/>
        </p:nvSpPr>
        <p:spPr>
          <a:xfrm>
            <a:off x="2709644" y="4347881"/>
            <a:ext cx="2441196" cy="19462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Datos de main:</a:t>
            </a:r>
          </a:p>
          <a:p>
            <a:pPr algn="ctr"/>
            <a:r>
              <a:rPr lang="es-ES" dirty="0" err="1"/>
              <a:t>int</a:t>
            </a:r>
            <a:r>
              <a:rPr lang="es-ES" dirty="0"/>
              <a:t> numero = 1;</a:t>
            </a:r>
          </a:p>
          <a:p>
            <a:pPr algn="ctr"/>
            <a:r>
              <a:rPr lang="es-ES" dirty="0" err="1"/>
              <a:t>int</a:t>
            </a:r>
            <a:r>
              <a:rPr lang="es-ES" dirty="0"/>
              <a:t> arreglo[5];</a:t>
            </a:r>
          </a:p>
          <a:p>
            <a:pPr algn="ctr"/>
            <a:r>
              <a:rPr lang="es-ES" dirty="0"/>
              <a:t>string nombre;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AA2DDC-1444-4904-B7A5-EF6993735CAE}"/>
              </a:ext>
            </a:extLst>
          </p:cNvPr>
          <p:cNvSpPr/>
          <p:nvPr/>
        </p:nvSpPr>
        <p:spPr>
          <a:xfrm>
            <a:off x="7041160" y="4347881"/>
            <a:ext cx="2441196" cy="19462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Datos de A:</a:t>
            </a:r>
          </a:p>
          <a:p>
            <a:pPr algn="ctr"/>
            <a:r>
              <a:rPr lang="es-ES" dirty="0" err="1"/>
              <a:t>int</a:t>
            </a:r>
            <a:r>
              <a:rPr lang="es-ES" dirty="0"/>
              <a:t> n;</a:t>
            </a:r>
          </a:p>
          <a:p>
            <a:pPr algn="ctr"/>
            <a:r>
              <a:rPr lang="es-ES" dirty="0" err="1"/>
              <a:t>char</a:t>
            </a:r>
            <a:r>
              <a:rPr lang="es-ES" dirty="0"/>
              <a:t> letra;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47AEB53-656B-4E07-A759-705899FF6059}"/>
              </a:ext>
            </a:extLst>
          </p:cNvPr>
          <p:cNvCxnSpPr/>
          <p:nvPr/>
        </p:nvCxnSpPr>
        <p:spPr>
          <a:xfrm>
            <a:off x="5385732" y="2952925"/>
            <a:ext cx="1359017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809159-9B6B-4D4A-8A53-27F578AE2E9F}"/>
              </a:ext>
            </a:extLst>
          </p:cNvPr>
          <p:cNvSpPr txBox="1"/>
          <p:nvPr/>
        </p:nvSpPr>
        <p:spPr>
          <a:xfrm>
            <a:off x="2456000" y="3703774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int</a:t>
            </a:r>
            <a:r>
              <a:rPr lang="es-ES" dirty="0"/>
              <a:t> numero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791329B-F315-45AC-83D4-CBF6BCD929F1}"/>
              </a:ext>
            </a:extLst>
          </p:cNvPr>
          <p:cNvCxnSpPr>
            <a:cxnSpLocks/>
          </p:cNvCxnSpPr>
          <p:nvPr/>
        </p:nvCxnSpPr>
        <p:spPr>
          <a:xfrm>
            <a:off x="8261758" y="3074894"/>
            <a:ext cx="0" cy="127298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E21127A-1D29-444A-ACD8-B7E8A4EDD91E}"/>
              </a:ext>
            </a:extLst>
          </p:cNvPr>
          <p:cNvSpPr txBox="1"/>
          <p:nvPr/>
        </p:nvSpPr>
        <p:spPr>
          <a:xfrm>
            <a:off x="8261758" y="3469341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Enviara el valor de </a:t>
            </a:r>
          </a:p>
          <a:p>
            <a:r>
              <a:rPr lang="es-ES" sz="1600" b="1" dirty="0"/>
              <a:t>numero</a:t>
            </a:r>
            <a:r>
              <a:rPr lang="es-ES" sz="1600" dirty="0"/>
              <a:t> a la variable </a:t>
            </a:r>
            <a:r>
              <a:rPr lang="es-ES" sz="1600" b="1" dirty="0"/>
              <a:t>n</a:t>
            </a:r>
          </a:p>
          <a:p>
            <a:r>
              <a:rPr lang="es-ES" sz="1600" dirty="0"/>
              <a:t>mediante los parámetros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E8EA01D-9AC8-48D3-9212-BAB14DD03FCE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930242" y="3429000"/>
            <a:ext cx="0" cy="91888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00FFB91-73AF-4A0D-9498-EB0BB73DDE11}"/>
              </a:ext>
            </a:extLst>
          </p:cNvPr>
          <p:cNvSpPr txBox="1"/>
          <p:nvPr/>
        </p:nvSpPr>
        <p:spPr>
          <a:xfrm>
            <a:off x="6948881" y="3703774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char</a:t>
            </a:r>
            <a:r>
              <a:rPr lang="es-ES" dirty="0"/>
              <a:t> letra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4066D90-FFFE-4640-84D1-1E671CEC77EB}"/>
              </a:ext>
            </a:extLst>
          </p:cNvPr>
          <p:cNvSpPr txBox="1"/>
          <p:nvPr/>
        </p:nvSpPr>
        <p:spPr>
          <a:xfrm>
            <a:off x="1462347" y="3565275"/>
            <a:ext cx="2494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Utilizando </a:t>
            </a:r>
            <a:r>
              <a:rPr lang="es-ES" dirty="0" err="1"/>
              <a:t>return</a:t>
            </a:r>
            <a:r>
              <a:rPr lang="es-ES" dirty="0"/>
              <a:t> </a:t>
            </a:r>
          </a:p>
          <a:p>
            <a:r>
              <a:rPr lang="es-ES" dirty="0"/>
              <a:t>Devolvemos un </a:t>
            </a:r>
            <a:r>
              <a:rPr lang="es-ES" dirty="0" err="1"/>
              <a:t>char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4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3.125E-6 -0.08681 C -3.125E-6 -0.1257 0.06667 -0.17338 0.12084 -0.17338 L 0.2418 -0.17338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-0.12188 -0.24931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-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88 -0.24931 L -0.23334 0.0025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3" grpId="0"/>
      <p:bldP spid="13" grpId="1"/>
      <p:bldP spid="18" grpId="0"/>
      <p:bldP spid="18" grpId="1"/>
      <p:bldP spid="26" grpId="0"/>
      <p:bldP spid="26" grpId="1"/>
      <p:bldP spid="26" grpId="2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adroTexto 37">
            <a:extLst>
              <a:ext uri="{FF2B5EF4-FFF2-40B4-BE49-F238E27FC236}">
                <a16:creationId xmlns:a16="http://schemas.microsoft.com/office/drawing/2014/main" id="{6801F76C-C030-4E98-A641-9ED1EFAD79A6}"/>
              </a:ext>
            </a:extLst>
          </p:cNvPr>
          <p:cNvSpPr txBox="1"/>
          <p:nvPr/>
        </p:nvSpPr>
        <p:spPr>
          <a:xfrm>
            <a:off x="7919406" y="3264040"/>
            <a:ext cx="360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Pasaje de datos al </a:t>
            </a:r>
          </a:p>
          <a:p>
            <a:pPr algn="ctr"/>
            <a:r>
              <a:rPr lang="es-E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invocar la función desde main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817D00-2C0A-4A75-BB34-A7C18A1DE07F}"/>
              </a:ext>
            </a:extLst>
          </p:cNvPr>
          <p:cNvSpPr txBox="1"/>
          <p:nvPr/>
        </p:nvSpPr>
        <p:spPr>
          <a:xfrm>
            <a:off x="897622" y="1157681"/>
            <a:ext cx="6283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7030A0"/>
                </a:solidFill>
              </a:rPr>
              <a:t>int</a:t>
            </a:r>
            <a:r>
              <a:rPr lang="es-ES" dirty="0"/>
              <a:t> </a:t>
            </a:r>
            <a:r>
              <a:rPr lang="es-ES" i="1" dirty="0" err="1"/>
              <a:t>funcion</a:t>
            </a:r>
            <a:r>
              <a:rPr lang="es-ES" dirty="0"/>
              <a:t> (</a:t>
            </a:r>
            <a:r>
              <a:rPr lang="es-ES" dirty="0" err="1">
                <a:solidFill>
                  <a:srgbClr val="7030A0"/>
                </a:solidFill>
              </a:rPr>
              <a:t>int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numero</a:t>
            </a:r>
            <a:r>
              <a:rPr lang="es-ES" dirty="0"/>
              <a:t>, </a:t>
            </a:r>
            <a:r>
              <a:rPr lang="es-ES" dirty="0">
                <a:solidFill>
                  <a:srgbClr val="7030A0"/>
                </a:solidFill>
              </a:rPr>
              <a:t>string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nombre</a:t>
            </a:r>
            <a:r>
              <a:rPr lang="es-ES" dirty="0"/>
              <a:t>, </a:t>
            </a:r>
            <a:r>
              <a:rPr lang="es-ES" dirty="0" err="1">
                <a:solidFill>
                  <a:srgbClr val="7030A0"/>
                </a:solidFill>
              </a:rPr>
              <a:t>bool</a:t>
            </a:r>
            <a:r>
              <a:rPr lang="es-ES" dirty="0"/>
              <a:t> </a:t>
            </a:r>
            <a:r>
              <a:rPr lang="es-ES" dirty="0" err="1">
                <a:solidFill>
                  <a:srgbClr val="00B0F0"/>
                </a:solidFill>
              </a:rPr>
              <a:t>condicion</a:t>
            </a:r>
            <a:r>
              <a:rPr lang="es-ES" dirty="0"/>
              <a:t>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	&lt; Código &gt;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</a:t>
            </a:r>
            <a:r>
              <a:rPr lang="es-ES" dirty="0" err="1">
                <a:solidFill>
                  <a:srgbClr val="7030A0"/>
                </a:solidFill>
              </a:rPr>
              <a:t>return</a:t>
            </a:r>
            <a:r>
              <a:rPr lang="es-ES" dirty="0"/>
              <a:t> </a:t>
            </a:r>
            <a:r>
              <a:rPr lang="es-ES" i="1" dirty="0"/>
              <a:t>A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7C3A3987-D8FD-4BFE-B756-DF5EB040B883}"/>
              </a:ext>
            </a:extLst>
          </p:cNvPr>
          <p:cNvSpPr/>
          <p:nvPr/>
        </p:nvSpPr>
        <p:spPr>
          <a:xfrm rot="5400000">
            <a:off x="4504891" y="-1317071"/>
            <a:ext cx="192944" cy="4756561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DF2FD4-1847-4B5B-8178-4ADDFFCE5853}"/>
              </a:ext>
            </a:extLst>
          </p:cNvPr>
          <p:cNvSpPr txBox="1"/>
          <p:nvPr/>
        </p:nvSpPr>
        <p:spPr>
          <a:xfrm>
            <a:off x="3861417" y="59540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parámetros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61F232A-CEB6-45D1-ACDB-F223F6B3BAEE}"/>
              </a:ext>
            </a:extLst>
          </p:cNvPr>
          <p:cNvSpPr txBox="1"/>
          <p:nvPr/>
        </p:nvSpPr>
        <p:spPr>
          <a:xfrm>
            <a:off x="831908" y="3775375"/>
            <a:ext cx="6170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7030A0"/>
                </a:solidFill>
              </a:rPr>
              <a:t>int</a:t>
            </a:r>
            <a:r>
              <a:rPr lang="es-ES" dirty="0"/>
              <a:t> </a:t>
            </a:r>
            <a:r>
              <a:rPr lang="es-ES" b="1" dirty="0"/>
              <a:t>main</a:t>
            </a:r>
            <a:r>
              <a:rPr lang="es-ES" dirty="0"/>
              <a:t> (</a:t>
            </a:r>
            <a:r>
              <a:rPr lang="es-ES" i="1" dirty="0"/>
              <a:t>void</a:t>
            </a:r>
            <a:r>
              <a:rPr lang="es-ES" dirty="0"/>
              <a:t>)</a:t>
            </a:r>
          </a:p>
          <a:p>
            <a:r>
              <a:rPr lang="es-ES" dirty="0"/>
              <a:t>{</a:t>
            </a:r>
          </a:p>
          <a:p>
            <a:r>
              <a:rPr lang="es-ES" dirty="0"/>
              <a:t>	</a:t>
            </a:r>
            <a:r>
              <a:rPr lang="es-ES" dirty="0" err="1">
                <a:solidFill>
                  <a:srgbClr val="7030A0"/>
                </a:solidFill>
              </a:rPr>
              <a:t>int</a:t>
            </a:r>
            <a:r>
              <a:rPr lang="es-ES" dirty="0"/>
              <a:t> </a:t>
            </a:r>
            <a:r>
              <a:rPr lang="es-ES" i="1" dirty="0">
                <a:solidFill>
                  <a:srgbClr val="00B0F0"/>
                </a:solidFill>
              </a:rPr>
              <a:t>n</a:t>
            </a:r>
            <a:r>
              <a:rPr lang="es-ES" dirty="0"/>
              <a:t> = 5; </a:t>
            </a:r>
            <a:r>
              <a:rPr lang="es-ES" dirty="0">
                <a:solidFill>
                  <a:srgbClr val="7030A0"/>
                </a:solidFill>
              </a:rPr>
              <a:t>string</a:t>
            </a:r>
            <a:r>
              <a:rPr lang="es-ES" dirty="0"/>
              <a:t> </a:t>
            </a:r>
            <a:r>
              <a:rPr lang="es-ES" i="1" dirty="0" err="1">
                <a:solidFill>
                  <a:srgbClr val="00B0F0"/>
                </a:solidFill>
              </a:rPr>
              <a:t>name</a:t>
            </a:r>
            <a:r>
              <a:rPr lang="es-ES" dirty="0"/>
              <a:t> = “Juan”; </a:t>
            </a:r>
            <a:r>
              <a:rPr lang="es-ES" dirty="0" err="1">
                <a:solidFill>
                  <a:srgbClr val="7030A0"/>
                </a:solidFill>
              </a:rPr>
              <a:t>bool</a:t>
            </a:r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i="1" dirty="0">
                <a:solidFill>
                  <a:srgbClr val="00B0F0"/>
                </a:solidFill>
              </a:rPr>
              <a:t>tabla</a:t>
            </a:r>
            <a:r>
              <a:rPr lang="es-ES" dirty="0"/>
              <a:t> = true;</a:t>
            </a:r>
          </a:p>
          <a:p>
            <a:r>
              <a:rPr lang="es-ES" dirty="0"/>
              <a:t>		</a:t>
            </a:r>
          </a:p>
          <a:p>
            <a:r>
              <a:rPr lang="es-ES" dirty="0"/>
              <a:t>	</a:t>
            </a:r>
            <a:r>
              <a:rPr lang="es-ES" dirty="0" err="1">
                <a:solidFill>
                  <a:srgbClr val="7030A0"/>
                </a:solidFill>
              </a:rPr>
              <a:t>int</a:t>
            </a:r>
            <a:r>
              <a:rPr lang="es-ES" dirty="0"/>
              <a:t> numero = </a:t>
            </a:r>
            <a:r>
              <a:rPr lang="es-ES" i="1" dirty="0" err="1"/>
              <a:t>funcion</a:t>
            </a:r>
            <a:r>
              <a:rPr lang="es-ES" dirty="0"/>
              <a:t>(</a:t>
            </a:r>
            <a:r>
              <a:rPr lang="es-ES" i="1" dirty="0">
                <a:solidFill>
                  <a:srgbClr val="00B0F0"/>
                </a:solidFill>
              </a:rPr>
              <a:t>n</a:t>
            </a:r>
            <a:r>
              <a:rPr lang="es-ES" i="1" dirty="0">
                <a:solidFill>
                  <a:srgbClr val="7030A0"/>
                </a:solidFill>
              </a:rPr>
              <a:t> </a:t>
            </a:r>
            <a:r>
              <a:rPr lang="es-ES" dirty="0"/>
              <a:t>, </a:t>
            </a:r>
            <a:r>
              <a:rPr lang="es-ES" i="1" dirty="0" err="1">
                <a:solidFill>
                  <a:srgbClr val="00B0F0"/>
                </a:solidFill>
              </a:rPr>
              <a:t>name</a:t>
            </a:r>
            <a:r>
              <a:rPr lang="es-ES" dirty="0"/>
              <a:t>, </a:t>
            </a:r>
            <a:r>
              <a:rPr lang="es-ES" i="1" dirty="0">
                <a:solidFill>
                  <a:srgbClr val="00B0F0"/>
                </a:solidFill>
              </a:rPr>
              <a:t>tabla</a:t>
            </a:r>
            <a:r>
              <a:rPr lang="es-ES" dirty="0"/>
              <a:t>);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</a:t>
            </a:r>
            <a:r>
              <a:rPr lang="es-ES" dirty="0" err="1">
                <a:solidFill>
                  <a:srgbClr val="7030A0"/>
                </a:solidFill>
              </a:rPr>
              <a:t>return</a:t>
            </a:r>
            <a:r>
              <a:rPr lang="es-ES" dirty="0"/>
              <a:t> </a:t>
            </a:r>
            <a:r>
              <a:rPr lang="es-ES" i="1" dirty="0"/>
              <a:t>0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2A95468-2E69-4D73-9A02-B042B1E86423}"/>
              </a:ext>
            </a:extLst>
          </p:cNvPr>
          <p:cNvCxnSpPr>
            <a:cxnSpLocks/>
          </p:cNvCxnSpPr>
          <p:nvPr/>
        </p:nvCxnSpPr>
        <p:spPr>
          <a:xfrm>
            <a:off x="7270376" y="170329"/>
            <a:ext cx="0" cy="65532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rir llave 17">
            <a:extLst>
              <a:ext uri="{FF2B5EF4-FFF2-40B4-BE49-F238E27FC236}">
                <a16:creationId xmlns:a16="http://schemas.microsoft.com/office/drawing/2014/main" id="{EDBCACF8-B83E-4012-9D67-137C6CE018BF}"/>
              </a:ext>
            </a:extLst>
          </p:cNvPr>
          <p:cNvSpPr/>
          <p:nvPr/>
        </p:nvSpPr>
        <p:spPr>
          <a:xfrm rot="16200000">
            <a:off x="9586456" y="4066426"/>
            <a:ext cx="241080" cy="359508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BC1121-B8DE-42BE-A294-C66CD0320264}"/>
              </a:ext>
            </a:extLst>
          </p:cNvPr>
          <p:cNvSpPr txBox="1"/>
          <p:nvPr/>
        </p:nvSpPr>
        <p:spPr>
          <a:xfrm>
            <a:off x="8576341" y="6023049"/>
            <a:ext cx="2220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Variables de </a:t>
            </a:r>
            <a:r>
              <a:rPr lang="es-ES" b="1" dirty="0"/>
              <a:t>main</a:t>
            </a:r>
          </a:p>
          <a:p>
            <a:pPr algn="ctr"/>
            <a:r>
              <a:rPr lang="es-ES" dirty="0"/>
              <a:t>y sus contenidos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80CD48D-A730-4E5C-88FD-4D41BFCC04D2}"/>
              </a:ext>
            </a:extLst>
          </p:cNvPr>
          <p:cNvSpPr/>
          <p:nvPr/>
        </p:nvSpPr>
        <p:spPr>
          <a:xfrm>
            <a:off x="7978588" y="5519068"/>
            <a:ext cx="815784" cy="24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3CCE4A0-80D4-4421-B9C8-59E220DFAA15}"/>
              </a:ext>
            </a:extLst>
          </p:cNvPr>
          <p:cNvSpPr/>
          <p:nvPr/>
        </p:nvSpPr>
        <p:spPr>
          <a:xfrm>
            <a:off x="9243071" y="5519068"/>
            <a:ext cx="927850" cy="24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952F586-5E08-49E9-863F-A2BD9DC366CD}"/>
              </a:ext>
            </a:extLst>
          </p:cNvPr>
          <p:cNvSpPr/>
          <p:nvPr/>
        </p:nvSpPr>
        <p:spPr>
          <a:xfrm>
            <a:off x="10544308" y="5521268"/>
            <a:ext cx="815784" cy="24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tabla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BDE3188-C8B1-4CC4-8D69-2AF1D92C89B8}"/>
              </a:ext>
            </a:extLst>
          </p:cNvPr>
          <p:cNvSpPr/>
          <p:nvPr/>
        </p:nvSpPr>
        <p:spPr>
          <a:xfrm>
            <a:off x="7978588" y="4792928"/>
            <a:ext cx="815783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90275AE-E724-465F-A7EB-AAD2BCDB7A28}"/>
              </a:ext>
            </a:extLst>
          </p:cNvPr>
          <p:cNvSpPr/>
          <p:nvPr/>
        </p:nvSpPr>
        <p:spPr>
          <a:xfrm>
            <a:off x="9243071" y="4792928"/>
            <a:ext cx="927850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Juan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DC0323C-2969-4EEB-8E2D-0447E2DF7B07}"/>
              </a:ext>
            </a:extLst>
          </p:cNvPr>
          <p:cNvSpPr/>
          <p:nvPr/>
        </p:nvSpPr>
        <p:spPr>
          <a:xfrm>
            <a:off x="10544308" y="4792929"/>
            <a:ext cx="815784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true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6387B16-9AF8-4FFF-9E01-5154A494160E}"/>
              </a:ext>
            </a:extLst>
          </p:cNvPr>
          <p:cNvSpPr/>
          <p:nvPr/>
        </p:nvSpPr>
        <p:spPr>
          <a:xfrm>
            <a:off x="7992934" y="1551409"/>
            <a:ext cx="815784" cy="24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numero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372ED50-782F-4271-974D-8A19227A9AF2}"/>
              </a:ext>
            </a:extLst>
          </p:cNvPr>
          <p:cNvSpPr/>
          <p:nvPr/>
        </p:nvSpPr>
        <p:spPr>
          <a:xfrm>
            <a:off x="9257417" y="1551408"/>
            <a:ext cx="927850" cy="24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nombre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C0062B2-A365-4F9B-A16B-2BCBB378CCF5}"/>
              </a:ext>
            </a:extLst>
          </p:cNvPr>
          <p:cNvSpPr/>
          <p:nvPr/>
        </p:nvSpPr>
        <p:spPr>
          <a:xfrm>
            <a:off x="10558654" y="1551407"/>
            <a:ext cx="815784" cy="241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condicion</a:t>
            </a:r>
            <a:endParaRPr lang="es-ES" sz="1000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C2775A4-DD01-47E2-8F2F-0EC58912DD4A}"/>
              </a:ext>
            </a:extLst>
          </p:cNvPr>
          <p:cNvSpPr/>
          <p:nvPr/>
        </p:nvSpPr>
        <p:spPr>
          <a:xfrm>
            <a:off x="7992934" y="1811760"/>
            <a:ext cx="815783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E5E6A76-7C18-44FE-B997-4BE3995D33B5}"/>
              </a:ext>
            </a:extLst>
          </p:cNvPr>
          <p:cNvSpPr/>
          <p:nvPr/>
        </p:nvSpPr>
        <p:spPr>
          <a:xfrm>
            <a:off x="9257417" y="1811760"/>
            <a:ext cx="927850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97C0DC43-46EA-4629-B10D-68F184F2AF37}"/>
              </a:ext>
            </a:extLst>
          </p:cNvPr>
          <p:cNvSpPr/>
          <p:nvPr/>
        </p:nvSpPr>
        <p:spPr>
          <a:xfrm>
            <a:off x="10558654" y="1811761"/>
            <a:ext cx="815784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i="1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4D3A8B13-E413-4E17-AE67-CB22F4271B42}"/>
              </a:ext>
            </a:extLst>
          </p:cNvPr>
          <p:cNvSpPr/>
          <p:nvPr/>
        </p:nvSpPr>
        <p:spPr>
          <a:xfrm rot="5400000">
            <a:off x="9586455" y="-424103"/>
            <a:ext cx="241080" cy="359508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D5D8A5B-57B2-42B2-B774-77BF82822F20}"/>
              </a:ext>
            </a:extLst>
          </p:cNvPr>
          <p:cNvSpPr txBox="1"/>
          <p:nvPr/>
        </p:nvSpPr>
        <p:spPr>
          <a:xfrm>
            <a:off x="7964291" y="613334"/>
            <a:ext cx="351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/>
              <a:t>Variables de la </a:t>
            </a:r>
            <a:r>
              <a:rPr lang="es-ES" b="1" dirty="0"/>
              <a:t>función</a:t>
            </a:r>
          </a:p>
          <a:p>
            <a:pPr algn="ctr"/>
            <a:r>
              <a:rPr lang="es-ES" dirty="0"/>
              <a:t>(vacías antes de ser llamada)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77D48F5-8FF6-4505-947E-5A0E42AB552C}"/>
              </a:ext>
            </a:extLst>
          </p:cNvPr>
          <p:cNvSpPr/>
          <p:nvPr/>
        </p:nvSpPr>
        <p:spPr>
          <a:xfrm>
            <a:off x="7975004" y="4791827"/>
            <a:ext cx="815783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A62CEAC-58B8-42EB-826A-9118FBF6C689}"/>
              </a:ext>
            </a:extLst>
          </p:cNvPr>
          <p:cNvSpPr/>
          <p:nvPr/>
        </p:nvSpPr>
        <p:spPr>
          <a:xfrm>
            <a:off x="9239487" y="4791827"/>
            <a:ext cx="927850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Juan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099DD2A-0E59-40A1-BBDD-47AC9BD34827}"/>
              </a:ext>
            </a:extLst>
          </p:cNvPr>
          <p:cNvSpPr/>
          <p:nvPr/>
        </p:nvSpPr>
        <p:spPr>
          <a:xfrm>
            <a:off x="10540724" y="4791828"/>
            <a:ext cx="815784" cy="7261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i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58505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0694 L -2.08333E-7 -0.4335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37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278 L -3.33333E-6 -0.4377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37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.00278 L 3.125E-6 -0.43773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" grpId="0" animBg="1"/>
      <p:bldP spid="6" grpId="0"/>
      <p:bldP spid="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C64DDA6-1747-4F0F-AD16-D23EEB42D425}"/>
              </a:ext>
            </a:extLst>
          </p:cNvPr>
          <p:cNvSpPr/>
          <p:nvPr/>
        </p:nvSpPr>
        <p:spPr>
          <a:xfrm>
            <a:off x="7983568" y="1462407"/>
            <a:ext cx="1517340" cy="11977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545163C-6778-4BBE-A583-E2067C4660FC}"/>
              </a:ext>
            </a:extLst>
          </p:cNvPr>
          <p:cNvSpPr/>
          <p:nvPr/>
        </p:nvSpPr>
        <p:spPr>
          <a:xfrm>
            <a:off x="2691090" y="1956096"/>
            <a:ext cx="1276904" cy="1004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Fulano Detal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82B8C0A-6E1E-490A-AEC8-52A95C8BB49B}"/>
              </a:ext>
            </a:extLst>
          </p:cNvPr>
          <p:cNvSpPr/>
          <p:nvPr/>
        </p:nvSpPr>
        <p:spPr>
          <a:xfrm>
            <a:off x="2691089" y="1641111"/>
            <a:ext cx="1276905" cy="3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nya</a:t>
            </a:r>
            <a:endParaRPr lang="es-ES" sz="14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1A46E4B-4C59-402D-B3A6-3AE7B6EC9CF3}"/>
              </a:ext>
            </a:extLst>
          </p:cNvPr>
          <p:cNvSpPr/>
          <p:nvPr/>
        </p:nvSpPr>
        <p:spPr>
          <a:xfrm>
            <a:off x="2691090" y="1956096"/>
            <a:ext cx="1276904" cy="1004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Fulano Detal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5394012-89F5-4093-BF39-097DB56A29F7}"/>
              </a:ext>
            </a:extLst>
          </p:cNvPr>
          <p:cNvSpPr/>
          <p:nvPr/>
        </p:nvSpPr>
        <p:spPr>
          <a:xfrm>
            <a:off x="7983568" y="1100734"/>
            <a:ext cx="1517342" cy="361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name</a:t>
            </a:r>
            <a:endParaRPr lang="es-ES" sz="14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8E15CD-2B3A-494E-8D66-1C1EAFF35041}"/>
              </a:ext>
            </a:extLst>
          </p:cNvPr>
          <p:cNvSpPr/>
          <p:nvPr/>
        </p:nvSpPr>
        <p:spPr>
          <a:xfrm>
            <a:off x="1148405" y="461394"/>
            <a:ext cx="4370662" cy="5612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8EFF76-4E1E-4DB5-B8FE-C47D4A39FFF7}"/>
              </a:ext>
            </a:extLst>
          </p:cNvPr>
          <p:cNvSpPr txBox="1"/>
          <p:nvPr/>
        </p:nvSpPr>
        <p:spPr>
          <a:xfrm>
            <a:off x="2084546" y="607957"/>
            <a:ext cx="2464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Programa</a:t>
            </a:r>
          </a:p>
          <a:p>
            <a:pPr algn="ctr"/>
            <a:r>
              <a:rPr lang="es-ES" sz="2800" b="1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490FCF-D499-476B-9D51-353C43305A40}"/>
              </a:ext>
            </a:extLst>
          </p:cNvPr>
          <p:cNvSpPr txBox="1"/>
          <p:nvPr/>
        </p:nvSpPr>
        <p:spPr>
          <a:xfrm>
            <a:off x="1257964" y="3141766"/>
            <a:ext cx="426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 </a:t>
            </a:r>
            <a:r>
              <a:rPr lang="es-ES" dirty="0"/>
              <a:t>string </a:t>
            </a:r>
            <a:r>
              <a:rPr lang="es-ES" dirty="0">
                <a:solidFill>
                  <a:srgbClr val="7030A0"/>
                </a:solidFill>
              </a:rPr>
              <a:t>nombre</a:t>
            </a:r>
            <a:r>
              <a:rPr lang="es-ES" dirty="0"/>
              <a:t> = QuitarApellido(</a:t>
            </a:r>
            <a:r>
              <a:rPr lang="es-ES" b="1" dirty="0" err="1">
                <a:solidFill>
                  <a:srgbClr val="7030A0"/>
                </a:solidFill>
              </a:rPr>
              <a:t>nya</a:t>
            </a:r>
            <a:r>
              <a:rPr lang="es-ES" dirty="0"/>
              <a:t>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ED82A75-35C3-4703-B161-208256EF07A5}"/>
              </a:ext>
            </a:extLst>
          </p:cNvPr>
          <p:cNvSpPr/>
          <p:nvPr/>
        </p:nvSpPr>
        <p:spPr>
          <a:xfrm>
            <a:off x="6505993" y="461393"/>
            <a:ext cx="4370662" cy="5612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65F9F8-6A5F-489B-82CC-A2432DB2B59B}"/>
              </a:ext>
            </a:extLst>
          </p:cNvPr>
          <p:cNvSpPr txBox="1"/>
          <p:nvPr/>
        </p:nvSpPr>
        <p:spPr>
          <a:xfrm>
            <a:off x="6505993" y="607957"/>
            <a:ext cx="483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string</a:t>
            </a:r>
            <a:r>
              <a:rPr lang="es-ES" sz="2000" b="1" dirty="0">
                <a:solidFill>
                  <a:srgbClr val="7030A0"/>
                </a:solidFill>
              </a:rPr>
              <a:t> QuitarApellido (</a:t>
            </a:r>
            <a:r>
              <a:rPr lang="es-ES" sz="2000" dirty="0"/>
              <a:t>string </a:t>
            </a:r>
            <a:r>
              <a:rPr lang="es-ES" sz="2000" dirty="0" err="1"/>
              <a:t>name</a:t>
            </a:r>
            <a:r>
              <a:rPr lang="es-ES" sz="2000" b="1" dirty="0">
                <a:solidFill>
                  <a:srgbClr val="7030A0"/>
                </a:solidFill>
              </a:rPr>
              <a:t>)</a:t>
            </a:r>
          </a:p>
          <a:p>
            <a:pPr algn="ctr"/>
            <a:endParaRPr lang="es-ES" sz="2000" b="1" dirty="0">
              <a:solidFill>
                <a:srgbClr val="7030A0"/>
              </a:solidFill>
            </a:endParaRP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71261065-8C6D-443E-AF91-C9590FC01210}"/>
              </a:ext>
            </a:extLst>
          </p:cNvPr>
          <p:cNvSpPr/>
          <p:nvPr/>
        </p:nvSpPr>
        <p:spPr>
          <a:xfrm>
            <a:off x="2256639" y="1641110"/>
            <a:ext cx="335559" cy="13193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4EBCD18-886F-48A8-A927-5EFFE0BC1B0A}"/>
              </a:ext>
            </a:extLst>
          </p:cNvPr>
          <p:cNvSpPr txBox="1"/>
          <p:nvPr/>
        </p:nvSpPr>
        <p:spPr>
          <a:xfrm>
            <a:off x="1853713" y="1956095"/>
            <a:ext cx="461665" cy="6726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/>
              <a:t>string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81CE29-439A-4B70-BFF3-E99F2E5660EC}"/>
              </a:ext>
            </a:extLst>
          </p:cNvPr>
          <p:cNvSpPr txBox="1"/>
          <p:nvPr/>
        </p:nvSpPr>
        <p:spPr>
          <a:xfrm>
            <a:off x="6679395" y="2898178"/>
            <a:ext cx="402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 código que elimina el apellido &gt;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2238313-AA2E-4C5F-94C0-FDE5902B8E06}"/>
              </a:ext>
            </a:extLst>
          </p:cNvPr>
          <p:cNvSpPr/>
          <p:nvPr/>
        </p:nvSpPr>
        <p:spPr>
          <a:xfrm>
            <a:off x="2691089" y="3905129"/>
            <a:ext cx="1276905" cy="3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nombre</a:t>
            </a:r>
          </a:p>
        </p:txBody>
      </p:sp>
      <p:sp>
        <p:nvSpPr>
          <p:cNvPr id="18" name="Abrir llave 17">
            <a:extLst>
              <a:ext uri="{FF2B5EF4-FFF2-40B4-BE49-F238E27FC236}">
                <a16:creationId xmlns:a16="http://schemas.microsoft.com/office/drawing/2014/main" id="{42C28CA5-E7A5-49C6-AF98-90599CC32905}"/>
              </a:ext>
            </a:extLst>
          </p:cNvPr>
          <p:cNvSpPr/>
          <p:nvPr/>
        </p:nvSpPr>
        <p:spPr>
          <a:xfrm>
            <a:off x="2282812" y="3899272"/>
            <a:ext cx="335559" cy="131939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29C923A-425A-4B0B-AFF4-081D2EB25F76}"/>
              </a:ext>
            </a:extLst>
          </p:cNvPr>
          <p:cNvSpPr txBox="1"/>
          <p:nvPr/>
        </p:nvSpPr>
        <p:spPr>
          <a:xfrm>
            <a:off x="1576714" y="3970581"/>
            <a:ext cx="738664" cy="117756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s-ES" dirty="0"/>
              <a:t>Valor </a:t>
            </a:r>
          </a:p>
          <a:p>
            <a:r>
              <a:rPr lang="es-ES" dirty="0"/>
              <a:t>adquirido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51601EB-8D83-4503-A74A-BD8744828B39}"/>
              </a:ext>
            </a:extLst>
          </p:cNvPr>
          <p:cNvSpPr/>
          <p:nvPr/>
        </p:nvSpPr>
        <p:spPr>
          <a:xfrm>
            <a:off x="8103786" y="3862536"/>
            <a:ext cx="1276904" cy="1004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Fulano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217C17A-2369-4C0F-8334-AFB4E0B3E63D}"/>
              </a:ext>
            </a:extLst>
          </p:cNvPr>
          <p:cNvSpPr/>
          <p:nvPr/>
        </p:nvSpPr>
        <p:spPr>
          <a:xfrm>
            <a:off x="8103786" y="3537243"/>
            <a:ext cx="1276905" cy="3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nombre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1FD1D29-A0C7-4657-B16D-66857AC8309E}"/>
              </a:ext>
            </a:extLst>
          </p:cNvPr>
          <p:cNvSpPr txBox="1"/>
          <p:nvPr/>
        </p:nvSpPr>
        <p:spPr>
          <a:xfrm>
            <a:off x="7835339" y="5100953"/>
            <a:ext cx="268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>
                <a:solidFill>
                  <a:srgbClr val="7030A0"/>
                </a:solidFill>
              </a:rPr>
              <a:t>nombre</a:t>
            </a:r>
            <a:r>
              <a:rPr lang="es-E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05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44244 -0.0594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22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3375 L 4.16667E-6 2.2222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2.59259E-6 L -0.44388 0.0539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53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4" grpId="1" animBg="1"/>
      <p:bldP spid="6" grpId="0" animBg="1"/>
      <p:bldP spid="6" grpId="1" animBg="1"/>
      <p:bldP spid="11" grpId="0" animBg="1"/>
      <p:bldP spid="12" grpId="0"/>
      <p:bldP spid="15" grpId="0"/>
      <p:bldP spid="16" grpId="0" animBg="1"/>
      <p:bldP spid="18" grpId="0" animBg="1"/>
      <p:bldP spid="19" grpId="0"/>
      <p:bldP spid="20" grpId="0" animBg="1"/>
      <p:bldP spid="20" grpId="1" animBg="1"/>
      <p:bldP spid="20" grpId="2" animBg="1"/>
      <p:bldP spid="21" grpId="0" animBg="1"/>
      <p:bldP spid="21" grpId="1" animBg="1"/>
      <p:bldP spid="22" grpId="0"/>
      <p:bldP spid="2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73C3B4C-855B-4E41-AEEA-10219DFEDF45}"/>
              </a:ext>
            </a:extLst>
          </p:cNvPr>
          <p:cNvSpPr txBox="1"/>
          <p:nvPr/>
        </p:nvSpPr>
        <p:spPr>
          <a:xfrm>
            <a:off x="681318" y="1488143"/>
            <a:ext cx="1151068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400" b="1" dirty="0">
                <a:solidFill>
                  <a:srgbClr val="7030A0"/>
                </a:solidFill>
              </a:rPr>
              <a:t>&lt;tipo de dato&gt;</a:t>
            </a:r>
            <a:r>
              <a:rPr lang="es-ES" sz="4400" dirty="0"/>
              <a:t> </a:t>
            </a:r>
            <a:r>
              <a:rPr lang="es-ES" sz="4400" i="1" dirty="0" err="1"/>
              <a:t>funcion</a:t>
            </a:r>
            <a:r>
              <a:rPr lang="es-ES" sz="4400" dirty="0"/>
              <a:t> (</a:t>
            </a:r>
            <a:r>
              <a:rPr lang="es-ES" sz="4400" dirty="0">
                <a:solidFill>
                  <a:srgbClr val="7030A0"/>
                </a:solidFill>
              </a:rPr>
              <a:t> &lt; variables &gt; </a:t>
            </a:r>
            <a:r>
              <a:rPr lang="es-ES" sz="4400" dirty="0"/>
              <a:t>)</a:t>
            </a:r>
          </a:p>
          <a:p>
            <a:r>
              <a:rPr lang="es-ES" sz="4400" dirty="0"/>
              <a:t>{</a:t>
            </a:r>
          </a:p>
          <a:p>
            <a:r>
              <a:rPr lang="es-ES" sz="4400" dirty="0"/>
              <a:t>	&lt; Código de la función &gt;</a:t>
            </a:r>
          </a:p>
          <a:p>
            <a:r>
              <a:rPr lang="es-ES" sz="4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96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F82B16E-D3FD-4B2F-B414-5A0EF472072B}"/>
              </a:ext>
            </a:extLst>
          </p:cNvPr>
          <p:cNvSpPr/>
          <p:nvPr/>
        </p:nvSpPr>
        <p:spPr>
          <a:xfrm>
            <a:off x="8313654" y="1645257"/>
            <a:ext cx="1276904" cy="1004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C838F6-176C-4467-80C1-54B0CF7B25A6}"/>
              </a:ext>
            </a:extLst>
          </p:cNvPr>
          <p:cNvSpPr/>
          <p:nvPr/>
        </p:nvSpPr>
        <p:spPr>
          <a:xfrm>
            <a:off x="1054563" y="459004"/>
            <a:ext cx="4370662" cy="6022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7A4C33-579B-4862-8950-1553B222AFAF}"/>
              </a:ext>
            </a:extLst>
          </p:cNvPr>
          <p:cNvSpPr txBox="1"/>
          <p:nvPr/>
        </p:nvSpPr>
        <p:spPr>
          <a:xfrm>
            <a:off x="2016446" y="870034"/>
            <a:ext cx="2464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Programa</a:t>
            </a:r>
          </a:p>
          <a:p>
            <a:pPr algn="ctr"/>
            <a:r>
              <a:rPr lang="es-ES" sz="2800" b="1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B913C7D-7CC6-4762-A54D-28E9F85B23CF}"/>
              </a:ext>
            </a:extLst>
          </p:cNvPr>
          <p:cNvSpPr/>
          <p:nvPr/>
        </p:nvSpPr>
        <p:spPr>
          <a:xfrm>
            <a:off x="2601442" y="2054194"/>
            <a:ext cx="1276905" cy="3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nya</a:t>
            </a:r>
            <a:endParaRPr lang="es-ES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D8435C-AE03-42A7-9D16-8E948847194B}"/>
              </a:ext>
            </a:extLst>
          </p:cNvPr>
          <p:cNvSpPr/>
          <p:nvPr/>
        </p:nvSpPr>
        <p:spPr>
          <a:xfrm>
            <a:off x="2601443" y="2369179"/>
            <a:ext cx="1276904" cy="1004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Fulano Detal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73C498-2F8D-47BB-91C4-EA91C50279ED}"/>
              </a:ext>
            </a:extLst>
          </p:cNvPr>
          <p:cNvSpPr txBox="1"/>
          <p:nvPr/>
        </p:nvSpPr>
        <p:spPr>
          <a:xfrm>
            <a:off x="2020339" y="348441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QuitarApellido(</a:t>
            </a:r>
            <a:r>
              <a:rPr lang="es-ES" dirty="0" err="1">
                <a:solidFill>
                  <a:srgbClr val="7030A0"/>
                </a:solidFill>
              </a:rPr>
              <a:t>nya</a:t>
            </a:r>
            <a:r>
              <a:rPr lang="es-ES" dirty="0"/>
              <a:t>);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431EE5A-5E10-43A1-8BA3-899620741399}"/>
              </a:ext>
            </a:extLst>
          </p:cNvPr>
          <p:cNvSpPr/>
          <p:nvPr/>
        </p:nvSpPr>
        <p:spPr>
          <a:xfrm>
            <a:off x="6766775" y="459003"/>
            <a:ext cx="4370662" cy="51529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263302-2754-44B5-9159-FBDCB8BC6717}"/>
              </a:ext>
            </a:extLst>
          </p:cNvPr>
          <p:cNvSpPr txBox="1"/>
          <p:nvPr/>
        </p:nvSpPr>
        <p:spPr>
          <a:xfrm>
            <a:off x="7007307" y="706537"/>
            <a:ext cx="388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void</a:t>
            </a:r>
            <a:r>
              <a:rPr lang="es-ES" sz="1600" b="1" dirty="0">
                <a:solidFill>
                  <a:srgbClr val="7030A0"/>
                </a:solidFill>
              </a:rPr>
              <a:t> QuitarApellido (</a:t>
            </a:r>
            <a:r>
              <a:rPr lang="es-ES" sz="1600" dirty="0"/>
              <a:t>string</a:t>
            </a:r>
            <a:r>
              <a:rPr lang="es-ES" sz="1600" b="1" dirty="0">
                <a:solidFill>
                  <a:srgbClr val="7030A0"/>
                </a:solidFill>
              </a:rPr>
              <a:t> </a:t>
            </a:r>
            <a:r>
              <a:rPr lang="es-ES" sz="1600" dirty="0">
                <a:solidFill>
                  <a:srgbClr val="7030A0"/>
                </a:solidFill>
              </a:rPr>
              <a:t>&amp;nombre</a:t>
            </a:r>
            <a:r>
              <a:rPr lang="es-ES" sz="1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CC8B489-9095-4C6C-B1E6-222C31397A8E}"/>
              </a:ext>
            </a:extLst>
          </p:cNvPr>
          <p:cNvSpPr/>
          <p:nvPr/>
        </p:nvSpPr>
        <p:spPr>
          <a:xfrm>
            <a:off x="8313653" y="1330272"/>
            <a:ext cx="1276905" cy="3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nombre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B9179C-7646-4C81-90A0-EACCA28D3E11}"/>
              </a:ext>
            </a:extLst>
          </p:cNvPr>
          <p:cNvSpPr txBox="1"/>
          <p:nvPr/>
        </p:nvSpPr>
        <p:spPr>
          <a:xfrm>
            <a:off x="7477182" y="2986711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&lt; código de la función &gt;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7CC7CF3-9860-4849-8C2A-BB37A0A2B7BE}"/>
              </a:ext>
            </a:extLst>
          </p:cNvPr>
          <p:cNvSpPr/>
          <p:nvPr/>
        </p:nvSpPr>
        <p:spPr>
          <a:xfrm>
            <a:off x="8313653" y="4092618"/>
            <a:ext cx="1276904" cy="1004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Fulano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2B27EA1-807F-4694-BFAC-0396B337F9C4}"/>
              </a:ext>
            </a:extLst>
          </p:cNvPr>
          <p:cNvSpPr/>
          <p:nvPr/>
        </p:nvSpPr>
        <p:spPr>
          <a:xfrm>
            <a:off x="8313653" y="3767325"/>
            <a:ext cx="1276905" cy="3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nombre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C98ED46-EBCF-4F95-8A45-CF8CDBAA701B}"/>
              </a:ext>
            </a:extLst>
          </p:cNvPr>
          <p:cNvSpPr/>
          <p:nvPr/>
        </p:nvSpPr>
        <p:spPr>
          <a:xfrm>
            <a:off x="2601442" y="4173839"/>
            <a:ext cx="1276905" cy="314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nya</a:t>
            </a:r>
            <a:endParaRPr lang="es-ES" sz="14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FA583E2-FCBE-4849-B3FF-88DEA8B3576C}"/>
              </a:ext>
            </a:extLst>
          </p:cNvPr>
          <p:cNvSpPr/>
          <p:nvPr/>
        </p:nvSpPr>
        <p:spPr>
          <a:xfrm>
            <a:off x="8313653" y="4102927"/>
            <a:ext cx="1276904" cy="10044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Fulano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A334528-8E13-4F01-8EBF-3E00397D9536}"/>
              </a:ext>
            </a:extLst>
          </p:cNvPr>
          <p:cNvSpPr txBox="1"/>
          <p:nvPr/>
        </p:nvSpPr>
        <p:spPr>
          <a:xfrm>
            <a:off x="1700850" y="5672031"/>
            <a:ext cx="3078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El contenido del a variable cambió</a:t>
            </a:r>
          </a:p>
          <a:p>
            <a:r>
              <a:rPr lang="es-ES" sz="1200" dirty="0"/>
              <a:t>pese a que nunca se le asignó ningún </a:t>
            </a:r>
          </a:p>
          <a:p>
            <a:r>
              <a:rPr lang="es-ES" sz="1200" dirty="0"/>
              <a:t>cambio desde el programa principal.</a:t>
            </a:r>
          </a:p>
        </p:txBody>
      </p:sp>
    </p:spTree>
    <p:extLst>
      <p:ext uri="{BB962C8B-B14F-4D97-AF65-F5344CB8AC3E}">
        <p14:creationId xmlns:p14="http://schemas.microsoft.com/office/powerpoint/2010/main" val="304907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0.46809 -0.1067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98" y="-534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139 L -0.46875 0.0599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/>
      <p:bldP spid="4" grpId="0" animBg="1"/>
      <p:bldP spid="5" grpId="0" animBg="1"/>
      <p:bldP spid="5" grpId="1" animBg="1"/>
      <p:bldP spid="6" grpId="0"/>
      <p:bldP spid="6" grpId="1"/>
      <p:bldP spid="7" grpId="0" animBg="1"/>
      <p:bldP spid="8" grpId="0"/>
      <p:bldP spid="9" grpId="0" animBg="1"/>
      <p:bldP spid="11" grpId="0"/>
      <p:bldP spid="12" grpId="0" animBg="1"/>
      <p:bldP spid="13" grpId="0" animBg="1"/>
      <p:bldP spid="14" grpId="0" animBg="1"/>
      <p:bldP spid="16" grpId="0" animBg="1"/>
      <p:bldP spid="16" grpId="1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8E300AF9-AB85-419B-A12C-074D43CD7B90}"/>
              </a:ext>
            </a:extLst>
          </p:cNvPr>
          <p:cNvSpPr/>
          <p:nvPr/>
        </p:nvSpPr>
        <p:spPr>
          <a:xfrm>
            <a:off x="2030137" y="2924358"/>
            <a:ext cx="2214692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dirty="0" err="1"/>
              <a:t>posicion</a:t>
            </a:r>
            <a:endParaRPr lang="es-ES" sz="20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2FFF91-5D63-4E3D-87E0-CC1434A788DB}"/>
              </a:ext>
            </a:extLst>
          </p:cNvPr>
          <p:cNvSpPr/>
          <p:nvPr/>
        </p:nvSpPr>
        <p:spPr>
          <a:xfrm>
            <a:off x="2030137" y="3248470"/>
            <a:ext cx="2214692" cy="1471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78BC8BF-0B3C-43EE-B84C-57D2B5C2B961}"/>
              </a:ext>
            </a:extLst>
          </p:cNvPr>
          <p:cNvSpPr/>
          <p:nvPr/>
        </p:nvSpPr>
        <p:spPr>
          <a:xfrm>
            <a:off x="1159089" y="1909376"/>
            <a:ext cx="3978831" cy="335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CB3751C-A001-4366-BF12-AC6B5D6B77C7}"/>
              </a:ext>
            </a:extLst>
          </p:cNvPr>
          <p:cNvSpPr txBox="1"/>
          <p:nvPr/>
        </p:nvSpPr>
        <p:spPr>
          <a:xfrm>
            <a:off x="1669103" y="1976487"/>
            <a:ext cx="2925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Programa </a:t>
            </a:r>
            <a:r>
              <a:rPr lang="es-ES" sz="2000" b="1" dirty="0">
                <a:solidFill>
                  <a:srgbClr val="7030A0"/>
                </a:solidFill>
              </a:rPr>
              <a:t>main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07D0C6D-8149-4A74-B543-2C051E628356}"/>
              </a:ext>
            </a:extLst>
          </p:cNvPr>
          <p:cNvSpPr/>
          <p:nvPr/>
        </p:nvSpPr>
        <p:spPr>
          <a:xfrm>
            <a:off x="7299821" y="2924358"/>
            <a:ext cx="2214692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err="1"/>
              <a:t>int</a:t>
            </a:r>
            <a:r>
              <a:rPr lang="es-ES" sz="2000" dirty="0"/>
              <a:t> </a:t>
            </a:r>
            <a:r>
              <a:rPr lang="es-ES" sz="2000" b="1" dirty="0">
                <a:solidFill>
                  <a:srgbClr val="7030A0"/>
                </a:solidFill>
              </a:rPr>
              <a:t>&amp;</a:t>
            </a:r>
            <a:r>
              <a:rPr lang="es-ES" sz="2000" dirty="0" err="1"/>
              <a:t>pos</a:t>
            </a:r>
            <a:endParaRPr lang="es-ES" sz="200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D1A2CE8-E6E1-40B6-A0A4-4273E0DEC8FC}"/>
              </a:ext>
            </a:extLst>
          </p:cNvPr>
          <p:cNvSpPr/>
          <p:nvPr/>
        </p:nvSpPr>
        <p:spPr>
          <a:xfrm>
            <a:off x="7299821" y="3248470"/>
            <a:ext cx="2214692" cy="1471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CF8A2A0-A065-4A5F-863C-62B48AD8C132}"/>
              </a:ext>
            </a:extLst>
          </p:cNvPr>
          <p:cNvSpPr/>
          <p:nvPr/>
        </p:nvSpPr>
        <p:spPr>
          <a:xfrm>
            <a:off x="6428773" y="1909376"/>
            <a:ext cx="3978831" cy="3357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AA7C1F-EEEE-411E-9452-23A7BFDE9EEC}"/>
              </a:ext>
            </a:extLst>
          </p:cNvPr>
          <p:cNvSpPr txBox="1"/>
          <p:nvPr/>
        </p:nvSpPr>
        <p:spPr>
          <a:xfrm>
            <a:off x="6938787" y="1976487"/>
            <a:ext cx="2925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rgbClr val="7030A0"/>
                </a:solidFill>
              </a:rPr>
              <a:t>función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C25C5D5-64BA-4F55-AD1D-FFCA71038C1D}"/>
              </a:ext>
            </a:extLst>
          </p:cNvPr>
          <p:cNvSpPr/>
          <p:nvPr/>
        </p:nvSpPr>
        <p:spPr>
          <a:xfrm>
            <a:off x="2024379" y="3248470"/>
            <a:ext cx="2214692" cy="1471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65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AFE6FA5-51DB-4BA1-AA03-2E6BF087D6FD}"/>
              </a:ext>
            </a:extLst>
          </p:cNvPr>
          <p:cNvSpPr/>
          <p:nvPr/>
        </p:nvSpPr>
        <p:spPr>
          <a:xfrm>
            <a:off x="7294063" y="3226575"/>
            <a:ext cx="2214692" cy="14711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646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/>
      <p:bldP spid="24" grpId="0" animBg="1"/>
      <p:bldP spid="25" grpId="0" animBg="1"/>
      <p:bldP spid="26" grpId="0" animBg="1"/>
      <p:bldP spid="27" grpId="0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A54B5D-1CEF-42DF-9C1C-1731BDE3F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05" t="31845" r="36146" b="2180"/>
          <a:stretch/>
        </p:blipFill>
        <p:spPr>
          <a:xfrm>
            <a:off x="2238697" y="268940"/>
            <a:ext cx="1585716" cy="23397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C81BB88-76C9-4245-9C70-2A42B39BF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02" y="2265307"/>
            <a:ext cx="2160494" cy="23273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0A3A69-842F-46FC-927D-DCB55FF92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525" y="3429000"/>
            <a:ext cx="2160494" cy="30298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092BE24-386E-4E7C-87DB-8799C013DB05}"/>
              </a:ext>
            </a:extLst>
          </p:cNvPr>
          <p:cNvSpPr txBox="1"/>
          <p:nvPr/>
        </p:nvSpPr>
        <p:spPr>
          <a:xfrm>
            <a:off x="582706" y="457461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pepito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5FCF694-F171-40C5-BED6-F17F22CC7517}"/>
              </a:ext>
            </a:extLst>
          </p:cNvPr>
          <p:cNvSpPr txBox="1"/>
          <p:nvPr/>
        </p:nvSpPr>
        <p:spPr>
          <a:xfrm>
            <a:off x="2986727" y="62742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yo (</a:t>
            </a:r>
            <a:r>
              <a:rPr lang="es-ES" dirty="0" err="1"/>
              <a:t>tomi</a:t>
            </a:r>
            <a:r>
              <a:rPr lang="es-ES" dirty="0"/>
              <a:t>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343C328-CFFF-4CC2-B4B4-2D092AA4BA12}"/>
              </a:ext>
            </a:extLst>
          </p:cNvPr>
          <p:cNvSpPr txBox="1"/>
          <p:nvPr/>
        </p:nvSpPr>
        <p:spPr>
          <a:xfrm>
            <a:off x="2684925" y="266111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juanito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0FA337E-2500-4E4B-9A9E-5C5300F3B9B7}"/>
              </a:ext>
            </a:extLst>
          </p:cNvPr>
          <p:cNvSpPr/>
          <p:nvPr/>
        </p:nvSpPr>
        <p:spPr>
          <a:xfrm>
            <a:off x="7681275" y="268940"/>
            <a:ext cx="2581835" cy="1746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Modulo A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281884D-7794-4A58-BE60-8A1375A787E4}"/>
              </a:ext>
            </a:extLst>
          </p:cNvPr>
          <p:cNvSpPr/>
          <p:nvPr/>
        </p:nvSpPr>
        <p:spPr>
          <a:xfrm>
            <a:off x="7681274" y="2384611"/>
            <a:ext cx="2581835" cy="174671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Modulo B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F203710C-8904-4347-9A17-8D1D7BF72E45}"/>
              </a:ext>
            </a:extLst>
          </p:cNvPr>
          <p:cNvSpPr/>
          <p:nvPr/>
        </p:nvSpPr>
        <p:spPr>
          <a:xfrm>
            <a:off x="7681274" y="4592693"/>
            <a:ext cx="2581835" cy="174671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Modulo C</a:t>
            </a:r>
          </a:p>
        </p:txBody>
      </p:sp>
    </p:spTree>
    <p:extLst>
      <p:ext uri="{BB962C8B-B14F-4D97-AF65-F5344CB8AC3E}">
        <p14:creationId xmlns:p14="http://schemas.microsoft.com/office/powerpoint/2010/main" val="23123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43229 -0.3393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-1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2685 L 0.30963 0.2902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8" y="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24206 0.13588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6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20" grpId="0"/>
      <p:bldP spid="20" grpId="1"/>
      <p:bldP spid="23" grpId="0"/>
      <p:bldP spid="23" grpId="1"/>
      <p:bldP spid="9" grpId="0" animBg="1"/>
      <p:bldP spid="30" grpId="0" animBg="1"/>
      <p:bldP spid="3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606</TotalTime>
  <Words>326</Words>
  <Application>Microsoft Office PowerPoint</Application>
  <PresentationFormat>Panorámica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Tomás Schlotahuer</dc:creator>
  <cp:lastModifiedBy>Tomás Schlotahuer</cp:lastModifiedBy>
  <cp:revision>27</cp:revision>
  <dcterms:created xsi:type="dcterms:W3CDTF">2023-10-05T17:23:12Z</dcterms:created>
  <dcterms:modified xsi:type="dcterms:W3CDTF">2023-10-07T22:48:02Z</dcterms:modified>
</cp:coreProperties>
</file>