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8"/>
  </p:notesMasterIdLst>
  <p:sldIdLst>
    <p:sldId id="256" r:id="rId2"/>
    <p:sldId id="257" r:id="rId3"/>
    <p:sldId id="27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9" r:id="rId14"/>
    <p:sldId id="268" r:id="rId15"/>
    <p:sldId id="270" r:id="rId16"/>
    <p:sldId id="271" r:id="rId17"/>
    <p:sldId id="280" r:id="rId18"/>
    <p:sldId id="272" r:id="rId19"/>
    <p:sldId id="273" r:id="rId20"/>
    <p:sldId id="284" r:id="rId21"/>
    <p:sldId id="274" r:id="rId22"/>
    <p:sldId id="276" r:id="rId23"/>
    <p:sldId id="277" r:id="rId24"/>
    <p:sldId id="283" r:id="rId25"/>
    <p:sldId id="281" r:id="rId26"/>
    <p:sldId id="282" r:id="rId27"/>
    <p:sldId id="285" r:id="rId28"/>
    <p:sldId id="289" r:id="rId29"/>
    <p:sldId id="286" r:id="rId30"/>
    <p:sldId id="291" r:id="rId31"/>
    <p:sldId id="287" r:id="rId32"/>
    <p:sldId id="292" r:id="rId33"/>
    <p:sldId id="293" r:id="rId34"/>
    <p:sldId id="294" r:id="rId35"/>
    <p:sldId id="295" r:id="rId36"/>
    <p:sldId id="288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RTE 1 | CONCEPTOS GENERALES" id="{0171DF15-3CAD-4469-9049-08B9D18C3975}">
          <p14:sldIdLst>
            <p14:sldId id="256"/>
            <p14:sldId id="257"/>
            <p14:sldId id="279"/>
          </p14:sldIdLst>
        </p14:section>
        <p14:section name="Estructura de algoritmo" id="{82A1CA74-59E9-4AB6-AE1E-53899E8347D7}">
          <p14:sldIdLst>
            <p14:sldId id="258"/>
          </p14:sldIdLst>
        </p14:section>
        <p14:section name="Variables" id="{C4C33D16-7D3A-4F71-BF88-8CE594A17942}">
          <p14:sldIdLst>
            <p14:sldId id="259"/>
            <p14:sldId id="260"/>
            <p14:sldId id="261"/>
            <p14:sldId id="262"/>
          </p14:sldIdLst>
        </p14:section>
        <p14:section name="Operadores" id="{B176C862-BE21-43CA-9F93-0257CD40B1D1}">
          <p14:sldIdLst>
            <p14:sldId id="263"/>
          </p14:sldIdLst>
        </p14:section>
        <p14:section name="Asignaciones" id="{040050FE-3992-4DAA-AC5D-7688609B06A2}">
          <p14:sldIdLst>
            <p14:sldId id="264"/>
            <p14:sldId id="265"/>
            <p14:sldId id="266"/>
          </p14:sldIdLst>
        </p14:section>
        <p14:section name="E/S" id="{E15D8A90-E09A-428A-8632-9FE6B9FFF8BF}">
          <p14:sldIdLst>
            <p14:sldId id="269"/>
            <p14:sldId id="268"/>
            <p14:sldId id="270"/>
            <p14:sldId id="271"/>
            <p14:sldId id="280"/>
          </p14:sldIdLst>
        </p14:section>
        <p14:section name="Funciones" id="{1AFA3B6A-A7FB-4F64-AEF7-F81B6CCC7315}">
          <p14:sldIdLst>
            <p14:sldId id="272"/>
            <p14:sldId id="273"/>
          </p14:sldIdLst>
        </p14:section>
        <p14:section name="PARTE 2 | ESTRUCTURAS DE CONTROL" id="{3CD7D72E-462B-4C1D-AE97-9464D691F9D6}">
          <p14:sldIdLst>
            <p14:sldId id="284"/>
            <p14:sldId id="274"/>
          </p14:sldIdLst>
        </p14:section>
        <p14:section name="Si" id="{40B98122-2FEA-426A-952A-2CE39DA8C1A1}">
          <p14:sldIdLst>
            <p14:sldId id="276"/>
          </p14:sldIdLst>
        </p14:section>
        <p14:section name="Segun" id="{06F94878-9D59-497F-B270-DB7D23911436}">
          <p14:sldIdLst>
            <p14:sldId id="277"/>
            <p14:sldId id="283"/>
            <p14:sldId id="281"/>
            <p14:sldId id="282"/>
          </p14:sldIdLst>
        </p14:section>
        <p14:section name="PARTE 3 | ESTRUCTURAS ITERATIVAS" id="{6D4B71BA-0F65-4670-BE2B-F05F82DB43A9}">
          <p14:sldIdLst>
            <p14:sldId id="285"/>
            <p14:sldId id="289"/>
          </p14:sldIdLst>
        </p14:section>
        <p14:section name="Repetir hasta" id="{E5FF36A9-F0D9-47D0-83FA-6D18BD7D8298}">
          <p14:sldIdLst>
            <p14:sldId id="286"/>
            <p14:sldId id="291"/>
          </p14:sldIdLst>
        </p14:section>
        <p14:section name="Mientras" id="{143D4816-C5EE-4906-B37A-C2F0F97ED5E3}">
          <p14:sldIdLst>
            <p14:sldId id="287"/>
            <p14:sldId id="292"/>
          </p14:sldIdLst>
        </p14:section>
        <p14:section name="Anidamiento de estructuras iterativas" id="{5D631B8A-D76B-4A95-A5C1-7C64941E897A}">
          <p14:sldIdLst>
            <p14:sldId id="293"/>
            <p14:sldId id="294"/>
            <p14:sldId id="295"/>
          </p14:sldIdLst>
        </p14:section>
        <p14:section name="Para" id="{D1E0EE78-A0DC-41BF-A17C-FD4C851CC859}">
          <p14:sldIdLst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3C2E"/>
    <a:srgbClr val="5B58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B698BE-A67A-4DF5-9B83-712001A387FA}" type="datetimeFigureOut">
              <a:rPr lang="en-GB" smtClean="0"/>
              <a:t>19/04/2023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BD8CE-F477-4DDA-8216-7DA4154341BA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652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9DFB72-E014-4503-932B-B17A38D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INTRODUCCIÓN AL PSEUDOCÓDIGO EN </a:t>
            </a:r>
            <a:r>
              <a:rPr lang="es-ES" sz="3600"/>
              <a:t>pseint 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518756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02A3ED0-C600-483D-994D-B18B7850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465362"/>
            <a:ext cx="4486656" cy="1141497"/>
          </a:xfrm>
        </p:spPr>
        <p:txBody>
          <a:bodyPr/>
          <a:lstStyle/>
          <a:p>
            <a:r>
              <a:rPr lang="es-ES" dirty="0"/>
              <a:t>Asignaciones</a:t>
            </a: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2A1037B-5F76-496F-9BCA-EFBE1F764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35" y="1905131"/>
            <a:ext cx="4924425" cy="1990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Marcador de texto 3">
            <a:extLst>
              <a:ext uri="{FF2B5EF4-FFF2-40B4-BE49-F238E27FC236}">
                <a16:creationId xmlns:a16="http://schemas.microsoft.com/office/drawing/2014/main" id="{2C0C611D-778A-42A9-ABAB-7C18ABD16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5724" y="1119336"/>
            <a:ext cx="4486656" cy="3087743"/>
          </a:xfrm>
        </p:spPr>
        <p:txBody>
          <a:bodyPr>
            <a:noAutofit/>
          </a:bodyPr>
          <a:lstStyle/>
          <a:p>
            <a:r>
              <a:rPr lang="es-ES" sz="2800" dirty="0">
                <a:solidFill>
                  <a:schemeClr val="tx1"/>
                </a:solidFill>
              </a:rPr>
              <a:t>Las </a:t>
            </a:r>
            <a:r>
              <a:rPr lang="es-ES" sz="2800" b="1" dirty="0">
                <a:solidFill>
                  <a:schemeClr val="tx1"/>
                </a:solidFill>
              </a:rPr>
              <a:t>asignaciones</a:t>
            </a:r>
            <a:r>
              <a:rPr lang="es-ES" sz="2800" dirty="0">
                <a:solidFill>
                  <a:schemeClr val="tx1"/>
                </a:solidFill>
              </a:rPr>
              <a:t> sirven para que la computadora asigne por si sola un valor que queremos a una variable.</a:t>
            </a:r>
          </a:p>
          <a:p>
            <a:r>
              <a:rPr lang="es-ES" sz="2800" dirty="0">
                <a:solidFill>
                  <a:schemeClr val="tx1"/>
                </a:solidFill>
              </a:rPr>
              <a:t>Donde dice </a:t>
            </a:r>
            <a:r>
              <a:rPr lang="es-ES" sz="2800" b="1" dirty="0">
                <a:solidFill>
                  <a:schemeClr val="accent3"/>
                </a:solidFill>
              </a:rPr>
              <a:t>variable</a:t>
            </a:r>
            <a:r>
              <a:rPr lang="es-ES" sz="2800" dirty="0">
                <a:solidFill>
                  <a:schemeClr val="tx1"/>
                </a:solidFill>
              </a:rPr>
              <a:t>, como indica el nombre va la misma, y donde dice </a:t>
            </a:r>
            <a:r>
              <a:rPr lang="es-ES" sz="2800" b="1" dirty="0">
                <a:solidFill>
                  <a:schemeClr val="tx1"/>
                </a:solidFill>
              </a:rPr>
              <a:t>X</a:t>
            </a:r>
            <a:r>
              <a:rPr lang="es-ES" sz="2800" dirty="0">
                <a:solidFill>
                  <a:schemeClr val="tx1"/>
                </a:solidFill>
              </a:rPr>
              <a:t> puede ir cualquier operación que concuerde con las reglas del lenguaje.</a:t>
            </a:r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160E0762-3767-4BFB-8A0D-9A72107A5C75}"/>
              </a:ext>
            </a:extLst>
          </p:cNvPr>
          <p:cNvSpPr txBox="1">
            <a:spLocks/>
          </p:cNvSpPr>
          <p:nvPr/>
        </p:nvSpPr>
        <p:spPr>
          <a:xfrm>
            <a:off x="1115567" y="4194128"/>
            <a:ext cx="3794760" cy="219403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b="1" dirty="0"/>
              <a:t>Sintaxis:</a:t>
            </a:r>
          </a:p>
          <a:p>
            <a:r>
              <a:rPr lang="es-ES" sz="2000" b="1" dirty="0">
                <a:solidFill>
                  <a:schemeClr val="accent3"/>
                </a:solidFill>
              </a:rPr>
              <a:t>Variable</a:t>
            </a:r>
            <a:r>
              <a:rPr lang="es-ES" sz="2000" dirty="0">
                <a:solidFill>
                  <a:srgbClr val="0070C0"/>
                </a:solidFill>
              </a:rPr>
              <a:t> &lt;- </a:t>
            </a:r>
            <a:r>
              <a:rPr lang="es-ES" sz="2000" b="1" dirty="0">
                <a:solidFill>
                  <a:schemeClr val="accent3"/>
                </a:solidFill>
              </a:rPr>
              <a:t>X</a:t>
            </a:r>
          </a:p>
          <a:p>
            <a:r>
              <a:rPr lang="es-ES" sz="2000" b="1" dirty="0">
                <a:solidFill>
                  <a:schemeClr val="accent3"/>
                </a:solidFill>
              </a:rPr>
              <a:t>Variable</a:t>
            </a:r>
            <a:r>
              <a:rPr lang="es-ES" sz="2000" dirty="0">
                <a:solidFill>
                  <a:srgbClr val="0070C0"/>
                </a:solidFill>
              </a:rPr>
              <a:t> = </a:t>
            </a:r>
            <a:r>
              <a:rPr lang="es-ES" sz="2000" b="1" dirty="0">
                <a:solidFill>
                  <a:schemeClr val="accent3"/>
                </a:solidFill>
              </a:rPr>
              <a:t>X</a:t>
            </a:r>
            <a:endParaRPr lang="en-GB" sz="20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584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AD7980-7A76-48BD-A6FF-A3F5C9EE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5153"/>
            <a:ext cx="7729728" cy="1188720"/>
          </a:xfrm>
        </p:spPr>
        <p:txBody>
          <a:bodyPr/>
          <a:lstStyle/>
          <a:p>
            <a:r>
              <a:rPr lang="es-ES" dirty="0"/>
              <a:t>ASIGNACIÓN A UNA VARIABLE </a:t>
            </a:r>
            <a:r>
              <a:rPr lang="es-ES" b="1" dirty="0"/>
              <a:t>NUMÉRICA</a:t>
            </a:r>
            <a:endParaRPr lang="en-GB" dirty="0"/>
          </a:p>
        </p:txBody>
      </p:sp>
      <p:pic>
        <p:nvPicPr>
          <p:cNvPr id="3" name="Marcador de contenido 2">
            <a:extLst>
              <a:ext uri="{FF2B5EF4-FFF2-40B4-BE49-F238E27FC236}">
                <a16:creationId xmlns:a16="http://schemas.microsoft.com/office/drawing/2014/main" id="{9FBA6FE1-98AC-44BD-A9A1-D037A849BF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1728" y="2298710"/>
            <a:ext cx="7308544" cy="19920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Marcador de contenido 7">
            <a:extLst>
              <a:ext uri="{FF2B5EF4-FFF2-40B4-BE49-F238E27FC236}">
                <a16:creationId xmlns:a16="http://schemas.microsoft.com/office/drawing/2014/main" id="{5F71E259-D839-4A15-B968-630D52E9FEA8}"/>
              </a:ext>
            </a:extLst>
          </p:cNvPr>
          <p:cNvSpPr txBox="1">
            <a:spLocks/>
          </p:cNvSpPr>
          <p:nvPr/>
        </p:nvSpPr>
        <p:spPr>
          <a:xfrm>
            <a:off x="2231136" y="4785562"/>
            <a:ext cx="7729728" cy="474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En este ejemplo, viendo la forma </a:t>
            </a:r>
            <a:r>
              <a:rPr lang="es-ES" sz="2000" b="1" dirty="0">
                <a:solidFill>
                  <a:schemeClr val="accent3"/>
                </a:solidFill>
              </a:rPr>
              <a:t>VARIABLE</a:t>
            </a:r>
            <a:r>
              <a:rPr lang="es-ES" sz="2000" b="1" dirty="0">
                <a:solidFill>
                  <a:srgbClr val="0070C0"/>
                </a:solidFill>
              </a:rPr>
              <a:t> = </a:t>
            </a:r>
            <a:r>
              <a:rPr lang="es-ES" sz="2000" b="1" dirty="0">
                <a:solidFill>
                  <a:schemeClr val="accent3"/>
                </a:solidFill>
              </a:rPr>
              <a:t>X</a:t>
            </a:r>
            <a:r>
              <a:rPr lang="es-ES" sz="2000" dirty="0"/>
              <a:t>,  </a:t>
            </a:r>
            <a:r>
              <a:rPr lang="es-ES" sz="2000" dirty="0">
                <a:solidFill>
                  <a:schemeClr val="accent3"/>
                </a:solidFill>
              </a:rPr>
              <a:t>VARIABLE</a:t>
            </a:r>
            <a:r>
              <a:rPr lang="es-ES" sz="2000" dirty="0"/>
              <a:t> es </a:t>
            </a:r>
            <a:r>
              <a:rPr lang="es-ES" sz="2000" b="1" dirty="0">
                <a:solidFill>
                  <a:schemeClr val="accent3"/>
                </a:solidFill>
              </a:rPr>
              <a:t>EDAD ACTUAL </a:t>
            </a:r>
            <a:r>
              <a:rPr lang="es-ES" sz="2000" dirty="0"/>
              <a:t>y X es la operación  que realizamos para obtenerla, siendo esta </a:t>
            </a:r>
            <a:r>
              <a:rPr lang="es-ES" sz="2000" b="1" dirty="0">
                <a:solidFill>
                  <a:schemeClr val="accent3"/>
                </a:solidFill>
              </a:rPr>
              <a:t>ACTUAL</a:t>
            </a:r>
            <a:r>
              <a:rPr lang="es-ES" sz="2000" b="1" dirty="0"/>
              <a:t> </a:t>
            </a:r>
            <a:r>
              <a:rPr lang="es-ES" sz="2000" b="1" dirty="0">
                <a:solidFill>
                  <a:srgbClr val="0070C0"/>
                </a:solidFill>
              </a:rPr>
              <a:t>- </a:t>
            </a:r>
            <a:r>
              <a:rPr lang="es-ES" sz="2000" b="1" dirty="0">
                <a:solidFill>
                  <a:schemeClr val="accent3"/>
                </a:solidFill>
              </a:rPr>
              <a:t>NACIMIENTO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464383984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AD7980-7A76-48BD-A6FF-A3F5C9EE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5153"/>
            <a:ext cx="7729728" cy="1188720"/>
          </a:xfrm>
        </p:spPr>
        <p:txBody>
          <a:bodyPr/>
          <a:lstStyle/>
          <a:p>
            <a:r>
              <a:rPr lang="es-ES" dirty="0"/>
              <a:t>ASIGNACIÓN A UNA VARIABLE</a:t>
            </a:r>
            <a:br>
              <a:rPr lang="es-ES" dirty="0"/>
            </a:br>
            <a:r>
              <a:rPr lang="es-ES" b="1" dirty="0" err="1"/>
              <a:t>caracter</a:t>
            </a:r>
            <a:endParaRPr lang="en-GB" dirty="0"/>
          </a:p>
        </p:txBody>
      </p:sp>
      <p:sp>
        <p:nvSpPr>
          <p:cNvPr id="6" name="Marcador de contenido 7">
            <a:extLst>
              <a:ext uri="{FF2B5EF4-FFF2-40B4-BE49-F238E27FC236}">
                <a16:creationId xmlns:a16="http://schemas.microsoft.com/office/drawing/2014/main" id="{5F71E259-D839-4A15-B968-630D52E9FEA8}"/>
              </a:ext>
            </a:extLst>
          </p:cNvPr>
          <p:cNvSpPr txBox="1">
            <a:spLocks/>
          </p:cNvSpPr>
          <p:nvPr/>
        </p:nvSpPr>
        <p:spPr>
          <a:xfrm>
            <a:off x="2231136" y="4785562"/>
            <a:ext cx="7729728" cy="4748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s-ES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F179EA6-B9FF-4199-8665-D2EAE532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12" y="2072438"/>
            <a:ext cx="10094775" cy="356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405774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6B90E4F-F670-4F9D-A8E2-36A5B1F3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784" y="233922"/>
            <a:ext cx="4486656" cy="1141497"/>
          </a:xfrm>
        </p:spPr>
        <p:txBody>
          <a:bodyPr/>
          <a:lstStyle/>
          <a:p>
            <a:r>
              <a:rPr lang="es-ES" dirty="0"/>
              <a:t>entradas</a:t>
            </a:r>
            <a:endParaRPr lang="en-GB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0F810BBC-FEEC-4E45-8216-A19C82A6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191" y="1777795"/>
            <a:ext cx="4815840" cy="5248656"/>
          </a:xfrm>
        </p:spPr>
        <p:txBody>
          <a:bodyPr/>
          <a:lstStyle/>
          <a:p>
            <a:pPr marL="0" indent="0" algn="ctr">
              <a:buNone/>
            </a:pPr>
            <a:r>
              <a:rPr lang="es-ES" sz="2400" dirty="0">
                <a:solidFill>
                  <a:schemeClr val="tx1"/>
                </a:solidFill>
              </a:rPr>
              <a:t>Con </a:t>
            </a:r>
            <a:r>
              <a:rPr lang="es-ES" sz="2400" b="1" dirty="0">
                <a:solidFill>
                  <a:schemeClr val="tx1"/>
                </a:solidFill>
              </a:rPr>
              <a:t>SALIDA </a:t>
            </a:r>
            <a:r>
              <a:rPr lang="es-ES" sz="2400" dirty="0">
                <a:solidFill>
                  <a:schemeClr val="tx1"/>
                </a:solidFill>
              </a:rPr>
              <a:t>de datos nos referimos a los </a:t>
            </a:r>
            <a:r>
              <a:rPr lang="es-ES" sz="2400" dirty="0">
                <a:solidFill>
                  <a:schemeClr val="accent3"/>
                </a:solidFill>
              </a:rPr>
              <a:t>datos</a:t>
            </a:r>
            <a:r>
              <a:rPr lang="es-ES" sz="2400" dirty="0">
                <a:solidFill>
                  <a:schemeClr val="tx1"/>
                </a:solidFill>
              </a:rPr>
              <a:t> que la computadora enviará a algún lado, siendo en este caso a la pantalla del usuario que esté usando el programa mediante la expresión </a:t>
            </a:r>
          </a:p>
          <a:p>
            <a:pPr marL="0" indent="0" algn="ctr">
              <a:buNone/>
            </a:pPr>
            <a:r>
              <a:rPr lang="es-ES" sz="2400" b="1" dirty="0">
                <a:solidFill>
                  <a:srgbClr val="0070C0"/>
                </a:solidFill>
              </a:rPr>
              <a:t>ESCRIBIR</a:t>
            </a:r>
            <a:endParaRPr lang="en-GB" sz="2400" dirty="0">
              <a:solidFill>
                <a:srgbClr val="0070C0"/>
              </a:solidFill>
            </a:endParaRPr>
          </a:p>
          <a:p>
            <a:endParaRPr lang="en-GB" dirty="0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AC038CEC-AE0C-4ECC-ACB4-5BED46E0E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2969" y="1831585"/>
            <a:ext cx="5023677" cy="3194830"/>
          </a:xfrm>
        </p:spPr>
        <p:txBody>
          <a:bodyPr>
            <a:normAutofit/>
          </a:bodyPr>
          <a:lstStyle/>
          <a:p>
            <a:r>
              <a:rPr lang="es-ES" sz="2400" dirty="0">
                <a:solidFill>
                  <a:schemeClr val="tx1"/>
                </a:solidFill>
              </a:rPr>
              <a:t>Con </a:t>
            </a:r>
            <a:r>
              <a:rPr lang="es-ES" sz="2400" b="1" dirty="0">
                <a:solidFill>
                  <a:schemeClr val="tx1"/>
                </a:solidFill>
              </a:rPr>
              <a:t>ENTRADA </a:t>
            </a:r>
            <a:r>
              <a:rPr lang="es-ES" sz="2400" dirty="0">
                <a:solidFill>
                  <a:schemeClr val="tx1"/>
                </a:solidFill>
              </a:rPr>
              <a:t>de datos nos referimos a los </a:t>
            </a:r>
            <a:r>
              <a:rPr lang="es-ES" sz="2400" dirty="0">
                <a:solidFill>
                  <a:schemeClr val="accent3"/>
                </a:solidFill>
              </a:rPr>
              <a:t>datos</a:t>
            </a:r>
            <a:r>
              <a:rPr lang="es-ES" sz="2400" dirty="0">
                <a:solidFill>
                  <a:schemeClr val="tx1"/>
                </a:solidFill>
              </a:rPr>
              <a:t> que ingresaran a la computadora por una fuente de información externa, en este caso, la proporcionada por el usuario a través del teclado utilizando la expresión </a:t>
            </a:r>
            <a:r>
              <a:rPr lang="es-ES" sz="2400" b="1" dirty="0">
                <a:solidFill>
                  <a:srgbClr val="0070C0"/>
                </a:solidFill>
              </a:rPr>
              <a:t>LEER</a:t>
            </a:r>
            <a:endParaRPr lang="en-GB" sz="2400" dirty="0">
              <a:solidFill>
                <a:srgbClr val="0070C0"/>
              </a:solidFill>
            </a:endParaRPr>
          </a:p>
          <a:p>
            <a:endParaRPr lang="en-GB" sz="1600" b="1" dirty="0"/>
          </a:p>
          <a:p>
            <a:endParaRPr lang="en-GB" dirty="0"/>
          </a:p>
        </p:txBody>
      </p:sp>
      <p:sp>
        <p:nvSpPr>
          <p:cNvPr id="10" name="Título 6">
            <a:extLst>
              <a:ext uri="{FF2B5EF4-FFF2-40B4-BE49-F238E27FC236}">
                <a16:creationId xmlns:a16="http://schemas.microsoft.com/office/drawing/2014/main" id="{6BFA2FDA-953D-4B0A-9C7F-5F69A3A49D65}"/>
              </a:ext>
            </a:extLst>
          </p:cNvPr>
          <p:cNvSpPr txBox="1">
            <a:spLocks/>
          </p:cNvSpPr>
          <p:nvPr/>
        </p:nvSpPr>
        <p:spPr bwMode="blackWhite">
          <a:xfrm>
            <a:off x="6967783" y="233922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salidas</a:t>
            </a:r>
            <a:endParaRPr lang="en-GB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A26E2CAF-F473-4C99-8F81-D0FF4AF48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07" y="5026415"/>
            <a:ext cx="8771985" cy="10089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148702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B783E-63E9-4A19-8CDB-F2112B37A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351" y="2130612"/>
            <a:ext cx="8525297" cy="2596776"/>
          </a:xfrm>
        </p:spPr>
        <p:txBody>
          <a:bodyPr/>
          <a:lstStyle/>
          <a:p>
            <a:r>
              <a:rPr lang="es-ES" dirty="0"/>
              <a:t>La sintaxis de a expresión es bastante simple, siendo la siguiente: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rgbClr val="0070C0"/>
                </a:solidFill>
              </a:rPr>
              <a:t>Leer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>
                <a:solidFill>
                  <a:schemeClr val="accent3"/>
                </a:solidFill>
              </a:rPr>
              <a:t>variable</a:t>
            </a:r>
            <a:r>
              <a:rPr lang="es-ES" dirty="0">
                <a:solidFill>
                  <a:srgbClr val="0070C0"/>
                </a:solidFill>
              </a:rPr>
              <a:t>;</a:t>
            </a:r>
          </a:p>
          <a:p>
            <a:r>
              <a:rPr lang="es-ES" dirty="0"/>
              <a:t>Podemos leer múltiples variables con un solo leer, para esto debemos juntarlas mediante una coma, el orden con el que el programa pedirá cada variable será de </a:t>
            </a:r>
            <a:r>
              <a:rPr lang="es-ES" b="1" dirty="0"/>
              <a:t>IZQUIERDA </a:t>
            </a:r>
            <a:r>
              <a:rPr lang="es-ES" dirty="0"/>
              <a:t>a </a:t>
            </a:r>
            <a:r>
              <a:rPr lang="es-ES" b="1" dirty="0"/>
              <a:t>DERECHA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rgbClr val="0070C0"/>
                </a:solidFill>
              </a:rPr>
              <a:t>Leer </a:t>
            </a:r>
            <a:r>
              <a:rPr lang="es-ES" dirty="0">
                <a:solidFill>
                  <a:schemeClr val="accent3"/>
                </a:solidFill>
              </a:rPr>
              <a:t>variable1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>
                <a:solidFill>
                  <a:schemeClr val="accent3"/>
                </a:solidFill>
              </a:rPr>
              <a:t>variabe2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>
                <a:solidFill>
                  <a:schemeClr val="accent3"/>
                </a:solidFill>
              </a:rPr>
              <a:t>variable3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>
                <a:solidFill>
                  <a:schemeClr val="accent3"/>
                </a:solidFill>
              </a:rPr>
              <a:t>…</a:t>
            </a:r>
            <a:r>
              <a:rPr lang="es-ES" dirty="0">
                <a:solidFill>
                  <a:schemeClr val="tx1"/>
                </a:solidFill>
              </a:rPr>
              <a:t>, </a:t>
            </a:r>
            <a:r>
              <a:rPr lang="es-ES" dirty="0" err="1">
                <a:solidFill>
                  <a:schemeClr val="accent3"/>
                </a:solidFill>
              </a:rPr>
              <a:t>variableN</a:t>
            </a:r>
            <a:r>
              <a:rPr lang="es-ES" dirty="0">
                <a:solidFill>
                  <a:srgbClr val="0070C0"/>
                </a:solidFill>
              </a:rPr>
              <a:t>;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3C33BC8-29C2-47BC-BEFC-87E5E0DB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351"/>
            <a:ext cx="7729728" cy="1188720"/>
          </a:xfrm>
        </p:spPr>
        <p:txBody>
          <a:bodyPr/>
          <a:lstStyle/>
          <a:p>
            <a:r>
              <a:rPr lang="es-ES" dirty="0"/>
              <a:t>Leer (sintaxis)</a:t>
            </a:r>
            <a:endParaRPr lang="en-GB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0C1512-4F8D-405E-8CDF-3A51000E5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899" y="4727388"/>
            <a:ext cx="7249965" cy="70213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88191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B783E-63E9-4A19-8CDB-F2112B37A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351" y="1878942"/>
            <a:ext cx="8525297" cy="4421190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sintaxis es: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rgbClr val="0070C0"/>
                </a:solidFill>
              </a:rPr>
              <a:t>Escribir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“texto”;</a:t>
            </a:r>
          </a:p>
          <a:p>
            <a:r>
              <a:rPr lang="es-ES" dirty="0"/>
              <a:t>Podemos mostrar variables también en vez de escribir un texto: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rgbClr val="0070C0"/>
                </a:solidFill>
              </a:rPr>
              <a:t>Escribir </a:t>
            </a:r>
            <a:r>
              <a:rPr lang="es-ES" dirty="0">
                <a:solidFill>
                  <a:schemeClr val="accent3"/>
                </a:solidFill>
              </a:rPr>
              <a:t>variable</a:t>
            </a:r>
            <a:r>
              <a:rPr lang="es-ES" dirty="0"/>
              <a:t>; </a:t>
            </a:r>
          </a:p>
          <a:p>
            <a:r>
              <a:rPr lang="es-ES" dirty="0"/>
              <a:t>O podemos mostrar mezclas de textos y variables a la vez si los separamos por una coma: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rgbClr val="0070C0"/>
                </a:solidFill>
              </a:rPr>
              <a:t>Escribir</a:t>
            </a:r>
            <a:r>
              <a:rPr lang="es-ES" b="1" dirty="0"/>
              <a:t> </a:t>
            </a:r>
            <a:r>
              <a:rPr lang="es-ES" dirty="0"/>
              <a:t>“texto”, </a:t>
            </a:r>
            <a:r>
              <a:rPr lang="es-ES" dirty="0" err="1">
                <a:solidFill>
                  <a:schemeClr val="accent3"/>
                </a:solidFill>
              </a:rPr>
              <a:t>variable</a:t>
            </a:r>
            <a:r>
              <a:rPr lang="es-ES" dirty="0" err="1"/>
              <a:t>,”texto</a:t>
            </a:r>
            <a:r>
              <a:rPr lang="es-ES" dirty="0"/>
              <a:t> 2”,</a:t>
            </a:r>
            <a:r>
              <a:rPr lang="es-ES" dirty="0">
                <a:solidFill>
                  <a:schemeClr val="accent3"/>
                </a:solidFill>
              </a:rPr>
              <a:t>variable2</a:t>
            </a:r>
            <a:r>
              <a:rPr lang="es-ES" dirty="0"/>
              <a:t>,…,”texto n”, </a:t>
            </a:r>
            <a:r>
              <a:rPr lang="es-ES" dirty="0" err="1">
                <a:solidFill>
                  <a:schemeClr val="accent3"/>
                </a:solidFill>
              </a:rPr>
              <a:t>variablen</a:t>
            </a:r>
            <a:r>
              <a:rPr lang="es-ES" dirty="0"/>
              <a:t>;</a:t>
            </a:r>
          </a:p>
          <a:p>
            <a:r>
              <a:rPr lang="en-GB" dirty="0" err="1"/>
              <a:t>Recuerden</a:t>
            </a:r>
            <a:r>
              <a:rPr lang="en-GB" dirty="0"/>
              <a:t> </a:t>
            </a:r>
            <a:r>
              <a:rPr lang="en-GB" b="1" dirty="0" err="1"/>
              <a:t>siempre</a:t>
            </a:r>
            <a:r>
              <a:rPr lang="en-GB" dirty="0"/>
              <a:t> que los </a:t>
            </a:r>
            <a:r>
              <a:rPr lang="en-GB" dirty="0" err="1"/>
              <a:t>textos</a:t>
            </a:r>
            <a:r>
              <a:rPr lang="en-GB" dirty="0"/>
              <a:t> que </a:t>
            </a:r>
            <a:r>
              <a:rPr lang="en-GB" dirty="0" err="1"/>
              <a:t>queremos</a:t>
            </a:r>
            <a:r>
              <a:rPr lang="en-GB" dirty="0"/>
              <a:t> </a:t>
            </a:r>
            <a:r>
              <a:rPr lang="en-GB" dirty="0" err="1"/>
              <a:t>mostrar</a:t>
            </a:r>
            <a:r>
              <a:rPr lang="en-GB" dirty="0"/>
              <a:t> por </a:t>
            </a:r>
            <a:r>
              <a:rPr lang="en-GB" dirty="0" err="1"/>
              <a:t>pantalla</a:t>
            </a:r>
            <a:r>
              <a:rPr lang="en-GB" dirty="0"/>
              <a:t> </a:t>
            </a:r>
            <a:r>
              <a:rPr lang="en-GB" dirty="0" err="1"/>
              <a:t>deben</a:t>
            </a:r>
            <a:r>
              <a:rPr lang="en-GB" dirty="0"/>
              <a:t> </a:t>
            </a:r>
            <a:r>
              <a:rPr lang="en-GB" dirty="0" err="1"/>
              <a:t>introducirse</a:t>
            </a:r>
            <a:r>
              <a:rPr lang="en-GB" dirty="0"/>
              <a:t> entre </a:t>
            </a:r>
            <a:r>
              <a:rPr lang="en-GB" dirty="0" err="1"/>
              <a:t>comillas</a:t>
            </a:r>
            <a:r>
              <a:rPr lang="en-GB" dirty="0"/>
              <a:t>, </a:t>
            </a:r>
            <a:r>
              <a:rPr lang="en-GB" dirty="0" err="1"/>
              <a:t>sino</a:t>
            </a:r>
            <a:r>
              <a:rPr lang="en-GB" dirty="0"/>
              <a:t> la </a:t>
            </a:r>
            <a:r>
              <a:rPr lang="en-GB" dirty="0" err="1"/>
              <a:t>computadora</a:t>
            </a:r>
            <a:r>
              <a:rPr lang="en-GB" dirty="0"/>
              <a:t> no los </a:t>
            </a:r>
            <a:r>
              <a:rPr lang="en-GB" dirty="0" err="1"/>
              <a:t>interpretará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tal</a:t>
            </a:r>
            <a:r>
              <a:rPr lang="en-GB" dirty="0"/>
              <a:t>.</a:t>
            </a:r>
          </a:p>
          <a:p>
            <a:r>
              <a:rPr lang="en-GB" dirty="0"/>
              <a:t>Las </a:t>
            </a:r>
            <a:r>
              <a:rPr lang="en-GB" dirty="0" err="1"/>
              <a:t>sentencias</a:t>
            </a:r>
            <a:r>
              <a:rPr lang="en-GB" dirty="0"/>
              <a:t> </a:t>
            </a:r>
            <a:r>
              <a:rPr lang="en-GB" dirty="0" err="1"/>
              <a:t>deben</a:t>
            </a:r>
            <a:r>
              <a:rPr lang="en-GB" dirty="0"/>
              <a:t> </a:t>
            </a:r>
            <a:r>
              <a:rPr lang="en-GB" dirty="0" err="1"/>
              <a:t>separarse</a:t>
            </a:r>
            <a:r>
              <a:rPr lang="en-GB" dirty="0"/>
              <a:t> por una </a:t>
            </a:r>
            <a:r>
              <a:rPr lang="en-GB" b="1" dirty="0"/>
              <a:t>coma</a:t>
            </a:r>
            <a:r>
              <a:rPr lang="en-GB" dirty="0"/>
              <a:t>, de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manera</a:t>
            </a:r>
            <a:r>
              <a:rPr lang="en-GB" dirty="0"/>
              <a:t> el </a:t>
            </a:r>
            <a:r>
              <a:rPr lang="en-GB" dirty="0" err="1"/>
              <a:t>intérprete</a:t>
            </a:r>
            <a:r>
              <a:rPr lang="en-GB" dirty="0"/>
              <a:t> </a:t>
            </a:r>
            <a:r>
              <a:rPr lang="en-GB" dirty="0" err="1"/>
              <a:t>entiende</a:t>
            </a:r>
            <a:r>
              <a:rPr lang="en-GB" dirty="0"/>
              <a:t> que </a:t>
            </a:r>
            <a:r>
              <a:rPr lang="en-GB" dirty="0" err="1"/>
              <a:t>poner</a:t>
            </a:r>
            <a:r>
              <a:rPr lang="en-GB" dirty="0"/>
              <a:t> a la hora de </a:t>
            </a:r>
            <a:r>
              <a:rPr lang="en-GB" dirty="0" err="1"/>
              <a:t>mostrar</a:t>
            </a:r>
            <a:r>
              <a:rPr lang="en-GB" dirty="0"/>
              <a:t> el </a:t>
            </a:r>
            <a:r>
              <a:rPr lang="en-GB" dirty="0" err="1"/>
              <a:t>texto</a:t>
            </a:r>
            <a:r>
              <a:rPr lang="en-GB" dirty="0"/>
              <a:t>.  </a:t>
            </a:r>
            <a:r>
              <a:rPr lang="en-GB" dirty="0" err="1"/>
              <a:t>Esto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todo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es </a:t>
            </a:r>
            <a:r>
              <a:rPr lang="en-GB" dirty="0" err="1"/>
              <a:t>muy</a:t>
            </a:r>
            <a:r>
              <a:rPr lang="en-GB" dirty="0"/>
              <a:t> </a:t>
            </a:r>
            <a:r>
              <a:rPr lang="en-GB" dirty="0" err="1"/>
              <a:t>útil</a:t>
            </a:r>
            <a:r>
              <a:rPr lang="en-GB" dirty="0"/>
              <a:t> </a:t>
            </a:r>
            <a:r>
              <a:rPr lang="en-GB" dirty="0" err="1"/>
              <a:t>ya</a:t>
            </a:r>
            <a:r>
              <a:rPr lang="en-GB" dirty="0"/>
              <a:t> que </a:t>
            </a:r>
            <a:r>
              <a:rPr lang="en-GB" dirty="0" err="1"/>
              <a:t>podremos</a:t>
            </a:r>
            <a:r>
              <a:rPr lang="en-GB" dirty="0"/>
              <a:t> </a:t>
            </a:r>
            <a:r>
              <a:rPr lang="en-GB" dirty="0" err="1"/>
              <a:t>utilizar</a:t>
            </a:r>
            <a:r>
              <a:rPr lang="en-GB" dirty="0"/>
              <a:t> </a:t>
            </a:r>
            <a:r>
              <a:rPr lang="en-GB" dirty="0" err="1"/>
              <a:t>operaciones</a:t>
            </a:r>
            <a:r>
              <a:rPr lang="en-GB" dirty="0"/>
              <a:t> o </a:t>
            </a:r>
            <a:r>
              <a:rPr lang="en-GB" dirty="0" err="1"/>
              <a:t>funciones</a:t>
            </a:r>
            <a:r>
              <a:rPr lang="en-GB" dirty="0"/>
              <a:t> dentro de la </a:t>
            </a:r>
            <a:r>
              <a:rPr lang="en-GB" dirty="0" err="1"/>
              <a:t>misma</a:t>
            </a:r>
            <a:r>
              <a:rPr lang="en-GB" dirty="0"/>
              <a:t> </a:t>
            </a:r>
            <a:r>
              <a:rPr lang="en-GB" dirty="0" err="1"/>
              <a:t>sentencia</a:t>
            </a:r>
            <a:r>
              <a:rPr lang="en-GB" dirty="0"/>
              <a:t> y el </a:t>
            </a:r>
            <a:r>
              <a:rPr lang="en-GB" dirty="0" err="1"/>
              <a:t>resultado</a:t>
            </a:r>
            <a:r>
              <a:rPr lang="en-GB" dirty="0"/>
              <a:t> de la </a:t>
            </a:r>
            <a:r>
              <a:rPr lang="en-GB" dirty="0" err="1"/>
              <a:t>misma</a:t>
            </a:r>
            <a:r>
              <a:rPr lang="en-GB" dirty="0"/>
              <a:t> </a:t>
            </a:r>
            <a:r>
              <a:rPr lang="en-GB" dirty="0" err="1"/>
              <a:t>será</a:t>
            </a:r>
            <a:r>
              <a:rPr lang="en-GB" dirty="0"/>
              <a:t> </a:t>
            </a:r>
            <a:r>
              <a:rPr lang="en-GB" dirty="0" err="1"/>
              <a:t>mostrada</a:t>
            </a:r>
            <a:r>
              <a:rPr lang="en-GB" dirty="0"/>
              <a:t> por </a:t>
            </a:r>
            <a:r>
              <a:rPr lang="en-GB" dirty="0" err="1"/>
              <a:t>pantalla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veremos</a:t>
            </a:r>
            <a:r>
              <a:rPr lang="en-GB" dirty="0"/>
              <a:t> a </a:t>
            </a:r>
            <a:r>
              <a:rPr lang="en-GB" dirty="0" err="1"/>
              <a:t>continuación</a:t>
            </a:r>
            <a:r>
              <a:rPr lang="en-GB" dirty="0"/>
              <a:t>: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3C33BC8-29C2-47BC-BEFC-87E5E0DB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351"/>
            <a:ext cx="7729728" cy="1188720"/>
          </a:xfrm>
        </p:spPr>
        <p:txBody>
          <a:bodyPr/>
          <a:lstStyle/>
          <a:p>
            <a:r>
              <a:rPr lang="es-ES" dirty="0"/>
              <a:t>Escribir (sintaxis)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99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B783E-63E9-4A19-8CDB-F2112B37A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351" y="1878942"/>
            <a:ext cx="8525297" cy="442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    </a:t>
            </a:r>
            <a:r>
              <a:rPr lang="es-ES" b="1" dirty="0">
                <a:solidFill>
                  <a:srgbClr val="0070C0"/>
                </a:solidFill>
              </a:rPr>
              <a:t>Escribir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>
                <a:solidFill>
                  <a:schemeClr val="accent3"/>
                </a:solidFill>
              </a:rPr>
              <a:t>variable1</a:t>
            </a:r>
            <a:r>
              <a:rPr lang="es-ES" dirty="0"/>
              <a:t>+</a:t>
            </a:r>
            <a:r>
              <a:rPr lang="es-ES" dirty="0">
                <a:solidFill>
                  <a:schemeClr val="accent3"/>
                </a:solidFill>
              </a:rPr>
              <a:t>variable2</a:t>
            </a:r>
            <a:r>
              <a:rPr lang="es-ES" dirty="0"/>
              <a:t>)/100</a:t>
            </a:r>
            <a:r>
              <a:rPr lang="es-ES" dirty="0">
                <a:solidFill>
                  <a:srgbClr val="0070C0"/>
                </a:solidFill>
              </a:rPr>
              <a:t>;</a:t>
            </a:r>
          </a:p>
          <a:p>
            <a:r>
              <a:rPr lang="es-ES" dirty="0"/>
              <a:t>Esto la computadora lo va a interpretar como una operación, y a la hora de mostrar por pantalla la información arrojará directamente el valor de la operación.</a:t>
            </a:r>
            <a:endParaRPr lang="en-GB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3C33BC8-29C2-47BC-BEFC-87E5E0DB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351"/>
            <a:ext cx="7729728" cy="1188720"/>
          </a:xfrm>
        </p:spPr>
        <p:txBody>
          <a:bodyPr/>
          <a:lstStyle/>
          <a:p>
            <a:r>
              <a:rPr lang="es-ES" dirty="0"/>
              <a:t>Escribir (sintaxis)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C528861-142C-4993-9CBF-858486A53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5" y="3163166"/>
            <a:ext cx="6350467" cy="3516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5935B5-08F5-4AFA-A041-6B0DFB58B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28" y="3887745"/>
            <a:ext cx="4918746" cy="19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241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B783E-63E9-4A19-8CDB-F2112B37A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351" y="1878942"/>
            <a:ext cx="8525297" cy="4421190"/>
          </a:xfrm>
        </p:spPr>
        <p:txBody>
          <a:bodyPr>
            <a:normAutofit/>
          </a:bodyPr>
          <a:lstStyle/>
          <a:p>
            <a:r>
              <a:rPr lang="es-ES" dirty="0" err="1"/>
              <a:t>PSeint</a:t>
            </a:r>
            <a:r>
              <a:rPr lang="es-ES" dirty="0"/>
              <a:t> por defecto luego de un </a:t>
            </a:r>
            <a:r>
              <a:rPr lang="es-ES" b="1" dirty="0">
                <a:solidFill>
                  <a:srgbClr val="0070C0"/>
                </a:solidFill>
              </a:rPr>
              <a:t>escribir</a:t>
            </a:r>
            <a:r>
              <a:rPr lang="es-ES" dirty="0"/>
              <a:t> siempre nos tira un renglón abajo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Pero hay una manera de evitar esto, y que la siguiente </a:t>
            </a:r>
            <a:r>
              <a:rPr lang="es-ES" b="1" dirty="0"/>
              <a:t>sentencia</a:t>
            </a:r>
            <a:r>
              <a:rPr lang="es-ES" dirty="0"/>
              <a:t> ocurra pegado a lo que acabamos de escribir, la forma de evitarlo es añadiendo “</a:t>
            </a:r>
            <a:r>
              <a:rPr lang="es-ES" b="1" dirty="0">
                <a:solidFill>
                  <a:srgbClr val="0070C0"/>
                </a:solidFill>
              </a:rPr>
              <a:t>Sin Saltar</a:t>
            </a:r>
            <a:r>
              <a:rPr lang="es-ES" dirty="0"/>
              <a:t>” al lado del escribir, y la línea que veíamos antes se verá de la siguiente manera: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La sintaxis es: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>
                <a:solidFill>
                  <a:srgbClr val="0070C0"/>
                </a:solidFill>
              </a:rPr>
              <a:t>Escribir Sin Saltar</a:t>
            </a:r>
            <a:r>
              <a:rPr lang="es-ES" dirty="0"/>
              <a:t> “texto”,…</a:t>
            </a:r>
            <a:r>
              <a:rPr lang="es-ES" dirty="0">
                <a:solidFill>
                  <a:srgbClr val="0070C0"/>
                </a:solidFill>
              </a:rPr>
              <a:t>;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3C33BC8-29C2-47BC-BEFC-87E5E0DB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351"/>
            <a:ext cx="7729728" cy="1188720"/>
          </a:xfrm>
        </p:spPr>
        <p:txBody>
          <a:bodyPr/>
          <a:lstStyle/>
          <a:p>
            <a:r>
              <a:rPr lang="es-ES" dirty="0"/>
              <a:t>Escribir sin saltar</a:t>
            </a:r>
            <a:endParaRPr lang="en-GB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98E01D9-3C13-488F-8F3E-BC7FEEF33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986" y="4210159"/>
            <a:ext cx="6296025" cy="361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1E81EE5-B140-4578-A872-E41309B1F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535" y="2482136"/>
            <a:ext cx="8162925" cy="381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3876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02A3ED0-C600-483D-994D-B18B7850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465362"/>
            <a:ext cx="4486656" cy="1141497"/>
          </a:xfrm>
        </p:spPr>
        <p:txBody>
          <a:bodyPr/>
          <a:lstStyle/>
          <a:p>
            <a:r>
              <a:rPr lang="es-ES" dirty="0"/>
              <a:t>Funciones</a:t>
            </a:r>
            <a:endParaRPr lang="en-GB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575F7D-41E6-4262-83D5-503702F5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5879" y="1785444"/>
            <a:ext cx="4958909" cy="4850247"/>
          </a:xfrm>
        </p:spPr>
        <p:txBody>
          <a:bodyPr>
            <a:noAutofit/>
          </a:bodyPr>
          <a:lstStyle/>
          <a:p>
            <a:r>
              <a:rPr lang="es-ES" sz="2000" dirty="0"/>
              <a:t>Las funciones en resumidas cuentas son herramientas con ciertos parámetros que llamamos cada vez que necesitamos para una algo en concreto.</a:t>
            </a:r>
          </a:p>
          <a:p>
            <a:r>
              <a:rPr lang="en-GB" sz="2000" dirty="0"/>
              <a:t>Las </a:t>
            </a:r>
            <a:r>
              <a:rPr lang="en-GB" sz="2000" dirty="0" err="1"/>
              <a:t>funciones</a:t>
            </a:r>
            <a:r>
              <a:rPr lang="en-GB" sz="2000" dirty="0"/>
              <a:t> al ser </a:t>
            </a:r>
            <a:r>
              <a:rPr lang="en-GB" sz="2000" dirty="0" err="1"/>
              <a:t>llamadas</a:t>
            </a:r>
            <a:r>
              <a:rPr lang="en-GB" sz="2000" dirty="0"/>
              <a:t> </a:t>
            </a:r>
            <a:r>
              <a:rPr lang="en-GB" sz="2000" dirty="0" err="1"/>
              <a:t>siempre</a:t>
            </a:r>
            <a:r>
              <a:rPr lang="en-GB" sz="2000" dirty="0"/>
              <a:t> </a:t>
            </a:r>
            <a:r>
              <a:rPr lang="en-GB" sz="2000" dirty="0" err="1"/>
              <a:t>devuelven</a:t>
            </a:r>
            <a:r>
              <a:rPr lang="en-GB" sz="2000" dirty="0"/>
              <a:t> de un </a:t>
            </a:r>
            <a:r>
              <a:rPr lang="en-GB" sz="2000" dirty="0" err="1"/>
              <a:t>valor</a:t>
            </a:r>
            <a:r>
              <a:rPr lang="en-GB" sz="2000" dirty="0"/>
              <a:t>, el </a:t>
            </a:r>
            <a:r>
              <a:rPr lang="en-GB" sz="2000" dirty="0" err="1"/>
              <a:t>tipo</a:t>
            </a:r>
            <a:r>
              <a:rPr lang="en-GB" sz="2000" dirty="0"/>
              <a:t> de </a:t>
            </a:r>
            <a:r>
              <a:rPr lang="en-GB" sz="2000" dirty="0" err="1"/>
              <a:t>valor</a:t>
            </a:r>
            <a:r>
              <a:rPr lang="en-GB" sz="2000" dirty="0"/>
              <a:t> </a:t>
            </a:r>
            <a:r>
              <a:rPr lang="en-GB" sz="2000" dirty="0" err="1"/>
              <a:t>depende</a:t>
            </a:r>
            <a:r>
              <a:rPr lang="en-GB" sz="2000" dirty="0"/>
              <a:t> de </a:t>
            </a:r>
            <a:r>
              <a:rPr lang="en-GB" sz="2000" dirty="0" err="1"/>
              <a:t>de</a:t>
            </a:r>
            <a:r>
              <a:rPr lang="en-GB" sz="2000" dirty="0"/>
              <a:t> la </a:t>
            </a:r>
            <a:r>
              <a:rPr lang="en-GB" sz="2000" dirty="0" err="1"/>
              <a:t>función</a:t>
            </a:r>
            <a:r>
              <a:rPr lang="en-GB" sz="2000" dirty="0"/>
              <a:t> que </a:t>
            </a:r>
            <a:r>
              <a:rPr lang="en-GB" sz="2000" dirty="0" err="1"/>
              <a:t>invoquemos</a:t>
            </a:r>
            <a:r>
              <a:rPr lang="en-GB" sz="2000" dirty="0"/>
              <a:t> y con </a:t>
            </a:r>
            <a:r>
              <a:rPr lang="en-GB" sz="2000" dirty="0" err="1"/>
              <a:t>qué</a:t>
            </a:r>
            <a:r>
              <a:rPr lang="en-GB" sz="2000" dirty="0"/>
              <a:t> </a:t>
            </a:r>
            <a:r>
              <a:rPr lang="en-GB" sz="2000" dirty="0" err="1"/>
              <a:t>estamos</a:t>
            </a:r>
            <a:r>
              <a:rPr lang="en-GB" sz="2000" dirty="0"/>
              <a:t> </a:t>
            </a:r>
            <a:r>
              <a:rPr lang="en-GB" sz="2000" dirty="0" err="1"/>
              <a:t>trabajando</a:t>
            </a:r>
            <a:r>
              <a:rPr lang="en-GB" sz="2000" dirty="0"/>
              <a:t>.</a:t>
            </a:r>
          </a:p>
          <a:p>
            <a:r>
              <a:rPr lang="en-GB" sz="2000" dirty="0"/>
              <a:t>Más </a:t>
            </a:r>
            <a:r>
              <a:rPr lang="en-GB" sz="2000" dirty="0" err="1"/>
              <a:t>adelante</a:t>
            </a:r>
            <a:r>
              <a:rPr lang="en-GB" sz="2000" dirty="0"/>
              <a:t> en la </a:t>
            </a:r>
            <a:r>
              <a:rPr lang="en-GB" sz="2000" dirty="0" err="1"/>
              <a:t>materia</a:t>
            </a:r>
            <a:r>
              <a:rPr lang="en-GB" sz="2000" dirty="0"/>
              <a:t> </a:t>
            </a:r>
            <a:r>
              <a:rPr lang="en-GB" sz="2000" dirty="0" err="1"/>
              <a:t>veremos</a:t>
            </a:r>
            <a:r>
              <a:rPr lang="en-GB" sz="2000" dirty="0"/>
              <a:t> que </a:t>
            </a:r>
            <a:r>
              <a:rPr lang="en-GB" sz="2000" dirty="0" err="1"/>
              <a:t>nosotros</a:t>
            </a:r>
            <a:r>
              <a:rPr lang="en-GB" sz="2000" dirty="0"/>
              <a:t> </a:t>
            </a:r>
            <a:r>
              <a:rPr lang="en-GB" sz="2000" dirty="0" err="1"/>
              <a:t>podemos</a:t>
            </a:r>
            <a:r>
              <a:rPr lang="en-GB" sz="2000" dirty="0"/>
              <a:t> </a:t>
            </a:r>
            <a:r>
              <a:rPr lang="en-GB" sz="2000" dirty="0" err="1"/>
              <a:t>crear</a:t>
            </a:r>
            <a:r>
              <a:rPr lang="en-GB" sz="2000" dirty="0"/>
              <a:t> las </a:t>
            </a:r>
            <a:r>
              <a:rPr lang="en-GB" sz="2000" dirty="0" err="1"/>
              <a:t>nuestras</a:t>
            </a:r>
            <a:r>
              <a:rPr lang="en-GB" sz="2000" dirty="0"/>
              <a:t> </a:t>
            </a:r>
            <a:r>
              <a:rPr lang="en-GB" sz="2000" dirty="0" err="1"/>
              <a:t>propias</a:t>
            </a:r>
            <a:r>
              <a:rPr lang="en-GB" sz="2000" dirty="0"/>
              <a:t> para </a:t>
            </a:r>
            <a:r>
              <a:rPr lang="en-GB" sz="2000" dirty="0" err="1"/>
              <a:t>cuando</a:t>
            </a:r>
            <a:r>
              <a:rPr lang="en-GB" sz="2000" dirty="0"/>
              <a:t> las </a:t>
            </a:r>
            <a:r>
              <a:rPr lang="en-GB" sz="2000" dirty="0" err="1"/>
              <a:t>necesitemos</a:t>
            </a:r>
            <a:r>
              <a:rPr lang="en-GB" sz="2000" dirty="0"/>
              <a:t>.</a:t>
            </a:r>
          </a:p>
          <a:p>
            <a:r>
              <a:rPr lang="en-GB" sz="2000" dirty="0"/>
              <a:t>La </a:t>
            </a:r>
            <a:r>
              <a:rPr lang="en-GB" sz="2000" dirty="0" err="1"/>
              <a:t>lista</a:t>
            </a:r>
            <a:r>
              <a:rPr lang="en-GB" sz="2000" dirty="0"/>
              <a:t> que </a:t>
            </a:r>
            <a:r>
              <a:rPr lang="en-GB" sz="2000" dirty="0" err="1"/>
              <a:t>ven</a:t>
            </a:r>
            <a:r>
              <a:rPr lang="en-GB" sz="2000" dirty="0"/>
              <a:t> a la </a:t>
            </a:r>
            <a:r>
              <a:rPr lang="en-GB" sz="2000" dirty="0" err="1"/>
              <a:t>derecha</a:t>
            </a:r>
            <a:r>
              <a:rPr lang="en-GB" sz="2000" dirty="0"/>
              <a:t> se </a:t>
            </a:r>
            <a:r>
              <a:rPr lang="en-GB" sz="2000" dirty="0" err="1"/>
              <a:t>puede</a:t>
            </a:r>
            <a:r>
              <a:rPr lang="en-GB" sz="2000" dirty="0"/>
              <a:t> acceder en </a:t>
            </a:r>
            <a:r>
              <a:rPr lang="en-GB" sz="2000" b="1" dirty="0" err="1"/>
              <a:t>Pseint</a:t>
            </a:r>
            <a:r>
              <a:rPr lang="en-GB" sz="2000" dirty="0"/>
              <a:t> </a:t>
            </a:r>
            <a:r>
              <a:rPr lang="en-GB" sz="2000" dirty="0" err="1"/>
              <a:t>yendo</a:t>
            </a:r>
            <a:r>
              <a:rPr lang="en-GB" sz="2000" dirty="0"/>
              <a:t> a la </a:t>
            </a:r>
            <a:r>
              <a:rPr lang="en-GB" sz="2000" dirty="0" err="1"/>
              <a:t>sección</a:t>
            </a:r>
            <a:r>
              <a:rPr lang="en-GB" sz="2000" dirty="0"/>
              <a:t> de </a:t>
            </a:r>
            <a:r>
              <a:rPr lang="en-GB" sz="2000" b="1" dirty="0" err="1"/>
              <a:t>Ayuda</a:t>
            </a:r>
            <a:r>
              <a:rPr lang="en-GB" sz="2000" dirty="0"/>
              <a:t> y </a:t>
            </a:r>
            <a:r>
              <a:rPr lang="en-GB" sz="2000" dirty="0" err="1"/>
              <a:t>clickeando</a:t>
            </a:r>
            <a:r>
              <a:rPr lang="en-GB" sz="2000" dirty="0"/>
              <a:t> en </a:t>
            </a:r>
            <a:r>
              <a:rPr lang="en-GB" sz="2000" b="1" dirty="0" err="1"/>
              <a:t>Indice</a:t>
            </a:r>
            <a:endParaRPr lang="en-GB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50524A1-7B10-49BF-A95B-1C71014A3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633" y="1124124"/>
            <a:ext cx="5689969" cy="43080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60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FB783E-63E9-4A19-8CDB-F2112B37A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33351" y="1878942"/>
            <a:ext cx="8525297" cy="4421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Estructura de TRUNC: 	</a:t>
            </a:r>
            <a:r>
              <a:rPr lang="es-ES" b="1" dirty="0">
                <a:solidFill>
                  <a:srgbClr val="0070C0"/>
                </a:solidFill>
              </a:rPr>
              <a:t>TRUNC(</a:t>
            </a:r>
            <a:r>
              <a:rPr lang="es-ES" b="1" dirty="0">
                <a:solidFill>
                  <a:schemeClr val="tx1"/>
                </a:solidFill>
              </a:rPr>
              <a:t>X</a:t>
            </a:r>
            <a:r>
              <a:rPr lang="es-ES" b="1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/>
              <a:t>Donde </a:t>
            </a:r>
            <a:r>
              <a:rPr lang="es-ES" b="1" dirty="0"/>
              <a:t>X</a:t>
            </a:r>
            <a:r>
              <a:rPr lang="es-ES" dirty="0"/>
              <a:t> representa a una </a:t>
            </a:r>
            <a:r>
              <a:rPr lang="es-ES" b="1" dirty="0">
                <a:solidFill>
                  <a:schemeClr val="accent3"/>
                </a:solidFill>
              </a:rPr>
              <a:t>variable</a:t>
            </a:r>
            <a:r>
              <a:rPr lang="es-ES" dirty="0"/>
              <a:t> o una </a:t>
            </a:r>
            <a:r>
              <a:rPr lang="es-ES" b="1" dirty="0"/>
              <a:t>operación cualquiera</a:t>
            </a:r>
            <a:r>
              <a:rPr lang="es-ES" dirty="0"/>
              <a:t>, esta se enviará a la función y la trabajará para luego devolvernos un resultado.</a:t>
            </a:r>
          </a:p>
          <a:p>
            <a:pPr marL="0" indent="0">
              <a:buNone/>
            </a:pPr>
            <a:r>
              <a:rPr lang="es-ES" dirty="0"/>
              <a:t>Lo que hace la función </a:t>
            </a:r>
            <a:r>
              <a:rPr lang="es-ES" b="1" dirty="0">
                <a:solidFill>
                  <a:srgbClr val="0070C0"/>
                </a:solidFill>
              </a:rPr>
              <a:t>TRUNC</a:t>
            </a:r>
            <a:r>
              <a:rPr lang="es-ES" dirty="0"/>
              <a:t> es sacar remover la parte no entera de un número, es decir la parte con coma, por lo tanto el resultado de </a:t>
            </a:r>
            <a:r>
              <a:rPr lang="es-ES" b="1" dirty="0">
                <a:solidFill>
                  <a:srgbClr val="0070C0"/>
                </a:solidFill>
              </a:rPr>
              <a:t>TRUNC(</a:t>
            </a:r>
            <a:r>
              <a:rPr lang="es-ES" b="1" dirty="0"/>
              <a:t>20.3050</a:t>
            </a:r>
            <a:r>
              <a:rPr lang="es-ES" b="1" dirty="0">
                <a:solidFill>
                  <a:srgbClr val="0070C0"/>
                </a:solidFill>
              </a:rPr>
              <a:t>)</a:t>
            </a:r>
            <a:r>
              <a:rPr lang="es-ES" b="1" dirty="0"/>
              <a:t>= 20</a:t>
            </a:r>
            <a:endParaRPr lang="en-GB" b="1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23C33BC8-29C2-47BC-BEFC-87E5E0DB0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10351"/>
            <a:ext cx="7729728" cy="1188720"/>
          </a:xfrm>
        </p:spPr>
        <p:txBody>
          <a:bodyPr/>
          <a:lstStyle/>
          <a:p>
            <a:r>
              <a:rPr lang="es-ES" dirty="0"/>
              <a:t>Función </a:t>
            </a:r>
            <a:r>
              <a:rPr lang="es-ES" dirty="0" err="1"/>
              <a:t>trunc</a:t>
            </a:r>
            <a:endParaRPr lang="en-GB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16372A0-13C9-4027-92EF-271E7B676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696578"/>
            <a:ext cx="12192000" cy="31614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888429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44428-6967-4558-AEC0-7B9D104F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Aclaraciones </a:t>
            </a:r>
            <a:br>
              <a:rPr lang="es-ES" dirty="0"/>
            </a:br>
            <a:r>
              <a:rPr lang="es-ES" dirty="0"/>
              <a:t>antes de empezar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81D30-FD37-494C-B7AB-250D761F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ES" sz="2400" dirty="0"/>
              <a:t>No se queden con dudas, pregunten.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Esto es un resumen de las Unidades 1 y 2 del campus.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Configuren </a:t>
            </a:r>
            <a:r>
              <a:rPr lang="es-ES" sz="2400" dirty="0" err="1"/>
              <a:t>PSeint</a:t>
            </a:r>
            <a:r>
              <a:rPr lang="es-ES" sz="2400" dirty="0"/>
              <a:t> correctamente para no tener problemas a futuro.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400" dirty="0"/>
              <a:t>Dinámica de la clase (Cómo la vamos a organizar).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43693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44428-6967-4558-AEC0-7B9D104F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 parte 2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81D30-FD37-494C-B7AB-250D761F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/>
              <a:t>Estructuras</a:t>
            </a:r>
            <a:r>
              <a:rPr lang="en-GB" b="1" dirty="0"/>
              <a:t> de control</a:t>
            </a:r>
          </a:p>
          <a:p>
            <a:r>
              <a:rPr lang="en-GB" dirty="0"/>
              <a:t>Si </a:t>
            </a:r>
          </a:p>
          <a:p>
            <a:pPr lvl="1"/>
            <a:r>
              <a:rPr lang="en-GB" dirty="0"/>
              <a:t>Sino</a:t>
            </a:r>
          </a:p>
          <a:p>
            <a:pPr lvl="1"/>
            <a:r>
              <a:rPr lang="en-GB" dirty="0" err="1"/>
              <a:t>Anidar</a:t>
            </a:r>
            <a:r>
              <a:rPr lang="en-GB" dirty="0"/>
              <a:t> Si</a:t>
            </a:r>
          </a:p>
          <a:p>
            <a:r>
              <a:rPr lang="en-GB" dirty="0" err="1"/>
              <a:t>Según</a:t>
            </a:r>
            <a:endParaRPr lang="en-GB" dirty="0"/>
          </a:p>
          <a:p>
            <a:pPr lvl="1"/>
            <a:r>
              <a:rPr lang="en-GB" dirty="0"/>
              <a:t>De </a:t>
            </a:r>
            <a:r>
              <a:rPr lang="en-GB" dirty="0" err="1"/>
              <a:t>Otro</a:t>
            </a:r>
            <a:r>
              <a:rPr lang="en-GB" dirty="0"/>
              <a:t> Modo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76181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02A3ED0-C600-483D-994D-B18B7850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465362"/>
            <a:ext cx="4486656" cy="1141497"/>
          </a:xfrm>
        </p:spPr>
        <p:txBody>
          <a:bodyPr/>
          <a:lstStyle/>
          <a:p>
            <a:r>
              <a:rPr lang="es-ES" dirty="0"/>
              <a:t>Estructuras de control</a:t>
            </a:r>
            <a:endParaRPr lang="en-GB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9575F7D-41E6-4262-83D5-503702F5A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006" y="1961614"/>
            <a:ext cx="4752800" cy="4704106"/>
          </a:xfrm>
        </p:spPr>
        <p:txBody>
          <a:bodyPr>
            <a:normAutofit/>
          </a:bodyPr>
          <a:lstStyle/>
          <a:p>
            <a:r>
              <a:rPr lang="es-ES" sz="2000" dirty="0"/>
              <a:t>Las estructuras de control nos permiten revisar el flujo de información que tenemos en el programa y tomar decisiones en base a los datos que tenemos mediante operaciones lógicas</a:t>
            </a:r>
            <a:endParaRPr lang="es-ES" sz="2000" b="1" dirty="0"/>
          </a:p>
          <a:p>
            <a:pPr algn="l"/>
            <a:endParaRPr lang="en-GB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CCFCCF0-965E-4246-B755-0901C39A8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523" y="3859765"/>
            <a:ext cx="3413369" cy="24101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46B87A7-68F6-4817-8FDC-4E4591FE6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726" y="1352564"/>
            <a:ext cx="2447925" cy="1390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AB182FB-9D6E-4B5C-9AE6-95ABAC7E1799}"/>
              </a:ext>
            </a:extLst>
          </p:cNvPr>
          <p:cNvSpPr txBox="1"/>
          <p:nvPr/>
        </p:nvSpPr>
        <p:spPr>
          <a:xfrm>
            <a:off x="7035819" y="666778"/>
            <a:ext cx="4717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Existen 2 tipos de estructuras de control, el </a:t>
            </a:r>
            <a:r>
              <a:rPr lang="es-ES" b="1" dirty="0"/>
              <a:t>SI:</a:t>
            </a:r>
            <a:endParaRPr lang="en-GB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37561E-2830-4EE0-BC66-8B46DD7D0FF0}"/>
              </a:ext>
            </a:extLst>
          </p:cNvPr>
          <p:cNvSpPr txBox="1"/>
          <p:nvPr/>
        </p:nvSpPr>
        <p:spPr>
          <a:xfrm>
            <a:off x="6552408" y="3244334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				  </a:t>
            </a:r>
            <a:r>
              <a:rPr lang="es-ES" dirty="0"/>
              <a:t>Y el</a:t>
            </a:r>
            <a:r>
              <a:rPr lang="es-ES" b="1" dirty="0"/>
              <a:t> SEGÚN:</a:t>
            </a:r>
            <a:endParaRPr lang="en-GB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E982E55-35F6-4544-821A-6FBEF247D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6782" y="3859765"/>
            <a:ext cx="2457450" cy="2667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BDEF27E-72B5-4527-BC99-56A01DB5BC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9146" y="4313667"/>
            <a:ext cx="1905000" cy="1562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35E48F2-ECFC-4828-AB9B-8B7F3EAF6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4694" y="1524014"/>
            <a:ext cx="1638300" cy="1047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97343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25C6C51-26D8-49C4-9032-2F6547CC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693" y="233923"/>
            <a:ext cx="4486656" cy="1141497"/>
          </a:xfrm>
        </p:spPr>
        <p:txBody>
          <a:bodyPr/>
          <a:lstStyle/>
          <a:p>
            <a:r>
              <a:rPr lang="es-ES" dirty="0"/>
              <a:t>ESTRUCTURA: SI</a:t>
            </a:r>
            <a:endParaRPr lang="en-GB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B8F54F-4CF3-490B-8D28-B6C3D8638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Podemos </a:t>
            </a:r>
            <a:r>
              <a:rPr lang="en-GB" dirty="0" err="1"/>
              <a:t>colocar</a:t>
            </a:r>
            <a:r>
              <a:rPr lang="en-GB" dirty="0"/>
              <a:t> </a:t>
            </a:r>
            <a:r>
              <a:rPr lang="en-GB" dirty="0" err="1"/>
              <a:t>varios</a:t>
            </a:r>
            <a:r>
              <a:rPr lang="en-GB" dirty="0"/>
              <a:t> SI dentro de </a:t>
            </a:r>
            <a:r>
              <a:rPr lang="en-GB" dirty="0" err="1"/>
              <a:t>otro</a:t>
            </a:r>
            <a:r>
              <a:rPr lang="en-GB" dirty="0"/>
              <a:t> SI, de </a:t>
            </a:r>
            <a:r>
              <a:rPr lang="en-GB" dirty="0" err="1"/>
              <a:t>esta</a:t>
            </a:r>
            <a:r>
              <a:rPr lang="en-GB" dirty="0"/>
              <a:t> </a:t>
            </a:r>
            <a:r>
              <a:rPr lang="en-GB" dirty="0" err="1"/>
              <a:t>manera</a:t>
            </a:r>
            <a:r>
              <a:rPr lang="en-GB" dirty="0"/>
              <a:t> </a:t>
            </a:r>
            <a:r>
              <a:rPr lang="en-GB" dirty="0" err="1"/>
              <a:t>hacemos</a:t>
            </a:r>
            <a:r>
              <a:rPr lang="en-GB" dirty="0"/>
              <a:t> </a:t>
            </a:r>
            <a:r>
              <a:rPr lang="en-GB" b="1" dirty="0"/>
              <a:t>SI </a:t>
            </a:r>
            <a:r>
              <a:rPr lang="en-GB" b="1" dirty="0" err="1"/>
              <a:t>anidados</a:t>
            </a:r>
            <a:r>
              <a:rPr lang="en-GB" dirty="0"/>
              <a:t>, </a:t>
            </a:r>
            <a:r>
              <a:rPr lang="en-GB" dirty="0" err="1"/>
              <a:t>esto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permite</a:t>
            </a:r>
            <a:r>
              <a:rPr lang="en-GB" dirty="0"/>
              <a:t> </a:t>
            </a:r>
            <a:r>
              <a:rPr lang="en-GB" dirty="0" err="1"/>
              <a:t>crear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estructuras</a:t>
            </a:r>
            <a:r>
              <a:rPr lang="en-GB" dirty="0"/>
              <a:t>:</a:t>
            </a:r>
            <a:r>
              <a:rPr lang="en-GB" b="1" dirty="0"/>
              <a:t>	</a:t>
            </a:r>
            <a:endParaRPr lang="es-ES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9FED686-0997-4AED-A13A-A0D4205CA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8101" y="1510018"/>
            <a:ext cx="4815840" cy="534798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s-ES" sz="2100" b="1" dirty="0"/>
              <a:t>SI </a:t>
            </a:r>
            <a:r>
              <a:rPr lang="es-ES" sz="2100" dirty="0"/>
              <a:t>comprueba la veracidad de una expresión lógica que ingresemos entre los paréntesis, de ser verdadera, se ejecutará el código que está dentro del </a:t>
            </a:r>
            <a:r>
              <a:rPr lang="es-ES" sz="2100" b="1" dirty="0"/>
              <a:t>SI</a:t>
            </a:r>
            <a:r>
              <a:rPr lang="es-ES" sz="2100" dirty="0"/>
              <a:t>, de ser el caso contrario no se ejecutará.</a:t>
            </a:r>
          </a:p>
          <a:p>
            <a:pPr algn="l"/>
            <a:r>
              <a:rPr lang="es-ES" sz="2100" dirty="0"/>
              <a:t>La sintaxis de SI es la siguiente: </a:t>
            </a:r>
            <a:endParaRPr lang="en-GB" sz="2100" dirty="0"/>
          </a:p>
          <a:p>
            <a:pPr marL="0" indent="0" algn="l">
              <a:buNone/>
            </a:pPr>
            <a:r>
              <a:rPr lang="en-GB" sz="2100" dirty="0"/>
              <a:t>	</a:t>
            </a:r>
            <a:r>
              <a:rPr lang="en-GB" sz="2100" b="1" dirty="0">
                <a:solidFill>
                  <a:srgbClr val="0070C0"/>
                </a:solidFill>
              </a:rPr>
              <a:t>Si</a:t>
            </a:r>
            <a:r>
              <a:rPr lang="en-GB" sz="2100" dirty="0"/>
              <a:t> (</a:t>
            </a:r>
            <a:r>
              <a:rPr lang="en-GB" sz="2100" dirty="0" err="1"/>
              <a:t>expresionlogica</a:t>
            </a:r>
            <a:r>
              <a:rPr lang="en-GB" sz="2100" dirty="0"/>
              <a:t>)</a:t>
            </a:r>
            <a:r>
              <a:rPr lang="en-GB" sz="2100" b="1" dirty="0"/>
              <a:t> </a:t>
            </a:r>
            <a:r>
              <a:rPr lang="en-GB" sz="2100" b="1" dirty="0" err="1">
                <a:solidFill>
                  <a:srgbClr val="0070C0"/>
                </a:solidFill>
              </a:rPr>
              <a:t>entonces</a:t>
            </a:r>
            <a:endParaRPr lang="en-GB" sz="2100" b="1" dirty="0">
              <a:solidFill>
                <a:srgbClr val="0070C0"/>
              </a:solidFill>
            </a:endParaRPr>
          </a:p>
          <a:p>
            <a:pPr marL="0" indent="0" algn="l">
              <a:buNone/>
            </a:pPr>
            <a:r>
              <a:rPr lang="en-GB" sz="2100" b="1" dirty="0"/>
              <a:t>		</a:t>
            </a:r>
            <a:r>
              <a:rPr lang="en-GB" sz="2100" b="1" dirty="0">
                <a:solidFill>
                  <a:srgbClr val="0070C0"/>
                </a:solidFill>
              </a:rPr>
              <a:t>[Código]</a:t>
            </a:r>
          </a:p>
          <a:p>
            <a:pPr marL="0" indent="0" algn="l">
              <a:buNone/>
            </a:pPr>
            <a:r>
              <a:rPr lang="en-GB" sz="2100" b="1" dirty="0"/>
              <a:t>	</a:t>
            </a:r>
            <a:r>
              <a:rPr lang="en-GB" sz="2100" b="1" dirty="0" err="1">
                <a:solidFill>
                  <a:srgbClr val="0070C0"/>
                </a:solidFill>
              </a:rPr>
              <a:t>FinSi</a:t>
            </a:r>
            <a:r>
              <a:rPr lang="en-GB" sz="2100" b="1" dirty="0">
                <a:solidFill>
                  <a:srgbClr val="0070C0"/>
                </a:solidFill>
              </a:rPr>
              <a:t>;</a:t>
            </a:r>
          </a:p>
          <a:p>
            <a:pPr marL="0" indent="0" algn="l">
              <a:buNone/>
            </a:pPr>
            <a:r>
              <a:rPr lang="en-GB" sz="2100" dirty="0" err="1"/>
              <a:t>También</a:t>
            </a:r>
            <a:r>
              <a:rPr lang="en-GB" sz="2100" dirty="0"/>
              <a:t> </a:t>
            </a:r>
            <a:r>
              <a:rPr lang="en-GB" sz="2100" dirty="0" err="1"/>
              <a:t>podemos</a:t>
            </a:r>
            <a:r>
              <a:rPr lang="en-GB" sz="2100" dirty="0"/>
              <a:t> </a:t>
            </a:r>
            <a:r>
              <a:rPr lang="en-GB" sz="2100" dirty="0" err="1"/>
              <a:t>añadir</a:t>
            </a:r>
            <a:r>
              <a:rPr lang="en-GB" sz="2100" dirty="0"/>
              <a:t> un </a:t>
            </a:r>
            <a:r>
              <a:rPr lang="en-GB" sz="2100" b="1" dirty="0"/>
              <a:t>Sino </a:t>
            </a:r>
            <a:r>
              <a:rPr lang="en-GB" sz="2100" dirty="0"/>
              <a:t>antes de </a:t>
            </a:r>
            <a:r>
              <a:rPr lang="en-GB" sz="2100" dirty="0" err="1"/>
              <a:t>finalizar</a:t>
            </a:r>
            <a:r>
              <a:rPr lang="en-GB" sz="2100" dirty="0"/>
              <a:t> el </a:t>
            </a:r>
            <a:r>
              <a:rPr lang="en-GB" sz="2100" dirty="0" err="1"/>
              <a:t>si</a:t>
            </a:r>
            <a:r>
              <a:rPr lang="en-GB" sz="2100" dirty="0"/>
              <a:t>, </a:t>
            </a:r>
            <a:r>
              <a:rPr lang="en-GB" sz="2100" dirty="0" err="1"/>
              <a:t>esta</a:t>
            </a:r>
            <a:r>
              <a:rPr lang="en-GB" sz="2100" dirty="0"/>
              <a:t> </a:t>
            </a:r>
            <a:r>
              <a:rPr lang="en-GB" sz="2100" dirty="0" err="1"/>
              <a:t>parte</a:t>
            </a:r>
            <a:r>
              <a:rPr lang="en-GB" sz="2100" dirty="0"/>
              <a:t> del </a:t>
            </a:r>
            <a:r>
              <a:rPr lang="en-GB" sz="2100" dirty="0" err="1"/>
              <a:t>código</a:t>
            </a:r>
            <a:r>
              <a:rPr lang="en-GB" sz="2100" dirty="0"/>
              <a:t> se </a:t>
            </a:r>
            <a:r>
              <a:rPr lang="en-GB" sz="2100" dirty="0" err="1"/>
              <a:t>va</a:t>
            </a:r>
            <a:r>
              <a:rPr lang="en-GB" sz="2100" dirty="0"/>
              <a:t> a </a:t>
            </a:r>
            <a:r>
              <a:rPr lang="en-GB" sz="2100" dirty="0" err="1"/>
              <a:t>ejecutar</a:t>
            </a:r>
            <a:r>
              <a:rPr lang="en-GB" sz="2100" dirty="0"/>
              <a:t> en </a:t>
            </a:r>
            <a:r>
              <a:rPr lang="en-GB" sz="2100" dirty="0" err="1"/>
              <a:t>caso</a:t>
            </a:r>
            <a:r>
              <a:rPr lang="en-GB" sz="2100" dirty="0"/>
              <a:t> de que el primer </a:t>
            </a:r>
            <a:r>
              <a:rPr lang="en-GB" sz="2100" b="1" dirty="0"/>
              <a:t>Si </a:t>
            </a:r>
            <a:r>
              <a:rPr lang="en-GB" sz="2100" dirty="0"/>
              <a:t>no se </a:t>
            </a:r>
            <a:r>
              <a:rPr lang="en-GB" sz="2100" dirty="0" err="1"/>
              <a:t>ejecute</a:t>
            </a:r>
            <a:r>
              <a:rPr lang="en-GB" sz="2100" dirty="0"/>
              <a:t>.</a:t>
            </a:r>
          </a:p>
          <a:p>
            <a:pPr marL="0" indent="0" algn="l">
              <a:buNone/>
            </a:pPr>
            <a:r>
              <a:rPr lang="en-GB" sz="2100" b="1" dirty="0"/>
              <a:t>	</a:t>
            </a:r>
            <a:r>
              <a:rPr lang="en-GB" sz="2100" b="1" dirty="0">
                <a:solidFill>
                  <a:srgbClr val="0070C0"/>
                </a:solidFill>
              </a:rPr>
              <a:t>Si</a:t>
            </a:r>
            <a:r>
              <a:rPr lang="en-GB" sz="2100" dirty="0"/>
              <a:t> (</a:t>
            </a:r>
            <a:r>
              <a:rPr lang="en-GB" sz="2100" dirty="0" err="1"/>
              <a:t>expresionlogica</a:t>
            </a:r>
            <a:r>
              <a:rPr lang="en-GB" sz="2100" dirty="0"/>
              <a:t>)</a:t>
            </a:r>
            <a:r>
              <a:rPr lang="en-GB" sz="2100" b="1" dirty="0"/>
              <a:t> </a:t>
            </a:r>
            <a:r>
              <a:rPr lang="en-GB" sz="2100" b="1" dirty="0" err="1">
                <a:solidFill>
                  <a:srgbClr val="0070C0"/>
                </a:solidFill>
              </a:rPr>
              <a:t>entonces</a:t>
            </a:r>
            <a:endParaRPr lang="en-GB" sz="2100" b="1" dirty="0">
              <a:solidFill>
                <a:srgbClr val="0070C0"/>
              </a:solidFill>
            </a:endParaRPr>
          </a:p>
          <a:p>
            <a:pPr marL="0" indent="0" algn="l">
              <a:buNone/>
            </a:pPr>
            <a:r>
              <a:rPr lang="en-GB" sz="2100" b="1" dirty="0"/>
              <a:t>		</a:t>
            </a:r>
            <a:r>
              <a:rPr lang="en-GB" sz="2100" b="1" dirty="0">
                <a:solidFill>
                  <a:srgbClr val="0070C0"/>
                </a:solidFill>
              </a:rPr>
              <a:t>[Código A]</a:t>
            </a:r>
          </a:p>
          <a:p>
            <a:pPr marL="0" indent="0" algn="l">
              <a:buNone/>
            </a:pPr>
            <a:r>
              <a:rPr lang="en-GB" sz="2100" b="1" dirty="0">
                <a:solidFill>
                  <a:srgbClr val="0070C0"/>
                </a:solidFill>
              </a:rPr>
              <a:t>	Sino</a:t>
            </a:r>
          </a:p>
          <a:p>
            <a:pPr marL="0" indent="0" algn="l">
              <a:buNone/>
            </a:pPr>
            <a:r>
              <a:rPr lang="en-GB" sz="2100" b="1" dirty="0">
                <a:solidFill>
                  <a:srgbClr val="0070C0"/>
                </a:solidFill>
              </a:rPr>
              <a:t>		[Código B]</a:t>
            </a:r>
          </a:p>
          <a:p>
            <a:pPr marL="0" indent="0" algn="l">
              <a:buNone/>
            </a:pPr>
            <a:r>
              <a:rPr lang="en-GB" sz="2100" b="1" dirty="0">
                <a:solidFill>
                  <a:srgbClr val="0070C0"/>
                </a:solidFill>
              </a:rPr>
              <a:t>	</a:t>
            </a:r>
            <a:r>
              <a:rPr lang="en-GB" sz="2100" b="1" dirty="0" err="1">
                <a:solidFill>
                  <a:srgbClr val="0070C0"/>
                </a:solidFill>
              </a:rPr>
              <a:t>FinSi</a:t>
            </a:r>
            <a:r>
              <a:rPr lang="en-GB" sz="2100" b="1" dirty="0">
                <a:solidFill>
                  <a:srgbClr val="0070C0"/>
                </a:solidFill>
              </a:rPr>
              <a:t>;</a:t>
            </a:r>
          </a:p>
          <a:p>
            <a:pPr marL="0" indent="0" algn="l">
              <a:buNone/>
            </a:pPr>
            <a:endParaRPr lang="en-GB" sz="2100" dirty="0"/>
          </a:p>
          <a:p>
            <a:pPr marL="0" indent="0" algn="l">
              <a:buNone/>
            </a:pPr>
            <a:r>
              <a:rPr lang="en-GB" sz="2100" b="1" dirty="0"/>
              <a:t>	</a:t>
            </a:r>
            <a:endParaRPr lang="es-ES" sz="2100" dirty="0"/>
          </a:p>
          <a:p>
            <a:endParaRPr lang="en-GB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0BE678B-8238-40F7-BD7C-60B01535E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25" y="2091698"/>
            <a:ext cx="5010150" cy="2238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8960463-E005-493C-99EA-8D605494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937" y="4615053"/>
            <a:ext cx="2524125" cy="1438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22989441"/>
      </p:ext>
    </p:extLst>
  </p:cSld>
  <p:clrMapOvr>
    <a:masterClrMapping/>
  </p:clrMapOvr>
  <p:transition spd="slow">
    <p:cover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25C6C51-26D8-49C4-9032-2F6547CC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3890"/>
            <a:ext cx="7729728" cy="1188720"/>
          </a:xfrm>
        </p:spPr>
        <p:txBody>
          <a:bodyPr/>
          <a:lstStyle/>
          <a:p>
            <a:r>
              <a:rPr lang="es-ES" dirty="0"/>
              <a:t>ESTRUCTURA: SEGÚN</a:t>
            </a:r>
            <a:endParaRPr lang="en-GB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B8F54F-4CF3-490B-8D28-B6C3D8638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369" y="1631365"/>
            <a:ext cx="8565495" cy="4450653"/>
          </a:xfrm>
        </p:spPr>
        <p:txBody>
          <a:bodyPr>
            <a:normAutofit lnSpcReduction="10000"/>
          </a:bodyPr>
          <a:lstStyle/>
          <a:p>
            <a:r>
              <a:rPr lang="es-ES" dirty="0"/>
              <a:t>La función que cumple </a:t>
            </a:r>
            <a:r>
              <a:rPr lang="es-ES" b="1" dirty="0"/>
              <a:t>SEGÚN</a:t>
            </a:r>
            <a:r>
              <a:rPr lang="es-ES" dirty="0"/>
              <a:t> es la de evalúa distintos casos que nosotros le demos y en caso de que cumpla con alguno de ellos va a ejecutar la pieza de código correspondiente a ese caso</a:t>
            </a:r>
          </a:p>
          <a:p>
            <a:r>
              <a:rPr lang="es-ES" dirty="0"/>
              <a:t>Sintaxis: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b="1" dirty="0">
                <a:solidFill>
                  <a:srgbClr val="0070C0"/>
                </a:solidFill>
              </a:rPr>
              <a:t>SEGUN</a:t>
            </a:r>
            <a:r>
              <a:rPr lang="en-GB" dirty="0"/>
              <a:t> (VARIABLE)</a:t>
            </a:r>
            <a:r>
              <a:rPr lang="en-GB" b="1" dirty="0"/>
              <a:t> </a:t>
            </a:r>
            <a:r>
              <a:rPr lang="en-GB" b="1" dirty="0">
                <a:solidFill>
                  <a:srgbClr val="0070C0"/>
                </a:solidFill>
              </a:rPr>
              <a:t>HACER</a:t>
            </a:r>
          </a:p>
          <a:p>
            <a:pPr marL="0" indent="0">
              <a:buNone/>
            </a:pPr>
            <a:r>
              <a:rPr lang="en-GB" dirty="0"/>
              <a:t>		1: {</a:t>
            </a:r>
            <a:r>
              <a:rPr lang="en-GB" dirty="0">
                <a:solidFill>
                  <a:srgbClr val="0070C0"/>
                </a:solidFill>
              </a:rPr>
              <a:t>Código A</a:t>
            </a: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		2: {</a:t>
            </a:r>
            <a:r>
              <a:rPr lang="en-GB" dirty="0">
                <a:solidFill>
                  <a:srgbClr val="0070C0"/>
                </a:solidFill>
              </a:rPr>
              <a:t>Código B</a:t>
            </a: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		3: {</a:t>
            </a:r>
            <a:r>
              <a:rPr lang="en-GB" dirty="0">
                <a:solidFill>
                  <a:srgbClr val="0070C0"/>
                </a:solidFill>
              </a:rPr>
              <a:t>Código C</a:t>
            </a: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		n: {</a:t>
            </a:r>
            <a:r>
              <a:rPr lang="en-GB" dirty="0">
                <a:solidFill>
                  <a:srgbClr val="0070C0"/>
                </a:solidFill>
              </a:rPr>
              <a:t>Código N</a:t>
            </a: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>
                <a:solidFill>
                  <a:srgbClr val="0070C0"/>
                </a:solidFill>
              </a:rPr>
              <a:t>   </a:t>
            </a:r>
            <a:r>
              <a:rPr lang="en-GB" b="1" dirty="0">
                <a:solidFill>
                  <a:srgbClr val="0070C0"/>
                </a:solidFill>
              </a:rPr>
              <a:t>De </a:t>
            </a:r>
            <a:r>
              <a:rPr lang="en-GB" b="1" dirty="0" err="1">
                <a:solidFill>
                  <a:srgbClr val="0070C0"/>
                </a:solidFill>
              </a:rPr>
              <a:t>otro</a:t>
            </a:r>
            <a:r>
              <a:rPr lang="en-GB" b="1" dirty="0">
                <a:solidFill>
                  <a:srgbClr val="0070C0"/>
                </a:solidFill>
              </a:rPr>
              <a:t> modo: </a:t>
            </a:r>
          </a:p>
          <a:p>
            <a:pPr marL="0" indent="0">
              <a:buNone/>
            </a:pPr>
            <a:r>
              <a:rPr lang="en-GB" b="1" dirty="0"/>
              <a:t>		</a:t>
            </a:r>
            <a:r>
              <a:rPr lang="en-GB" dirty="0"/>
              <a:t>{</a:t>
            </a:r>
            <a:r>
              <a:rPr lang="en-GB" dirty="0">
                <a:solidFill>
                  <a:srgbClr val="0070C0"/>
                </a:solidFill>
              </a:rPr>
              <a:t>Código M</a:t>
            </a:r>
            <a:r>
              <a:rPr lang="en-GB" dirty="0"/>
              <a:t>};</a:t>
            </a:r>
          </a:p>
          <a:p>
            <a:pPr marL="0" indent="0">
              <a:buNone/>
            </a:pPr>
            <a:r>
              <a:rPr lang="en-GB" b="1" dirty="0"/>
              <a:t>	</a:t>
            </a:r>
            <a:r>
              <a:rPr lang="en-GB" b="1" dirty="0">
                <a:solidFill>
                  <a:srgbClr val="0070C0"/>
                </a:solidFill>
              </a:rPr>
              <a:t>FINSEGUN;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2C8689-E76C-4B18-867B-22950102C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202" y="3084308"/>
            <a:ext cx="5476875" cy="23336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710205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25C6C51-26D8-49C4-9032-2F6547CC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3890"/>
            <a:ext cx="7729728" cy="1188720"/>
          </a:xfrm>
        </p:spPr>
        <p:txBody>
          <a:bodyPr/>
          <a:lstStyle/>
          <a:p>
            <a:r>
              <a:rPr lang="es-ES" dirty="0"/>
              <a:t>ESTRUCTURA: SEGÚN</a:t>
            </a: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38FB46-3730-4AB6-9EC9-E3B171262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20" y="2025169"/>
            <a:ext cx="7455759" cy="35824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471465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25C6C51-26D8-49C4-9032-2F6547CC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3890"/>
            <a:ext cx="7729728" cy="1188720"/>
          </a:xfrm>
        </p:spPr>
        <p:txBody>
          <a:bodyPr/>
          <a:lstStyle/>
          <a:p>
            <a:r>
              <a:rPr lang="es-ES" dirty="0"/>
              <a:t>ESTRUCTURA: SEGÚN</a:t>
            </a:r>
            <a:endParaRPr lang="en-GB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62A7FED-82B8-4A66-A092-3CF7C599D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191" y="2084925"/>
            <a:ext cx="8215618" cy="36163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3711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25C6C51-26D8-49C4-9032-2F6547CC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63890"/>
            <a:ext cx="7729728" cy="1188720"/>
          </a:xfrm>
        </p:spPr>
        <p:txBody>
          <a:bodyPr/>
          <a:lstStyle/>
          <a:p>
            <a:r>
              <a:rPr lang="es-ES" dirty="0"/>
              <a:t>ESTRUCTURA: SEGÚN</a:t>
            </a:r>
            <a:endParaRPr lang="en-GB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63C8F09-9650-43AE-A2CD-EDFC72036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4" y="2684477"/>
            <a:ext cx="10944182" cy="329953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7A5A24-F74D-4987-8DBC-9D306C0D2859}"/>
              </a:ext>
            </a:extLst>
          </p:cNvPr>
          <p:cNvSpPr txBox="1"/>
          <p:nvPr/>
        </p:nvSpPr>
        <p:spPr>
          <a:xfrm>
            <a:off x="1698944" y="1556878"/>
            <a:ext cx="84082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De Otro Modo</a:t>
            </a:r>
            <a:r>
              <a:rPr lang="es-ES" dirty="0">
                <a:solidFill>
                  <a:srgbClr val="0070C0"/>
                </a:solidFill>
              </a:rPr>
              <a:t> </a:t>
            </a:r>
            <a:r>
              <a:rPr lang="es-ES" dirty="0"/>
              <a:t>funciona como el </a:t>
            </a:r>
            <a:r>
              <a:rPr lang="es-ES" b="1" dirty="0">
                <a:solidFill>
                  <a:srgbClr val="0070C0"/>
                </a:solidFill>
              </a:rPr>
              <a:t>Sino</a:t>
            </a:r>
            <a:r>
              <a:rPr lang="es-ES" dirty="0"/>
              <a:t>;  se ejecuta en caso de que la variable ingresada no cumpla con ninguna de las condiciones previamente estipuladas. Es decir, se ejecuta por </a:t>
            </a:r>
            <a:r>
              <a:rPr lang="es-ES" b="1" dirty="0"/>
              <a:t>descarte</a:t>
            </a:r>
            <a:r>
              <a:rPr lang="es-ES" dirty="0"/>
              <a:t>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71392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BEF29-933F-4470-BA4E-1C2BFDA3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 PARTE 3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65F8C-9C2F-482A-BB2B-965D6B931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Estructuras Iterativas:</a:t>
            </a:r>
          </a:p>
          <a:p>
            <a:pPr lvl="1"/>
            <a:r>
              <a:rPr lang="es-ES" dirty="0"/>
              <a:t>REPETIR HASTA ( hasta | do </a:t>
            </a:r>
            <a:r>
              <a:rPr lang="es-ES" dirty="0" err="1"/>
              <a:t>while</a:t>
            </a:r>
            <a:r>
              <a:rPr lang="es-ES" dirty="0"/>
              <a:t> | </a:t>
            </a:r>
            <a:r>
              <a:rPr lang="es-ES" dirty="0" err="1"/>
              <a:t>until</a:t>
            </a:r>
            <a:r>
              <a:rPr lang="es-ES" dirty="0"/>
              <a:t> )</a:t>
            </a:r>
          </a:p>
          <a:p>
            <a:pPr lvl="1"/>
            <a:r>
              <a:rPr lang="es-ES" dirty="0"/>
              <a:t>MIENTRAS ( </a:t>
            </a:r>
            <a:r>
              <a:rPr lang="es-ES" dirty="0" err="1"/>
              <a:t>while</a:t>
            </a:r>
            <a:r>
              <a:rPr lang="es-ES" dirty="0"/>
              <a:t> )</a:t>
            </a:r>
          </a:p>
          <a:p>
            <a:pPr lvl="1"/>
            <a:r>
              <a:rPr lang="es-ES" dirty="0"/>
              <a:t>PARA ( </a:t>
            </a:r>
            <a:r>
              <a:rPr lang="es-ES" dirty="0" err="1"/>
              <a:t>for</a:t>
            </a:r>
            <a:r>
              <a:rPr lang="es-ES" dirty="0"/>
              <a:t> )</a:t>
            </a:r>
          </a:p>
          <a:p>
            <a:r>
              <a:rPr lang="es-ES" dirty="0"/>
              <a:t>Anidamientos de estructuras iterativas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45362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36302-1128-4F85-8818-6A636336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314360"/>
            <a:ext cx="4486656" cy="1141497"/>
          </a:xfrm>
        </p:spPr>
        <p:txBody>
          <a:bodyPr/>
          <a:lstStyle/>
          <a:p>
            <a:r>
              <a:rPr lang="es-ES" dirty="0"/>
              <a:t>Estructuras iterativas</a:t>
            </a:r>
            <a:endParaRPr lang="en-GB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0D5432A-B4BE-46C1-A210-F1B7DDCFE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227" y="1853999"/>
            <a:ext cx="4211441" cy="5248656"/>
          </a:xfrm>
        </p:spPr>
        <p:txBody>
          <a:bodyPr>
            <a:normAutofit/>
          </a:bodyPr>
          <a:lstStyle/>
          <a:p>
            <a:pPr algn="just"/>
            <a:r>
              <a:rPr lang="es-ES" sz="1600" dirty="0"/>
              <a:t>¿Qué uso tienen?</a:t>
            </a:r>
          </a:p>
          <a:p>
            <a:pPr lvl="1" algn="just"/>
            <a:r>
              <a:rPr lang="es-ES" sz="1600" dirty="0"/>
              <a:t>Las estructuras iterativas nos permiten ejecutar bloques del programa en bucle bajo condiciones que nosotros les demos. Es muy útil para hacer menús, hacer programas que se estén ejecutando constantemente, o incluso podremos usarlas para hacer verificaciones.</a:t>
            </a:r>
          </a:p>
          <a:p>
            <a:pPr algn="just"/>
            <a:r>
              <a:rPr lang="es-ES" sz="1600" dirty="0"/>
              <a:t>¿Cuántas hay?</a:t>
            </a:r>
          </a:p>
          <a:p>
            <a:pPr lvl="1" algn="just"/>
            <a:r>
              <a:rPr lang="es-ES" sz="1600" dirty="0"/>
              <a:t>Existen 3 tipos de ciclos distintos, el </a:t>
            </a:r>
            <a:r>
              <a:rPr lang="es-ES" sz="1600" b="1" dirty="0"/>
              <a:t>Repetir</a:t>
            </a:r>
            <a:r>
              <a:rPr lang="es-ES" sz="1600" dirty="0"/>
              <a:t>, el </a:t>
            </a:r>
            <a:r>
              <a:rPr lang="es-ES" sz="1600" b="1" dirty="0"/>
              <a:t>Mientras</a:t>
            </a:r>
            <a:r>
              <a:rPr lang="es-ES" sz="1600" dirty="0"/>
              <a:t>, y el </a:t>
            </a:r>
            <a:r>
              <a:rPr lang="es-ES" sz="1600" b="1" dirty="0"/>
              <a:t>Para</a:t>
            </a:r>
            <a:r>
              <a:rPr lang="es-ES" sz="1600" dirty="0"/>
              <a:t>.</a:t>
            </a:r>
          </a:p>
          <a:p>
            <a:pPr algn="just"/>
            <a:r>
              <a:rPr lang="es-ES" sz="1600" dirty="0"/>
              <a:t>Las diferencias las veremos más adelante en cada una.</a:t>
            </a:r>
          </a:p>
          <a:p>
            <a:endParaRPr lang="en-GB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09987C8-CF6E-43F9-BB35-DF83D4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1329" y="734811"/>
            <a:ext cx="2676525" cy="2238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6B454C8-4A89-4FAB-A860-E12EF89E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670" y="3737601"/>
            <a:ext cx="2332242" cy="22383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F9DA1EE-1EDB-4988-B6A2-9CAE1123D2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1640" y="3737601"/>
            <a:ext cx="2591021" cy="23319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9FA861A2-EC1F-4C75-BCA7-BC9DE98DF2CC}"/>
              </a:ext>
            </a:extLst>
          </p:cNvPr>
          <p:cNvSpPr txBox="1"/>
          <p:nvPr/>
        </p:nvSpPr>
        <p:spPr>
          <a:xfrm>
            <a:off x="10331898" y="3244334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Mientras</a:t>
            </a:r>
            <a:endParaRPr lang="en-GB" b="1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5901990-9AE8-4589-A485-E370EF67FA1D}"/>
              </a:ext>
            </a:extLst>
          </p:cNvPr>
          <p:cNvSpPr txBox="1"/>
          <p:nvPr/>
        </p:nvSpPr>
        <p:spPr>
          <a:xfrm>
            <a:off x="7121380" y="3300960"/>
            <a:ext cx="67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Para</a:t>
            </a:r>
            <a:endParaRPr lang="en-GB" b="1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E4DBA0D-1496-42D0-8682-639BE877580F}"/>
              </a:ext>
            </a:extLst>
          </p:cNvPr>
          <p:cNvSpPr txBox="1"/>
          <p:nvPr/>
        </p:nvSpPr>
        <p:spPr>
          <a:xfrm flipH="1">
            <a:off x="8736713" y="314360"/>
            <a:ext cx="117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Repetir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7809661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87EA63-3D1F-44AC-8912-5888E0D7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33923"/>
            <a:ext cx="4486656" cy="1141497"/>
          </a:xfrm>
        </p:spPr>
        <p:txBody>
          <a:bodyPr/>
          <a:lstStyle/>
          <a:p>
            <a:r>
              <a:rPr lang="es-ES" dirty="0"/>
              <a:t>Repetir {…} hasta</a:t>
            </a:r>
            <a:endParaRPr lang="en-GB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F53B624-56BD-4D0A-9494-8A9449167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6805" y="1678292"/>
            <a:ext cx="5092285" cy="4688071"/>
          </a:xfrm>
        </p:spPr>
        <p:txBody>
          <a:bodyPr>
            <a:noAutofit/>
          </a:bodyPr>
          <a:lstStyle/>
          <a:p>
            <a:pPr algn="just"/>
            <a:r>
              <a:rPr lang="es-ES" sz="2000" dirty="0"/>
              <a:t>Lo que caracteriza a estos bucles de los demás es lo siguiente:</a:t>
            </a:r>
          </a:p>
          <a:p>
            <a:pPr marL="342900" indent="-342900" algn="just">
              <a:buAutoNum type="arabicPeriod"/>
            </a:pPr>
            <a:r>
              <a:rPr lang="es-ES" sz="2000" dirty="0"/>
              <a:t>1. El bloque de código que abarque el </a:t>
            </a:r>
            <a:r>
              <a:rPr lang="es-ES" sz="2000" b="1" dirty="0"/>
              <a:t>“</a:t>
            </a:r>
            <a:r>
              <a:rPr lang="es-ES" sz="2000" b="1" dirty="0">
                <a:solidFill>
                  <a:srgbClr val="5B5851"/>
                </a:solidFill>
              </a:rPr>
              <a:t>Repetir</a:t>
            </a:r>
            <a:r>
              <a:rPr lang="es-ES" sz="2000" b="1" dirty="0"/>
              <a:t>”</a:t>
            </a:r>
            <a:r>
              <a:rPr lang="es-ES" sz="2000" dirty="0"/>
              <a:t> se va a ejecutar por lo menos 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una</a:t>
            </a:r>
            <a:r>
              <a:rPr lang="es-ES" sz="2000" b="1" dirty="0"/>
              <a:t> </a:t>
            </a:r>
            <a:r>
              <a:rPr lang="es-ES" sz="2000" dirty="0"/>
              <a:t>vez, esto es debido a que el repetir mira recién al final si la condición es verdadera.</a:t>
            </a:r>
          </a:p>
          <a:p>
            <a:pPr marL="342900" indent="-342900" algn="just">
              <a:buAutoNum type="arabicPeriod"/>
            </a:pPr>
            <a:r>
              <a:rPr lang="es-ES" sz="2000" dirty="0"/>
              <a:t>2.  Este bucle se repite 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s-ES" sz="2000" dirty="0"/>
              <a:t> cantidad de veces hasta que la</a:t>
            </a:r>
            <a:r>
              <a:rPr lang="es-ES" sz="2000" b="1" dirty="0"/>
              <a:t> &lt;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condición</a:t>
            </a:r>
            <a:r>
              <a:rPr lang="es-ES" sz="2000" b="1" dirty="0"/>
              <a:t>&gt;</a:t>
            </a:r>
            <a:r>
              <a:rPr lang="es-ES" sz="2000" dirty="0"/>
              <a:t> sea verdadera.</a:t>
            </a:r>
          </a:p>
          <a:p>
            <a:pPr marL="342900" indent="-342900" algn="just">
              <a:buAutoNum type="arabicPeriod"/>
            </a:pPr>
            <a:r>
              <a:rPr lang="es-ES" sz="2000" i="1" dirty="0"/>
              <a:t>Siendo </a:t>
            </a: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es-ES" sz="2000" i="1" dirty="0"/>
              <a:t>, el número de bucles, empezando en 1 y por lo tanto </a:t>
            </a:r>
            <a:r>
              <a:rPr lang="es-ES" sz="2000" b="1" i="1" dirty="0"/>
              <a:t>n</a:t>
            </a:r>
            <a:r>
              <a:rPr lang="es-ES" sz="2000" i="1" dirty="0"/>
              <a:t> se va a ejecutar una cantidad de veces:  </a:t>
            </a:r>
          </a:p>
          <a:p>
            <a:pPr marL="342900" indent="-342900" algn="just">
              <a:buAutoNum type="arabicPeriod"/>
            </a:pPr>
            <a:r>
              <a:rPr lang="es-ES" sz="1800" b="1" dirty="0">
                <a:solidFill>
                  <a:schemeClr val="accent5">
                    <a:lumMod val="50000"/>
                  </a:schemeClr>
                </a:solidFill>
              </a:rPr>
              <a:t>(condición verdadera) &gt; n &gt; 0</a:t>
            </a:r>
            <a:endParaRPr lang="en-GB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5BACA4D-E88C-4E71-A761-75FAA813E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359" y="527695"/>
            <a:ext cx="2247900" cy="8477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4445D9F-D265-4305-BB23-8BD83DA57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63" y="1828291"/>
            <a:ext cx="2468291" cy="21940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5B7A9D4-26B3-466E-A41C-5C14334C2C31}"/>
              </a:ext>
            </a:extLst>
          </p:cNvPr>
          <p:cNvSpPr txBox="1"/>
          <p:nvPr/>
        </p:nvSpPr>
        <p:spPr>
          <a:xfrm>
            <a:off x="7616007" y="154801"/>
            <a:ext cx="273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Estructura del </a:t>
            </a:r>
            <a:r>
              <a:rPr lang="es-ES" b="1" dirty="0">
                <a:solidFill>
                  <a:srgbClr val="0070C0"/>
                </a:solidFill>
              </a:rPr>
              <a:t>Repetir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C170E8-8C65-43E0-8171-506734E323AE}"/>
              </a:ext>
            </a:extLst>
          </p:cNvPr>
          <p:cNvSpPr txBox="1"/>
          <p:nvPr/>
        </p:nvSpPr>
        <p:spPr>
          <a:xfrm>
            <a:off x="8014832" y="1412563"/>
            <a:ext cx="273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Diagrama de flujo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DD6768-9579-4AE9-BC3A-997ABC4EA126}"/>
              </a:ext>
            </a:extLst>
          </p:cNvPr>
          <p:cNvSpPr txBox="1"/>
          <p:nvPr/>
        </p:nvSpPr>
        <p:spPr>
          <a:xfrm>
            <a:off x="7473439" y="4311931"/>
            <a:ext cx="301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Diagrama de bloques (Chapín)</a:t>
            </a:r>
            <a:endParaRPr lang="en-GB" dirty="0">
              <a:solidFill>
                <a:srgbClr val="0070C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21E09E1-30B0-4981-BA9C-36791560C0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2912" y="4826312"/>
            <a:ext cx="4819650" cy="1238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82509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44428-6967-4558-AEC0-7B9D104F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Contenidos parte 1</a:t>
            </a:r>
            <a:endParaRPr lang="en-GB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81D30-FD37-494C-B7AB-250D761F8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Estructura general de un algoritmo (Esqueleto)</a:t>
            </a:r>
          </a:p>
          <a:p>
            <a:r>
              <a:rPr lang="en-GB" dirty="0" err="1"/>
              <a:t>Constantes</a:t>
            </a:r>
            <a:r>
              <a:rPr lang="en-GB" dirty="0"/>
              <a:t> y variables</a:t>
            </a:r>
          </a:p>
          <a:p>
            <a:r>
              <a:rPr lang="es-ES" dirty="0"/>
              <a:t>Operadores</a:t>
            </a:r>
            <a:endParaRPr lang="en-GB" dirty="0"/>
          </a:p>
          <a:p>
            <a:r>
              <a:rPr lang="es-ES" dirty="0"/>
              <a:t>Asignaciones</a:t>
            </a:r>
          </a:p>
          <a:p>
            <a:r>
              <a:rPr lang="en-GB" dirty="0" err="1"/>
              <a:t>Estructuras</a:t>
            </a:r>
            <a:r>
              <a:rPr lang="en-GB" dirty="0"/>
              <a:t> de entrada/</a:t>
            </a:r>
            <a:r>
              <a:rPr lang="en-GB" dirty="0" err="1"/>
              <a:t>salida</a:t>
            </a:r>
            <a:endParaRPr lang="en-GB" dirty="0"/>
          </a:p>
          <a:p>
            <a:r>
              <a:rPr lang="en-GB" dirty="0" err="1"/>
              <a:t>Funciones</a:t>
            </a:r>
            <a:endParaRPr lang="en-GB" dirty="0"/>
          </a:p>
          <a:p>
            <a:r>
              <a:rPr lang="en-GB" dirty="0" err="1"/>
              <a:t>Estructuras</a:t>
            </a:r>
            <a:r>
              <a:rPr lang="en-GB" dirty="0"/>
              <a:t> de control</a:t>
            </a:r>
          </a:p>
          <a:p>
            <a:r>
              <a:rPr lang="en-GB" dirty="0" err="1"/>
              <a:t>Cómo</a:t>
            </a:r>
            <a:r>
              <a:rPr lang="en-GB" dirty="0"/>
              <a:t> </a:t>
            </a:r>
            <a:r>
              <a:rPr lang="en-GB" dirty="0" err="1"/>
              <a:t>plantear</a:t>
            </a:r>
            <a:r>
              <a:rPr lang="en-GB" dirty="0"/>
              <a:t> un </a:t>
            </a:r>
            <a:r>
              <a:rPr lang="en-GB" dirty="0" err="1"/>
              <a:t>ejercicio</a:t>
            </a:r>
            <a:endParaRPr lang="en-GB" dirty="0"/>
          </a:p>
          <a:p>
            <a:endParaRPr lang="en-GB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8063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87EA63-3D1F-44AC-8912-5888E0D7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33923"/>
            <a:ext cx="4486656" cy="1141497"/>
          </a:xfrm>
        </p:spPr>
        <p:txBody>
          <a:bodyPr/>
          <a:lstStyle/>
          <a:p>
            <a:r>
              <a:rPr lang="es-ES" dirty="0"/>
              <a:t>Repetir {…} hasta</a:t>
            </a:r>
            <a:endParaRPr lang="en-GB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F53B624-56BD-4D0A-9494-8A9449167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9729" y="1670405"/>
            <a:ext cx="5306438" cy="4688071"/>
          </a:xfrm>
        </p:spPr>
        <p:txBody>
          <a:bodyPr>
            <a:noAutofit/>
          </a:bodyPr>
          <a:lstStyle/>
          <a:p>
            <a:pPr algn="just"/>
            <a:r>
              <a:rPr lang="es-ES" sz="2000" dirty="0"/>
              <a:t>Otra de las características de este bucle es que, como se mencionó anteriormente, este verifica al</a:t>
            </a:r>
            <a:r>
              <a:rPr lang="es-ES" sz="2000" b="1" dirty="0"/>
              <a:t> </a:t>
            </a:r>
            <a:r>
              <a:rPr lang="es-ES" sz="2000" b="1" dirty="0">
                <a:solidFill>
                  <a:schemeClr val="accent5">
                    <a:lumMod val="50000"/>
                  </a:schemeClr>
                </a:solidFill>
              </a:rPr>
              <a:t>final </a:t>
            </a:r>
            <a:r>
              <a:rPr lang="es-ES" sz="2000" dirty="0"/>
              <a:t>si es que la condición es verdadera, por lo tanto es posible arrancar el bucle sin inicializar la variable que lo condiciona, </a:t>
            </a:r>
            <a:r>
              <a:rPr lang="es-ES" sz="2000" b="1" i="1" dirty="0">
                <a:solidFill>
                  <a:schemeClr val="accent5">
                    <a:lumMod val="50000"/>
                  </a:schemeClr>
                </a:solidFill>
              </a:rPr>
              <a:t>pero no nos olvidemos de que en algún momento dentro del bucle sí deberemos darle un valor.</a:t>
            </a:r>
            <a:endParaRPr lang="en-GB" sz="18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E00A993-C324-4F9D-BB01-853A8BE9E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073" y="3600578"/>
            <a:ext cx="5306439" cy="178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A51C3B7-095A-4C75-955A-C2BB3FDD2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73" y="1670405"/>
            <a:ext cx="5213080" cy="1587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40374F64-BB5A-407A-8837-1D02ACBF2D2A}"/>
              </a:ext>
            </a:extLst>
          </p:cNvPr>
          <p:cNvSpPr txBox="1"/>
          <p:nvPr/>
        </p:nvSpPr>
        <p:spPr>
          <a:xfrm>
            <a:off x="7135308" y="575497"/>
            <a:ext cx="4236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i="1" dirty="0"/>
              <a:t>Notar que el programa inicia dentro del bucle, </a:t>
            </a:r>
          </a:p>
          <a:p>
            <a:r>
              <a:rPr lang="es-ES" i="1" dirty="0"/>
              <a:t>sin que </a:t>
            </a:r>
            <a:r>
              <a:rPr lang="es-ES" b="1" i="1" dirty="0">
                <a:solidFill>
                  <a:srgbClr val="0070C0"/>
                </a:solidFill>
              </a:rPr>
              <a:t>nacimiento</a:t>
            </a:r>
            <a:r>
              <a:rPr lang="es-ES" b="1" i="1" dirty="0"/>
              <a:t> </a:t>
            </a:r>
            <a:r>
              <a:rPr lang="es-ES" i="1" dirty="0"/>
              <a:t>tenga un valor inicial.</a:t>
            </a:r>
            <a:endParaRPr lang="es-ES" b="1" i="1" dirty="0"/>
          </a:p>
          <a:p>
            <a:endParaRPr lang="en-GB" i="1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BFED3A-8C02-48F2-AFC3-0633DA049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5854" y="4017813"/>
            <a:ext cx="2485894" cy="26062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733764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87EA63-3D1F-44AC-8912-5888E0D7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33923"/>
            <a:ext cx="4486656" cy="1141497"/>
          </a:xfrm>
        </p:spPr>
        <p:txBody>
          <a:bodyPr/>
          <a:lstStyle/>
          <a:p>
            <a:r>
              <a:rPr lang="es-ES" dirty="0"/>
              <a:t>MIENTRAS {…}</a:t>
            </a:r>
            <a:endParaRPr lang="en-GB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F53B624-56BD-4D0A-9494-8A9449167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3838" y="1813397"/>
            <a:ext cx="5092285" cy="4696460"/>
          </a:xfrm>
        </p:spPr>
        <p:txBody>
          <a:bodyPr/>
          <a:lstStyle/>
          <a:p>
            <a:pPr algn="just"/>
            <a:r>
              <a:rPr lang="es-ES" sz="1600" b="1" dirty="0"/>
              <a:t>Diferencias clave:</a:t>
            </a:r>
          </a:p>
          <a:p>
            <a:pPr marL="342900" indent="-342900" algn="just">
              <a:buAutoNum type="arabicPeriod"/>
            </a:pPr>
            <a:r>
              <a:rPr lang="en-GB" sz="1600" dirty="0"/>
              <a:t>1. Este </a:t>
            </a:r>
            <a:r>
              <a:rPr lang="en-GB" sz="1600" dirty="0" err="1"/>
              <a:t>bucle</a:t>
            </a:r>
            <a:r>
              <a:rPr lang="en-GB" sz="1600" dirty="0"/>
              <a:t> a </a:t>
            </a:r>
            <a:r>
              <a:rPr lang="en-GB" sz="1600" dirty="0" err="1"/>
              <a:t>diferencia</a:t>
            </a:r>
            <a:r>
              <a:rPr lang="en-GB" sz="1600" dirty="0"/>
              <a:t> del anterior, se </a:t>
            </a:r>
            <a:r>
              <a:rPr lang="en-GB" sz="1600" dirty="0" err="1"/>
              <a:t>activa</a:t>
            </a:r>
            <a:r>
              <a:rPr lang="en-GB" sz="1600" dirty="0"/>
              <a:t> y </a:t>
            </a:r>
            <a:r>
              <a:rPr lang="en-GB" sz="1600" dirty="0" err="1"/>
              <a:t>mantiene</a:t>
            </a:r>
            <a:r>
              <a:rPr lang="en-GB" sz="1600" dirty="0"/>
              <a:t> </a:t>
            </a:r>
            <a:r>
              <a:rPr lang="en-GB" sz="1600" dirty="0" err="1"/>
              <a:t>activo</a:t>
            </a:r>
            <a:r>
              <a:rPr lang="en-GB" sz="1600" dirty="0"/>
              <a:t> </a:t>
            </a:r>
            <a:r>
              <a:rPr lang="en-GB" sz="1600" dirty="0" err="1"/>
              <a:t>siempre</a:t>
            </a:r>
            <a:r>
              <a:rPr lang="en-GB" sz="1600" dirty="0"/>
              <a:t> y </a:t>
            </a:r>
            <a:r>
              <a:rPr lang="en-GB" sz="1600" dirty="0" err="1"/>
              <a:t>cuando</a:t>
            </a:r>
            <a:r>
              <a:rPr lang="en-GB" sz="1600" dirty="0"/>
              <a:t> la </a:t>
            </a:r>
            <a:r>
              <a:rPr lang="en-GB" sz="1600" b="1" dirty="0" err="1">
                <a:solidFill>
                  <a:srgbClr val="433C2E"/>
                </a:solidFill>
              </a:rPr>
              <a:t>condición</a:t>
            </a:r>
            <a:r>
              <a:rPr lang="en-GB" sz="1600" dirty="0"/>
              <a:t> sea </a:t>
            </a:r>
            <a:r>
              <a:rPr lang="en-GB" sz="1600" b="1" dirty="0" err="1">
                <a:solidFill>
                  <a:srgbClr val="433C2E"/>
                </a:solidFill>
              </a:rPr>
              <a:t>verdadera</a:t>
            </a:r>
            <a:r>
              <a:rPr lang="en-GB" sz="1600" dirty="0"/>
              <a:t>, y se </a:t>
            </a:r>
            <a:r>
              <a:rPr lang="en-GB" sz="1600" dirty="0">
                <a:solidFill>
                  <a:srgbClr val="433C2E"/>
                </a:solidFill>
              </a:rPr>
              <a:t>termina</a:t>
            </a:r>
            <a:r>
              <a:rPr lang="en-GB" sz="1600" dirty="0"/>
              <a:t> (</a:t>
            </a:r>
            <a:r>
              <a:rPr lang="en-GB" sz="1600" dirty="0" err="1"/>
              <a:t>corta</a:t>
            </a:r>
            <a:r>
              <a:rPr lang="en-GB" sz="1600" dirty="0"/>
              <a:t>) </a:t>
            </a:r>
            <a:r>
              <a:rPr lang="en-GB" sz="1600" dirty="0" err="1"/>
              <a:t>cuando</a:t>
            </a:r>
            <a:r>
              <a:rPr lang="en-GB" sz="1600" dirty="0"/>
              <a:t> la </a:t>
            </a:r>
            <a:r>
              <a:rPr lang="en-GB" sz="1600" dirty="0" err="1"/>
              <a:t>condición</a:t>
            </a:r>
            <a:r>
              <a:rPr lang="en-GB" sz="1600" dirty="0"/>
              <a:t> es </a:t>
            </a:r>
            <a:r>
              <a:rPr lang="en-GB" sz="1600" b="1" dirty="0">
                <a:solidFill>
                  <a:srgbClr val="433C2E"/>
                </a:solidFill>
              </a:rPr>
              <a:t>falsa</a:t>
            </a:r>
            <a:r>
              <a:rPr lang="en-GB" sz="1600" b="1" dirty="0"/>
              <a:t>.</a:t>
            </a:r>
            <a:r>
              <a:rPr lang="en-GB" sz="1600" dirty="0"/>
              <a:t> </a:t>
            </a:r>
          </a:p>
          <a:p>
            <a:pPr marL="342900" indent="-342900" algn="just">
              <a:buAutoNum type="arabicPeriod"/>
            </a:pPr>
            <a:r>
              <a:rPr lang="en-GB" sz="1600" i="1" dirty="0"/>
              <a:t>(A </a:t>
            </a:r>
            <a:r>
              <a:rPr lang="en-GB" sz="1600" i="1" dirty="0" err="1"/>
              <a:t>diferencia</a:t>
            </a:r>
            <a:r>
              <a:rPr lang="en-GB" sz="1600" i="1" dirty="0"/>
              <a:t> del </a:t>
            </a:r>
            <a:r>
              <a:rPr lang="en-GB" sz="1600" i="1" dirty="0" err="1">
                <a:solidFill>
                  <a:srgbClr val="0070C0"/>
                </a:solidFill>
              </a:rPr>
              <a:t>Repetir</a:t>
            </a:r>
            <a:r>
              <a:rPr lang="en-GB" sz="1600" i="1" dirty="0">
                <a:solidFill>
                  <a:srgbClr val="0070C0"/>
                </a:solidFill>
              </a:rPr>
              <a:t> </a:t>
            </a:r>
            <a:r>
              <a:rPr lang="en-GB" sz="1600" i="1" dirty="0"/>
              <a:t>que se termina </a:t>
            </a:r>
            <a:r>
              <a:rPr lang="en-GB" sz="1600" i="1" dirty="0" err="1"/>
              <a:t>cuando</a:t>
            </a:r>
            <a:r>
              <a:rPr lang="en-GB" sz="1600" i="1" dirty="0"/>
              <a:t> la </a:t>
            </a:r>
            <a:r>
              <a:rPr lang="en-GB" sz="1600" i="1" dirty="0" err="1"/>
              <a:t>condición</a:t>
            </a:r>
            <a:r>
              <a:rPr lang="en-GB" sz="1600" i="1" dirty="0"/>
              <a:t> es </a:t>
            </a:r>
            <a:r>
              <a:rPr lang="en-GB" sz="1600" i="1" dirty="0" err="1"/>
              <a:t>verdadera</a:t>
            </a:r>
            <a:r>
              <a:rPr lang="en-GB" sz="1600" i="1" dirty="0"/>
              <a:t>.)</a:t>
            </a:r>
            <a:endParaRPr lang="en-GB" sz="1600" b="1" i="1" dirty="0"/>
          </a:p>
          <a:p>
            <a:pPr marL="342900" indent="-342900" algn="just">
              <a:buAutoNum type="arabicPeriod"/>
            </a:pPr>
            <a:r>
              <a:rPr lang="en-GB" sz="1600" dirty="0"/>
              <a:t>2. Este </a:t>
            </a:r>
            <a:r>
              <a:rPr lang="en-GB" sz="1600" dirty="0" err="1"/>
              <a:t>bucle</a:t>
            </a:r>
            <a:r>
              <a:rPr lang="en-GB" sz="1600" dirty="0"/>
              <a:t> se </a:t>
            </a:r>
            <a:r>
              <a:rPr lang="en-GB" sz="1600" dirty="0" err="1"/>
              <a:t>verifica</a:t>
            </a:r>
            <a:r>
              <a:rPr lang="en-GB" sz="1600" dirty="0"/>
              <a:t> antes de </a:t>
            </a:r>
            <a:r>
              <a:rPr lang="en-GB" sz="1600" dirty="0" err="1"/>
              <a:t>entrar</a:t>
            </a:r>
            <a:r>
              <a:rPr lang="en-GB" sz="1600" dirty="0"/>
              <a:t> al </a:t>
            </a:r>
            <a:r>
              <a:rPr lang="en-GB" sz="1600" dirty="0" err="1"/>
              <a:t>bloque</a:t>
            </a:r>
            <a:r>
              <a:rPr lang="en-GB" sz="1600" dirty="0"/>
              <a:t> de Código, </a:t>
            </a:r>
            <a:r>
              <a:rPr lang="en-GB" sz="1600" i="1" dirty="0">
                <a:solidFill>
                  <a:srgbClr val="433C2E"/>
                </a:solidFill>
              </a:rPr>
              <a:t>por lo tanto</a:t>
            </a:r>
            <a:r>
              <a:rPr lang="en-GB" sz="1600" dirty="0"/>
              <a:t>, es </a:t>
            </a:r>
            <a:r>
              <a:rPr lang="en-GB" sz="1600" dirty="0" err="1"/>
              <a:t>necesario</a:t>
            </a:r>
            <a:r>
              <a:rPr lang="en-GB" sz="1600" dirty="0"/>
              <a:t> que la </a:t>
            </a:r>
            <a:r>
              <a:rPr lang="en-GB" sz="1600" dirty="0">
                <a:solidFill>
                  <a:srgbClr val="433C2E"/>
                </a:solidFill>
              </a:rPr>
              <a:t>variable</a:t>
            </a:r>
            <a:r>
              <a:rPr lang="en-GB" sz="1600" dirty="0"/>
              <a:t> </a:t>
            </a:r>
            <a:r>
              <a:rPr lang="en-GB" sz="1600" dirty="0" err="1"/>
              <a:t>asociada</a:t>
            </a:r>
            <a:r>
              <a:rPr lang="en-GB" sz="1600" dirty="0"/>
              <a:t> a la </a:t>
            </a:r>
            <a:r>
              <a:rPr lang="en-GB" sz="1600" dirty="0" err="1"/>
              <a:t>condición</a:t>
            </a:r>
            <a:r>
              <a:rPr lang="en-GB" sz="1600" dirty="0"/>
              <a:t> </a:t>
            </a:r>
            <a:r>
              <a:rPr lang="en-GB" sz="1600" dirty="0" err="1"/>
              <a:t>esté</a:t>
            </a:r>
            <a:r>
              <a:rPr lang="en-GB" sz="1600" dirty="0"/>
              <a:t> </a:t>
            </a:r>
            <a:r>
              <a:rPr lang="en-GB" sz="1600" dirty="0" err="1"/>
              <a:t>inicializada</a:t>
            </a:r>
            <a:r>
              <a:rPr lang="en-GB" sz="1600" dirty="0"/>
              <a:t> antes de </a:t>
            </a:r>
            <a:r>
              <a:rPr lang="en-GB" sz="1600" dirty="0" err="1">
                <a:solidFill>
                  <a:srgbClr val="433C2E"/>
                </a:solidFill>
              </a:rPr>
              <a:t>entrar</a:t>
            </a:r>
            <a:r>
              <a:rPr lang="en-GB" sz="1600" dirty="0">
                <a:solidFill>
                  <a:srgbClr val="433C2E"/>
                </a:solidFill>
              </a:rPr>
              <a:t> al </a:t>
            </a:r>
            <a:r>
              <a:rPr lang="en-GB" sz="1600" dirty="0" err="1">
                <a:solidFill>
                  <a:srgbClr val="433C2E"/>
                </a:solidFill>
              </a:rPr>
              <a:t>bucle</a:t>
            </a:r>
            <a:r>
              <a:rPr lang="en-GB" sz="1600" dirty="0">
                <a:solidFill>
                  <a:srgbClr val="433C2E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r>
              <a:rPr lang="en-GB" sz="1600" dirty="0">
                <a:solidFill>
                  <a:schemeClr val="bg1"/>
                </a:solidFill>
              </a:rPr>
              <a:t>3. </a:t>
            </a:r>
            <a:r>
              <a:rPr lang="en-GB" sz="1600" dirty="0" err="1">
                <a:solidFill>
                  <a:schemeClr val="bg1"/>
                </a:solidFill>
              </a:rPr>
              <a:t>Debido</a:t>
            </a:r>
            <a:r>
              <a:rPr lang="en-GB" sz="1600" dirty="0">
                <a:solidFill>
                  <a:schemeClr val="bg1"/>
                </a:solidFill>
              </a:rPr>
              <a:t> a </a:t>
            </a:r>
            <a:r>
              <a:rPr lang="en-GB" sz="1600" dirty="0" err="1">
                <a:solidFill>
                  <a:schemeClr val="bg1"/>
                </a:solidFill>
              </a:rPr>
              <a:t>esto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i="1" dirty="0">
                <a:solidFill>
                  <a:schemeClr val="bg1"/>
                </a:solidFill>
              </a:rPr>
              <a:t>y </a:t>
            </a:r>
            <a:r>
              <a:rPr lang="en-GB" sz="1600" i="1" dirty="0" err="1">
                <a:solidFill>
                  <a:schemeClr val="bg1"/>
                </a:solidFill>
              </a:rPr>
              <a:t>también</a:t>
            </a:r>
            <a:r>
              <a:rPr lang="en-GB" sz="1600" i="1" dirty="0">
                <a:solidFill>
                  <a:schemeClr val="bg1"/>
                </a:solidFill>
              </a:rPr>
              <a:t> a </a:t>
            </a:r>
            <a:r>
              <a:rPr lang="en-GB" sz="1600" i="1" dirty="0" err="1">
                <a:solidFill>
                  <a:schemeClr val="bg1"/>
                </a:solidFill>
              </a:rPr>
              <a:t>diferencia</a:t>
            </a:r>
            <a:r>
              <a:rPr lang="en-GB" sz="1600" i="1" dirty="0">
                <a:solidFill>
                  <a:schemeClr val="bg1"/>
                </a:solidFill>
              </a:rPr>
              <a:t> del </a:t>
            </a:r>
            <a:r>
              <a:rPr lang="en-GB" sz="1600" i="1" dirty="0" err="1">
                <a:solidFill>
                  <a:srgbClr val="0070C0"/>
                </a:solidFill>
              </a:rPr>
              <a:t>Repetir</a:t>
            </a:r>
            <a:r>
              <a:rPr lang="en-GB" sz="1600" dirty="0">
                <a:solidFill>
                  <a:schemeClr val="bg1"/>
                </a:solidFill>
              </a:rPr>
              <a:t>, </a:t>
            </a:r>
            <a:r>
              <a:rPr lang="en-GB" sz="1600" dirty="0" err="1">
                <a:solidFill>
                  <a:schemeClr val="bg1"/>
                </a:solidFill>
              </a:rPr>
              <a:t>este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bucle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puede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llegar</a:t>
            </a:r>
            <a:r>
              <a:rPr lang="en-GB" sz="1600" dirty="0">
                <a:solidFill>
                  <a:schemeClr val="bg1"/>
                </a:solidFill>
              </a:rPr>
              <a:t> a </a:t>
            </a:r>
            <a:r>
              <a:rPr lang="en-GB" sz="1600" b="1" dirty="0">
                <a:solidFill>
                  <a:srgbClr val="433C2E"/>
                </a:solidFill>
              </a:rPr>
              <a:t>no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ejecutarse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directamente</a:t>
            </a:r>
            <a:r>
              <a:rPr lang="en-GB" sz="1600" dirty="0">
                <a:solidFill>
                  <a:schemeClr val="bg1"/>
                </a:solidFill>
              </a:rPr>
              <a:t>. Este </a:t>
            </a:r>
            <a:r>
              <a:rPr lang="en-GB" sz="1600" dirty="0" err="1">
                <a:solidFill>
                  <a:schemeClr val="bg1"/>
                </a:solidFill>
              </a:rPr>
              <a:t>caso</a:t>
            </a:r>
            <a:r>
              <a:rPr lang="en-GB" sz="1600" dirty="0">
                <a:solidFill>
                  <a:schemeClr val="bg1"/>
                </a:solidFill>
              </a:rPr>
              <a:t> se da </a:t>
            </a:r>
            <a:r>
              <a:rPr lang="en-GB" sz="1600" b="1" dirty="0" err="1">
                <a:solidFill>
                  <a:srgbClr val="433C2E"/>
                </a:solidFill>
              </a:rPr>
              <a:t>si</a:t>
            </a:r>
            <a:r>
              <a:rPr lang="en-GB" sz="1600" dirty="0">
                <a:solidFill>
                  <a:schemeClr val="bg1"/>
                </a:solidFill>
              </a:rPr>
              <a:t> es que la variable con la que </a:t>
            </a:r>
            <a:r>
              <a:rPr lang="en-GB" sz="1600" dirty="0" err="1">
                <a:solidFill>
                  <a:schemeClr val="bg1"/>
                </a:solidFill>
              </a:rPr>
              <a:t>queremos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entrar</a:t>
            </a:r>
            <a:r>
              <a:rPr lang="en-GB" sz="1600" dirty="0">
                <a:solidFill>
                  <a:schemeClr val="bg1"/>
                </a:solidFill>
              </a:rPr>
              <a:t> al </a:t>
            </a:r>
            <a:r>
              <a:rPr lang="en-GB" sz="1600" dirty="0" err="1">
                <a:solidFill>
                  <a:schemeClr val="bg1"/>
                </a:solidFill>
              </a:rPr>
              <a:t>bucle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está</a:t>
            </a:r>
            <a:r>
              <a:rPr lang="en-GB" sz="1600" dirty="0">
                <a:solidFill>
                  <a:schemeClr val="bg1"/>
                </a:solidFill>
              </a:rPr>
              <a:t> en un </a:t>
            </a:r>
            <a:r>
              <a:rPr lang="en-GB" sz="1600" dirty="0" err="1">
                <a:solidFill>
                  <a:schemeClr val="bg1"/>
                </a:solidFill>
              </a:rPr>
              <a:t>valor</a:t>
            </a:r>
            <a:r>
              <a:rPr lang="en-GB" sz="1600" dirty="0">
                <a:solidFill>
                  <a:schemeClr val="bg1"/>
                </a:solidFill>
              </a:rPr>
              <a:t> que se escape de la </a:t>
            </a:r>
            <a:r>
              <a:rPr lang="en-GB" sz="1600" dirty="0" err="1">
                <a:solidFill>
                  <a:schemeClr val="bg1"/>
                </a:solidFill>
              </a:rPr>
              <a:t>condición</a:t>
            </a:r>
            <a:r>
              <a:rPr lang="en-GB" sz="1600" dirty="0">
                <a:solidFill>
                  <a:schemeClr val="bg1"/>
                </a:solidFill>
              </a:rPr>
              <a:t> que le </a:t>
            </a:r>
            <a:r>
              <a:rPr lang="en-GB" sz="1600" dirty="0" err="1">
                <a:solidFill>
                  <a:schemeClr val="bg1"/>
                </a:solidFill>
              </a:rPr>
              <a:t>hayamos</a:t>
            </a:r>
            <a:r>
              <a:rPr lang="en-GB" sz="1600" dirty="0">
                <a:solidFill>
                  <a:schemeClr val="bg1"/>
                </a:solidFill>
              </a:rPr>
              <a:t> </a:t>
            </a:r>
            <a:r>
              <a:rPr lang="en-GB" sz="1600" dirty="0" err="1">
                <a:solidFill>
                  <a:schemeClr val="bg1"/>
                </a:solidFill>
              </a:rPr>
              <a:t>puesto</a:t>
            </a:r>
            <a:r>
              <a:rPr lang="en-GB" sz="1600" dirty="0">
                <a:solidFill>
                  <a:schemeClr val="bg1"/>
                </a:solidFill>
              </a:rPr>
              <a:t> al </a:t>
            </a:r>
            <a:r>
              <a:rPr lang="en-GB" sz="1600" dirty="0" err="1">
                <a:solidFill>
                  <a:srgbClr val="0070C0"/>
                </a:solidFill>
              </a:rPr>
              <a:t>Mientras</a:t>
            </a:r>
            <a:r>
              <a:rPr lang="en-GB" sz="1600" dirty="0">
                <a:solidFill>
                  <a:schemeClr val="bg1"/>
                </a:solidFill>
              </a:rPr>
              <a:t>.</a:t>
            </a:r>
          </a:p>
          <a:p>
            <a:pPr marL="342900" indent="-342900" algn="just">
              <a:buAutoNum type="arabicPeriod"/>
            </a:pP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03BCA59-4DC8-44AC-B6F1-27FD6DF76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315" y="1923252"/>
            <a:ext cx="2332242" cy="2238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4685F4A-5AC2-49CB-B361-D2E505ABF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74" y="717434"/>
            <a:ext cx="2600325" cy="87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011B976-4E4C-446A-AD15-E52523C6A3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2112" y="4491145"/>
            <a:ext cx="3252861" cy="2107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4DDEC26-735E-4323-A41F-CB36660CADCC}"/>
              </a:ext>
            </a:extLst>
          </p:cNvPr>
          <p:cNvSpPr txBox="1"/>
          <p:nvPr/>
        </p:nvSpPr>
        <p:spPr>
          <a:xfrm>
            <a:off x="7751134" y="233923"/>
            <a:ext cx="273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Estructura del </a:t>
            </a:r>
            <a:r>
              <a:rPr lang="es-ES" b="1" dirty="0">
                <a:solidFill>
                  <a:srgbClr val="0070C0"/>
                </a:solidFill>
              </a:rPr>
              <a:t>Mientras</a:t>
            </a:r>
            <a:endParaRPr lang="en-GB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1947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0239F92-8F9D-48BA-87A3-FD9B850E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n-GB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D4BC212E-1187-4844-8E0C-54B1F0452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0C28057-AFBA-4B32-9F08-FF605BD47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42" y="2410696"/>
            <a:ext cx="8040716" cy="37893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160104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DF5666-76B1-4DFE-9DCC-43C627C7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754967"/>
            <a:ext cx="7729728" cy="1188720"/>
          </a:xfrm>
        </p:spPr>
        <p:txBody>
          <a:bodyPr/>
          <a:lstStyle/>
          <a:p>
            <a:r>
              <a:rPr lang="es-ES" dirty="0"/>
              <a:t>Anidamiento de estructuras repetitivas</a:t>
            </a:r>
            <a:endParaRPr lang="en-GB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1A3E30-7771-4674-8324-5E56AA8F1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834" y="2804545"/>
            <a:ext cx="7608329" cy="2975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053165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DF5666-76B1-4DFE-9DCC-43C627C7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4" y="402630"/>
            <a:ext cx="7729728" cy="1188720"/>
          </a:xfrm>
        </p:spPr>
        <p:txBody>
          <a:bodyPr/>
          <a:lstStyle/>
          <a:p>
            <a:r>
              <a:rPr lang="es-ES" dirty="0"/>
              <a:t>Anidamiento de estructuras repetitivas</a:t>
            </a: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3232467-B6BC-42BE-87F6-0B75D560E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23" y="1970816"/>
            <a:ext cx="5464363" cy="48057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618C703-A5B9-4D53-A7E6-3666B1AE2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16" y="1960330"/>
            <a:ext cx="4752975" cy="4724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159370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EDF5666-76B1-4DFE-9DCC-43C627C7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Anidamiento de estructuras repetitivas</a:t>
            </a:r>
            <a:endParaRPr lang="en-GB" dirty="0"/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CDFEE14D-CF9B-4456-AB92-E95936DA6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514" y="165875"/>
            <a:ext cx="4381500" cy="643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846776"/>
      </p:ext>
    </p:extLst>
  </p:cSld>
  <p:clrMapOvr>
    <a:masterClrMapping/>
  </p:clrMapOvr>
  <p:transition spd="slow">
    <p:cover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E87EA63-3D1F-44AC-8912-5888E0D7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233923"/>
            <a:ext cx="4486656" cy="1141497"/>
          </a:xfrm>
        </p:spPr>
        <p:txBody>
          <a:bodyPr/>
          <a:lstStyle/>
          <a:p>
            <a:r>
              <a:rPr lang="es-ES" dirty="0"/>
              <a:t>PARA {…}</a:t>
            </a:r>
            <a:endParaRPr lang="en-GB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CF53B624-56BD-4D0A-9494-8A9449167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723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1BE8540-BC02-4BF4-98B3-3ADD5DF85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440195"/>
            <a:ext cx="4486656" cy="1141497"/>
          </a:xfrm>
        </p:spPr>
        <p:txBody>
          <a:bodyPr/>
          <a:lstStyle/>
          <a:p>
            <a:r>
              <a:rPr lang="es-ES" dirty="0"/>
              <a:t>Estructura del algoritmo</a:t>
            </a:r>
            <a:endParaRPr lang="en-GB" dirty="0"/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ABD87DC4-E2E9-42FB-A5C3-824F4D8C8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2838" y="2543175"/>
            <a:ext cx="3362325" cy="1771650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B7323BF6-0AEF-496F-95C3-99CC173CC6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31982"/>
            <a:ext cx="3794760" cy="2194036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chemeClr val="bg1"/>
                </a:solidFill>
              </a:rPr>
              <a:t>1. </a:t>
            </a:r>
            <a:r>
              <a:rPr lang="es-ES" sz="2000" dirty="0"/>
              <a:t>El algoritmo tiene un principio y un final</a:t>
            </a:r>
          </a:p>
          <a:p>
            <a:r>
              <a:rPr lang="en-GB" sz="2000" dirty="0"/>
              <a:t>2. El </a:t>
            </a:r>
            <a:r>
              <a:rPr lang="en-GB" sz="2000" dirty="0" err="1"/>
              <a:t>algoritmo</a:t>
            </a:r>
            <a:r>
              <a:rPr lang="en-GB" sz="2000" dirty="0"/>
              <a:t> debe </a:t>
            </a:r>
            <a:r>
              <a:rPr lang="en-GB" sz="2000" dirty="0" err="1"/>
              <a:t>llevar</a:t>
            </a:r>
            <a:r>
              <a:rPr lang="en-GB" sz="2000" dirty="0"/>
              <a:t> un </a:t>
            </a:r>
            <a:r>
              <a:rPr lang="en-GB" sz="2000" dirty="0" err="1"/>
              <a:t>nombre</a:t>
            </a:r>
            <a:r>
              <a:rPr lang="en-GB" sz="2000" dirty="0"/>
              <a:t> </a:t>
            </a:r>
            <a:r>
              <a:rPr lang="en-GB" sz="2000" dirty="0" err="1"/>
              <a:t>único</a:t>
            </a:r>
            <a:endParaRPr lang="en-GB" sz="2000" dirty="0"/>
          </a:p>
          <a:p>
            <a:r>
              <a:rPr lang="en-GB" sz="2000" dirty="0"/>
              <a:t>3.  Como se </a:t>
            </a:r>
            <a:r>
              <a:rPr lang="en-GB" sz="2000" dirty="0" err="1"/>
              <a:t>ve</a:t>
            </a:r>
            <a:r>
              <a:rPr lang="en-GB" sz="2000" dirty="0"/>
              <a:t> en el </a:t>
            </a:r>
            <a:r>
              <a:rPr lang="en-GB" sz="2000" dirty="0" err="1"/>
              <a:t>ejemplo</a:t>
            </a:r>
            <a:r>
              <a:rPr lang="en-GB" sz="2000" dirty="0"/>
              <a:t>, el </a:t>
            </a:r>
            <a:r>
              <a:rPr lang="en-GB" sz="2000" dirty="0" err="1"/>
              <a:t>algoritmo</a:t>
            </a:r>
            <a:r>
              <a:rPr lang="en-GB" sz="2000" dirty="0"/>
              <a:t> debe ser una </a:t>
            </a:r>
            <a:r>
              <a:rPr lang="en-GB" sz="2000" dirty="0" err="1"/>
              <a:t>sucesión</a:t>
            </a:r>
            <a:r>
              <a:rPr lang="en-GB" sz="2000" dirty="0"/>
              <a:t> de </a:t>
            </a:r>
            <a:r>
              <a:rPr lang="en-GB" sz="2000" dirty="0" err="1"/>
              <a:t>lineas</a:t>
            </a:r>
            <a:r>
              <a:rPr lang="en-GB" sz="2000" dirty="0"/>
              <a:t> de </a:t>
            </a:r>
            <a:r>
              <a:rPr lang="en-GB" sz="2000" dirty="0" err="1"/>
              <a:t>acción</a:t>
            </a:r>
            <a:r>
              <a:rPr lang="en-GB" sz="2000" dirty="0"/>
              <a:t> que le </a:t>
            </a:r>
            <a:r>
              <a:rPr lang="en-GB" sz="2000" dirty="0" err="1"/>
              <a:t>dicen</a:t>
            </a:r>
            <a:r>
              <a:rPr lang="en-GB" sz="2000" dirty="0"/>
              <a:t> que </a:t>
            </a:r>
            <a:r>
              <a:rPr lang="en-GB" sz="2000" dirty="0" err="1"/>
              <a:t>hacer</a:t>
            </a:r>
            <a:r>
              <a:rPr lang="en-GB" sz="2000" dirty="0"/>
              <a:t> al </a:t>
            </a:r>
            <a:r>
              <a:rPr lang="en-GB" sz="2000" dirty="0" err="1"/>
              <a:t>programa</a:t>
            </a:r>
            <a:endParaRPr lang="en-GB" sz="2000" dirty="0"/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43A6818C-E448-4C6D-85FF-28AFC324FE94}"/>
              </a:ext>
            </a:extLst>
          </p:cNvPr>
          <p:cNvSpPr txBox="1">
            <a:spLocks/>
          </p:cNvSpPr>
          <p:nvPr/>
        </p:nvSpPr>
        <p:spPr bwMode="blackWhite">
          <a:xfrm>
            <a:off x="7062762" y="440195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Ejemplo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6309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19EFB-DBA9-4F27-B85F-700B6D7DA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543297"/>
            <a:ext cx="4486656" cy="1141497"/>
          </a:xfrm>
        </p:spPr>
        <p:txBody>
          <a:bodyPr/>
          <a:lstStyle/>
          <a:p>
            <a:r>
              <a:rPr lang="es-ES" dirty="0"/>
              <a:t>Constantes &amp;</a:t>
            </a:r>
            <a:br>
              <a:rPr lang="es-ES" dirty="0"/>
            </a:br>
            <a:r>
              <a:rPr lang="es-ES" dirty="0"/>
              <a:t>variables</a:t>
            </a:r>
            <a:endParaRPr lang="en-GB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155E4108-F06A-4487-BF7E-5D6E7B0F1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0816" y="2790775"/>
            <a:ext cx="4816475" cy="12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E55AF4-D78E-4430-BF20-1DEF3B607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5568" y="2331982"/>
            <a:ext cx="3794760" cy="2194036"/>
          </a:xfrm>
        </p:spPr>
        <p:txBody>
          <a:bodyPr>
            <a:noAutofit/>
          </a:bodyPr>
          <a:lstStyle/>
          <a:p>
            <a:r>
              <a:rPr lang="es-ES" sz="2000" dirty="0"/>
              <a:t>Una </a:t>
            </a:r>
            <a:r>
              <a:rPr lang="es-ES" sz="2000" b="1" dirty="0">
                <a:solidFill>
                  <a:schemeClr val="bg1"/>
                </a:solidFill>
              </a:rPr>
              <a:t>constante</a:t>
            </a:r>
            <a:r>
              <a:rPr lang="es-ES" sz="2000" dirty="0"/>
              <a:t> es un tipo de dato que se guarda en la memoria de la computadora y </a:t>
            </a:r>
            <a:r>
              <a:rPr lang="es-ES" sz="2000" b="1" dirty="0"/>
              <a:t>no</a:t>
            </a:r>
            <a:r>
              <a:rPr lang="es-ES" sz="2000" dirty="0"/>
              <a:t> </a:t>
            </a:r>
            <a:r>
              <a:rPr lang="es-ES" sz="2000" b="1" dirty="0"/>
              <a:t>se puede modificar</a:t>
            </a:r>
            <a:r>
              <a:rPr lang="es-ES" sz="2000" dirty="0"/>
              <a:t>.</a:t>
            </a:r>
          </a:p>
          <a:p>
            <a:r>
              <a:rPr lang="es-ES" sz="2000" dirty="0"/>
              <a:t>Por el contrario, una</a:t>
            </a:r>
            <a:r>
              <a:rPr lang="es-ES" sz="2000" b="1" dirty="0"/>
              <a:t> </a:t>
            </a:r>
            <a:r>
              <a:rPr lang="es-ES" sz="2000" b="1" dirty="0">
                <a:solidFill>
                  <a:schemeClr val="accent3"/>
                </a:solidFill>
              </a:rPr>
              <a:t>variable</a:t>
            </a:r>
            <a:r>
              <a:rPr lang="es-ES" sz="2000" dirty="0"/>
              <a:t> como indica su nombre, es un tipo de dato que se guarda en la memoria de la computadora y a diferencia de la constante este </a:t>
            </a:r>
            <a:r>
              <a:rPr lang="es-ES" sz="2000" b="1" dirty="0"/>
              <a:t>sí</a:t>
            </a:r>
            <a:r>
              <a:rPr lang="es-ES" sz="2000" dirty="0"/>
              <a:t> es modificable.</a:t>
            </a:r>
            <a:endParaRPr lang="en-GB" sz="2000" dirty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FB589291-4714-49A1-B0C7-F098C8298DA8}"/>
              </a:ext>
            </a:extLst>
          </p:cNvPr>
          <p:cNvSpPr txBox="1">
            <a:spLocks/>
          </p:cNvSpPr>
          <p:nvPr/>
        </p:nvSpPr>
        <p:spPr>
          <a:xfrm>
            <a:off x="7281674" y="2434048"/>
            <a:ext cx="3794760" cy="219403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5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EEAF85F-F863-447E-A5AC-7DFF3F641D9C}"/>
              </a:ext>
            </a:extLst>
          </p:cNvPr>
          <p:cNvSpPr txBox="1">
            <a:spLocks/>
          </p:cNvSpPr>
          <p:nvPr/>
        </p:nvSpPr>
        <p:spPr bwMode="blackWhite">
          <a:xfrm>
            <a:off x="6935724" y="543297"/>
            <a:ext cx="4486656" cy="1141497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2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TIPOS DE DATOS</a:t>
            </a:r>
          </a:p>
          <a:p>
            <a:r>
              <a:rPr lang="es-ES" dirty="0"/>
              <a:t>(RESUMEN)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127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AD7980-7A76-48BD-A6FF-A3F5C9EE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685"/>
            <a:ext cx="7729728" cy="1188720"/>
          </a:xfrm>
        </p:spPr>
        <p:txBody>
          <a:bodyPr/>
          <a:lstStyle/>
          <a:p>
            <a:r>
              <a:rPr lang="es-ES" dirty="0"/>
              <a:t>TIPO DE DATO: </a:t>
            </a:r>
            <a:r>
              <a:rPr lang="es-ES" b="1" dirty="0"/>
              <a:t>NUMÉRICO</a:t>
            </a:r>
            <a:endParaRPr lang="en-GB" b="1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3F0ACC-C81D-447F-BA69-217902BE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8811"/>
            <a:ext cx="7729728" cy="3101983"/>
          </a:xfrm>
        </p:spPr>
        <p:txBody>
          <a:bodyPr/>
          <a:lstStyle/>
          <a:p>
            <a:r>
              <a:rPr lang="es-ES" dirty="0"/>
              <a:t>En pseudocódigo (</a:t>
            </a:r>
            <a:r>
              <a:rPr lang="es-ES" dirty="0" err="1"/>
              <a:t>Pseint</a:t>
            </a:r>
            <a:r>
              <a:rPr lang="es-ES" dirty="0"/>
              <a:t>) existen 2 tipos de datos numéricos:</a:t>
            </a:r>
          </a:p>
          <a:p>
            <a:r>
              <a:rPr lang="es-ES" b="1" dirty="0"/>
              <a:t>Entero: </a:t>
            </a:r>
            <a:r>
              <a:rPr lang="es-ES" dirty="0"/>
              <a:t>Que como su nombre indica, representa a los números enteros, es decir los que no tienen coma.</a:t>
            </a:r>
          </a:p>
          <a:p>
            <a:r>
              <a:rPr lang="es-ES" b="1" dirty="0"/>
              <a:t>Real: </a:t>
            </a:r>
            <a:r>
              <a:rPr lang="es-ES" dirty="0"/>
              <a:t>Representa al conjunto de los números reales.</a:t>
            </a:r>
            <a:endParaRPr lang="en-GB" dirty="0"/>
          </a:p>
        </p:txBody>
      </p:sp>
      <p:pic>
        <p:nvPicPr>
          <p:cNvPr id="1026" name="Picture 2" descr="Conjuntos Numéricos - Mates Fáciles">
            <a:extLst>
              <a:ext uri="{FF2B5EF4-FFF2-40B4-BE49-F238E27FC236}">
                <a16:creationId xmlns:a16="http://schemas.microsoft.com/office/drawing/2014/main" id="{09C05A2C-6446-4BE6-BCF3-A7C0434FF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72" y="3429000"/>
            <a:ext cx="5611455" cy="285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597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AD7980-7A76-48BD-A6FF-A3F5C9EE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685"/>
            <a:ext cx="7729728" cy="1188720"/>
          </a:xfrm>
        </p:spPr>
        <p:txBody>
          <a:bodyPr/>
          <a:lstStyle/>
          <a:p>
            <a:r>
              <a:rPr lang="es-ES" dirty="0"/>
              <a:t>TIPO DE DATO: </a:t>
            </a:r>
            <a:r>
              <a:rPr lang="es-ES" b="1" dirty="0"/>
              <a:t>carácter</a:t>
            </a:r>
            <a:endParaRPr lang="en-GB" b="1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3F0ACC-C81D-447F-BA69-217902BE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8811"/>
            <a:ext cx="7729728" cy="3101983"/>
          </a:xfrm>
        </p:spPr>
        <p:txBody>
          <a:bodyPr>
            <a:noAutofit/>
          </a:bodyPr>
          <a:lstStyle/>
          <a:p>
            <a:r>
              <a:rPr lang="es-ES" sz="2000" dirty="0"/>
              <a:t>Este tipo de dato normalmente lo definimos como texto, es decir, a diferencia del anterior tipo de dato, acá podemos ingresar textos sin generar ningún problema en el programa. </a:t>
            </a:r>
          </a:p>
          <a:p>
            <a:r>
              <a:rPr lang="es-ES" sz="2000" dirty="0"/>
              <a:t>Las variables tipo </a:t>
            </a:r>
            <a:r>
              <a:rPr lang="es-ES" sz="2000" b="1" dirty="0"/>
              <a:t>carácter</a:t>
            </a:r>
            <a:r>
              <a:rPr lang="es-ES" sz="2000" dirty="0"/>
              <a:t> aceptan cualquier tipo de carácter, esto va desde números, símbolos, letras, etc. Se llama carácter justo por esto, podes meter cualquier cosa.</a:t>
            </a:r>
          </a:p>
          <a:p>
            <a:r>
              <a:rPr lang="es-ES" sz="2000" dirty="0"/>
              <a:t>Ojo, que puedas meter números en este tipo de dato no quiere decir que puedas operar con ellos de forma </a:t>
            </a:r>
            <a:r>
              <a:rPr lang="es-ES" sz="2000" dirty="0" err="1"/>
              <a:t>algebráica</a:t>
            </a:r>
            <a:r>
              <a:rPr lang="es-ES" sz="2000" dirty="0"/>
              <a:t>, esto lo vamos a ver más adelante.</a:t>
            </a:r>
            <a:endParaRPr lang="en-GB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DDDEE98-16A7-4D31-B519-F1410DEDB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4985289"/>
            <a:ext cx="4876800" cy="1685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270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23AD7980-7A76-48BD-A6FF-A3F5C9EE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60685"/>
            <a:ext cx="7729728" cy="1188720"/>
          </a:xfrm>
        </p:spPr>
        <p:txBody>
          <a:bodyPr/>
          <a:lstStyle/>
          <a:p>
            <a:r>
              <a:rPr lang="es-ES" dirty="0"/>
              <a:t>TIPO DE DATO: </a:t>
            </a:r>
            <a:r>
              <a:rPr lang="es-ES" b="1" dirty="0"/>
              <a:t>lógico</a:t>
            </a:r>
            <a:endParaRPr lang="en-GB" b="1" dirty="0"/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933F0ACC-C81D-447F-BA69-217902BE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8811"/>
            <a:ext cx="7729728" cy="4748504"/>
          </a:xfrm>
        </p:spPr>
        <p:txBody>
          <a:bodyPr>
            <a:noAutofit/>
          </a:bodyPr>
          <a:lstStyle/>
          <a:p>
            <a:r>
              <a:rPr lang="es-ES" sz="2000" dirty="0"/>
              <a:t>Este tipo de dato es el que seguramente vayamos a utilizar menos frecuentemente, pero lo que hace en resumidas cuentas es lo mismo que hemos estado haciendo en </a:t>
            </a:r>
            <a:r>
              <a:rPr lang="es-ES" sz="2000" b="1" dirty="0"/>
              <a:t>Lógica y Algebra</a:t>
            </a:r>
            <a:r>
              <a:rPr lang="es-ES" sz="2000" dirty="0"/>
              <a:t>, solo puede tomar 2 valores, TRUE (Verdadero) y FALSE (Falso), lo utilizamos por ejemplo al comparar una expresión: </a:t>
            </a:r>
          </a:p>
          <a:p>
            <a:pPr marL="0" indent="0">
              <a:buNone/>
            </a:pPr>
            <a:r>
              <a:rPr lang="es-ES" sz="2000" b="1" dirty="0"/>
              <a:t>   definir </a:t>
            </a:r>
            <a:r>
              <a:rPr lang="es-ES" sz="2000" dirty="0"/>
              <a:t>log </a:t>
            </a:r>
            <a:r>
              <a:rPr lang="es-ES" sz="2000" b="1" dirty="0"/>
              <a:t>como lógico;</a:t>
            </a:r>
          </a:p>
          <a:p>
            <a:pPr marL="0" indent="0">
              <a:buNone/>
            </a:pPr>
            <a:r>
              <a:rPr lang="es-ES" sz="2000" b="1" dirty="0"/>
              <a:t>   </a:t>
            </a:r>
            <a:r>
              <a:rPr lang="es-ES" sz="2000" dirty="0">
                <a:solidFill>
                  <a:schemeClr val="tx1"/>
                </a:solidFill>
              </a:rPr>
              <a:t>log</a:t>
            </a:r>
            <a:r>
              <a:rPr lang="es-ES" sz="2000" dirty="0">
                <a:solidFill>
                  <a:srgbClr val="0070C0"/>
                </a:solidFill>
              </a:rPr>
              <a:t>= </a:t>
            </a:r>
            <a:r>
              <a:rPr lang="es-ES" sz="2000" dirty="0">
                <a:solidFill>
                  <a:schemeClr val="tx1"/>
                </a:solidFill>
              </a:rPr>
              <a:t>2+3&lt;4</a:t>
            </a:r>
            <a:r>
              <a:rPr lang="es-ES" sz="2000" dirty="0">
                <a:solidFill>
                  <a:srgbClr val="0070C0"/>
                </a:solidFill>
              </a:rPr>
              <a:t>;</a:t>
            </a:r>
          </a:p>
          <a:p>
            <a:r>
              <a:rPr lang="es-ES" sz="2000" dirty="0"/>
              <a:t>En este caso adquiere el valor TRUE, porque 2+4 es mayor que 4, si pusiéramos una condición que sea falsa saldría FALSE.</a:t>
            </a:r>
          </a:p>
          <a:p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273754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02A3ED0-C600-483D-994D-B18B7850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465362"/>
            <a:ext cx="4486656" cy="1141497"/>
          </a:xfrm>
        </p:spPr>
        <p:txBody>
          <a:bodyPr/>
          <a:lstStyle/>
          <a:p>
            <a:r>
              <a:rPr lang="es-ES" dirty="0"/>
              <a:t>Operadores</a:t>
            </a:r>
            <a:endParaRPr lang="en-GB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D58937-F8ED-4A36-B715-A29A13920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046" y="1003726"/>
            <a:ext cx="1847850" cy="16668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6EAEE9C-D829-4F7B-A67C-782CC65CC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9096" y="2615705"/>
            <a:ext cx="1809750" cy="7143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8F96598-431D-45A9-96D9-3383416C8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71" y="2795673"/>
            <a:ext cx="2667000" cy="2000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CC17347-4797-4B47-A81C-334BD5F60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85" y="4348091"/>
            <a:ext cx="4480709" cy="19339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0D08753-73EC-471F-B729-B5BFFCC3C2B9}"/>
              </a:ext>
            </a:extLst>
          </p:cNvPr>
          <p:cNvSpPr txBox="1"/>
          <p:nvPr/>
        </p:nvSpPr>
        <p:spPr>
          <a:xfrm>
            <a:off x="1704285" y="2317285"/>
            <a:ext cx="2273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Operadores lógicos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18EE27A-F3A4-4EA3-B829-8CE4BC682DA2}"/>
              </a:ext>
            </a:extLst>
          </p:cNvPr>
          <p:cNvSpPr txBox="1"/>
          <p:nvPr/>
        </p:nvSpPr>
        <p:spPr>
          <a:xfrm>
            <a:off x="7663275" y="548606"/>
            <a:ext cx="2741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Operadores algebraicos</a:t>
            </a:r>
            <a:endParaRPr lang="en-GB" b="1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0A673F5-D1A5-4B94-8F8F-2786D5BD91B8}"/>
              </a:ext>
            </a:extLst>
          </p:cNvPr>
          <p:cNvSpPr txBox="1"/>
          <p:nvPr/>
        </p:nvSpPr>
        <p:spPr>
          <a:xfrm>
            <a:off x="7902794" y="4002734"/>
            <a:ext cx="226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Expresiones lógicas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262573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quet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TM10001115[[fn=Paquete]]</Template>
  <TotalTime>1160</TotalTime>
  <Words>1935</Words>
  <Application>Microsoft Office PowerPoint</Application>
  <PresentationFormat>Panorámica</PresentationFormat>
  <Paragraphs>174</Paragraphs>
  <Slides>36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0" baseType="lpstr">
      <vt:lpstr>Arial</vt:lpstr>
      <vt:lpstr>Calibri</vt:lpstr>
      <vt:lpstr>Gill Sans MT</vt:lpstr>
      <vt:lpstr>Paquete</vt:lpstr>
      <vt:lpstr>INTRODUCCIÓN AL PSEUDOCÓDIGO EN pseint </vt:lpstr>
      <vt:lpstr>Aclaraciones  antes de empezar</vt:lpstr>
      <vt:lpstr>Contenidos parte 1</vt:lpstr>
      <vt:lpstr>Estructura del algoritmo</vt:lpstr>
      <vt:lpstr>Constantes &amp; variables</vt:lpstr>
      <vt:lpstr>TIPO DE DATO: NUMÉRICO</vt:lpstr>
      <vt:lpstr>TIPO DE DATO: carácter</vt:lpstr>
      <vt:lpstr>TIPO DE DATO: lógico</vt:lpstr>
      <vt:lpstr>Operadores</vt:lpstr>
      <vt:lpstr>Asignaciones</vt:lpstr>
      <vt:lpstr>ASIGNACIÓN A UNA VARIABLE NUMÉRICA</vt:lpstr>
      <vt:lpstr>ASIGNACIÓN A UNA VARIABLE caracter</vt:lpstr>
      <vt:lpstr>entradas</vt:lpstr>
      <vt:lpstr>Leer (sintaxis)</vt:lpstr>
      <vt:lpstr>Escribir (sintaxis)</vt:lpstr>
      <vt:lpstr>Escribir (sintaxis)</vt:lpstr>
      <vt:lpstr>Escribir sin saltar</vt:lpstr>
      <vt:lpstr>Funciones</vt:lpstr>
      <vt:lpstr>Función trunc</vt:lpstr>
      <vt:lpstr>Contenidos parte 2</vt:lpstr>
      <vt:lpstr>Estructuras de control</vt:lpstr>
      <vt:lpstr>ESTRUCTURA: SI</vt:lpstr>
      <vt:lpstr>ESTRUCTURA: SEGÚN</vt:lpstr>
      <vt:lpstr>ESTRUCTURA: SEGÚN</vt:lpstr>
      <vt:lpstr>ESTRUCTURA: SEGÚN</vt:lpstr>
      <vt:lpstr>ESTRUCTURA: SEGÚN</vt:lpstr>
      <vt:lpstr>CONTENIDOS PARTE 3</vt:lpstr>
      <vt:lpstr>Estructuras iterativas</vt:lpstr>
      <vt:lpstr>Repetir {…} hasta</vt:lpstr>
      <vt:lpstr>Repetir {…} hasta</vt:lpstr>
      <vt:lpstr>MIENTRAS {…}</vt:lpstr>
      <vt:lpstr>ejemplo</vt:lpstr>
      <vt:lpstr>Anidamiento de estructuras repetitivas</vt:lpstr>
      <vt:lpstr>Anidamiento de estructuras repetitivas</vt:lpstr>
      <vt:lpstr>Anidamiento de estructuras repetitivas</vt:lpstr>
      <vt:lpstr>PARA {…}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LA PROGRAMACIÓN</dc:title>
  <dc:creator>Tomás Schlotahuer</dc:creator>
  <cp:lastModifiedBy>Tomás Schlotahuer</cp:lastModifiedBy>
  <cp:revision>66</cp:revision>
  <dcterms:created xsi:type="dcterms:W3CDTF">2023-03-23T20:48:07Z</dcterms:created>
  <dcterms:modified xsi:type="dcterms:W3CDTF">2023-04-19T21:24:48Z</dcterms:modified>
</cp:coreProperties>
</file>