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Amatic SC"/>
      <p:regular r:id="rId35"/>
      <p:bold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EAC8C4-D078-4057-9A7A-7C0F45890C82}">
  <a:tblStyle styleId="{07EAC8C4-D078-4057-9A7A-7C0F45890C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maticSC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AmaticSC-bold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1322360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132236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132236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132236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132236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132236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132236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132236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1322360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81322360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132236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132236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132236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132236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1322360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1322360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1322360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1322360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132236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132236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5e5f150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5e5f150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132236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132236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132236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132236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81322360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81322360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81322360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81322360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1322360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81322360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132236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132236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1322360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1322360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1322360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1322360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5e5f150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5e5f150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132236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132236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132236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132236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132236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132236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132236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132236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e5f150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e5f150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132236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132236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132236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132236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21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Aritmética binario 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y unidades de almacenamiento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691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 pasar de una unidad </a:t>
            </a: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más grande a otra más pequeña</a:t>
            </a: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se multiplica por </a:t>
            </a: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</a:t>
            </a:r>
            <a:endParaRPr b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TB-&gt; GB-&gt; MB-&gt; KB-&gt; B</a:t>
            </a:r>
            <a:endParaRPr b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BYTE-&gt; bit  </a:t>
            </a:r>
            <a:r>
              <a:rPr b="1" lang="es" sz="2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????</a:t>
            </a:r>
            <a:endParaRPr b="1" sz="25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 pasar de una unidad </a:t>
            </a: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más pequeña a otra más grande </a:t>
            </a: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se divide por </a:t>
            </a: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</a:t>
            </a:r>
            <a:endParaRPr b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B-&gt; KB-&gt; MB-&gt; GB-&gt; TB</a:t>
            </a:r>
            <a:endParaRPr b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bit -&gt;  BYTE        </a:t>
            </a:r>
            <a:r>
              <a:rPr b="1" lang="es" sz="2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????</a:t>
            </a:r>
            <a:endParaRPr b="1" sz="25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lang="es" sz="2133">
                <a:latin typeface="Georgia"/>
                <a:ea typeface="Georgia"/>
                <a:cs typeface="Georgia"/>
                <a:sym typeface="Georgia"/>
              </a:rPr>
              <a:t>Calcular la unidad de medida que corresponda.</a:t>
            </a:r>
            <a:endParaRPr sz="2133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908425" y="1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{07EAC8C4-D078-4057-9A7A-7C0F45890C82}</a:tableStyleId>
              </a:tblPr>
              <a:tblGrid>
                <a:gridCol w="3093800"/>
                <a:gridCol w="3093800"/>
              </a:tblGrid>
              <a:tr h="63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BIT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 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KILOBYTE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MEGABYTE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GIGABYTE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400"/>
                        <a:t>1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TERABYTE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latin typeface="Georgia"/>
                <a:ea typeface="Georgia"/>
                <a:cs typeface="Georgia"/>
                <a:sym typeface="Georgia"/>
              </a:rPr>
              <a:t>Calcular la unidad de medida que corresponda..</a:t>
            </a:r>
            <a:endParaRPr sz="2244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759700" y="10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{07EAC8C4-D078-4057-9A7A-7C0F45890C82}</a:tableStyleId>
              </a:tblPr>
              <a:tblGrid>
                <a:gridCol w="3276600"/>
                <a:gridCol w="3276600"/>
              </a:tblGrid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BIT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 8589934592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1073741824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KILOBYTE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1048576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MEGABYTE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1024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GIGABYTE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400"/>
                        <a:t>1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TERABYTE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0,009765625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1. ¿Cuántos MB de memoria RAM tiene un ordenador que tiene 1 GB?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1. ¿Cuántos MB de memoria RAM tiene un ordenador que tiene 1 GB?</a:t>
            </a:r>
            <a:endParaRPr b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GB-&gt; MB (multiplicar) 1*1024= 1024 MB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 ¿</a:t>
            </a:r>
            <a:r>
              <a:rPr b="1" lang="es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Cuantos</a:t>
            </a:r>
            <a:r>
              <a:rPr b="1" lang="es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KB de memoria RAM tiene un ordenador que tiene 3 GB?</a:t>
            </a:r>
            <a:endParaRPr b="1"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2.  ¿</a:t>
            </a: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Cuantos</a:t>
            </a: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KB de memoria RAM tiene un ordenador que tiene 3 GB?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GB-&gt; MB-&gt; KB (multiplicar)</a:t>
            </a:r>
            <a:endParaRPr sz="4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3*1024=3072 MB</a:t>
            </a:r>
            <a:endParaRPr sz="4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3072* 1024= 3145728 KB</a:t>
            </a:r>
            <a:endParaRPr sz="4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200">
                <a:solidFill>
                  <a:schemeClr val="accent1"/>
                </a:solidFill>
              </a:rPr>
              <a:t>4. ¿Cuántos GB de memoria RAM tiene un ordenador que tiene 3145728 KB?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Calcular…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¿Cuántos GB de memoria RAM tiene un ordenador que tiene 3145728 KB?</a:t>
            </a:r>
            <a:endParaRPr b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KB-&gt;MB-&gt; GB (dividir)-&gt; RTA: 3GB</a:t>
            </a:r>
            <a:endParaRPr b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5. Si tengo particionado el disco duro de la siguiente manera…..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69"/>
            <a:ext cx="7349625" cy="404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821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Aritmética binario 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Pregunta: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1.¿De qué tamaño es el disco duro en TB?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2. ¿De qué tamaño es la partición F en MB?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Respuesta: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1.¿De qué tamaño es el disco duro en TB?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Rta: 1TB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2. ¿De qué tamaño es la partición F en MB?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GB-&gt; MB (multiplicar)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Rta: 307200 MB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3. ¿Cuánto espacio disponible hay en la partición C si el espacio utilizado en la misma es del 40%?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Responder: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3. ¿Cuánto espacio disponible hay en la partición C si el espacio utilizado en la misma es del 40%?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150 GB----100 % ( PARTICIÓN  C)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X    GB----40% ( PARTICIÓN C OCUPADA)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X= (40*150)/100= 60- &gt; OCUPADO</a:t>
            </a:r>
            <a:endParaRPr b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¿ Y LIBRE?</a:t>
            </a:r>
            <a:endParaRPr b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Preguntas: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Si el espacio ocupado en la partición E es de 44,5 GB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a.¿cuál es el porcentaje del disco ocupado?¿ y libre?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b.¿cuánto espacio disponible tengo en MB?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c.¿cuánto espacio ocupado tengo en MB?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Si el espacio ocupado en la partición E es de 44,5 GB</a:t>
            </a:r>
            <a:endParaRPr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a.¿cuál es el porcentaje del disco ocupado?¿ y libre?</a:t>
            </a:r>
            <a:endParaRPr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i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50 GB-----100% (total)</a:t>
            </a:r>
            <a:endParaRPr i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i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44,5 GB----X  (ocupado)</a:t>
            </a:r>
            <a:endParaRPr i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i="1" lang="es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X= (44.5*100)/50=89</a:t>
            </a:r>
            <a:endParaRPr i="1"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i="1" lang="es" sz="2500">
                <a:solidFill>
                  <a:srgbClr val="00B050"/>
                </a:solidFill>
              </a:rPr>
              <a:t>Libre???</a:t>
            </a:r>
            <a:endParaRPr b="1" i="1" sz="25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i="1" lang="es" sz="2500">
                <a:solidFill>
                  <a:srgbClr val="C00000"/>
                </a:solidFill>
              </a:rPr>
              <a:t>Rta: Ocupado: 89%- libre 11%</a:t>
            </a:r>
            <a:endParaRPr i="1" sz="25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Si el espacio ocupado en la partición E es de 44,5 GB</a:t>
            </a:r>
            <a:endParaRPr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b. ¿cuánto espacio disponible tengo en MB?</a:t>
            </a:r>
            <a:endParaRPr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Espacio disponible en GB-&gt; 50-44,5= 5,5 GB</a:t>
            </a:r>
            <a:endParaRPr i="1"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Pasar a MB</a:t>
            </a:r>
            <a:endParaRPr i="1"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GB-&gt;MB (</a:t>
            </a: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multiplicar</a:t>
            </a: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i="1" lang="es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5,5*1024= 5632 MB</a:t>
            </a:r>
            <a:endParaRPr i="1"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i="1" lang="es" sz="3000">
                <a:solidFill>
                  <a:srgbClr val="C00000"/>
                </a:solidFill>
              </a:rPr>
              <a:t>Rta= 5632 MB</a:t>
            </a:r>
            <a:endParaRPr b="1" i="1" sz="3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Si el espacio ocupado en la partición E es de 44,5 GB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c. ¿cuánto espacio ocupado tengo en MB?</a:t>
            </a:r>
            <a:endParaRPr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i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GB-&gt; MB (</a:t>
            </a:r>
            <a:r>
              <a:rPr i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multiplicar</a:t>
            </a:r>
            <a:r>
              <a:rPr i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i="1" lang="e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44,5*1024=45568 MB</a:t>
            </a:r>
            <a:endParaRPr i="1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i="1" lang="es" sz="3200">
                <a:solidFill>
                  <a:schemeClr val="dk1"/>
                </a:solidFill>
              </a:rPr>
              <a:t>Rta: </a:t>
            </a:r>
            <a:r>
              <a:rPr b="1" i="1" lang="es" sz="3200">
                <a:solidFill>
                  <a:srgbClr val="C00000"/>
                </a:solidFill>
              </a:rPr>
              <a:t>45568 MB</a:t>
            </a:r>
            <a:endParaRPr b="1" i="1" sz="32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ctrTitle"/>
          </p:nvPr>
        </p:nvSpPr>
        <p:spPr>
          <a:xfrm>
            <a:off x="311700" y="821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¿Preguntas?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92" y="888655"/>
            <a:ext cx="3286683" cy="16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00" y="1782200"/>
            <a:ext cx="5300950" cy="2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800" y="445025"/>
            <a:ext cx="2659040" cy="16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0" y="1689225"/>
            <a:ext cx="5166575" cy="2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MULTIPLICACIÓN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925" y="79425"/>
            <a:ext cx="19240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925" y="2517275"/>
            <a:ext cx="36480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00" y="1579150"/>
            <a:ext cx="5400100" cy="268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DIVISIÓN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900" y="91825"/>
            <a:ext cx="19240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475" y="2961000"/>
            <a:ext cx="2659040" cy="16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50" y="1968250"/>
            <a:ext cx="45243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821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Unidades</a:t>
            </a: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 de almacenamiento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6075" y="111550"/>
            <a:ext cx="85206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t/>
            </a:r>
            <a:endParaRPr sz="3202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8 bits (b)= 1 Byte (B)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bytes son 1 Kilobyte (KB)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K son 1 Megabyte (MB)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MB son 1 Gigabyte (GB)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GB son 1 Terabyte (TB)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TB son 1 Petabyte (PB)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PB son 1 Exabyte (EB)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EB son 1 Zettabyte (ZB)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43"/>
              <a:buFont typeface="Arial"/>
              <a:buNone/>
            </a:pP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s" sz="28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es" sz="3202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1024 ZB son 1 Yottabyte (YB)</a:t>
            </a:r>
            <a:endParaRPr sz="3202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150" y="144400"/>
            <a:ext cx="6441200" cy="44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