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Amatic SC"/>
      <p:regular r:id="rId57"/>
      <p:bold r:id="rId58"/>
    </p:embeddedFont>
    <p:embeddedFont>
      <p:font typeface="Source Code Pro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ourceCodePro-boldItalic.fntdata"/><Relationship Id="rId61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maticSC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58" Type="http://schemas.openxmlformats.org/officeDocument/2006/relationships/font" Target="fonts/AmaticS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598d9027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598d9027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598d9027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598d9027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598d9027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598d9027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98d9027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98d9027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598d9027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598d9027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598d9027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598d9027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598d9027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598d9027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598d9027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598d9027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598d902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598d902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598d902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598d902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598d902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598d902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598d9027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598d9027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598d9027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598d9027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598d902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598d902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598d9027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598d9027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598d9027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598d9027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598d9027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7598d9027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598d9027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7598d9027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598d9027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598d9027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598d9027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598d9027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598d9027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598d9027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598d9027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598d9027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598d90273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598d90273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598d9027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598d9027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598d90273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7598d90273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598d9027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598d9027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598d90273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598d90273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598d9027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598d9027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598d9027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598d9027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598d9027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598d902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598d9027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598d9027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598d9027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598d9027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98d902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98d902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598d9027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598d9027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598d9027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598d9027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598d9027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598d9027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598d90273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598d9027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7598d9027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7598d9027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598d90273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7598d90273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598d9027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7598d9027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598d9027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7598d9027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598d9027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598d9027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7598d90273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7598d9027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598d902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598d902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598d9027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598d9027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598d9027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7598d9027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598d902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598d902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98d902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98d902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598d9027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598d9027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98d9027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98d9027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445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s" sz="4000">
                <a:latin typeface="Georgia"/>
                <a:ea typeface="Georgia"/>
                <a:cs typeface="Georgia"/>
                <a:sym typeface="Georgia"/>
              </a:rPr>
              <a:t>istemas Numéricos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3" y="61588"/>
            <a:ext cx="16478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A BINARIO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835275" y="1274875"/>
            <a:ext cx="50115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1- Tabla de potencia de 2.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2- D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ivisión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 sucesiva por 2.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CONVERSIÓN DE DECIMAL A BINARIO: </a:t>
            </a:r>
            <a:r>
              <a:rPr lang="es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TABLA DE POTENCIA DE 2.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282225"/>
            <a:ext cx="7124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Convertir 78(10) a binario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350" y="0"/>
            <a:ext cx="5518651" cy="16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0" y="1327625"/>
            <a:ext cx="46071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Primero, buscar en valor decimal un número menor o igual a 78.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El número es 64, luego se los resto a los 78. Y al resultado, le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aplico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el mismo procedimiento.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78-</a:t>
            </a:r>
            <a:r>
              <a:rPr b="1" lang="es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64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=14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14-</a:t>
            </a:r>
            <a:r>
              <a:rPr b="1" lang="es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=6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6- </a:t>
            </a:r>
            <a:r>
              <a:rPr b="1" lang="es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=2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2- </a:t>
            </a:r>
            <a:r>
              <a:rPr b="1" lang="es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=0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Para buscar el equivalente en binario, completo con un 1 en la tabla,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donde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 tengo los números que están con azul.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875" y="2901450"/>
            <a:ext cx="4080751" cy="16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con el método tabla de potencia de 2!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435(10) a binario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con el método tabla de potencia de 2!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435(10) a binario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RTA: 110110011(2)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A BINARIO: </a:t>
            </a:r>
            <a:r>
              <a:rPr lang="e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DIVISIÓN SUCESIVA POR 2.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39625" y="1011125"/>
            <a:ext cx="30069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Se requiere dividir sucesivamente el número decimal entre 2 y que se escriban los </a:t>
            </a: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restos 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después de cada división hasta que se obtenga un </a:t>
            </a:r>
            <a:r>
              <a:rPr b="1" lang="es">
                <a:latin typeface="Source Code Pro"/>
                <a:ea typeface="Source Code Pro"/>
                <a:cs typeface="Source Code Pro"/>
                <a:sym typeface="Source Code Pro"/>
              </a:rPr>
              <a:t>cociente de 0</a:t>
            </a: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. El resultado binario se obtiene al escribir desde abajo hacia arriba.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25" y="1097600"/>
            <a:ext cx="4107488" cy="33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con el método división sucesiva por 2!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875(10) a binario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con el método división sucesiva por 2!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875(10) a binario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RTA: 11001101011(2)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BINARIO A DECIMAL, </a:t>
            </a:r>
            <a:r>
              <a:rPr lang="es" sz="2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MULTIPLICANDO CADA DÍGITO POR SU PESO Y SUMANDO LOS PRODUCTOS</a:t>
            </a:r>
            <a:endParaRPr sz="20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92650" y="1459550"/>
            <a:ext cx="62514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Convertir el número 1100</a:t>
            </a:r>
            <a:r>
              <a:rPr baseline="-25000" lang="es" sz="18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 a decimal.</a:t>
            </a:r>
            <a:r>
              <a:rPr lang="es" sz="1700"/>
              <a:t>  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 </a:t>
            </a:r>
            <a:endParaRPr sz="2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		</a:t>
            </a:r>
            <a:endParaRPr sz="17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50" y="2311075"/>
            <a:ext cx="8783342" cy="16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a 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166625" y="1723275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1011011(2) a decimal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Sistemas Numéricos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93850"/>
            <a:ext cx="85206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El sistema numérico es el conjunto ordenado de </a:t>
            </a:r>
            <a:r>
              <a:rPr b="1"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símbolos</a:t>
            </a: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y </a:t>
            </a:r>
            <a:r>
              <a:rPr b="1"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reglas </a:t>
            </a: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que se utilizan para representar datos numéricos o cantidades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100" y="2234150"/>
            <a:ext cx="69342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a binario!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1011011(2) a decimal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RTA: 91(10)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FRACCIONARIO A BINARIO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127500" y="870325"/>
            <a:ext cx="35829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Se multiplica el número fraccionario sucesivamente por dos. Los valores enteros obtenidos antes del punto decimal se constituyen el número en base dos o sea el 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número</a:t>
            </a: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 binario. Para sucesivas multiplicaciones se emplea solamente la parte fraccionaria. El procedimiento termina cuando la parte fraccionaria es nula o bien cuando se cree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haber hallado un número suficiente de cifras binarias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350" y="1015788"/>
            <a:ext cx="4700950" cy="37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fraccionaria a binario!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0.625(10) a binario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RTA: 0.101(2)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FRACCIONARIO A BINARIO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100" y="1110800"/>
            <a:ext cx="5180124" cy="37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FRACCIONARIO A BINARIO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967150" y="918800"/>
            <a:ext cx="73197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la parte entera:</a:t>
            </a:r>
            <a:r>
              <a:rPr b="1" lang="es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10</a:t>
            </a: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.125(10)= (</a:t>
            </a:r>
            <a:r>
              <a:rPr b="1" lang="es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1010.     </a:t>
            </a:r>
            <a:r>
              <a:rPr lang="es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25" y="1585575"/>
            <a:ext cx="3857255" cy="33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FRACCIONARIO A BINARIO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/>
        </p:nvSpPr>
        <p:spPr>
          <a:xfrm>
            <a:off x="967150" y="918800"/>
            <a:ext cx="77415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la parte fraccionaria:</a:t>
            </a:r>
            <a:r>
              <a:rPr b="1" lang="es" sz="18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125</a:t>
            </a:r>
            <a:r>
              <a:rPr lang="es" sz="1800">
                <a:latin typeface="Source Code Pro"/>
                <a:ea typeface="Source Code Pro"/>
                <a:cs typeface="Source Code Pro"/>
                <a:sym typeface="Source Code Pro"/>
              </a:rPr>
              <a:t>(10)= (</a:t>
            </a:r>
            <a:r>
              <a:rPr b="1" lang="es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1010.</a:t>
            </a:r>
            <a:r>
              <a:rPr b="1" lang="es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001</a:t>
            </a:r>
            <a:r>
              <a:rPr lang="es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25" y="2086725"/>
            <a:ext cx="35242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fraccionaria a binario!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20.62(10) a binario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RTA: 10100.1001(2)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BINARIO FRACCIONARIO A DECIMAL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127500" y="870325"/>
            <a:ext cx="35829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Para convertir un número binario Fraccionario a decimal es igual a convertir de binario a decimal, solamente teniendo en cuenta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el casillero que le corresponde a cada número binario. A partir del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eorgia"/>
                <a:ea typeface="Georgia"/>
                <a:cs typeface="Georgia"/>
                <a:sym typeface="Georgia"/>
              </a:rPr>
              <a:t>punto binario se considera potencias inversas de 2.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800" y="1611950"/>
            <a:ext cx="5128800" cy="149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BINARIO FRACCIONARIO A DECIMAL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1950"/>
            <a:ext cx="8705377" cy="11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fraccionaria a 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10.1001 (2) a decimal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Sistema Decimal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37700" y="1093850"/>
            <a:ext cx="88833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El sistema decimal tiene su base en diez dígitos: 0, 1, 2, 3, 4, 5, 6,7, 8 y 9. Cuando el número que vamos a representar es mayor que 9, se emplean esas mismas cifras, pero debe tenerse en cuenta su posición respecto al punto decimal.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Ejemplo: 8(10),  135(10), 1987 (10), etc.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NO SON EJEMPLO DE DECIMAL</a:t>
            </a: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, si lo expresamos de la siguiente manera: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8, 8(2), 8 (8), 8(16).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SIEMPRE LO EXPRESO CON LA BASE QUE CORRESPONDE. En este caso, base 10.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fraccionaria a 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10.1001 (2) a decimal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RTA: 2.5625(10)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Google Shape;2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A OCTAL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 txBox="1"/>
          <p:nvPr/>
        </p:nvSpPr>
        <p:spPr>
          <a:xfrm>
            <a:off x="127500" y="870325"/>
            <a:ext cx="35829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En la conversión de una magnitud decimal a octal se realizan divisiones sucesivas por 8 hasta obtener la parte entera del cociente igual a cero o hasta que no se pueda dividir más.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925" y="939325"/>
            <a:ext cx="4393226" cy="235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a octal!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</a:t>
            </a: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525(10) a octal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a octal!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525(10) = 1015(8)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75" y="2571750"/>
            <a:ext cx="50101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OCTAL A DECIMAL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6"/>
          <p:cNvSpPr txBox="1"/>
          <p:nvPr/>
        </p:nvSpPr>
        <p:spPr>
          <a:xfrm>
            <a:off x="127500" y="870325"/>
            <a:ext cx="35829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La conversión de un número octal a decimal se obtiene multiplicando cada dígito por su peso y sumando los productos:</a:t>
            </a:r>
            <a:r>
              <a:rPr lang="es" sz="1200"/>
              <a:t> </a:t>
            </a:r>
            <a:r>
              <a:rPr lang="es" sz="1700"/>
              <a:t> </a:t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00" y="2324125"/>
            <a:ext cx="5128800" cy="216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octal a </a:t>
            </a: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decimal</a:t>
            </a: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745</a:t>
            </a: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(8)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octal a 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745(8)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RTA=485(10)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DECIMAL A HEXADECIMAL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"/>
          <p:cNvSpPr txBox="1"/>
          <p:nvPr/>
        </p:nvSpPr>
        <p:spPr>
          <a:xfrm>
            <a:off x="127500" y="870325"/>
            <a:ext cx="35829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highlight>
                  <a:schemeClr val="lt1"/>
                </a:highlight>
              </a:rPr>
              <a:t>En la conversión de una magnitud decimal a hexadecimal se realizan divisiones sucesivas por 16 hasta obtener un cociente de cero o hasta que no se pueda dividir más.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075" y="1229475"/>
            <a:ext cx="5128800" cy="2552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a hexadecimal!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525(10) 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decimal a hexadecimal!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525(10)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RTA= 20D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3" name="Google Shape;32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Sistema </a:t>
            </a: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Binario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37700" y="1093850"/>
            <a:ext cx="88833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Está determinado en el uso exclusivo de dos dígitos el 0 y el 1,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denominado Bit. El sistema binario también se le denomina sistema de base 2.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Ejemplo: 001(2),  10101(2), 10 (2), etc.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NO SON EJEMPLO DE BINARIO</a:t>
            </a: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, si lo expresamos de la siguiente manera: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001 - 001(10) - 001 (8) - 001(16).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SIEMPRE LO EXPRESO CON LA BASE QUE CORRESPONDE. En este caso, base 2.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DE HEXADECIMAL A DECIMAL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2"/>
          <p:cNvSpPr txBox="1"/>
          <p:nvPr/>
        </p:nvSpPr>
        <p:spPr>
          <a:xfrm>
            <a:off x="127500" y="870325"/>
            <a:ext cx="81987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En el sistema hexadecimal, cada dígito tiene asociado un peso equivalente a una potencia de 16, entonces se multiplica el valor decimal del dígito correspondiente por el respectivo peso y realizar la suma de los productos.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8630"/>
            <a:ext cx="9144000" cy="225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hexadecimal a 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A35(16) 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hexadecimal a 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311700" y="1710100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Convertir A35(16) 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RTA=  2613(10)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4" name="Google Shape;34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BINARIO A OCTAL.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5"/>
          <p:cNvSpPr txBox="1"/>
          <p:nvPr/>
        </p:nvSpPr>
        <p:spPr>
          <a:xfrm>
            <a:off x="503400" y="786925"/>
            <a:ext cx="81372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Se utiliza el </a:t>
            </a: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método</a:t>
            </a: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b="1"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conversión directa</a:t>
            </a: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, utilizando la tabla de conversiones.</a:t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Para convertir de binario a octal, agrupar de derecha a izquierda de a 3 posiciones.</a:t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Ejemplo: </a:t>
            </a:r>
            <a:r>
              <a:rPr b="1" lang="es" sz="1800">
                <a:solidFill>
                  <a:srgbClr val="CC0000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b="1" lang="es" sz="18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101</a:t>
            </a:r>
            <a:r>
              <a:rPr b="1" lang="es" sz="1800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110</a:t>
            </a:r>
            <a:r>
              <a:rPr b="1" lang="es" sz="18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011</a:t>
            </a:r>
            <a:r>
              <a:rPr lang="es" sz="18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(2)</a:t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1" name="Google Shape;351;p55"/>
          <p:cNvCxnSpPr/>
          <p:nvPr/>
        </p:nvCxnSpPr>
        <p:spPr>
          <a:xfrm flipH="1">
            <a:off x="1758325" y="2158500"/>
            <a:ext cx="1173900" cy="1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7" name="Google Shape;3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00" y="205150"/>
            <a:ext cx="6942925" cy="34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325" y="3727925"/>
            <a:ext cx="21431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6"/>
          <p:cNvSpPr txBox="1"/>
          <p:nvPr/>
        </p:nvSpPr>
        <p:spPr>
          <a:xfrm>
            <a:off x="5975025" y="4395425"/>
            <a:ext cx="2822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Source Code Pro"/>
                <a:ea typeface="Source Code Pro"/>
                <a:cs typeface="Source Code Pro"/>
                <a:sym typeface="Source Code Pro"/>
              </a:rPr>
              <a:t>RTA= 2563(8)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a octal!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228600" y="1314450"/>
            <a:ext cx="82920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101101101(2) a base 8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6" name="Google Shape;36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a octal!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2" name="Google Shape;372;p58"/>
          <p:cNvSpPr txBox="1"/>
          <p:nvPr>
            <p:ph idx="1" type="body"/>
          </p:nvPr>
        </p:nvSpPr>
        <p:spPr>
          <a:xfrm>
            <a:off x="228600" y="1314450"/>
            <a:ext cx="82920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101101101(2) a base 8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RTA= 555(8)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type="title"/>
          </p:nvPr>
        </p:nvSpPr>
        <p:spPr>
          <a:xfrm>
            <a:off x="311700" y="292850"/>
            <a:ext cx="89643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Georgia"/>
                <a:ea typeface="Georgia"/>
                <a:cs typeface="Georgia"/>
                <a:sym typeface="Georgia"/>
              </a:rPr>
              <a:t>CONVERSIÓN BINARIO A HEXADECIMAL.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9"/>
          <p:cNvSpPr txBox="1"/>
          <p:nvPr/>
        </p:nvSpPr>
        <p:spPr>
          <a:xfrm>
            <a:off x="503400" y="786925"/>
            <a:ext cx="81372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Para convertir de binario a HEXADECIMAL, utilizando el método de la </a:t>
            </a:r>
            <a:r>
              <a:rPr b="1" lang="es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conversión directa</a:t>
            </a:r>
            <a:r>
              <a:rPr lang="es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, agrupar de derecha a izquierda de a 4 posiciones.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Ejemplo: </a:t>
            </a:r>
            <a:r>
              <a:rPr b="1" lang="es" sz="2400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</a:rPr>
              <a:t>101</a:t>
            </a:r>
            <a:r>
              <a:rPr b="1" lang="es" sz="2400">
                <a:solidFill>
                  <a:srgbClr val="274E13"/>
                </a:solidFill>
                <a:latin typeface="Georgia"/>
                <a:ea typeface="Georgia"/>
                <a:cs typeface="Georgia"/>
                <a:sym typeface="Georgia"/>
              </a:rPr>
              <a:t>0111</a:t>
            </a:r>
            <a:r>
              <a:rPr lang="es" sz="24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0011</a:t>
            </a:r>
            <a:r>
              <a:rPr lang="es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(2)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0" name="Google Shape;380;p59"/>
          <p:cNvCxnSpPr/>
          <p:nvPr/>
        </p:nvCxnSpPr>
        <p:spPr>
          <a:xfrm flipH="1">
            <a:off x="2391500" y="2281275"/>
            <a:ext cx="1173900" cy="13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6" name="Google Shape;3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0925" cy="36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725" y="3820250"/>
            <a:ext cx="25146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0"/>
          <p:cNvSpPr txBox="1"/>
          <p:nvPr/>
        </p:nvSpPr>
        <p:spPr>
          <a:xfrm>
            <a:off x="6057900" y="4523725"/>
            <a:ext cx="2044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latin typeface="Source Code Pro"/>
                <a:ea typeface="Source Code Pro"/>
                <a:cs typeface="Source Code Pro"/>
                <a:sym typeface="Source Code Pro"/>
              </a:rPr>
              <a:t>RTA=573(16)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a hexadecimal!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70350" y="1235300"/>
            <a:ext cx="82920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101101101(2) a base 16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Sistema Octal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37700" y="1093850"/>
            <a:ext cx="8883300" cy="3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Este sistema consta de 8 símbolos desde el 0 hasta el 7.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El sistema octal también se le denomina sistema de base 8.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Ejemplo: 101(8), 101(8),  7(8), 10 (8), etc.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NO SON EJEMPLO DE OCTAL</a:t>
            </a: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si lo expresamos de la siguiente manera: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701- 001(10), 751 (2), 001(16), 48(8). 989(8)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SIEMPRE LO EXPRESO CON LA BASE QUE CORRESPONDE. En este caso, base 8.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Georgia"/>
                <a:ea typeface="Georgia"/>
                <a:cs typeface="Georgia"/>
                <a:sym typeface="Georgia"/>
              </a:rPr>
              <a:t>¡Realizamos la conversión de binario a hexadecimal!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62"/>
          <p:cNvSpPr txBox="1"/>
          <p:nvPr>
            <p:ph idx="1" type="body"/>
          </p:nvPr>
        </p:nvSpPr>
        <p:spPr>
          <a:xfrm>
            <a:off x="311700" y="1274875"/>
            <a:ext cx="82920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101101101(2) a base 16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RTA: 16D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2" name="Google Shape;40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Georgia"/>
                <a:ea typeface="Georgia"/>
                <a:cs typeface="Georgia"/>
                <a:sym typeface="Georgia"/>
              </a:rPr>
              <a:t>¿Preguntas?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8" name="Google Shape;40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9" name="Google Shape;40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13" y="61588"/>
            <a:ext cx="16478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Sistema Hexadecimal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37700" y="1093850"/>
            <a:ext cx="88833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En este sistema, los números se representan con dieciséis símbolos: 0, 1, 2, 3, 4, 5, 6, 7, 8, 9,A,B,C,D,EyF.Se utilizan los caracteres A, B,C, D, Ey F representando las cantidades decimales 10, 11, 12, 13, 14 y 15 respectivamente,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El sistema hexadecimal también se le denomina sistema de base 16.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Ejemplo: 101(16), 1A(16),  F7(16), CDA (16), etc.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NO SON EJEMPLO DE HEXADECIMAL</a:t>
            </a: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si lo expresamos de la siguiente manera: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1A, 1A(10), 1A (2), 1A(8).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SIEMPRE LO EXPRESO CON LA BASE QUE CORRESPONDE. En este caso, base 16.</a:t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3450" y="239075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Tabla de conversión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25" y="0"/>
            <a:ext cx="3297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386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Conteo en Binario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3636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Se toma en cuenta la numeración de derecha a izquierda, y cada columna tiene un peso, como muestra la tabla los pesos se ubican de derecha a izquierda teniendo como peso: 1, 2, 4 y 8.</a:t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175" y="152400"/>
            <a:ext cx="33081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Conversiones Sistemas </a:t>
            </a: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Numericos</a:t>
            </a:r>
            <a:r>
              <a:rPr lang="es" sz="33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325" y="1206675"/>
            <a:ext cx="374485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