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5A03A48-9F49-47FE-B17C-9240AFD8149F}">
          <p14:sldIdLst>
            <p14:sldId id="256"/>
            <p14:sldId id="258"/>
          </p14:sldIdLst>
        </p14:section>
        <p14:section name="Busqueda secuencial" id="{0A0DC7BC-8F62-44B8-8187-C7548872DF06}">
          <p14:sldIdLst>
            <p14:sldId id="257"/>
            <p14:sldId id="259"/>
            <p14:sldId id="260"/>
            <p14:sldId id="263"/>
          </p14:sldIdLst>
        </p14:section>
        <p14:section name="Busqueda dicotomica" id="{F9639EDD-7923-498F-81FB-093736482950}">
          <p14:sldIdLst>
            <p14:sldId id="264"/>
            <p14:sldId id="265"/>
            <p14:sldId id="266"/>
          </p14:sldIdLst>
        </p14:section>
        <p14:section name="Ordenamiento" id="{B5E0F818-2FB4-40DB-8EFA-4C792E1523AC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28090-1A45-44D3-B685-D448AC3DB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Búsqueda y ordenamiento</a:t>
            </a:r>
            <a:br>
              <a:rPr lang="es-ES" dirty="0"/>
            </a:br>
            <a:r>
              <a:rPr lang="es-ES" dirty="0"/>
              <a:t>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D3B7F-7137-404B-B3E5-0CF450FA0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2084687"/>
          </a:xfrm>
        </p:spPr>
        <p:txBody>
          <a:bodyPr>
            <a:normAutofit/>
          </a:bodyPr>
          <a:lstStyle/>
          <a:p>
            <a:r>
              <a:rPr lang="es-ES" dirty="0"/>
              <a:t>Contenidos:</a:t>
            </a:r>
          </a:p>
          <a:p>
            <a:pPr marL="285750" indent="-285750">
              <a:buFontTx/>
              <a:buChar char="-"/>
            </a:pPr>
            <a:r>
              <a:rPr lang="es-ES" dirty="0"/>
              <a:t>Búsqueda secuencial </a:t>
            </a:r>
          </a:p>
          <a:p>
            <a:pPr marL="285750" indent="-285750">
              <a:buFontTx/>
              <a:buChar char="-"/>
            </a:pPr>
            <a:r>
              <a:rPr lang="es-ES" dirty="0"/>
              <a:t>Búsqueda dicotómica</a:t>
            </a:r>
          </a:p>
          <a:p>
            <a:pPr marL="285750" indent="-285750">
              <a:buFontTx/>
              <a:buChar char="-"/>
            </a:pPr>
            <a:r>
              <a:rPr lang="es-ES" dirty="0"/>
              <a:t>Ordenamiento burbuja </a:t>
            </a:r>
            <a:r>
              <a:rPr lang="es-ES" i="1" dirty="0"/>
              <a:t>(Bubble Sort)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08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D8DE2-A331-491D-B144-DC5D8669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Ordenamiento Burbuja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54465937-E8F6-4016-ADF9-0133182EE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9657"/>
              </p:ext>
            </p:extLst>
          </p:nvPr>
        </p:nvGraphicFramePr>
        <p:xfrm>
          <a:off x="5566365" y="2425450"/>
          <a:ext cx="17242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12">
                  <a:extLst>
                    <a:ext uri="{9D8B030D-6E8A-4147-A177-3AD203B41FA5}">
                      <a16:colId xmlns:a16="http://schemas.microsoft.com/office/drawing/2014/main" val="655913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Arreglo desordenado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3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7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7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7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23148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938CD20-3F2A-4F95-842A-F70C0BAC1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44327"/>
              </p:ext>
            </p:extLst>
          </p:nvPr>
        </p:nvGraphicFramePr>
        <p:xfrm>
          <a:off x="9203769" y="2425450"/>
          <a:ext cx="17242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12">
                  <a:extLst>
                    <a:ext uri="{9D8B030D-6E8A-4147-A177-3AD203B41FA5}">
                      <a16:colId xmlns:a16="http://schemas.microsoft.com/office/drawing/2014/main" val="655913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Arreglo ordenado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93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3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7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7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85202"/>
                  </a:ext>
                </a:extLst>
              </a:tr>
            </a:tbl>
          </a:graphicData>
        </a:graphic>
      </p:graphicFrame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C1D3318-5607-414A-A71B-C0F14543C91D}"/>
              </a:ext>
            </a:extLst>
          </p:cNvPr>
          <p:cNvSpPr/>
          <p:nvPr/>
        </p:nvSpPr>
        <p:spPr>
          <a:xfrm>
            <a:off x="7498620" y="3888192"/>
            <a:ext cx="1497106" cy="493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120666-83DB-4620-9EC6-B751E1FA88A4}"/>
              </a:ext>
            </a:extLst>
          </p:cNvPr>
          <p:cNvSpPr txBox="1"/>
          <p:nvPr/>
        </p:nvSpPr>
        <p:spPr>
          <a:xfrm>
            <a:off x="520569" y="2425450"/>
            <a:ext cx="45063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Dado un </a:t>
            </a:r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</a:t>
            </a:r>
            <a:r>
              <a:rPr lang="es-ES" dirty="0"/>
              <a:t>con una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s-ES" dirty="0"/>
              <a:t> cantidad</a:t>
            </a:r>
          </a:p>
          <a:p>
            <a:r>
              <a:rPr lang="es-ES" dirty="0"/>
              <a:t>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elementos desorganizados</a:t>
            </a:r>
            <a:r>
              <a:rPr lang="es-ES" dirty="0"/>
              <a:t>, </a:t>
            </a:r>
          </a:p>
          <a:p>
            <a:r>
              <a:rPr lang="es-ES" dirty="0"/>
              <a:t>mostraremos el funcionamiento del </a:t>
            </a:r>
          </a:p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ordenamiento burbuja</a:t>
            </a:r>
            <a:r>
              <a:rPr lang="es-ES" dirty="0"/>
              <a:t>.</a:t>
            </a:r>
          </a:p>
          <a:p>
            <a:r>
              <a:rPr lang="es-ES" dirty="0"/>
              <a:t>Resumidamente, lo que hace es irse</a:t>
            </a:r>
          </a:p>
          <a:p>
            <a:r>
              <a:rPr lang="es-ES" dirty="0"/>
              <a:t>fijando desde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 extremo </a:t>
            </a:r>
            <a:r>
              <a:rPr lang="es-ES" dirty="0"/>
              <a:t>del array a </a:t>
            </a: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otro</a:t>
            </a:r>
            <a:r>
              <a:rPr lang="es-ES" dirty="0"/>
              <a:t>,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intercambiando la posición de </a:t>
            </a: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 elementos</a:t>
            </a:r>
            <a:r>
              <a:rPr lang="es-ES" dirty="0"/>
              <a:t> en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función</a:t>
            </a:r>
            <a:r>
              <a:rPr lang="es-ES" dirty="0"/>
              <a:t> de 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como se </a:t>
            </a:r>
          </a:p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deseen ordenar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215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A97ACBC-155B-4027-9139-5F4C23931346}"/>
              </a:ext>
            </a:extLst>
          </p:cNvPr>
          <p:cNvSpPr/>
          <p:nvPr/>
        </p:nvSpPr>
        <p:spPr>
          <a:xfrm>
            <a:off x="5396753" y="2895600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CB5F4AE-F58E-46F0-A187-3BAC23BB7045}"/>
              </a:ext>
            </a:extLst>
          </p:cNvPr>
          <p:cNvSpPr/>
          <p:nvPr/>
        </p:nvSpPr>
        <p:spPr>
          <a:xfrm>
            <a:off x="5396753" y="2895600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3E2965-3FAB-46F7-874D-80EAFA88098D}"/>
              </a:ext>
            </a:extLst>
          </p:cNvPr>
          <p:cNvSpPr txBox="1"/>
          <p:nvPr/>
        </p:nvSpPr>
        <p:spPr>
          <a:xfrm>
            <a:off x="5180525" y="4518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ES" dirty="0"/>
              <a:t> </a:t>
            </a:r>
            <a:r>
              <a:rPr lang="es-ES" dirty="0" err="1"/>
              <a:t>numeros</a:t>
            </a:r>
            <a:r>
              <a:rPr lang="es-ES" dirty="0"/>
              <a:t> [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s-ES" dirty="0"/>
              <a:t>]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F4F5E93-17C8-4DCD-A0F7-34E5EE78D3DC}"/>
              </a:ext>
            </a:extLst>
          </p:cNvPr>
          <p:cNvSpPr/>
          <p:nvPr/>
        </p:nvSpPr>
        <p:spPr>
          <a:xfrm>
            <a:off x="5396753" y="959223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3C42415-5EA3-4EFA-9057-8960E9B63D83}"/>
              </a:ext>
            </a:extLst>
          </p:cNvPr>
          <p:cNvSpPr/>
          <p:nvPr/>
        </p:nvSpPr>
        <p:spPr>
          <a:xfrm>
            <a:off x="5396753" y="1604682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892032E-9B68-4C00-8D6D-069BA8C92294}"/>
              </a:ext>
            </a:extLst>
          </p:cNvPr>
          <p:cNvSpPr/>
          <p:nvPr/>
        </p:nvSpPr>
        <p:spPr>
          <a:xfrm>
            <a:off x="5396753" y="2250141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32F770-4316-402E-8279-5DC8E31F9FBE}"/>
              </a:ext>
            </a:extLst>
          </p:cNvPr>
          <p:cNvSpPr/>
          <p:nvPr/>
        </p:nvSpPr>
        <p:spPr>
          <a:xfrm>
            <a:off x="5396753" y="3541059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768BD1-BD1B-4802-B14A-4E48EDB03508}"/>
              </a:ext>
            </a:extLst>
          </p:cNvPr>
          <p:cNvSpPr txBox="1"/>
          <p:nvPr/>
        </p:nvSpPr>
        <p:spPr>
          <a:xfrm>
            <a:off x="5024072" y="1097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B5F0BBA-B55B-4C27-9DA1-CC079A7BD742}"/>
              </a:ext>
            </a:extLst>
          </p:cNvPr>
          <p:cNvSpPr txBox="1"/>
          <p:nvPr/>
        </p:nvSpPr>
        <p:spPr>
          <a:xfrm>
            <a:off x="5018085" y="1700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07A211-F05E-425E-8595-F5C31F8F6E93}"/>
              </a:ext>
            </a:extLst>
          </p:cNvPr>
          <p:cNvSpPr txBox="1"/>
          <p:nvPr/>
        </p:nvSpPr>
        <p:spPr>
          <a:xfrm>
            <a:off x="5018085" y="2334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66F95E-6A8B-4F59-9DE8-5244F0BEBD7F}"/>
              </a:ext>
            </a:extLst>
          </p:cNvPr>
          <p:cNvSpPr txBox="1"/>
          <p:nvPr/>
        </p:nvSpPr>
        <p:spPr>
          <a:xfrm>
            <a:off x="5018085" y="2988840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9D1D02-A02C-4C24-BA23-ADB0E0127269}"/>
              </a:ext>
            </a:extLst>
          </p:cNvPr>
          <p:cNvSpPr txBox="1"/>
          <p:nvPr/>
        </p:nvSpPr>
        <p:spPr>
          <a:xfrm>
            <a:off x="5018085" y="3643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5629C58C-8650-407C-BBC4-B1651E9A6B7B}"/>
              </a:ext>
            </a:extLst>
          </p:cNvPr>
          <p:cNvSpPr/>
          <p:nvPr/>
        </p:nvSpPr>
        <p:spPr>
          <a:xfrm>
            <a:off x="4876800" y="959223"/>
            <a:ext cx="312906" cy="3227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92F76DC-F87C-400A-B280-8D494A6CE07A}"/>
              </a:ext>
            </a:extLst>
          </p:cNvPr>
          <p:cNvSpPr txBox="1"/>
          <p:nvPr/>
        </p:nvSpPr>
        <p:spPr>
          <a:xfrm>
            <a:off x="4504682" y="2114242"/>
            <a:ext cx="461665" cy="8745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/>
              <a:t>índices</a:t>
            </a:r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05ABABEB-5757-4B91-9F5A-87A99859B20C}"/>
              </a:ext>
            </a:extLst>
          </p:cNvPr>
          <p:cNvSpPr/>
          <p:nvPr/>
        </p:nvSpPr>
        <p:spPr>
          <a:xfrm rot="16200000">
            <a:off x="6912233" y="1132255"/>
            <a:ext cx="439270" cy="369332"/>
          </a:xfrm>
          <a:prstGeom prst="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b="1" dirty="0"/>
              <a:t>i</a:t>
            </a:r>
          </a:p>
        </p:txBody>
      </p:sp>
      <p:sp>
        <p:nvSpPr>
          <p:cNvPr id="33" name="Triángulo isósceles 32">
            <a:extLst>
              <a:ext uri="{FF2B5EF4-FFF2-40B4-BE49-F238E27FC236}">
                <a16:creationId xmlns:a16="http://schemas.microsoft.com/office/drawing/2014/main" id="{A77747E2-D866-419F-A32F-5A815B12934C}"/>
              </a:ext>
            </a:extLst>
          </p:cNvPr>
          <p:cNvSpPr/>
          <p:nvPr/>
        </p:nvSpPr>
        <p:spPr>
          <a:xfrm rot="16200000">
            <a:off x="6912234" y="1776808"/>
            <a:ext cx="439270" cy="36933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b="1" dirty="0"/>
              <a:t>j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81730E6-650F-4CD3-B291-5BAAB699652F}"/>
              </a:ext>
            </a:extLst>
          </p:cNvPr>
          <p:cNvSpPr txBox="1"/>
          <p:nvPr/>
        </p:nvSpPr>
        <p:spPr>
          <a:xfrm>
            <a:off x="7688426" y="3541059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ES" dirty="0"/>
              <a:t> aux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D96A0734-0DAE-4319-9137-2D108B10A2F8}"/>
              </a:ext>
            </a:extLst>
          </p:cNvPr>
          <p:cNvSpPr/>
          <p:nvPr/>
        </p:nvSpPr>
        <p:spPr>
          <a:xfrm>
            <a:off x="7451005" y="2895600"/>
            <a:ext cx="1398494" cy="6454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39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0039 0.09421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9421 L -0.00039 0.18727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2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49 0.00209 L 0 -0.2810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1416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28379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2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8727 L -0.00039 0.2842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28426 L -0.00039 0.09421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0939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2" presetClass="emph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09421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 -0.0939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9421 L -0.00039 0.187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2" presetClass="emph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8379 L 0 0.09422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9398 L 0 0.095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8495 C -0.00039 0.21806 -0.00039 0.25093 -0.00013 0.28426 C -0.00039 0.25093 -0.00039 0.21806 -0.00052 0.18495 Z " pathEditMode="relative" ptsTypes="AAA">
                                      <p:cBhvr>
                                        <p:cTn id="1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9398 L -0.00039 0.1881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2" presetClass="emph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56 L 0 1.11111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421 L 0 0.18958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8727 L -0.00039 0.2842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882 L -0.00039 0.2812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xit" presetSubtype="2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2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40" grpId="0" animBg="1"/>
      <p:bldP spid="40" grpId="1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9" grpId="0" animBg="1"/>
      <p:bldP spid="9" grpId="1" animBg="1"/>
      <p:bldP spid="9" grpId="2" animBg="1"/>
      <p:bldP spid="9" grpId="3" animBg="1"/>
      <p:bldP spid="11" grpId="0" animBg="1"/>
      <p:bldP spid="19" grpId="0"/>
      <p:bldP spid="20" grpId="0"/>
      <p:bldP spid="21" grpId="0"/>
      <p:bldP spid="22" grpId="0"/>
      <p:bldP spid="23" grpId="0"/>
      <p:bldP spid="27" grpId="0" animBg="1"/>
      <p:bldP spid="28" grpId="0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7" animBg="1"/>
      <p:bldP spid="33" grpId="8" animBg="1"/>
      <p:bldP spid="33" grpId="9" animBg="1"/>
      <p:bldP spid="33" grpId="10" animBg="1"/>
      <p:bldP spid="33" grpId="11" animBg="1"/>
      <p:bldP spid="33" grpId="12" animBg="1"/>
      <p:bldP spid="33" grpId="13" animBg="1"/>
      <p:bldP spid="33" grpId="14" animBg="1"/>
      <p:bldP spid="35" grpId="0"/>
      <p:bldP spid="35" grpId="1"/>
      <p:bldP spid="36" grpId="0" animBg="1"/>
      <p:bldP spid="3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B8AC8-ABEE-40EF-9136-F57FFA18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72A0B4-B144-4BB3-991A-E2F4AD8C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23" y="1255286"/>
            <a:ext cx="5172075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B3CC500-B888-4452-B73E-9ECD68C025BD}"/>
              </a:ext>
            </a:extLst>
          </p:cNvPr>
          <p:cNvSpPr txBox="1"/>
          <p:nvPr/>
        </p:nvSpPr>
        <p:spPr>
          <a:xfrm>
            <a:off x="1073151" y="2465521"/>
            <a:ext cx="54232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Donde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s-ES" dirty="0"/>
              <a:t>, es nuestro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 de numeros</a:t>
            </a:r>
            <a:r>
              <a:rPr lang="es-ES" dirty="0"/>
              <a:t>, 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s-ES" dirty="0"/>
              <a:t> es el tamaño máximo de nuestro array, </a:t>
            </a:r>
          </a:p>
          <a:p>
            <a:r>
              <a:rPr lang="es-ES" dirty="0"/>
              <a:t>o hasta donde queramos ordenar.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s-ES" dirty="0"/>
              <a:t> es el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triángulo rosado </a:t>
            </a:r>
            <a:r>
              <a:rPr lang="es-ES" dirty="0"/>
              <a:t>que vimos</a:t>
            </a:r>
          </a:p>
          <a:p>
            <a:r>
              <a:rPr lang="es-ES" dirty="0"/>
              <a:t>Anteriormente, encargado de posicionarse</a:t>
            </a:r>
          </a:p>
          <a:p>
            <a:r>
              <a:rPr lang="es-ES" dirty="0"/>
              <a:t>y </a:t>
            </a:r>
            <a:r>
              <a:rPr lang="es-ES" dirty="0" err="1"/>
              <a:t>asi</a:t>
            </a:r>
            <a:r>
              <a:rPr lang="es-ES" dirty="0"/>
              <a:t> decirle 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 (el triángulo morado) </a:t>
            </a:r>
            <a:r>
              <a:rPr lang="es-ES" dirty="0"/>
              <a:t>con que</a:t>
            </a:r>
          </a:p>
          <a:p>
            <a:r>
              <a:rPr lang="es-ES" dirty="0"/>
              <a:t>elementos tiene que comparar para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ordenar</a:t>
            </a:r>
          </a:p>
          <a:p>
            <a:r>
              <a:rPr lang="es-ES" dirty="0"/>
              <a:t>el arreglo. </a:t>
            </a:r>
          </a:p>
          <a:p>
            <a:r>
              <a:rPr lang="es-ES" dirty="0"/>
              <a:t>Esto está contenido dentro de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s-ES" dirty="0"/>
              <a:t>, el primer </a:t>
            </a:r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puede ejecutar el bucle siguiente </a:t>
            </a:r>
            <a:r>
              <a:rPr lang="es-ES" dirty="0"/>
              <a:t>hasta</a:t>
            </a:r>
          </a:p>
          <a:p>
            <a:r>
              <a:rPr lang="es-ES" dirty="0"/>
              <a:t>que el 2do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termine de ejecutarse 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completamente.</a:t>
            </a:r>
          </a:p>
        </p:txBody>
      </p:sp>
    </p:spTree>
    <p:extLst>
      <p:ext uri="{BB962C8B-B14F-4D97-AF65-F5344CB8AC3E}">
        <p14:creationId xmlns:p14="http://schemas.microsoft.com/office/powerpoint/2010/main" val="15922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E99B3-1088-468A-9B04-E9EB24F9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necesitamos esto?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903D91F-57A7-4E86-944F-17C99F5F6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47537"/>
              </p:ext>
            </p:extLst>
          </p:nvPr>
        </p:nvGraphicFramePr>
        <p:xfrm>
          <a:off x="936596" y="3429000"/>
          <a:ext cx="29894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452">
                  <a:extLst>
                    <a:ext uri="{9D8B030D-6E8A-4147-A177-3AD203B41FA5}">
                      <a16:colId xmlns:a16="http://schemas.microsoft.com/office/drawing/2014/main" val="315691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8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Abril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Pepito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1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2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Rodrigo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7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373057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97E1B55F-1811-40BE-A4CD-84DC49B4D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05206"/>
              </p:ext>
            </p:extLst>
          </p:nvPr>
        </p:nvGraphicFramePr>
        <p:xfrm>
          <a:off x="4135771" y="3429000"/>
          <a:ext cx="77943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153">
                  <a:extLst>
                    <a:ext uri="{9D8B030D-6E8A-4147-A177-3AD203B41FA5}">
                      <a16:colId xmlns:a16="http://schemas.microsoft.com/office/drawing/2014/main" val="546097470"/>
                    </a:ext>
                  </a:extLst>
                </a:gridCol>
                <a:gridCol w="3897153">
                  <a:extLst>
                    <a:ext uri="{9D8B030D-6E8A-4147-A177-3AD203B41FA5}">
                      <a16:colId xmlns:a16="http://schemas.microsoft.com/office/drawing/2014/main" val="10301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Altura (</a:t>
                      </a:r>
                      <a:r>
                        <a:rPr lang="es-ES" dirty="0" err="1"/>
                        <a:t>mts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9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68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8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6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2683"/>
                  </a:ext>
                </a:extLst>
              </a:tr>
            </a:tbl>
          </a:graphicData>
        </a:graphic>
      </p:graphicFrame>
      <p:sp>
        <p:nvSpPr>
          <p:cNvPr id="9" name="Abrir llave 8">
            <a:extLst>
              <a:ext uri="{FF2B5EF4-FFF2-40B4-BE49-F238E27FC236}">
                <a16:creationId xmlns:a16="http://schemas.microsoft.com/office/drawing/2014/main" id="{73B4FFE1-797F-4F75-BDC0-0CA542F6CD84}"/>
              </a:ext>
            </a:extLst>
          </p:cNvPr>
          <p:cNvSpPr/>
          <p:nvPr/>
        </p:nvSpPr>
        <p:spPr>
          <a:xfrm rot="5400000">
            <a:off x="7789643" y="208937"/>
            <a:ext cx="486563" cy="5953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D789431-F6F5-40BF-B6C9-71046B3D35BF}"/>
              </a:ext>
            </a:extLst>
          </p:cNvPr>
          <p:cNvSpPr/>
          <p:nvPr/>
        </p:nvSpPr>
        <p:spPr>
          <a:xfrm rot="5400000">
            <a:off x="2194511" y="2135188"/>
            <a:ext cx="454724" cy="2069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A029E8-D3F3-4053-A8E5-9755894A4876}"/>
              </a:ext>
            </a:extLst>
          </p:cNvPr>
          <p:cNvSpPr txBox="1"/>
          <p:nvPr/>
        </p:nvSpPr>
        <p:spPr>
          <a:xfrm>
            <a:off x="1482580" y="257310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s-ES" dirty="0"/>
              <a:t> nombre[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s-ES" dirty="0"/>
              <a:t>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27819D-9CDF-4A7D-BC40-84265862007C}"/>
              </a:ext>
            </a:extLst>
          </p:cNvPr>
          <p:cNvSpPr txBox="1"/>
          <p:nvPr/>
        </p:nvSpPr>
        <p:spPr>
          <a:xfrm>
            <a:off x="7046916" y="257310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dirty="0"/>
              <a:t> datos[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s-ES" dirty="0"/>
              <a:t>][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/>
              <a:t>]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6241E6B-9454-4D97-8A69-DD709F96E6F5}"/>
              </a:ext>
            </a:extLst>
          </p:cNvPr>
          <p:cNvSpPr/>
          <p:nvPr/>
        </p:nvSpPr>
        <p:spPr>
          <a:xfrm>
            <a:off x="8032923" y="4467235"/>
            <a:ext cx="1107347" cy="52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750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06646E-17 L -0.28021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58BBD-4D46-49B2-AE5A-A661F2A5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secuencial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37FF50-FAAC-423B-9976-795028322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16584"/>
              </p:ext>
            </p:extLst>
          </p:nvPr>
        </p:nvGraphicFramePr>
        <p:xfrm>
          <a:off x="3738283" y="3343088"/>
          <a:ext cx="83427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925">
                  <a:extLst>
                    <a:ext uri="{9D8B030D-6E8A-4147-A177-3AD203B41FA5}">
                      <a16:colId xmlns:a16="http://schemas.microsoft.com/office/drawing/2014/main" val="1266466144"/>
                    </a:ext>
                  </a:extLst>
                </a:gridCol>
                <a:gridCol w="2780925">
                  <a:extLst>
                    <a:ext uri="{9D8B030D-6E8A-4147-A177-3AD203B41FA5}">
                      <a16:colId xmlns:a16="http://schemas.microsoft.com/office/drawing/2014/main" val="934892459"/>
                    </a:ext>
                  </a:extLst>
                </a:gridCol>
                <a:gridCol w="2780925">
                  <a:extLst>
                    <a:ext uri="{9D8B030D-6E8A-4147-A177-3AD203B41FA5}">
                      <a16:colId xmlns:a16="http://schemas.microsoft.com/office/drawing/2014/main" val="147804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Altura (</a:t>
                      </a:r>
                      <a:r>
                        <a:rPr lang="es-ES" dirty="0" err="1"/>
                        <a:t>mts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7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Abril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1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Pepito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6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Rodrigo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8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89340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04057E2-9119-488C-82F2-66B08E969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28624"/>
              </p:ext>
            </p:extLst>
          </p:nvPr>
        </p:nvGraphicFramePr>
        <p:xfrm>
          <a:off x="3045012" y="3343088"/>
          <a:ext cx="69327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258530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0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1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3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9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13701"/>
                  </a:ext>
                </a:extLst>
              </a:tr>
            </a:tbl>
          </a:graphicData>
        </a:graphic>
      </p:graphicFrame>
      <p:sp>
        <p:nvSpPr>
          <p:cNvPr id="6" name="Abrir llave 5">
            <a:extLst>
              <a:ext uri="{FF2B5EF4-FFF2-40B4-BE49-F238E27FC236}">
                <a16:creationId xmlns:a16="http://schemas.microsoft.com/office/drawing/2014/main" id="{AF12C540-0AA1-451A-A320-D5928B474538}"/>
              </a:ext>
            </a:extLst>
          </p:cNvPr>
          <p:cNvSpPr/>
          <p:nvPr/>
        </p:nvSpPr>
        <p:spPr>
          <a:xfrm rot="5400000">
            <a:off x="4892887" y="2081115"/>
            <a:ext cx="454724" cy="2069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CD5585-55A6-4EA6-B05C-44E912CC7690}"/>
              </a:ext>
            </a:extLst>
          </p:cNvPr>
          <p:cNvSpPr txBox="1"/>
          <p:nvPr/>
        </p:nvSpPr>
        <p:spPr>
          <a:xfrm>
            <a:off x="4180956" y="25190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s-ES" dirty="0"/>
              <a:t> nombre[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s-ES" dirty="0"/>
              <a:t>]</a:t>
            </a:r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A198FC9A-1B8C-45A0-BC7A-B328258FF15E}"/>
              </a:ext>
            </a:extLst>
          </p:cNvPr>
          <p:cNvSpPr/>
          <p:nvPr/>
        </p:nvSpPr>
        <p:spPr>
          <a:xfrm rot="5400000">
            <a:off x="9118441" y="618959"/>
            <a:ext cx="444612" cy="4983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33774D-2C9F-4087-B76C-C246F11398DF}"/>
              </a:ext>
            </a:extLst>
          </p:cNvPr>
          <p:cNvSpPr txBox="1"/>
          <p:nvPr/>
        </p:nvSpPr>
        <p:spPr>
          <a:xfrm>
            <a:off x="8354739" y="252393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s-ES" dirty="0"/>
              <a:t> datos[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es-ES" dirty="0"/>
              <a:t>][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s-ES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70B95E-5C37-4C80-B4D1-58F1457BBB86}"/>
              </a:ext>
            </a:extLst>
          </p:cNvPr>
          <p:cNvSpPr txBox="1"/>
          <p:nvPr/>
        </p:nvSpPr>
        <p:spPr>
          <a:xfrm>
            <a:off x="598728" y="2518982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s-ES" dirty="0"/>
              <a:t> buscar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C983161C-9E3D-4F1B-93FE-80CA98651B0C}"/>
              </a:ext>
            </a:extLst>
          </p:cNvPr>
          <p:cNvSpPr/>
          <p:nvPr/>
        </p:nvSpPr>
        <p:spPr>
          <a:xfrm>
            <a:off x="360168" y="2888314"/>
            <a:ext cx="2069222" cy="3227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E70C32-09D4-4EA8-AC1B-3B35A4DD88C7}"/>
              </a:ext>
            </a:extLst>
          </p:cNvPr>
          <p:cNvSpPr txBox="1"/>
          <p:nvPr/>
        </p:nvSpPr>
        <p:spPr>
          <a:xfrm>
            <a:off x="598728" y="34290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s-ES" dirty="0"/>
              <a:t>bandera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3A235A9-7329-403A-B584-010E11CF7642}"/>
              </a:ext>
            </a:extLst>
          </p:cNvPr>
          <p:cNvSpPr/>
          <p:nvPr/>
        </p:nvSpPr>
        <p:spPr>
          <a:xfrm>
            <a:off x="1126104" y="3804992"/>
            <a:ext cx="457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A75C03-4255-4325-BB8D-1AFB8E6ABC75}"/>
              </a:ext>
            </a:extLst>
          </p:cNvPr>
          <p:cNvSpPr/>
          <p:nvPr/>
        </p:nvSpPr>
        <p:spPr>
          <a:xfrm>
            <a:off x="2190831" y="4795383"/>
            <a:ext cx="3910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19A6F3-931C-4402-AB2F-0E4FBFA75F59}"/>
              </a:ext>
            </a:extLst>
          </p:cNvPr>
          <p:cNvSpPr txBox="1"/>
          <p:nvPr/>
        </p:nvSpPr>
        <p:spPr>
          <a:xfrm>
            <a:off x="939970" y="479538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bandera:</a:t>
            </a:r>
          </a:p>
        </p:txBody>
      </p:sp>
    </p:spTree>
    <p:extLst>
      <p:ext uri="{BB962C8B-B14F-4D97-AF65-F5344CB8AC3E}">
        <p14:creationId xmlns:p14="http://schemas.microsoft.com/office/powerpoint/2010/main" val="3441122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4.07407E-6 L 0.04037 0.1238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618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00339 -0.1370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8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00326 -0.1326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37 0.12384 L 0.04011 0.1814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1 0.18148 L 0.04011 0.2284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1 0.22847 L 0.04011 0.2872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1 0.28726 L 0.04011 0.3342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11 0.33426 L 0.04011 0.2284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2" presetClass="emph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0" grpId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/>
      <p:bldP spid="14" grpId="1"/>
      <p:bldP spid="14" grpId="2"/>
      <p:bldP spid="15" grpId="0" animBg="1"/>
      <p:bldP spid="15" grpId="1" animBg="1"/>
      <p:bldP spid="15" grpId="2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9F635-B50E-4E6A-A376-F7CBE655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87" y="347476"/>
            <a:ext cx="3547533" cy="1618396"/>
          </a:xfrm>
        </p:spPr>
        <p:txBody>
          <a:bodyPr/>
          <a:lstStyle/>
          <a:p>
            <a:r>
              <a:rPr lang="es-ES" sz="2800" dirty="0"/>
              <a:t>Ejemplos:</a:t>
            </a:r>
            <a:br>
              <a:rPr lang="es-ES" dirty="0"/>
            </a:br>
            <a:r>
              <a:rPr lang="es-ES" dirty="0"/>
              <a:t>Algoritmo sacado del ejemplo anterior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D4F149-3B27-4CCC-AA53-21B7B0DE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216" y="1108950"/>
            <a:ext cx="5783411" cy="4583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B1B45D-7E23-4879-B7EF-3B3EDA794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72" y="2563517"/>
            <a:ext cx="4901052" cy="3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CA15-FE8B-4E92-9C26-2D34DE95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Ejemplos</a:t>
            </a:r>
            <a:br>
              <a:rPr lang="es-ES" dirty="0"/>
            </a:br>
            <a:r>
              <a:rPr lang="es-ES" dirty="0"/>
              <a:t>Otros 2 tipos de algoritmos de búsqueda secuencial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0122A4-3599-437F-8F5D-F17E81AA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17" y="446088"/>
            <a:ext cx="6021532" cy="29853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7ABB94-F4DA-4E9F-A4E2-5D4DAE4D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41" y="3633618"/>
            <a:ext cx="7271420" cy="30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4A07B4-0DDF-46A5-A577-E18D184D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/ Desventajas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0D83B9D-3AEA-4E4E-B35B-4CA062780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Contras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B9635F2-5C27-4519-8268-56E9EDC8BA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coste</a:t>
            </a:r>
            <a:r>
              <a:rPr lang="es-ES" dirty="0"/>
              <a:t> de esta búsqueda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 lineal al número de datos que posee el array</a:t>
            </a:r>
          </a:p>
          <a:p>
            <a:r>
              <a:rPr lang="es-ES" dirty="0"/>
              <a:t>Si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hay un elemento repetido</a:t>
            </a:r>
            <a:r>
              <a:rPr lang="es-ES" dirty="0"/>
              <a:t>, la búsqueda encontrará y arrojará como resultado al elemento que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esté más cercano </a:t>
            </a:r>
            <a:r>
              <a:rPr lang="es-ES" dirty="0"/>
              <a:t>a la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posición 0 (evitable).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97CC402-B5D9-4C71-9CC0-6318CF58D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012069-2FC6-4A49-9FE3-325DC610F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Puede aplicarse a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cualquier</a:t>
            </a:r>
            <a:r>
              <a:rPr lang="es-ES" dirty="0"/>
              <a:t> columna de la matriz, o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cualquier array </a:t>
            </a:r>
            <a:r>
              <a:rPr lang="es-ES" dirty="0"/>
              <a:t>en específico que se desea buscar. Es decir, como en el ejemplo anterior, teníamos 2 </a:t>
            </a:r>
            <a:r>
              <a:rPr lang="es-ES" dirty="0" err="1"/>
              <a:t>arrays</a:t>
            </a:r>
            <a:r>
              <a:rPr lang="es-ES" dirty="0"/>
              <a:t>, uno con forma vectorial y otro matricial, podemos aplicar la búsqueda secuencial a cualquiera de los 2 </a:t>
            </a:r>
            <a:r>
              <a:rPr lang="es-ES" dirty="0" err="1"/>
              <a:t>arrays</a:t>
            </a:r>
            <a:r>
              <a:rPr lang="es-ES" dirty="0"/>
              <a:t>, y en el caso de la matriz, a la columna que deseemos mirar.</a:t>
            </a:r>
          </a:p>
          <a:p>
            <a:r>
              <a:rPr lang="es-ES" dirty="0"/>
              <a:t>Algoritmo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fácil</a:t>
            </a:r>
            <a:r>
              <a:rPr lang="es-ES" dirty="0"/>
              <a:t> y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sencillo</a:t>
            </a:r>
            <a:r>
              <a:rPr lang="es-ES" dirty="0"/>
              <a:t> de implementar.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necesita </a:t>
            </a:r>
            <a:r>
              <a:rPr lang="es-ES" dirty="0"/>
              <a:t>requerimientos previos.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78550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FFEEA8D-84E1-4F4F-8844-2B7C8483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dicotómica o binaria 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4F74BBB-868D-49B1-B54D-ECF8A53DF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Dado un array ordenado de N elementos, la búsqueda dicotómica opera de la siguiente forma: 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A3A81FA5-B710-4CF0-83B1-2EEBF2C8C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20502"/>
              </p:ext>
            </p:extLst>
          </p:nvPr>
        </p:nvGraphicFramePr>
        <p:xfrm>
          <a:off x="2032000" y="168656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06010359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37276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99468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00486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709137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330243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8947245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028454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06268206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319820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2302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99141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5F42829-DD47-4F70-9E6B-EA88C58AC364}"/>
              </a:ext>
            </a:extLst>
          </p:cNvPr>
          <p:cNvSpPr txBox="1"/>
          <p:nvPr/>
        </p:nvSpPr>
        <p:spPr>
          <a:xfrm>
            <a:off x="5285065" y="98722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ES" dirty="0"/>
              <a:t> números[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es-ES" dirty="0"/>
              <a:t>];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8AFD831-B59F-42A7-9FAA-82F58A85F79D}"/>
              </a:ext>
            </a:extLst>
          </p:cNvPr>
          <p:cNvSpPr/>
          <p:nvPr/>
        </p:nvSpPr>
        <p:spPr>
          <a:xfrm rot="5400000">
            <a:off x="5956184" y="-2242440"/>
            <a:ext cx="335560" cy="74662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5B3C7C-C993-417F-87DF-992E7FA4A699}"/>
              </a:ext>
            </a:extLst>
          </p:cNvPr>
          <p:cNvSpPr txBox="1"/>
          <p:nvPr/>
        </p:nvSpPr>
        <p:spPr>
          <a:xfrm>
            <a:off x="1071052" y="205949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í</a:t>
            </a:r>
            <a:r>
              <a:rPr lang="es-ES" dirty="0"/>
              <a:t>ndices: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1DE39FC-98BF-4D0A-A2B2-84EFB0BB44A3}"/>
              </a:ext>
            </a:extLst>
          </p:cNvPr>
          <p:cNvSpPr txBox="1"/>
          <p:nvPr/>
        </p:nvSpPr>
        <p:spPr>
          <a:xfrm>
            <a:off x="2026709" y="2076276"/>
            <a:ext cx="812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0          1          2          3         4         5          6          7          8         9         10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E90E105-224D-4683-83D2-AB57D6A1C656}"/>
              </a:ext>
            </a:extLst>
          </p:cNvPr>
          <p:cNvSpPr/>
          <p:nvPr/>
        </p:nvSpPr>
        <p:spPr>
          <a:xfrm>
            <a:off x="6621616" y="3536501"/>
            <a:ext cx="483307" cy="47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9C65D1C-395E-46E5-A0A2-57A4ABEEE886}"/>
              </a:ext>
            </a:extLst>
          </p:cNvPr>
          <p:cNvSpPr txBox="1"/>
          <p:nvPr/>
        </p:nvSpPr>
        <p:spPr>
          <a:xfrm>
            <a:off x="4186590" y="401169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ES" dirty="0"/>
              <a:t> busqueda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BE6BCC-1CA0-4DF9-BD4D-806F8F143716}"/>
              </a:ext>
            </a:extLst>
          </p:cNvPr>
          <p:cNvSpPr txBox="1"/>
          <p:nvPr/>
        </p:nvSpPr>
        <p:spPr>
          <a:xfrm>
            <a:off x="6244351" y="403021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ES" dirty="0"/>
              <a:t> medio</a:t>
            </a:r>
          </a:p>
        </p:txBody>
      </p:sp>
      <p:sp>
        <p:nvSpPr>
          <p:cNvPr id="20" name="Globo: flecha hacia arriba 19">
            <a:extLst>
              <a:ext uri="{FF2B5EF4-FFF2-40B4-BE49-F238E27FC236}">
                <a16:creationId xmlns:a16="http://schemas.microsoft.com/office/drawing/2014/main" id="{8AAF7873-DC0F-4ADB-B624-B8F41CAF5F05}"/>
              </a:ext>
            </a:extLst>
          </p:cNvPr>
          <p:cNvSpPr/>
          <p:nvPr/>
        </p:nvSpPr>
        <p:spPr>
          <a:xfrm>
            <a:off x="4801758" y="3365364"/>
            <a:ext cx="483307" cy="64632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85</a:t>
            </a:r>
          </a:p>
        </p:txBody>
      </p:sp>
      <p:sp>
        <p:nvSpPr>
          <p:cNvPr id="21" name="Flecha: hacia arriba 20">
            <a:extLst>
              <a:ext uri="{FF2B5EF4-FFF2-40B4-BE49-F238E27FC236}">
                <a16:creationId xmlns:a16="http://schemas.microsoft.com/office/drawing/2014/main" id="{60DD31C2-0942-458C-8436-C45BA3F1A58A}"/>
              </a:ext>
            </a:extLst>
          </p:cNvPr>
          <p:cNvSpPr/>
          <p:nvPr/>
        </p:nvSpPr>
        <p:spPr>
          <a:xfrm>
            <a:off x="2181438" y="2506123"/>
            <a:ext cx="364152" cy="10303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/>
              <a:t>inferior</a:t>
            </a:r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48FF137F-602E-4DB0-8041-8594D95B1707}"/>
              </a:ext>
            </a:extLst>
          </p:cNvPr>
          <p:cNvSpPr/>
          <p:nvPr/>
        </p:nvSpPr>
        <p:spPr>
          <a:xfrm>
            <a:off x="9628480" y="2506124"/>
            <a:ext cx="364152" cy="10303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" sz="1400" dirty="0"/>
              <a:t>superior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D8C8EDC-DDD0-46F7-8E73-1A2827C9DA0B}"/>
              </a:ext>
            </a:extLst>
          </p:cNvPr>
          <p:cNvSpPr txBox="1"/>
          <p:nvPr/>
        </p:nvSpPr>
        <p:spPr>
          <a:xfrm>
            <a:off x="8465042" y="3012346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s-ES" dirty="0"/>
              <a:t> medio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CA49E3A-9B19-489D-89AA-94A2FBF756E4}"/>
              </a:ext>
            </a:extLst>
          </p:cNvPr>
          <p:cNvSpPr/>
          <p:nvPr/>
        </p:nvSpPr>
        <p:spPr>
          <a:xfrm>
            <a:off x="8842309" y="2546120"/>
            <a:ext cx="483307" cy="47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5B91A83-23AF-436A-B90A-2E59EDDE53F0}"/>
              </a:ext>
            </a:extLst>
          </p:cNvPr>
          <p:cNvSpPr txBox="1"/>
          <p:nvPr/>
        </p:nvSpPr>
        <p:spPr>
          <a:xfrm>
            <a:off x="4000358" y="3906473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Elemento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encontrado </a:t>
            </a:r>
            <a:r>
              <a:rPr lang="es-ES" dirty="0"/>
              <a:t>en la posición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27" name="Marcador de posición de imagen 2">
            <a:extLst>
              <a:ext uri="{FF2B5EF4-FFF2-40B4-BE49-F238E27FC236}">
                <a16:creationId xmlns:a16="http://schemas.microsoft.com/office/drawing/2014/main" id="{2DF268BA-74DD-492E-BFF1-3EE4949FB0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800600"/>
          </a:xfrm>
        </p:spPr>
      </p:sp>
    </p:spTree>
    <p:extLst>
      <p:ext uri="{BB962C8B-B14F-4D97-AF65-F5344CB8AC3E}">
        <p14:creationId xmlns:p14="http://schemas.microsoft.com/office/powerpoint/2010/main" val="3065969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14935 0.003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18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15417 0.000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875E-6 -1.48148E-6 L 0.08633 -0.12268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8633 -0.12268 L 0.27018 -0.1254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-13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0.36563 -0.00347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8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7" presetClass="emph" presetSubtype="0" fill="remove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41 0.00069 L 0.54753 0.00069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6862 -0.12546 L 0.36133 0.0247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36055 0.02477 L 0.33073 -0.13912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-819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53 0.00069 L 0.54805 0.24305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0" presetClass="emph" presetSubtype="0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0.00417 0.15024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750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0.00026 0.13518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3519 L -0.24505 0.0849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-201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5024 L -0.24505 0.08264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6" grpId="0" animBg="1"/>
      <p:bldP spid="16" grpId="1" animBg="1"/>
      <p:bldP spid="16" grpId="2" animBg="1"/>
      <p:bldP spid="17" grpId="0"/>
      <p:bldP spid="17" grpId="1"/>
      <p:bldP spid="18" grpId="0"/>
      <p:bldP spid="18" grpId="1"/>
      <p:bldP spid="18" grpId="2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3" grpId="0"/>
      <p:bldP spid="23" grpId="1"/>
      <p:bldP spid="23" grpId="2"/>
      <p:bldP spid="24" grpId="0" animBg="1"/>
      <p:bldP spid="24" grpId="1" animBg="1"/>
      <p:bldP spid="24" grpId="2" animBg="1"/>
      <p:bldP spid="24" grpId="3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60CA104-41B7-4B22-9E1E-6A0D1731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Ejemplo: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FF70686-2D85-4880-8CB5-9D4591E6FD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670517" y="3348317"/>
            <a:ext cx="6251575" cy="3186112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0036779-E7DD-45D5-894A-F7CDFD5BEBD4}"/>
              </a:ext>
            </a:extLst>
          </p:cNvPr>
          <p:cNvSpPr txBox="1"/>
          <p:nvPr/>
        </p:nvSpPr>
        <p:spPr>
          <a:xfrm>
            <a:off x="5011271" y="731143"/>
            <a:ext cx="6064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Existen otros ejemplos mejores, pero se implementan</a:t>
            </a:r>
          </a:p>
          <a:p>
            <a:pPr algn="ctr"/>
            <a:r>
              <a:rPr lang="es-ES" dirty="0"/>
              <a:t>utilizando funciones, por lo tanto los veremos</a:t>
            </a:r>
          </a:p>
          <a:p>
            <a:pPr algn="ctr"/>
            <a:r>
              <a:rPr lang="es-ES" dirty="0"/>
              <a:t> más adelante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689260E-08AA-4486-87AA-B7A9B8D38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54"/>
          <a:stretch/>
        </p:blipFill>
        <p:spPr>
          <a:xfrm>
            <a:off x="3316575" y="2112022"/>
            <a:ext cx="4959461" cy="12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4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C49CD3-7D7E-412B-8495-F668BD7B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757EDB-EED3-45DF-8662-9F26F304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16" y="302652"/>
            <a:ext cx="6252633" cy="541496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Desventajas:</a:t>
            </a: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Requiere</a:t>
            </a:r>
            <a:r>
              <a:rPr lang="es-ES" dirty="0"/>
              <a:t> tener los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datos previamente ordenados</a:t>
            </a:r>
            <a:r>
              <a:rPr lang="es-ES" dirty="0"/>
              <a:t>, por eso,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antes</a:t>
            </a:r>
            <a:r>
              <a:rPr lang="es-ES" dirty="0"/>
              <a:t> de emplear la busqueda dicotómica, en un programa normal se debe hacer un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ordenamiento</a:t>
            </a:r>
            <a:r>
              <a:rPr lang="es-ES" dirty="0"/>
              <a:t> de los mismos empleando algoritmos como el </a:t>
            </a:r>
            <a:r>
              <a:rPr lang="es-E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Bubble Sort.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complejo de implementar </a:t>
            </a:r>
            <a:r>
              <a:rPr lang="es-ES" dirty="0"/>
              <a:t>y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entender </a:t>
            </a:r>
            <a:r>
              <a:rPr lang="es-ES" dirty="0"/>
              <a:t>al principio, ya que 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requiere más abstracción</a:t>
            </a:r>
            <a:r>
              <a:rPr lang="es-ES" dirty="0"/>
              <a:t>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64B100B-921A-46AD-AD2D-25B9F7AC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6610" y="1754350"/>
            <a:ext cx="3547533" cy="3600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Más rápido </a:t>
            </a:r>
            <a:r>
              <a:rPr lang="es-ES" sz="1800" dirty="0"/>
              <a:t>que </a:t>
            </a:r>
            <a:r>
              <a:rPr lang="es-E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una busqueda secuencial</a:t>
            </a:r>
            <a:r>
              <a:rPr lang="es-ES" sz="1800" dirty="0"/>
              <a:t>, debido a su </a:t>
            </a:r>
            <a:r>
              <a:rPr lang="es-E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coste logarítmico.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dirty="0"/>
              <a:t>Se volverá mucho más </a:t>
            </a:r>
            <a:r>
              <a:rPr lang="es-E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útil </a:t>
            </a:r>
            <a:r>
              <a:rPr lang="es-ES" sz="1800" dirty="0"/>
              <a:t>más adelante con funciones.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706103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777</TotalTime>
  <Words>598</Words>
  <Application>Microsoft Office PowerPoint</Application>
  <PresentationFormat>Panorámica</PresentationFormat>
  <Paragraphs>156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Citable</vt:lpstr>
      <vt:lpstr>Búsqueda y ordenamiento en C++</vt:lpstr>
      <vt:lpstr>¿Para qué necesitamos esto?</vt:lpstr>
      <vt:lpstr>Búsqueda secuencial</vt:lpstr>
      <vt:lpstr>Ejemplos: Algoritmo sacado del ejemplo anterior</vt:lpstr>
      <vt:lpstr>Ejemplos Otros 2 tipos de algoritmos de búsqueda secuencial</vt:lpstr>
      <vt:lpstr>Ventajas / Desventajas</vt:lpstr>
      <vt:lpstr>Búsqueda dicotómica o binaria </vt:lpstr>
      <vt:lpstr> Ejemplo:</vt:lpstr>
      <vt:lpstr>Ventajas</vt:lpstr>
      <vt:lpstr>Ordenamiento Burbuja</vt:lpstr>
      <vt:lpstr>Presentación de PowerPoint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y ordenamiento en C++</dc:title>
  <dc:creator>Tomás Schlotahuer</dc:creator>
  <cp:lastModifiedBy>Tomás Schlotahuer</cp:lastModifiedBy>
  <cp:revision>53</cp:revision>
  <dcterms:created xsi:type="dcterms:W3CDTF">2023-08-31T22:09:00Z</dcterms:created>
  <dcterms:modified xsi:type="dcterms:W3CDTF">2023-09-04T20:31:17Z</dcterms:modified>
</cp:coreProperties>
</file>