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97" r:id="rId6"/>
    <p:sldId id="298" r:id="rId7"/>
    <p:sldId id="261" r:id="rId8"/>
    <p:sldId id="299" r:id="rId9"/>
    <p:sldId id="262" r:id="rId10"/>
    <p:sldId id="264" r:id="rId11"/>
    <p:sldId id="265" r:id="rId12"/>
    <p:sldId id="266" r:id="rId13"/>
    <p:sldId id="300" r:id="rId14"/>
    <p:sldId id="267" r:id="rId15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7"/>
      <p:bold r:id="rId18"/>
      <p:italic r:id="rId19"/>
      <p:boldItalic r:id="rId20"/>
    </p:embeddedFont>
    <p:embeddedFont>
      <p:font typeface="Maven Pro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7BD9-1BCC-42EE-8297-3920C7F609DD}">
  <a:tblStyle styleId="{FA2A7BD9-1BCC-42EE-8297-3920C7F6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87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6c60e245bf_1_3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6c60e245bf_1_3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14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241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35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240613" y="2766978"/>
            <a:ext cx="4554400" cy="1535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dirty="0"/>
              <a:t>Presentado por: </a:t>
            </a:r>
          </a:p>
          <a:p>
            <a:r>
              <a:rPr lang="es-MX" dirty="0"/>
              <a:t>Francisco Jiménez</a:t>
            </a:r>
          </a:p>
          <a:p>
            <a:r>
              <a:rPr lang="es-MX" dirty="0"/>
              <a:t>Iván Darío Ortega</a:t>
            </a:r>
          </a:p>
          <a:p>
            <a:r>
              <a:rPr lang="es-MX" dirty="0"/>
              <a:t>Diosa </a:t>
            </a:r>
            <a:r>
              <a:rPr lang="es-MX" dirty="0" err="1"/>
              <a:t>Haydeé</a:t>
            </a:r>
            <a:r>
              <a:rPr lang="es-MX" dirty="0"/>
              <a:t> Medina de Casanova</a:t>
            </a:r>
          </a:p>
          <a:p>
            <a:r>
              <a:rPr lang="es-MX" dirty="0"/>
              <a:t> </a:t>
            </a:r>
            <a:r>
              <a:rPr lang="es-MX" dirty="0" err="1"/>
              <a:t>Maria</a:t>
            </a:r>
            <a:r>
              <a:rPr lang="es-MX" dirty="0"/>
              <a:t> Belén Sandoval </a:t>
            </a:r>
            <a:r>
              <a:rPr lang="es-MX" dirty="0" err="1"/>
              <a:t>Pinget</a:t>
            </a:r>
            <a:endParaRPr lang="es-MX" dirty="0"/>
          </a:p>
          <a:p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Reporte sobre las tendencias de la esperanza de vida en los países miembros de la OEA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420330" y="4299504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705805" y="3825630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388439" y="242587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197981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SOLUCION PROPUESTA</a:t>
            </a:r>
            <a:endParaRPr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4294967295"/>
          </p:nvPr>
        </p:nvSpPr>
        <p:spPr>
          <a:xfrm>
            <a:off x="5435358" y="667620"/>
            <a:ext cx="1023151" cy="346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Python</a:t>
            </a:r>
            <a:endParaRPr sz="1400" dirty="0"/>
          </a:p>
        </p:txBody>
      </p:sp>
      <p:sp>
        <p:nvSpPr>
          <p:cNvPr id="703" name="Google Shape;703;p33"/>
          <p:cNvSpPr txBox="1">
            <a:spLocks noGrp="1"/>
          </p:cNvSpPr>
          <p:nvPr>
            <p:ph type="ctrTitle" idx="4294967295"/>
          </p:nvPr>
        </p:nvSpPr>
        <p:spPr>
          <a:xfrm>
            <a:off x="-357534" y="2839812"/>
            <a:ext cx="1451100" cy="2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Pandas</a:t>
            </a:r>
            <a:endParaRPr sz="1800" dirty="0"/>
          </a:p>
        </p:txBody>
      </p:sp>
      <p:sp>
        <p:nvSpPr>
          <p:cNvPr id="705" name="Google Shape;705;p33"/>
          <p:cNvSpPr/>
          <p:nvPr/>
        </p:nvSpPr>
        <p:spPr>
          <a:xfrm>
            <a:off x="7379613" y="2192401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3"/>
          <p:cNvSpPr/>
          <p:nvPr/>
        </p:nvSpPr>
        <p:spPr>
          <a:xfrm>
            <a:off x="5439938" y="304722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03;p33">
            <a:extLst>
              <a:ext uri="{FF2B5EF4-FFF2-40B4-BE49-F238E27FC236}">
                <a16:creationId xmlns:a16="http://schemas.microsoft.com/office/drawing/2014/main" id="{8BECC0FB-CAEE-4349-9958-98443B0B08B9}"/>
              </a:ext>
            </a:extLst>
          </p:cNvPr>
          <p:cNvSpPr txBox="1">
            <a:spLocks/>
          </p:cNvSpPr>
          <p:nvPr/>
        </p:nvSpPr>
        <p:spPr>
          <a:xfrm>
            <a:off x="882912" y="1855052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MX" sz="1200" dirty="0" err="1"/>
              <a:t>Numpy</a:t>
            </a:r>
            <a:endParaRPr lang="es-MX" sz="1200" dirty="0"/>
          </a:p>
        </p:txBody>
      </p:sp>
      <p:sp>
        <p:nvSpPr>
          <p:cNvPr id="14" name="Google Shape;703;p33">
            <a:extLst>
              <a:ext uri="{FF2B5EF4-FFF2-40B4-BE49-F238E27FC236}">
                <a16:creationId xmlns:a16="http://schemas.microsoft.com/office/drawing/2014/main" id="{840B37BF-9A75-469E-8818-DF6E19EE5A5D}"/>
              </a:ext>
            </a:extLst>
          </p:cNvPr>
          <p:cNvSpPr txBox="1">
            <a:spLocks/>
          </p:cNvSpPr>
          <p:nvPr/>
        </p:nvSpPr>
        <p:spPr>
          <a:xfrm>
            <a:off x="6374084" y="4857900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MX" sz="1400" dirty="0"/>
              <a:t>Google</a:t>
            </a:r>
            <a:r>
              <a:rPr lang="es-MX" sz="1800" dirty="0"/>
              <a:t> </a:t>
            </a:r>
            <a:r>
              <a:rPr lang="es-MX" sz="1400" dirty="0"/>
              <a:t>Cloud</a:t>
            </a:r>
            <a:endParaRPr lang="es-MX" sz="1800" dirty="0"/>
          </a:p>
        </p:txBody>
      </p:sp>
      <p:sp>
        <p:nvSpPr>
          <p:cNvPr id="16" name="Google Shape;703;p33">
            <a:extLst>
              <a:ext uri="{FF2B5EF4-FFF2-40B4-BE49-F238E27FC236}">
                <a16:creationId xmlns:a16="http://schemas.microsoft.com/office/drawing/2014/main" id="{6F6CCF89-7685-4D84-93DF-7B17AD74DD61}"/>
              </a:ext>
            </a:extLst>
          </p:cNvPr>
          <p:cNvSpPr txBox="1">
            <a:spLocks/>
          </p:cNvSpPr>
          <p:nvPr/>
        </p:nvSpPr>
        <p:spPr>
          <a:xfrm>
            <a:off x="3494252" y="1280250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MX" sz="1400" dirty="0" err="1"/>
              <a:t>Matplotlib</a:t>
            </a:r>
            <a:endParaRPr lang="es-MX" sz="1800" dirty="0"/>
          </a:p>
        </p:txBody>
      </p:sp>
      <p:sp>
        <p:nvSpPr>
          <p:cNvPr id="17" name="Google Shape;703;p33">
            <a:extLst>
              <a:ext uri="{FF2B5EF4-FFF2-40B4-BE49-F238E27FC236}">
                <a16:creationId xmlns:a16="http://schemas.microsoft.com/office/drawing/2014/main" id="{2B3EC8AB-51F8-4DE8-A452-5B89229946CB}"/>
              </a:ext>
            </a:extLst>
          </p:cNvPr>
          <p:cNvSpPr txBox="1">
            <a:spLocks/>
          </p:cNvSpPr>
          <p:nvPr/>
        </p:nvSpPr>
        <p:spPr>
          <a:xfrm>
            <a:off x="2812070" y="3105841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MX" sz="1400" dirty="0" err="1"/>
              <a:t>Seaborn</a:t>
            </a:r>
            <a:endParaRPr lang="es-MX" sz="1800" dirty="0"/>
          </a:p>
        </p:txBody>
      </p:sp>
      <p:sp>
        <p:nvSpPr>
          <p:cNvPr id="18" name="Google Shape;703;p33">
            <a:extLst>
              <a:ext uri="{FF2B5EF4-FFF2-40B4-BE49-F238E27FC236}">
                <a16:creationId xmlns:a16="http://schemas.microsoft.com/office/drawing/2014/main" id="{7D68CC33-D194-4CE6-9A08-EF811F307E85}"/>
              </a:ext>
            </a:extLst>
          </p:cNvPr>
          <p:cNvSpPr txBox="1">
            <a:spLocks/>
          </p:cNvSpPr>
          <p:nvPr/>
        </p:nvSpPr>
        <p:spPr>
          <a:xfrm>
            <a:off x="7225081" y="2291861"/>
            <a:ext cx="14511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MX" sz="1400" dirty="0"/>
              <a:t>MySQL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821AF4-E74A-45F8-A6B1-AA081A20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255" y="3391441"/>
            <a:ext cx="3351065" cy="13958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BC13E3-B785-434D-BDAF-684500D3D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84" y="2192401"/>
            <a:ext cx="1448150" cy="19333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1B270C-BCA4-45E6-BEEC-790AAE59A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509" y="155622"/>
            <a:ext cx="2154058" cy="1433428"/>
          </a:xfrm>
          <a:prstGeom prst="rect">
            <a:avLst/>
          </a:prstGeom>
        </p:spPr>
      </p:pic>
      <p:sp>
        <p:nvSpPr>
          <p:cNvPr id="26" name="Google Shape;703;p33">
            <a:extLst>
              <a:ext uri="{FF2B5EF4-FFF2-40B4-BE49-F238E27FC236}">
                <a16:creationId xmlns:a16="http://schemas.microsoft.com/office/drawing/2014/main" id="{9F1B66EB-8752-4975-B936-1910259227CC}"/>
              </a:ext>
            </a:extLst>
          </p:cNvPr>
          <p:cNvSpPr txBox="1">
            <a:spLocks/>
          </p:cNvSpPr>
          <p:nvPr/>
        </p:nvSpPr>
        <p:spPr>
          <a:xfrm>
            <a:off x="456349" y="1137450"/>
            <a:ext cx="2090424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s-MX" sz="2000" dirty="0" err="1"/>
              <a:t>Stack</a:t>
            </a:r>
            <a:r>
              <a:rPr lang="es-MX" sz="2000" dirty="0"/>
              <a:t> </a:t>
            </a:r>
            <a:r>
              <a:rPr lang="es-MX" sz="2000" dirty="0" err="1"/>
              <a:t>Tecnologico</a:t>
            </a:r>
            <a:endParaRPr lang="es-MX" sz="2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7EA7E3A-36A4-4A73-8FA6-DB56A7508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465" y="3324566"/>
            <a:ext cx="1648567" cy="164856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AD800D6-E6D5-4741-B50A-9C2D31FFC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028" y="1757804"/>
            <a:ext cx="1429168" cy="142916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7218F02-63E7-42C8-A323-51E6AA937F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4333" y="1498975"/>
            <a:ext cx="2157890" cy="13529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3863434" cy="4985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s-MX" dirty="0"/>
              <a:t>Metodología de trabajo</a:t>
            </a:r>
          </a:p>
        </p:txBody>
      </p:sp>
      <p:grpSp>
        <p:nvGrpSpPr>
          <p:cNvPr id="974" name="Google Shape;974;p34"/>
          <p:cNvGrpSpPr/>
          <p:nvPr/>
        </p:nvGrpSpPr>
        <p:grpSpPr>
          <a:xfrm>
            <a:off x="7933670" y="994295"/>
            <a:ext cx="338852" cy="2014657"/>
            <a:chOff x="7771352" y="1698225"/>
            <a:chExt cx="338852" cy="2014657"/>
          </a:xfrm>
        </p:grpSpPr>
        <p:sp>
          <p:nvSpPr>
            <p:cNvPr id="975" name="Google Shape;975;p34"/>
            <p:cNvSpPr/>
            <p:nvPr/>
          </p:nvSpPr>
          <p:spPr>
            <a:xfrm>
              <a:off x="7771352" y="1698225"/>
              <a:ext cx="338852" cy="2014657"/>
            </a:xfrm>
            <a:custGeom>
              <a:avLst/>
              <a:gdLst/>
              <a:ahLst/>
              <a:cxnLst/>
              <a:rect l="l" t="t" r="r" b="b"/>
              <a:pathLst>
                <a:path w="6831" h="40614" extrusionOk="0">
                  <a:moveTo>
                    <a:pt x="6666" y="152"/>
                  </a:moveTo>
                  <a:lnTo>
                    <a:pt x="6666" y="40450"/>
                  </a:lnTo>
                  <a:lnTo>
                    <a:pt x="164" y="40450"/>
                  </a:lnTo>
                  <a:lnTo>
                    <a:pt x="164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30" y="40613"/>
                  </a:lnTo>
                  <a:lnTo>
                    <a:pt x="6830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7779487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30"/>
                    <a:pt x="0" y="1399"/>
                  </a:cubicBezTo>
                  <a:cubicBezTo>
                    <a:pt x="0" y="2168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68"/>
                    <a:pt x="6502" y="1399"/>
                  </a:cubicBezTo>
                  <a:cubicBezTo>
                    <a:pt x="6502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779487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7779487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5126" y="0"/>
                  </a:moveTo>
                  <a:cubicBezTo>
                    <a:pt x="5119" y="0"/>
                    <a:pt x="5111" y="1"/>
                    <a:pt x="5104" y="1"/>
                  </a:cubicBezTo>
                  <a:lnTo>
                    <a:pt x="1399" y="1"/>
                  </a:lnTo>
                  <a:cubicBezTo>
                    <a:pt x="618" y="1"/>
                    <a:pt x="0" y="618"/>
                    <a:pt x="0" y="1387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04" y="2785"/>
                  </a:lnTo>
                  <a:cubicBezTo>
                    <a:pt x="5872" y="2785"/>
                    <a:pt x="6502" y="2155"/>
                    <a:pt x="6502" y="1387"/>
                  </a:cubicBezTo>
                  <a:cubicBezTo>
                    <a:pt x="6502" y="626"/>
                    <a:pt x="5885" y="0"/>
                    <a:pt x="5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7779487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6" y="1"/>
                  </a:moveTo>
                  <a:cubicBezTo>
                    <a:pt x="618" y="1"/>
                    <a:pt x="0" y="631"/>
                    <a:pt x="0" y="1399"/>
                  </a:cubicBezTo>
                  <a:cubicBezTo>
                    <a:pt x="0" y="2168"/>
                    <a:pt x="618" y="2786"/>
                    <a:pt x="1386" y="2786"/>
                  </a:cubicBezTo>
                  <a:lnTo>
                    <a:pt x="5104" y="2786"/>
                  </a:lnTo>
                  <a:cubicBezTo>
                    <a:pt x="5872" y="2786"/>
                    <a:pt x="6502" y="2168"/>
                    <a:pt x="6502" y="1399"/>
                  </a:cubicBezTo>
                  <a:cubicBezTo>
                    <a:pt x="6502" y="631"/>
                    <a:pt x="5872" y="1"/>
                    <a:pt x="5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7779487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18" y="1"/>
                    <a:pt x="0" y="618"/>
                    <a:pt x="0" y="1400"/>
                  </a:cubicBezTo>
                  <a:cubicBezTo>
                    <a:pt x="0" y="2168"/>
                    <a:pt x="618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400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4"/>
          <p:cNvGrpSpPr/>
          <p:nvPr/>
        </p:nvGrpSpPr>
        <p:grpSpPr>
          <a:xfrm>
            <a:off x="7498459" y="995855"/>
            <a:ext cx="338207" cy="2014657"/>
            <a:chOff x="6905926" y="1698225"/>
            <a:chExt cx="338207" cy="2014657"/>
          </a:xfrm>
        </p:grpSpPr>
        <p:sp>
          <p:nvSpPr>
            <p:cNvPr id="982" name="Google Shape;982;p34"/>
            <p:cNvSpPr/>
            <p:nvPr/>
          </p:nvSpPr>
          <p:spPr>
            <a:xfrm>
              <a:off x="6905926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67" y="152"/>
                  </a:moveTo>
                  <a:lnTo>
                    <a:pt x="6667" y="40450"/>
                  </a:lnTo>
                  <a:lnTo>
                    <a:pt x="165" y="40450"/>
                  </a:lnTo>
                  <a:lnTo>
                    <a:pt x="165" y="152"/>
                  </a:lnTo>
                  <a:close/>
                  <a:moveTo>
                    <a:pt x="1" y="1"/>
                  </a:moveTo>
                  <a:lnTo>
                    <a:pt x="1" y="40613"/>
                  </a:lnTo>
                  <a:lnTo>
                    <a:pt x="6818" y="40613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14061" y="3318418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0"/>
                  </a:moveTo>
                  <a:cubicBezTo>
                    <a:pt x="618" y="0"/>
                    <a:pt x="1" y="630"/>
                    <a:pt x="1" y="1399"/>
                  </a:cubicBezTo>
                  <a:cubicBezTo>
                    <a:pt x="1" y="2168"/>
                    <a:pt x="618" y="2785"/>
                    <a:pt x="1387" y="2785"/>
                  </a:cubicBezTo>
                  <a:lnTo>
                    <a:pt x="5104" y="2785"/>
                  </a:lnTo>
                  <a:cubicBezTo>
                    <a:pt x="5873" y="2785"/>
                    <a:pt x="6503" y="2168"/>
                    <a:pt x="6503" y="1399"/>
                  </a:cubicBezTo>
                  <a:cubicBezTo>
                    <a:pt x="6503" y="630"/>
                    <a:pt x="5873" y="0"/>
                    <a:pt x="5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914061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913466" y="284960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18"/>
                    <a:pt x="0" y="1387"/>
                  </a:cubicBezTo>
                  <a:cubicBezTo>
                    <a:pt x="0" y="2155"/>
                    <a:pt x="630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7"/>
                  </a:cubicBezTo>
                  <a:cubicBezTo>
                    <a:pt x="6502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913466" y="261457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0" y="1"/>
                    <a:pt x="0" y="631"/>
                    <a:pt x="0" y="1399"/>
                  </a:cubicBezTo>
                  <a:cubicBezTo>
                    <a:pt x="0" y="2168"/>
                    <a:pt x="630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2" y="2168"/>
                    <a:pt x="6502" y="1399"/>
                  </a:cubicBezTo>
                  <a:cubicBezTo>
                    <a:pt x="6502" y="631"/>
                    <a:pt x="5885" y="1"/>
                    <a:pt x="51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913466" y="2380192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0"/>
                  </a:moveTo>
                  <a:cubicBezTo>
                    <a:pt x="618" y="0"/>
                    <a:pt x="0" y="618"/>
                    <a:pt x="0" y="1386"/>
                  </a:cubicBezTo>
                  <a:cubicBezTo>
                    <a:pt x="0" y="2155"/>
                    <a:pt x="618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2" y="2155"/>
                    <a:pt x="6502" y="1386"/>
                  </a:cubicBezTo>
                  <a:cubicBezTo>
                    <a:pt x="6502" y="618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913466" y="2145164"/>
              <a:ext cx="322581" cy="138795"/>
            </a:xfrm>
            <a:custGeom>
              <a:avLst/>
              <a:gdLst/>
              <a:ahLst/>
              <a:cxnLst/>
              <a:rect l="l" t="t" r="r" b="b"/>
              <a:pathLst>
                <a:path w="6503" h="2798" extrusionOk="0">
                  <a:moveTo>
                    <a:pt x="1399" y="0"/>
                  </a:moveTo>
                  <a:cubicBezTo>
                    <a:pt x="630" y="0"/>
                    <a:pt x="0" y="631"/>
                    <a:pt x="0" y="1399"/>
                  </a:cubicBezTo>
                  <a:cubicBezTo>
                    <a:pt x="0" y="2168"/>
                    <a:pt x="630" y="2798"/>
                    <a:pt x="1399" y="2798"/>
                  </a:cubicBezTo>
                  <a:lnTo>
                    <a:pt x="5116" y="2798"/>
                  </a:lnTo>
                  <a:cubicBezTo>
                    <a:pt x="5885" y="2798"/>
                    <a:pt x="6502" y="2168"/>
                    <a:pt x="6502" y="1399"/>
                  </a:cubicBezTo>
                  <a:cubicBezTo>
                    <a:pt x="6502" y="631"/>
                    <a:pt x="5885" y="0"/>
                    <a:pt x="511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914061" y="3566541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87" y="1"/>
                  </a:moveTo>
                  <a:cubicBezTo>
                    <a:pt x="618" y="1"/>
                    <a:pt x="1" y="618"/>
                    <a:pt x="1" y="1400"/>
                  </a:cubicBezTo>
                  <a:cubicBezTo>
                    <a:pt x="1" y="2168"/>
                    <a:pt x="618" y="2786"/>
                    <a:pt x="1387" y="2786"/>
                  </a:cubicBezTo>
                  <a:lnTo>
                    <a:pt x="5104" y="2786"/>
                  </a:lnTo>
                  <a:cubicBezTo>
                    <a:pt x="5873" y="2786"/>
                    <a:pt x="6503" y="2168"/>
                    <a:pt x="6503" y="1400"/>
                  </a:cubicBezTo>
                  <a:cubicBezTo>
                    <a:pt x="6503" y="618"/>
                    <a:pt x="5873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34"/>
          <p:cNvGrpSpPr/>
          <p:nvPr/>
        </p:nvGrpSpPr>
        <p:grpSpPr>
          <a:xfrm>
            <a:off x="7041232" y="995855"/>
            <a:ext cx="338207" cy="2014657"/>
            <a:chOff x="6048625" y="1698225"/>
            <a:chExt cx="338207" cy="2014657"/>
          </a:xfrm>
        </p:grpSpPr>
        <p:sp>
          <p:nvSpPr>
            <p:cNvPr id="991" name="Google Shape;991;p34"/>
            <p:cNvSpPr/>
            <p:nvPr/>
          </p:nvSpPr>
          <p:spPr>
            <a:xfrm>
              <a:off x="6048625" y="1698225"/>
              <a:ext cx="338207" cy="2014657"/>
            </a:xfrm>
            <a:custGeom>
              <a:avLst/>
              <a:gdLst/>
              <a:ahLst/>
              <a:cxnLst/>
              <a:rect l="l" t="t" r="r" b="b"/>
              <a:pathLst>
                <a:path w="6818" h="40614" extrusionOk="0">
                  <a:moveTo>
                    <a:pt x="6654" y="152"/>
                  </a:moveTo>
                  <a:lnTo>
                    <a:pt x="6654" y="40450"/>
                  </a:lnTo>
                  <a:lnTo>
                    <a:pt x="151" y="40450"/>
                  </a:lnTo>
                  <a:lnTo>
                    <a:pt x="151" y="152"/>
                  </a:lnTo>
                  <a:close/>
                  <a:moveTo>
                    <a:pt x="0" y="1"/>
                  </a:moveTo>
                  <a:lnTo>
                    <a:pt x="0" y="40613"/>
                  </a:lnTo>
                  <a:lnTo>
                    <a:pt x="6817" y="40613"/>
                  </a:lnTo>
                  <a:lnTo>
                    <a:pt x="681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056115" y="3318418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0"/>
                  </a:moveTo>
                  <a:cubicBezTo>
                    <a:pt x="631" y="0"/>
                    <a:pt x="0" y="630"/>
                    <a:pt x="0" y="1399"/>
                  </a:cubicBezTo>
                  <a:cubicBezTo>
                    <a:pt x="0" y="2168"/>
                    <a:pt x="631" y="2785"/>
                    <a:pt x="1399" y="2785"/>
                  </a:cubicBezTo>
                  <a:lnTo>
                    <a:pt x="5116" y="2785"/>
                  </a:lnTo>
                  <a:cubicBezTo>
                    <a:pt x="5885" y="2785"/>
                    <a:pt x="6503" y="2168"/>
                    <a:pt x="6515" y="1399"/>
                  </a:cubicBezTo>
                  <a:cubicBezTo>
                    <a:pt x="6515" y="630"/>
                    <a:pt x="5885" y="0"/>
                    <a:pt x="5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056115" y="3083985"/>
              <a:ext cx="322581" cy="138200"/>
            </a:xfrm>
            <a:custGeom>
              <a:avLst/>
              <a:gdLst/>
              <a:ahLst/>
              <a:cxnLst/>
              <a:rect l="l" t="t" r="r" b="b"/>
              <a:pathLst>
                <a:path w="6503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03" y="1400"/>
                  </a:cubicBezTo>
                  <a:cubicBezTo>
                    <a:pt x="6503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056115" y="3566541"/>
              <a:ext cx="323226" cy="138200"/>
            </a:xfrm>
            <a:custGeom>
              <a:avLst/>
              <a:gdLst/>
              <a:ahLst/>
              <a:cxnLst/>
              <a:rect l="l" t="t" r="r" b="b"/>
              <a:pathLst>
                <a:path w="6516" h="2786" extrusionOk="0">
                  <a:moveTo>
                    <a:pt x="1399" y="1"/>
                  </a:moveTo>
                  <a:cubicBezTo>
                    <a:pt x="631" y="1"/>
                    <a:pt x="0" y="618"/>
                    <a:pt x="0" y="1400"/>
                  </a:cubicBezTo>
                  <a:cubicBezTo>
                    <a:pt x="0" y="2156"/>
                    <a:pt x="631" y="2786"/>
                    <a:pt x="1399" y="2786"/>
                  </a:cubicBezTo>
                  <a:lnTo>
                    <a:pt x="5116" y="2786"/>
                  </a:lnTo>
                  <a:cubicBezTo>
                    <a:pt x="5885" y="2786"/>
                    <a:pt x="6503" y="2168"/>
                    <a:pt x="6515" y="1400"/>
                  </a:cubicBezTo>
                  <a:cubicBezTo>
                    <a:pt x="6515" y="618"/>
                    <a:pt x="5885" y="1"/>
                    <a:pt x="51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2810075" y="4267825"/>
            <a:ext cx="138900" cy="1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1386875" y="4141975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5D785F-FAEE-4172-A2AA-95DC94CD0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05" y="2264542"/>
            <a:ext cx="2646791" cy="148882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3C4E759-CFF4-4D8C-80C6-1AE3A8C9406B}"/>
              </a:ext>
            </a:extLst>
          </p:cNvPr>
          <p:cNvSpPr/>
          <p:nvPr/>
        </p:nvSpPr>
        <p:spPr>
          <a:xfrm>
            <a:off x="1143200" y="1098250"/>
            <a:ext cx="1910550" cy="599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C153C25-3192-48D8-B820-6A191BB91FE7}"/>
              </a:ext>
            </a:extLst>
          </p:cNvPr>
          <p:cNvSpPr/>
          <p:nvPr/>
        </p:nvSpPr>
        <p:spPr>
          <a:xfrm>
            <a:off x="667035" y="1098250"/>
            <a:ext cx="1580689" cy="5999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Análisis de requerimientos</a:t>
            </a:r>
            <a:endParaRPr lang="es-MX" sz="1200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83F526C-93BA-4656-A15F-175DF5F21346}"/>
              </a:ext>
            </a:extLst>
          </p:cNvPr>
          <p:cNvSpPr/>
          <p:nvPr/>
        </p:nvSpPr>
        <p:spPr>
          <a:xfrm>
            <a:off x="2306563" y="1300586"/>
            <a:ext cx="403379" cy="195300"/>
          </a:xfrm>
          <a:prstGeom prst="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0" name="Rectángulo: esquinas redondeadas 299">
            <a:extLst>
              <a:ext uri="{FF2B5EF4-FFF2-40B4-BE49-F238E27FC236}">
                <a16:creationId xmlns:a16="http://schemas.microsoft.com/office/drawing/2014/main" id="{6086420D-D60F-4AD8-BF41-55711EE3610C}"/>
              </a:ext>
            </a:extLst>
          </p:cNvPr>
          <p:cNvSpPr/>
          <p:nvPr/>
        </p:nvSpPr>
        <p:spPr>
          <a:xfrm>
            <a:off x="2746335" y="1098249"/>
            <a:ext cx="1604800" cy="5999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Recopilación y preparación de datos</a:t>
            </a:r>
            <a:endParaRPr lang="es-MX" sz="1200" dirty="0"/>
          </a:p>
        </p:txBody>
      </p:sp>
      <p:sp>
        <p:nvSpPr>
          <p:cNvPr id="301" name="Rectángulo: esquinas redondeadas 300">
            <a:extLst>
              <a:ext uri="{FF2B5EF4-FFF2-40B4-BE49-F238E27FC236}">
                <a16:creationId xmlns:a16="http://schemas.microsoft.com/office/drawing/2014/main" id="{0D69C67D-9EE8-4A2F-B3D8-A430B5C6C12C}"/>
              </a:ext>
            </a:extLst>
          </p:cNvPr>
          <p:cNvSpPr/>
          <p:nvPr/>
        </p:nvSpPr>
        <p:spPr>
          <a:xfrm>
            <a:off x="4841502" y="1116633"/>
            <a:ext cx="1496818" cy="5999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Análisis exploratorio de datos</a:t>
            </a:r>
            <a:endParaRPr lang="es-MX" sz="1200" dirty="0"/>
          </a:p>
        </p:txBody>
      </p:sp>
      <p:sp>
        <p:nvSpPr>
          <p:cNvPr id="302" name="Rectángulo: esquinas redondeadas 301">
            <a:extLst>
              <a:ext uri="{FF2B5EF4-FFF2-40B4-BE49-F238E27FC236}">
                <a16:creationId xmlns:a16="http://schemas.microsoft.com/office/drawing/2014/main" id="{91689B89-7179-46B4-AA5B-DDFBA918F2B3}"/>
              </a:ext>
            </a:extLst>
          </p:cNvPr>
          <p:cNvSpPr/>
          <p:nvPr/>
        </p:nvSpPr>
        <p:spPr>
          <a:xfrm>
            <a:off x="4644020" y="2084920"/>
            <a:ext cx="1910550" cy="5999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Extracción, transformación y carga (ETL)</a:t>
            </a:r>
            <a:endParaRPr lang="es-MX" sz="1200" dirty="0"/>
          </a:p>
        </p:txBody>
      </p:sp>
      <p:sp>
        <p:nvSpPr>
          <p:cNvPr id="303" name="Rectángulo: esquinas redondeadas 302">
            <a:extLst>
              <a:ext uri="{FF2B5EF4-FFF2-40B4-BE49-F238E27FC236}">
                <a16:creationId xmlns:a16="http://schemas.microsoft.com/office/drawing/2014/main" id="{69AA1E4A-9904-499A-9B99-0DE64CA965CB}"/>
              </a:ext>
            </a:extLst>
          </p:cNvPr>
          <p:cNvSpPr/>
          <p:nvPr/>
        </p:nvSpPr>
        <p:spPr>
          <a:xfrm>
            <a:off x="4723155" y="3053207"/>
            <a:ext cx="1709991" cy="3355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Generación de </a:t>
            </a:r>
            <a:r>
              <a:rPr lang="es-MX" sz="1200" dirty="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insights</a:t>
            </a:r>
            <a:endParaRPr lang="es-MX" sz="1200" dirty="0"/>
          </a:p>
        </p:txBody>
      </p:sp>
      <p:sp>
        <p:nvSpPr>
          <p:cNvPr id="304" name="Rectángulo: esquinas redondeadas 303">
            <a:extLst>
              <a:ext uri="{FF2B5EF4-FFF2-40B4-BE49-F238E27FC236}">
                <a16:creationId xmlns:a16="http://schemas.microsoft.com/office/drawing/2014/main" id="{65FD1062-9143-48ED-B46A-C44664FA2721}"/>
              </a:ext>
            </a:extLst>
          </p:cNvPr>
          <p:cNvSpPr/>
          <p:nvPr/>
        </p:nvSpPr>
        <p:spPr>
          <a:xfrm>
            <a:off x="4652429" y="3736635"/>
            <a:ext cx="1874964" cy="5230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Generación de recomendaciones</a:t>
            </a:r>
            <a:endParaRPr lang="es-MX" dirty="0"/>
          </a:p>
        </p:txBody>
      </p:sp>
      <p:sp>
        <p:nvSpPr>
          <p:cNvPr id="305" name="Rectángulo: esquinas redondeadas 304">
            <a:extLst>
              <a:ext uri="{FF2B5EF4-FFF2-40B4-BE49-F238E27FC236}">
                <a16:creationId xmlns:a16="http://schemas.microsoft.com/office/drawing/2014/main" id="{0F94CEB3-6942-43CC-9928-81E531B4B048}"/>
              </a:ext>
            </a:extLst>
          </p:cNvPr>
          <p:cNvSpPr/>
          <p:nvPr/>
        </p:nvSpPr>
        <p:spPr>
          <a:xfrm>
            <a:off x="7060159" y="3704741"/>
            <a:ext cx="1676882" cy="52308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Monitoreo y evaluación continua</a:t>
            </a:r>
            <a:endParaRPr lang="es-MX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939F2A0F-726A-4E18-9630-00B1247B9D35}"/>
              </a:ext>
            </a:extLst>
          </p:cNvPr>
          <p:cNvSpPr/>
          <p:nvPr/>
        </p:nvSpPr>
        <p:spPr>
          <a:xfrm>
            <a:off x="5523091" y="1763116"/>
            <a:ext cx="152407" cy="24006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7" name="Flecha: a la derecha 306">
            <a:extLst>
              <a:ext uri="{FF2B5EF4-FFF2-40B4-BE49-F238E27FC236}">
                <a16:creationId xmlns:a16="http://schemas.microsoft.com/office/drawing/2014/main" id="{C3F3B24A-4BA4-4237-AD41-DD3A0684AF37}"/>
              </a:ext>
            </a:extLst>
          </p:cNvPr>
          <p:cNvSpPr/>
          <p:nvPr/>
        </p:nvSpPr>
        <p:spPr>
          <a:xfrm>
            <a:off x="4394629" y="1300586"/>
            <a:ext cx="403379" cy="195300"/>
          </a:xfrm>
          <a:prstGeom prst="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8" name="Flecha: hacia abajo 307">
            <a:extLst>
              <a:ext uri="{FF2B5EF4-FFF2-40B4-BE49-F238E27FC236}">
                <a16:creationId xmlns:a16="http://schemas.microsoft.com/office/drawing/2014/main" id="{C35E1DFB-1343-4C63-997A-A48D45EF7D72}"/>
              </a:ext>
            </a:extLst>
          </p:cNvPr>
          <p:cNvSpPr/>
          <p:nvPr/>
        </p:nvSpPr>
        <p:spPr>
          <a:xfrm>
            <a:off x="5507401" y="2741635"/>
            <a:ext cx="152407" cy="24006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9" name="Flecha: hacia abajo 308">
            <a:extLst>
              <a:ext uri="{FF2B5EF4-FFF2-40B4-BE49-F238E27FC236}">
                <a16:creationId xmlns:a16="http://schemas.microsoft.com/office/drawing/2014/main" id="{1C5199B3-17D8-4BCE-9097-BF8C3D669D96}"/>
              </a:ext>
            </a:extLst>
          </p:cNvPr>
          <p:cNvSpPr/>
          <p:nvPr/>
        </p:nvSpPr>
        <p:spPr>
          <a:xfrm>
            <a:off x="5501946" y="3441986"/>
            <a:ext cx="152407" cy="240068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0" name="Flecha: a la derecha 309">
            <a:extLst>
              <a:ext uri="{FF2B5EF4-FFF2-40B4-BE49-F238E27FC236}">
                <a16:creationId xmlns:a16="http://schemas.microsoft.com/office/drawing/2014/main" id="{3E90A50A-664A-481D-BAC9-E23934C3A0F0}"/>
              </a:ext>
            </a:extLst>
          </p:cNvPr>
          <p:cNvSpPr/>
          <p:nvPr/>
        </p:nvSpPr>
        <p:spPr>
          <a:xfrm>
            <a:off x="6594093" y="3892332"/>
            <a:ext cx="403379" cy="195300"/>
          </a:xfrm>
          <a:prstGeom prst="rightArrow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Roles y responsabilidades</a:t>
            </a:r>
            <a:endParaRPr dirty="0"/>
          </a:p>
        </p:txBody>
      </p:sp>
      <p:sp>
        <p:nvSpPr>
          <p:cNvPr id="1020" name="Google Shape;1020;p35"/>
          <p:cNvSpPr txBox="1"/>
          <p:nvPr/>
        </p:nvSpPr>
        <p:spPr>
          <a:xfrm>
            <a:off x="3650742" y="1671325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20-39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1" name="Google Shape;1021;p35"/>
          <p:cNvSpPr txBox="1"/>
          <p:nvPr/>
        </p:nvSpPr>
        <p:spPr>
          <a:xfrm>
            <a:off x="4014342" y="2318175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40-60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22" name="Google Shape;1022;p35"/>
          <p:cNvSpPr/>
          <p:nvPr/>
        </p:nvSpPr>
        <p:spPr>
          <a:xfrm>
            <a:off x="509057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5402750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571492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6027100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633927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651450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6963625" y="161542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5090575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5402750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5714925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6027100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6339275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6651450" y="190530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6963625" y="190530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5090575" y="229577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5"/>
          <p:cNvSpPr/>
          <p:nvPr/>
        </p:nvSpPr>
        <p:spPr>
          <a:xfrm>
            <a:off x="5402750" y="229577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5"/>
          <p:cNvSpPr/>
          <p:nvPr/>
        </p:nvSpPr>
        <p:spPr>
          <a:xfrm>
            <a:off x="5714925" y="2295775"/>
            <a:ext cx="184200" cy="1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5"/>
          <p:cNvSpPr/>
          <p:nvPr/>
        </p:nvSpPr>
        <p:spPr>
          <a:xfrm>
            <a:off x="6027100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6339275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6651450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35"/>
          <p:cNvSpPr/>
          <p:nvPr/>
        </p:nvSpPr>
        <p:spPr>
          <a:xfrm>
            <a:off x="6963625" y="2295775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35"/>
          <p:cNvSpPr/>
          <p:nvPr/>
        </p:nvSpPr>
        <p:spPr>
          <a:xfrm>
            <a:off x="5090575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35"/>
          <p:cNvSpPr/>
          <p:nvPr/>
        </p:nvSpPr>
        <p:spPr>
          <a:xfrm>
            <a:off x="5402750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5"/>
          <p:cNvSpPr/>
          <p:nvPr/>
        </p:nvSpPr>
        <p:spPr>
          <a:xfrm>
            <a:off x="5714925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5"/>
          <p:cNvSpPr/>
          <p:nvPr/>
        </p:nvSpPr>
        <p:spPr>
          <a:xfrm>
            <a:off x="6027100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5"/>
          <p:cNvSpPr/>
          <p:nvPr/>
        </p:nvSpPr>
        <p:spPr>
          <a:xfrm>
            <a:off x="6339275" y="2585650"/>
            <a:ext cx="184200" cy="1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6651450" y="25856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6963625" y="2585650"/>
            <a:ext cx="184200" cy="18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5"/>
          <p:cNvSpPr txBox="1"/>
          <p:nvPr/>
        </p:nvSpPr>
        <p:spPr>
          <a:xfrm>
            <a:off x="7275792" y="1671325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80%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1" name="Google Shape;1051;p35"/>
          <p:cNvSpPr txBox="1"/>
          <p:nvPr/>
        </p:nvSpPr>
        <p:spPr>
          <a:xfrm>
            <a:off x="7275792" y="2332976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50%</a:t>
            </a:r>
            <a:endParaRPr sz="24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4923267" y="3422061"/>
            <a:ext cx="417992" cy="1036638"/>
            <a:chOff x="3343310" y="4475555"/>
            <a:chExt cx="127717" cy="316753"/>
          </a:xfrm>
        </p:grpSpPr>
        <p:sp>
          <p:nvSpPr>
            <p:cNvPr id="1053" name="Google Shape;1053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/>
          <p:nvPr/>
        </p:nvSpPr>
        <p:spPr>
          <a:xfrm>
            <a:off x="5756375" y="3422050"/>
            <a:ext cx="1595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914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500,000+</a:t>
            </a:r>
            <a:endParaRPr sz="30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6" name="Google Shape;1056;p35"/>
          <p:cNvSpPr txBox="1"/>
          <p:nvPr/>
        </p:nvSpPr>
        <p:spPr>
          <a:xfrm>
            <a:off x="5680688" y="3830650"/>
            <a:ext cx="1746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Employees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57" name="Google Shape;1057;p35"/>
          <p:cNvSpPr/>
          <p:nvPr/>
        </p:nvSpPr>
        <p:spPr>
          <a:xfrm>
            <a:off x="5482538" y="3388075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35"/>
          <p:cNvCxnSpPr>
            <a:stCxn id="1057" idx="1"/>
          </p:cNvCxnSpPr>
          <p:nvPr/>
        </p:nvCxnSpPr>
        <p:spPr>
          <a:xfrm>
            <a:off x="5666738" y="4325704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9" name="Google Shape;1059;p35"/>
          <p:cNvGrpSpPr/>
          <p:nvPr/>
        </p:nvGrpSpPr>
        <p:grpSpPr>
          <a:xfrm>
            <a:off x="4363992" y="3422061"/>
            <a:ext cx="417992" cy="1036638"/>
            <a:chOff x="3343310" y="4475555"/>
            <a:chExt cx="127717" cy="316753"/>
          </a:xfrm>
        </p:grpSpPr>
        <p:sp>
          <p:nvSpPr>
            <p:cNvPr id="1060" name="Google Shape;1060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35"/>
          <p:cNvSpPr txBox="1"/>
          <p:nvPr/>
        </p:nvSpPr>
        <p:spPr>
          <a:xfrm>
            <a:off x="1268117" y="1476025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 Scientist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63" name="Google Shape;1063;p35"/>
          <p:cNvSpPr txBox="1"/>
          <p:nvPr/>
        </p:nvSpPr>
        <p:spPr>
          <a:xfrm>
            <a:off x="5282437" y="10220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AGE</a:t>
            </a:r>
            <a:endParaRPr sz="20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" name="Google Shape;1062;p35">
            <a:extLst>
              <a:ext uri="{FF2B5EF4-FFF2-40B4-BE49-F238E27FC236}">
                <a16:creationId xmlns:a16="http://schemas.microsoft.com/office/drawing/2014/main" id="{A604A669-A095-4C1D-A61E-1E715F5C6FDE}"/>
              </a:ext>
            </a:extLst>
          </p:cNvPr>
          <p:cNvSpPr txBox="1"/>
          <p:nvPr/>
        </p:nvSpPr>
        <p:spPr>
          <a:xfrm>
            <a:off x="1290368" y="2228053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 Engineer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8" name="Google Shape;1062;p35">
            <a:extLst>
              <a:ext uri="{FF2B5EF4-FFF2-40B4-BE49-F238E27FC236}">
                <a16:creationId xmlns:a16="http://schemas.microsoft.com/office/drawing/2014/main" id="{174B3CEE-40DA-49B0-A756-59A4D7CDD9DA}"/>
              </a:ext>
            </a:extLst>
          </p:cNvPr>
          <p:cNvSpPr txBox="1"/>
          <p:nvPr/>
        </p:nvSpPr>
        <p:spPr>
          <a:xfrm>
            <a:off x="1290368" y="3105203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Data Analist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807818" y="338237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437A3C-AAE8-4141-94F4-871147AE6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2" y="916038"/>
            <a:ext cx="8907041" cy="37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4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36"/>
          <p:cNvGrpSpPr/>
          <p:nvPr/>
        </p:nvGrpSpPr>
        <p:grpSpPr>
          <a:xfrm>
            <a:off x="0" y="2139400"/>
            <a:ext cx="4962900" cy="3012375"/>
            <a:chOff x="0" y="2139400"/>
            <a:chExt cx="4962900" cy="3012375"/>
          </a:xfrm>
        </p:grpSpPr>
        <p:sp>
          <p:nvSpPr>
            <p:cNvPr id="1069" name="Google Shape;1069;p36"/>
            <p:cNvSpPr/>
            <p:nvPr/>
          </p:nvSpPr>
          <p:spPr>
            <a:xfrm>
              <a:off x="0" y="3486775"/>
              <a:ext cx="4038900" cy="166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4038900" y="4219500"/>
              <a:ext cx="924000" cy="92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1" name="Google Shape;1071;p36"/>
            <p:cNvGrpSpPr/>
            <p:nvPr/>
          </p:nvGrpSpPr>
          <p:grpSpPr>
            <a:xfrm>
              <a:off x="0" y="2139400"/>
              <a:ext cx="1351800" cy="1347375"/>
              <a:chOff x="0" y="2139400"/>
              <a:chExt cx="1351800" cy="1347375"/>
            </a:xfrm>
          </p:grpSpPr>
          <p:sp>
            <p:nvSpPr>
              <p:cNvPr id="1072" name="Google Shape;1072;p36"/>
              <p:cNvSpPr/>
              <p:nvPr/>
            </p:nvSpPr>
            <p:spPr>
              <a:xfrm>
                <a:off x="0" y="2562775"/>
                <a:ext cx="924000" cy="92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924000" y="2139400"/>
                <a:ext cx="427800" cy="427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4" name="Google Shape;1074;p36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2899568" cy="15054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ATENCION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21878" cy="3271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MX" dirty="0"/>
              <a:t>Introducción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MX" dirty="0"/>
              <a:t>Planteamiento del problema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MX" dirty="0"/>
              <a:t>Objetivos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MX" dirty="0"/>
              <a:t>Alcance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MX" dirty="0"/>
              <a:t>Key </a:t>
            </a:r>
            <a:r>
              <a:rPr lang="es-MX" dirty="0" err="1"/>
              <a:t>Perfomance</a:t>
            </a:r>
            <a:r>
              <a:rPr lang="es-MX" dirty="0"/>
              <a:t> </a:t>
            </a:r>
            <a:r>
              <a:rPr lang="es-MX" dirty="0" err="1"/>
              <a:t>Indicators</a:t>
            </a:r>
            <a:r>
              <a:rPr lang="es-MX" dirty="0"/>
              <a:t> (</a:t>
            </a:r>
            <a:r>
              <a:rPr lang="es-MX" dirty="0" err="1"/>
              <a:t>KPI’s</a:t>
            </a:r>
            <a:r>
              <a:rPr lang="es-MX" dirty="0"/>
              <a:t>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s-MX" dirty="0"/>
              <a:t>Solución propuesta</a:t>
            </a:r>
          </a:p>
          <a:p>
            <a:pPr marL="457200" lvl="1" indent="0">
              <a:lnSpc>
                <a:spcPct val="100000"/>
              </a:lnSpc>
              <a:spcAft>
                <a:spcPts val="1600"/>
              </a:spcAft>
              <a:buNone/>
            </a:pPr>
            <a:endParaRPr lang="es-MX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813808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Esperanza de Vida</a:t>
            </a:r>
            <a:endParaRPr dirty="0"/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31234" y="1596039"/>
            <a:ext cx="2620500" cy="1438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Número promedio de años que esperaría vivir una persona, siempre y cuando se mantengan las tendencias de mortalidad existentes en un determinado período.</a:t>
            </a:r>
            <a:endParaRPr lang="en-US"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esperanza de vida es un indicador fundamental del desarrollo humano y el bienestar de las naciones.</a:t>
            </a:r>
            <a:endParaRPr dirty="0"/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931234" y="1484926"/>
            <a:ext cx="2543700" cy="2202000"/>
          </a:xfrm>
          <a:prstGeom prst="bentConnector3">
            <a:avLst>
              <a:gd name="adj1" fmla="val -9361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19BD32-D55A-4E3E-B10E-5A64144E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65" y="3145755"/>
            <a:ext cx="3210560" cy="1805940"/>
          </a:xfrm>
          <a:prstGeom prst="rect">
            <a:avLst/>
          </a:prstGeom>
        </p:spPr>
      </p:pic>
      <p:sp>
        <p:nvSpPr>
          <p:cNvPr id="10" name="Google Shape;507;p28">
            <a:extLst>
              <a:ext uri="{FF2B5EF4-FFF2-40B4-BE49-F238E27FC236}">
                <a16:creationId xmlns:a16="http://schemas.microsoft.com/office/drawing/2014/main" id="{6A6AE94D-D35F-440B-9ADF-A0FE22B68140}"/>
              </a:ext>
            </a:extLst>
          </p:cNvPr>
          <p:cNvSpPr txBox="1">
            <a:spLocks/>
          </p:cNvSpPr>
          <p:nvPr/>
        </p:nvSpPr>
        <p:spPr>
          <a:xfrm>
            <a:off x="618825" y="306553"/>
            <a:ext cx="5631236" cy="42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MX" dirty="0"/>
              <a:t>1. 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871814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La Organización de los Estados Americanos (OEA) es el organismo regional más antiguo del mundo, fundada en Washington, D.C., entre octubre de 1889 a abril de 1890.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1066973"/>
            <a:ext cx="5631236" cy="423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Organización de Estados Americanos</a:t>
            </a:r>
            <a:endParaRPr sz="2800"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824228" y="411675"/>
            <a:ext cx="3060265" cy="2914923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9B29511-114C-4130-B56B-77514C4B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80" y="916258"/>
            <a:ext cx="20955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 La OEA está integrada por los 35 Estados independientes de las Américas y constituye el principal foro gubernamental político, jurídico y social del Hemisferio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631236" cy="423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Paises Miembros OEA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5824228" y="411675"/>
            <a:ext cx="3060265" cy="2914923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5C3D0584-C01F-4614-9463-D323C306D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08" y="411675"/>
            <a:ext cx="4064585" cy="30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3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2. PLANTEAMIENTO DEL PROBLEMA</a:t>
            </a:r>
          </a:p>
        </p:txBody>
      </p:sp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56320" y="1091583"/>
            <a:ext cx="2620500" cy="1438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países miembros de la OEA  enfrentan diversas problemáticas que afectan directamente la esperanza de vida de las personas. </a:t>
            </a:r>
            <a:endParaRPr lang="en-US"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4665932" y="3231277"/>
            <a:ext cx="3521747" cy="173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/>
              <a:t>Las desigualdades socioeconómicas influyen en la esperanza de vida, limitando el acceso a servicios de salud de calidad, alimentación adecuada y condiciones de vida favorables. Es fundamental abordar estas disparidades para mejorar la esperanza de vida y promover la equidad en la salud..</a:t>
            </a:r>
          </a:p>
        </p:txBody>
      </p:sp>
      <p:cxnSp>
        <p:nvCxnSpPr>
          <p:cNvPr id="592" name="Google Shape;592;p29"/>
          <p:cNvCxnSpPr>
            <a:cxnSpLocks/>
          </p:cNvCxnSpPr>
          <p:nvPr/>
        </p:nvCxnSpPr>
        <p:spPr>
          <a:xfrm>
            <a:off x="626878" y="1086763"/>
            <a:ext cx="7655156" cy="37697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cxnSpLocks/>
          </p:cNvCxnSpPr>
          <p:nvPr/>
        </p:nvCxnSpPr>
        <p:spPr>
          <a:xfrm rot="10800000" flipV="1">
            <a:off x="568963" y="1171786"/>
            <a:ext cx="7443891" cy="379511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BFA6DA-9402-4DA4-9DCB-981BA31A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20" y="2744138"/>
            <a:ext cx="2704253" cy="20281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3000F53-AE78-4F71-87DA-547EAC58E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262" y="1284941"/>
            <a:ext cx="2396791" cy="16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1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OBJETIVOS </a:t>
            </a:r>
            <a:endParaRPr sz="30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5933494" y="584459"/>
            <a:ext cx="2344950" cy="473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Especificos</a:t>
            </a:r>
            <a:endParaRPr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5790861" y="2033357"/>
            <a:ext cx="263021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Identificar los principales factores que impactan negativamente en la esperanza de vida, como acceso limitado a servicios de salud, desigualdades socioeconómicas, entre otros, utilizando técnicas de análisis exploratorio de datos.</a:t>
            </a:r>
            <a:endParaRPr sz="700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074383" y="11594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621630" y="1865493"/>
            <a:ext cx="2734825" cy="167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Determinar los principales factores que afectan la esperanza de vida de las personas de los países integrantes de la Organización de Estados Americanos (OEA).</a:t>
            </a:r>
            <a:endParaRPr lang="es-MX" sz="36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782454" y="2815568"/>
            <a:ext cx="2560560" cy="766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Realizar un análisis de correlación y regresión para evaluar la relación entre diferentes variables (indicadores) y la esperanza de vida, y determinar qué factores tienen un mayor impacto en su variabilidad, así como predecir la esperanza de vida para para un país y año determinado conociendo el valor de sus indicadores.</a:t>
            </a:r>
            <a:endParaRPr sz="70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6020384" y="125114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 dirty="0"/>
              <a:t>Recopilar y analizar datos demográficos, socioeconómicos y de salud de los países miembros de la OEA, con el fin de identificar patrones y tendencias relacionadas con la esperanza de vida.</a:t>
            </a:r>
          </a:p>
        </p:txBody>
      </p: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06;p30">
            <a:extLst>
              <a:ext uri="{FF2B5EF4-FFF2-40B4-BE49-F238E27FC236}">
                <a16:creationId xmlns:a16="http://schemas.microsoft.com/office/drawing/2014/main" id="{831C35B1-FBBA-4B11-9830-A06E90A57FF0}"/>
              </a:ext>
            </a:extLst>
          </p:cNvPr>
          <p:cNvSpPr txBox="1">
            <a:spLocks/>
          </p:cNvSpPr>
          <p:nvPr/>
        </p:nvSpPr>
        <p:spPr>
          <a:xfrm>
            <a:off x="5782454" y="3876297"/>
            <a:ext cx="2560560" cy="76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s-MX" sz="700" dirty="0"/>
              <a:t>Proponer recomendaciones basadas en los resultados obtenidos, enfocadas en el diseño e implementación de políticas y programas específicos para aumentar la esperanza de vida en los países miembros de la OEA.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E5414C6-3741-4A12-B6C7-AA782873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343" y="1650651"/>
            <a:ext cx="2078645" cy="16793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ALCANCE </a:t>
            </a:r>
            <a:endParaRPr sz="30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440740" y="1611062"/>
            <a:ext cx="2686668" cy="8148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/>
              <a:t>Consideraremos los últimos 50 años, como el período temporal para el estudio de los indicadores seleccionados de las bases de datos del Banco Mundial, para el desarrollo del proyecto</a:t>
            </a: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6510330" y="3061733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Generación de recomendaciones y conclusiones</a:t>
            </a:r>
            <a:endParaRPr sz="1000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334139" y="3079121"/>
            <a:ext cx="2786806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/>
              <a:t>Obtendremos los indicadores pertinentes a este proyecto, contenidos en las bases de datos del Banco Mundial,  para los 35 países de la OEA</a:t>
            </a:r>
            <a:endParaRPr lang="es-MX" sz="180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6386494" y="1711007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Analisis exploratorio de datos (EDA), modelo estadistico y análisis de correlación.</a:t>
            </a:r>
            <a:endParaRPr sz="1050"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347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5551682" cy="6294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5. KEY PERFOMANCE INDICATORS (KPI’s)</a:t>
            </a:r>
            <a:endParaRPr sz="2400"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043671" y="1268419"/>
            <a:ext cx="2481929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1"/>
                </a:solidFill>
              </a:rPr>
              <a:t>Esperanza de vida media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subTitle" idx="4294967295"/>
          </p:nvPr>
        </p:nvSpPr>
        <p:spPr>
          <a:xfrm>
            <a:off x="1289823" y="1479500"/>
            <a:ext cx="2235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000" dirty="0"/>
              <a:t> Variación y progreso en el aumento de la esperanza de vida de manera anual</a:t>
            </a:r>
            <a:endParaRPr sz="1000" dirty="0"/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303989" y="2070231"/>
            <a:ext cx="3221611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accent2"/>
                </a:solidFill>
              </a:rPr>
              <a:t>Índice de pobreza multidimensional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678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1369424" y="2281300"/>
            <a:ext cx="2156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000" dirty="0"/>
              <a:t>Variación de la tasa de pobreza multidimensional de manera anual</a:t>
            </a:r>
            <a:endParaRPr sz="1000" dirty="0"/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677333" y="2872019"/>
            <a:ext cx="2848267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accent3"/>
                </a:solidFill>
              </a:rPr>
              <a:t>Acceso a recursos de salud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680" name="Google Shape;680;p31"/>
          <p:cNvSpPr txBox="1">
            <a:spLocks noGrp="1"/>
          </p:cNvSpPr>
          <p:nvPr>
            <p:ph type="subTitle" idx="4294967295"/>
          </p:nvPr>
        </p:nvSpPr>
        <p:spPr>
          <a:xfrm>
            <a:off x="1140825" y="3083100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000" dirty="0"/>
              <a:t>Variación al acceso de la población a servicios de salud adecuados</a:t>
            </a:r>
            <a:endParaRPr sz="1000" dirty="0"/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020117" y="3725394"/>
            <a:ext cx="2505483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rgbClr val="FF0000"/>
                </a:solidFill>
              </a:rPr>
              <a:t>Tasa de homicidios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758536" y="3936475"/>
            <a:ext cx="276706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1000" dirty="0"/>
              <a:t>Variación anual de homicidios intencionales por cada 100.000 habitantes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649</Words>
  <Application>Microsoft Office PowerPoint</Application>
  <PresentationFormat>Presentación en pantalla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Share Tech</vt:lpstr>
      <vt:lpstr>Livvic Light</vt:lpstr>
      <vt:lpstr>Arial</vt:lpstr>
      <vt:lpstr>Nunito Light</vt:lpstr>
      <vt:lpstr>Maven Pro</vt:lpstr>
      <vt:lpstr>Fira Sans Condensed Medium</vt:lpstr>
      <vt:lpstr>Data Science Consulting by Slidesgo</vt:lpstr>
      <vt:lpstr>Reporte sobre las tendencias de la esperanza de vida en los países miembros de la OEA</vt:lpstr>
      <vt:lpstr>Tabla de contenido</vt:lpstr>
      <vt:lpstr>Esperanza de Vida</vt:lpstr>
      <vt:lpstr>Organización de Estados Americanos</vt:lpstr>
      <vt:lpstr>Paises Miembros OEA</vt:lpstr>
      <vt:lpstr>2. PLANTEAMIENTO DEL PROBLEMA</vt:lpstr>
      <vt:lpstr>3. OBJETIVOS </vt:lpstr>
      <vt:lpstr>4. ALCANCE </vt:lpstr>
      <vt:lpstr>5. KEY PERFOMANCE INDICATORS (KPI’s)</vt:lpstr>
      <vt:lpstr>6. SOLUCION PROPUESTA</vt:lpstr>
      <vt:lpstr>Metodología de trabajo</vt:lpstr>
      <vt:lpstr>Roles y responsabilidades</vt:lpstr>
      <vt:lpstr>Cronograma</vt:lpstr>
      <vt:lpstr>GRACIAS POR SU ATENCION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sobre las tendencias de la esperanza de vida en los países miembros de la OEA</dc:title>
  <dc:creator>Dario</dc:creator>
  <cp:lastModifiedBy>q</cp:lastModifiedBy>
  <cp:revision>12</cp:revision>
  <dcterms:modified xsi:type="dcterms:W3CDTF">2023-06-02T13:16:46Z</dcterms:modified>
</cp:coreProperties>
</file>