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  <p:sldMasterId id="2147483672" r:id="rId3"/>
    <p:sldMasterId id="2147484097" r:id="rId4"/>
  </p:sldMasterIdLst>
  <p:notesMasterIdLst>
    <p:notesMasterId r:id="rId53"/>
  </p:notesMasterIdLst>
  <p:handoutMasterIdLst>
    <p:handoutMasterId r:id="rId54"/>
  </p:handoutMasterIdLst>
  <p:sldIdLst>
    <p:sldId id="267" r:id="rId5"/>
    <p:sldId id="449" r:id="rId6"/>
    <p:sldId id="450" r:id="rId7"/>
    <p:sldId id="403" r:id="rId8"/>
    <p:sldId id="406" r:id="rId9"/>
    <p:sldId id="451" r:id="rId10"/>
    <p:sldId id="452" r:id="rId11"/>
    <p:sldId id="340" r:id="rId12"/>
    <p:sldId id="453" r:id="rId13"/>
    <p:sldId id="454" r:id="rId14"/>
    <p:sldId id="455" r:id="rId15"/>
    <p:sldId id="407" r:id="rId16"/>
    <p:sldId id="408" r:id="rId17"/>
    <p:sldId id="258" r:id="rId18"/>
    <p:sldId id="259" r:id="rId19"/>
    <p:sldId id="257" r:id="rId20"/>
    <p:sldId id="260" r:id="rId21"/>
    <p:sldId id="273" r:id="rId22"/>
    <p:sldId id="271" r:id="rId23"/>
    <p:sldId id="275" r:id="rId24"/>
    <p:sldId id="276" r:id="rId25"/>
    <p:sldId id="456" r:id="rId26"/>
    <p:sldId id="457" r:id="rId27"/>
    <p:sldId id="458" r:id="rId28"/>
    <p:sldId id="460" r:id="rId29"/>
    <p:sldId id="261" r:id="rId30"/>
    <p:sldId id="262" r:id="rId31"/>
    <p:sldId id="263" r:id="rId32"/>
    <p:sldId id="365" r:id="rId33"/>
    <p:sldId id="265" r:id="rId34"/>
    <p:sldId id="266" r:id="rId35"/>
    <p:sldId id="441" r:id="rId36"/>
    <p:sldId id="288" r:id="rId37"/>
    <p:sldId id="438" r:id="rId38"/>
    <p:sldId id="381" r:id="rId39"/>
    <p:sldId id="359" r:id="rId40"/>
    <p:sldId id="382" r:id="rId41"/>
    <p:sldId id="360" r:id="rId42"/>
    <p:sldId id="290" r:id="rId43"/>
    <p:sldId id="291" r:id="rId44"/>
    <p:sldId id="361" r:id="rId45"/>
    <p:sldId id="295" r:id="rId46"/>
    <p:sldId id="292" r:id="rId47"/>
    <p:sldId id="300" r:id="rId48"/>
    <p:sldId id="370" r:id="rId49"/>
    <p:sldId id="371" r:id="rId50"/>
    <p:sldId id="443" r:id="rId51"/>
    <p:sldId id="373" r:id="rId52"/>
  </p:sldIdLst>
  <p:sldSz cx="9144000" cy="6858000" type="screen4x3"/>
  <p:notesSz cx="7077075" cy="90503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1"/>
    <p:restoredTop sz="94292"/>
  </p:normalViewPr>
  <p:slideViewPr>
    <p:cSldViewPr showGuides="1">
      <p:cViewPr varScale="1">
        <p:scale>
          <a:sx n="113" d="100"/>
          <a:sy n="113" d="100"/>
        </p:scale>
        <p:origin x="1472" y="17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4" y="-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/vmware-host\Shared%20Folders\Documents\Matrix\Blog%20Stuff\Saas%20Economics\SaaS%20Economics%20-%201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/vmware-host\Shared%20Folders\Documents\Matrix\Blog%20Stuff\Saas%20Economics\SaaS%20Economics%20-%201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lang="en-US" sz="4000" kern="1200" spc="-100" baseline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2400" b="0" kern="1200" spc="-100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Cash Flow for a Single Deal</a:t>
            </a:r>
          </a:p>
        </c:rich>
      </c:tx>
      <c:overlay val="0"/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'Simple SaaS analysis'!$A$23</c:f>
              <c:strCache>
                <c:ptCount val="1"/>
                <c:pt idx="0">
                  <c:v>CAC (Cost to acquire the customer)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'Simple SaaS analysis'!$B$22:$M$22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'Simple SaaS analysis'!$B$23:$M$23</c:f>
              <c:numCache>
                <c:formatCode>General</c:formatCode>
                <c:ptCount val="12"/>
                <c:pt idx="0" formatCode="_(&quot;$&quot;* #,##0_);_(&quot;$&quot;* \(#,##0\);_(&quot;$&quot;* &quot;-&quot;_);_(@_)">
                  <c:v>-6000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4F-734A-841A-FF25370FAA42}"/>
            </c:ext>
          </c:extLst>
        </c:ser>
        <c:ser>
          <c:idx val="1"/>
          <c:order val="1"/>
          <c:tx>
            <c:strRef>
              <c:f>'Simple SaaS analysis'!$A$24</c:f>
              <c:strCache>
                <c:ptCount val="1"/>
                <c:pt idx="0">
                  <c:v>Subscription payments * GM%</c:v>
                </c:pt>
              </c:strCache>
            </c:strRef>
          </c:tx>
          <c:spPr>
            <a:solidFill>
              <a:schemeClr val="accent5"/>
            </a:solidFill>
          </c:spPr>
          <c:invertIfNegative val="0"/>
          <c:cat>
            <c:strRef>
              <c:f>'Simple SaaS analysis'!$B$22:$M$22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'Simple SaaS analysis'!$B$24:$M$24</c:f>
              <c:numCache>
                <c:formatCode>_("$"* #,##0_);_("$"* \(#,##0\);_("$"* "-"_);_(@_)</c:formatCode>
                <c:ptCount val="12"/>
                <c:pt idx="0">
                  <c:v>0</c:v>
                </c:pt>
                <c:pt idx="1">
                  <c:v>480</c:v>
                </c:pt>
                <c:pt idx="2">
                  <c:v>480</c:v>
                </c:pt>
                <c:pt idx="3">
                  <c:v>480</c:v>
                </c:pt>
                <c:pt idx="4">
                  <c:v>480</c:v>
                </c:pt>
                <c:pt idx="5">
                  <c:v>480</c:v>
                </c:pt>
                <c:pt idx="6">
                  <c:v>480</c:v>
                </c:pt>
                <c:pt idx="7">
                  <c:v>480</c:v>
                </c:pt>
                <c:pt idx="8">
                  <c:v>480</c:v>
                </c:pt>
                <c:pt idx="9">
                  <c:v>480</c:v>
                </c:pt>
                <c:pt idx="10">
                  <c:v>480</c:v>
                </c:pt>
                <c:pt idx="11">
                  <c:v>480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4F-734A-841A-FF25370FAA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7"/>
        <c:overlap val="100"/>
        <c:axId val="-2113251216"/>
        <c:axId val="-2113841872"/>
      </c:barChart>
      <c:catAx>
        <c:axId val="-211325121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baseline="0">
                <a:solidFill>
                  <a:schemeClr val="tx2"/>
                </a:solidFill>
              </a:defRPr>
            </a:pPr>
            <a:endParaRPr lang="en-US"/>
          </a:p>
        </c:txPr>
        <c:crossAx val="-2113841872"/>
        <c:crosses val="autoZero"/>
        <c:auto val="1"/>
        <c:lblAlgn val="ctr"/>
        <c:lblOffset val="100"/>
        <c:noMultiLvlLbl val="0"/>
      </c:catAx>
      <c:valAx>
        <c:axId val="-2113841872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en-US"/>
          </a:p>
        </c:txPr>
        <c:crossAx val="-2113251216"/>
        <c:crosses val="autoZero"/>
        <c:crossBetween val="between"/>
      </c:valAx>
    </c:plotArea>
    <c:legend>
      <c:legendPos val="b"/>
      <c:overlay val="0"/>
      <c:txPr>
        <a:bodyPr/>
        <a:lstStyle/>
        <a:p>
          <a:pPr>
            <a:defRPr>
              <a:solidFill>
                <a:schemeClr val="tx2"/>
              </a:solidFill>
            </a:defRPr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'Simple SaaS analysis'!$A$26</c:f>
              <c:strCache>
                <c:ptCount val="1"/>
                <c:pt idx="0">
                  <c:v>Cumulative Cash Flow</c:v>
                </c:pt>
              </c:strCache>
            </c:strRef>
          </c:tx>
          <c:spPr>
            <a:ln w="63500">
              <a:noFill/>
              <a:miter lim="800000"/>
            </a:ln>
          </c:spPr>
          <c:invertIfNegative val="0"/>
          <c:cat>
            <c:strRef>
              <c:f>'Simple SaaS analysis'!$B$22:$S$22</c:f>
              <c:strCache>
                <c:ptCount val="18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  <c:pt idx="12">
                  <c:v>Month 13</c:v>
                </c:pt>
                <c:pt idx="13">
                  <c:v>Month 14</c:v>
                </c:pt>
                <c:pt idx="14">
                  <c:v>Month 15</c:v>
                </c:pt>
                <c:pt idx="15">
                  <c:v>Month 16</c:v>
                </c:pt>
                <c:pt idx="16">
                  <c:v>Month 17</c:v>
                </c:pt>
                <c:pt idx="17">
                  <c:v>Month 18</c:v>
                </c:pt>
              </c:strCache>
            </c:strRef>
          </c:cat>
          <c:val>
            <c:numRef>
              <c:f>'Simple SaaS analysis'!$B$26:$S$26</c:f>
              <c:numCache>
                <c:formatCode>_("$"* #,##0_);_("$"* \(#,##0\);_("$"* "-"_);_(@_)</c:formatCode>
                <c:ptCount val="18"/>
                <c:pt idx="0">
                  <c:v>-6000</c:v>
                </c:pt>
                <c:pt idx="1">
                  <c:v>-5520</c:v>
                </c:pt>
                <c:pt idx="2">
                  <c:v>-5040</c:v>
                </c:pt>
                <c:pt idx="3">
                  <c:v>-4560</c:v>
                </c:pt>
                <c:pt idx="4">
                  <c:v>-4080</c:v>
                </c:pt>
                <c:pt idx="5">
                  <c:v>-3600</c:v>
                </c:pt>
                <c:pt idx="6">
                  <c:v>-3120</c:v>
                </c:pt>
                <c:pt idx="7">
                  <c:v>-2640</c:v>
                </c:pt>
                <c:pt idx="8">
                  <c:v>-2160</c:v>
                </c:pt>
                <c:pt idx="9">
                  <c:v>-1680</c:v>
                </c:pt>
                <c:pt idx="10">
                  <c:v>-1200</c:v>
                </c:pt>
                <c:pt idx="11">
                  <c:v>-720</c:v>
                </c:pt>
                <c:pt idx="12">
                  <c:v>-240</c:v>
                </c:pt>
                <c:pt idx="13">
                  <c:v>240</c:v>
                </c:pt>
                <c:pt idx="14">
                  <c:v>720</c:v>
                </c:pt>
                <c:pt idx="15">
                  <c:v>1200</c:v>
                </c:pt>
                <c:pt idx="16">
                  <c:v>1680</c:v>
                </c:pt>
                <c:pt idx="17">
                  <c:v>2160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EF3-7F41-8852-A701DD9365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"/>
        <c:axId val="-2113471808"/>
        <c:axId val="-2113639424"/>
      </c:barChart>
      <c:catAx>
        <c:axId val="-211347180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en-US"/>
          </a:p>
        </c:txPr>
        <c:crossAx val="-2113639424"/>
        <c:crosses val="autoZero"/>
        <c:auto val="1"/>
        <c:lblAlgn val="ctr"/>
        <c:lblOffset val="100"/>
        <c:noMultiLvlLbl val="0"/>
      </c:catAx>
      <c:valAx>
        <c:axId val="-2113639424"/>
        <c:scaling>
          <c:orientation val="minMax"/>
        </c:scaling>
        <c:delete val="0"/>
        <c:axPos val="l"/>
        <c:majorGridlines/>
        <c:numFmt formatCode="_(&quot;$&quot;* #,##0_);_(&quot;$&quot;* \(#,##0\);_(&quot;$&quot;* &quot;-&quot;_);_(@_)" sourceLinked="1"/>
        <c:majorTickMark val="out"/>
        <c:minorTickMark val="none"/>
        <c:tickLblPos val="nextTo"/>
        <c:txPr>
          <a:bodyPr/>
          <a:lstStyle/>
          <a:p>
            <a:pPr>
              <a:defRPr>
                <a:solidFill>
                  <a:schemeClr val="tx2"/>
                </a:solidFill>
              </a:defRPr>
            </a:pPr>
            <a:endParaRPr lang="en-US"/>
          </a:p>
        </c:txPr>
        <c:crossAx val="-211347180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98F747-1870-EE42-C028-14E48B379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57ED31-6B7F-6196-5120-D9A97114770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fld id="{E80F6648-6931-454A-A6F7-67AADDE751CE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BB9CF-F424-7AF1-B4D6-36F7BA3F38B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596313"/>
            <a:ext cx="3067050" cy="4540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DAEBA-FEF1-8F4C-0BD3-F447062BED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08438" y="8596313"/>
            <a:ext cx="3067050" cy="4540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4D645B9-49C3-D04C-9A69-0374202AB6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AutoShape 1">
            <a:extLst>
              <a:ext uri="{FF2B5EF4-FFF2-40B4-BE49-F238E27FC236}">
                <a16:creationId xmlns:a16="http://schemas.microsoft.com/office/drawing/2014/main" id="{0FD88937-17C7-0F5B-C714-051E7D8BE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077075" cy="9050338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2E2F8435-0E39-8E9E-8304-14E8C2C10E3A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65463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B7E2DFF-8112-BCA2-61E9-A181AFAC7E3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010025" y="0"/>
            <a:ext cx="3065463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t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28E358C4-9D84-10C5-2B8D-107F13E3EA5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6350" y="679450"/>
            <a:ext cx="4524375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DF03197-DB8D-8328-145D-FD36D4B894AC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44563" y="4298950"/>
            <a:ext cx="5186362" cy="4071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252F724-2AFE-FA39-5832-D9491C1B0DDF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8597900"/>
            <a:ext cx="3065463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098EAA56-90C9-91F6-E059-5A00AF525B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010025" y="8597900"/>
            <a:ext cx="3065463" cy="4508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2160" tIns="46080" rIns="92160" bIns="4608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9CE8726-1726-C546-BA77-6233C45FC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10" charset="0"/>
        <a:ea typeface="ＭＳ Ｐゴシック" pitchFamily="-110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10" charset="0"/>
        <a:ea typeface="ＭＳ Ｐゴシック" pitchFamily="-110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10" charset="0"/>
        <a:ea typeface="ＭＳ Ｐゴシック" pitchFamily="-110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Shape 51">
            <a:extLst>
              <a:ext uri="{FF2B5EF4-FFF2-40B4-BE49-F238E27FC236}">
                <a16:creationId xmlns:a16="http://schemas.microsoft.com/office/drawing/2014/main" id="{F84AD21A-E815-AD50-926A-C51D0818FA51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00"/>
              <a:gd name="T16" fmla="*/ 0 h 120000"/>
              <a:gd name="T17" fmla="*/ 120000 w 120000"/>
              <a:gd name="T18" fmla="*/ 120000 h 120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</p:spPr>
      </p:sp>
      <p:sp>
        <p:nvSpPr>
          <p:cNvPr id="54274" name="Shape 52">
            <a:extLst>
              <a:ext uri="{FF2B5EF4-FFF2-40B4-BE49-F238E27FC236}">
                <a16:creationId xmlns:a16="http://schemas.microsoft.com/office/drawing/2014/main" id="{DF1CEFB1-02CE-82A4-7D81-DE117F3FAE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Slide Image Placeholder 1">
            <a:extLst>
              <a:ext uri="{FF2B5EF4-FFF2-40B4-BE49-F238E27FC236}">
                <a16:creationId xmlns:a16="http://schemas.microsoft.com/office/drawing/2014/main" id="{7F0184C2-456F-941C-D7E6-9D2AA118D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0" name="Notes Placeholder 2">
            <a:extLst>
              <a:ext uri="{FF2B5EF4-FFF2-40B4-BE49-F238E27FC236}">
                <a16:creationId xmlns:a16="http://schemas.microsoft.com/office/drawing/2014/main" id="{6C67056B-BFCE-30E9-91B0-A45EBA1DE3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104451" name="Slide Number Placeholder 3">
            <a:extLst>
              <a:ext uri="{FF2B5EF4-FFF2-40B4-BE49-F238E27FC236}">
                <a16:creationId xmlns:a16="http://schemas.microsoft.com/office/drawing/2014/main" id="{0D032D05-FCF6-8F98-7312-12FEED3667D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fld id="{CCBAD4E7-B357-0D41-9F5A-FACB45675F0F}" type="slidenum">
              <a:rPr lang="en-US" altLang="en-US" sz="1200" smtClean="0">
                <a:solidFill>
                  <a:srgbClr val="000000"/>
                </a:solidFill>
              </a:rPr>
              <a:pPr/>
              <a:t>41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51CBF98-BA61-9A9A-8966-758CE16F461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ADCFCC-3AA2-9819-9C8F-09E8D1CB6BC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4ABEBE-F88C-1042-B2C4-6803669058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32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2D04DB-26BA-2FF8-80E4-35DCAD69D14D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5EFAEBA-0B6F-9680-3D0D-2AB56AC2302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C0CC90-B236-2C4D-8BB6-10ED1BA302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26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4100" y="304800"/>
            <a:ext cx="1941513" cy="5484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5676900" cy="5484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1F83F3-11D8-AA3C-1C70-6B50B41D633F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D6CD545-9C90-52C5-8CBD-0E59A597908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F1E378-90AE-3A42-8362-3BD18E5E40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0910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BC3C846-A9B7-A078-3EF1-CBE6677A81D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8FBAF70-B268-6188-55E8-C3CF945E762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F079B6E6-4CB0-FD46-982E-797DC67D9D6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671436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0582B7B-F6E1-1D14-B567-2DD816D44856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E7EAD2-B739-3D21-82AD-DDEFC41EB48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E0FFFACE-8EE3-3146-AB2C-3C5B805A6924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526268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4C548FB-B029-FF88-E0C0-6301B246638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E7B25A-0F4D-2D23-71CB-59761C7EC9DA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1A1257AA-BD59-A548-9641-9F7BBFC9B57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8505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3579813" cy="3884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9413" y="2057400"/>
            <a:ext cx="3581400" cy="38846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3C3D8A-D820-BA6A-E72E-64792EC60B3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24C4E-F34D-321E-CDE2-9CE0F6FE163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7CE3F537-4A87-4342-AA62-42C79B4C9D89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18622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8DB44D8-EE52-F5C5-77F9-4EE24B51689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D67C082-19F3-F97C-401D-72100237E63C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28615873-2573-4C4B-AD0C-A52F3E9DC827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003273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18DF480-C20B-1A06-2D0A-FB5FC129B9F0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82220BD-1C1E-A1CC-5DF7-76D940B7F76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71CBCEBC-6BCC-C448-913E-91AE406EDBC0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321116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B70352B8-C356-9E81-4A11-EB4F1A8653B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1F30D6C-65F5-ACCB-FC55-B55989DD75F2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9BCBAC50-B902-2448-B086-ACCFC6638A56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5426057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A8598CE-A9F7-5DF4-26CC-EAD5196CFA6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801C8-08E3-FC01-F127-157CF310E615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DA07B04F-0C18-594C-8BD6-A6B55280C5BA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99158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37AFFE-4FDF-B248-4803-D82EA955099E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A3A8A39-B462-C39F-2B0F-CA066FFA607F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FBDBA5-B02C-1A4B-AE0E-0298971C52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44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394799B-34B4-F6FE-53C5-6161B8AFB14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B4066E-6D7C-0A1C-3715-3927FAF3B2F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5E91F667-4FE7-4D4F-8B4A-A96F8472C322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7434947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886EB23-644F-7E57-8CE6-C0E3C52066C3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290713F-B700-6114-204B-115BBDCF3F5E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13005CAC-5CCE-124D-AC4F-E56F0ED37F5C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6967485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86500" y="685800"/>
            <a:ext cx="1941513" cy="52562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85800"/>
            <a:ext cx="5676900" cy="52562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74C8D39-4681-36E1-0E2E-6090C2868FC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BE70B83-6F44-E05A-A3CB-61DF6419D400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- </a:t>
            </a:r>
            <a:fld id="{8561FAC0-111A-5C4E-B1F3-DC462FF4255F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308774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100"/>
            </a:lvl9pPr>
          </a:lstStyle>
          <a:p>
            <a:endParaRPr/>
          </a:p>
        </p:txBody>
      </p:sp>
      <p:sp>
        <p:nvSpPr>
          <p:cNvPr id="2" name="Shape 12">
            <a:extLst>
              <a:ext uri="{FF2B5EF4-FFF2-40B4-BE49-F238E27FC236}">
                <a16:creationId xmlns:a16="http://schemas.microsoft.com/office/drawing/2014/main" id="{0D7B12B9-C0B9-1021-A365-057E5714B8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E90AD63-F8CD-A24F-8654-6549714860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70450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" name="Shape 27">
            <a:extLst>
              <a:ext uri="{FF2B5EF4-FFF2-40B4-BE49-F238E27FC236}">
                <a16:creationId xmlns:a16="http://schemas.microsoft.com/office/drawing/2014/main" id="{009CC4F0-A17E-571C-CFA6-FB1C18E299C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70AE5023-F314-994C-9E3B-91298D2C6FC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15260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anchor="b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/>
          <a:lstStyle>
            <a:lvl1pPr marL="342892" lvl="0" indent="-228595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900"/>
            </a:lvl1pPr>
            <a:lvl2pPr marL="685784" lvl="1" indent="-228595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2pPr>
            <a:lvl3pPr marL="1028675" lvl="2" indent="-228595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3pPr>
            <a:lvl4pPr marL="1371566" lvl="3" indent="-228595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4pPr>
            <a:lvl5pPr marL="1714457" lvl="4" indent="-228595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5pPr>
            <a:lvl6pPr marL="2057349" lvl="5" indent="-228595">
              <a:spcBef>
                <a:spcPts val="1200"/>
              </a:spcBef>
              <a:spcAft>
                <a:spcPts val="0"/>
              </a:spcAft>
              <a:buSzPts val="1200"/>
              <a:buChar char="■"/>
              <a:defRPr sz="900"/>
            </a:lvl6pPr>
            <a:lvl7pPr marL="2400240" lvl="6" indent="-228595">
              <a:spcBef>
                <a:spcPts val="1200"/>
              </a:spcBef>
              <a:spcAft>
                <a:spcPts val="0"/>
              </a:spcAft>
              <a:buSzPts val="1200"/>
              <a:buChar char="●"/>
              <a:defRPr sz="900"/>
            </a:lvl7pPr>
            <a:lvl8pPr marL="2743132" lvl="7" indent="-228595">
              <a:spcBef>
                <a:spcPts val="1200"/>
              </a:spcBef>
              <a:spcAft>
                <a:spcPts val="0"/>
              </a:spcAft>
              <a:buSzPts val="1200"/>
              <a:buChar char="○"/>
              <a:defRPr sz="900"/>
            </a:lvl8pPr>
            <a:lvl9pPr marL="3086023" lvl="8" indent="-228595">
              <a:spcBef>
                <a:spcPts val="1200"/>
              </a:spcBef>
              <a:spcAft>
                <a:spcPts val="1200"/>
              </a:spcAft>
              <a:buSzPts val="1200"/>
              <a:buChar char="■"/>
              <a:defRPr sz="900"/>
            </a:lvl9pPr>
          </a:lstStyle>
          <a:p>
            <a:endParaRPr/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59D47501-803D-A5A6-770E-4C5B3C3258D0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FEA57E-ACA1-104C-8072-9091E8AC2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8373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anchor="ctr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2" name="Shape 34">
            <a:extLst>
              <a:ext uri="{FF2B5EF4-FFF2-40B4-BE49-F238E27FC236}">
                <a16:creationId xmlns:a16="http://schemas.microsoft.com/office/drawing/2014/main" id="{5364BE12-842A-FEDC-2624-8E321376203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F0E5EEC9-482F-324E-A038-8AD54CC3C8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2148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36">
            <a:extLst>
              <a:ext uri="{FF2B5EF4-FFF2-40B4-BE49-F238E27FC236}">
                <a16:creationId xmlns:a16="http://schemas.microsoft.com/office/drawing/2014/main" id="{51048EA0-ABB6-967D-CAD0-24F82393730D}"/>
              </a:ext>
            </a:extLst>
          </p:cNvPr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lIns="68569" tIns="68569" rIns="68569" bIns="68569" anchor="ctr"/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endParaRPr sz="135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315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575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anchor="ctr"/>
          <a:lstStyle>
            <a:lvl1pPr marL="342892" lvl="0" indent="-25716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784" lvl="1" indent="-238119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675" lvl="2" indent="-238119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566" lvl="3" indent="-238119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457" lvl="4" indent="-238119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349" lvl="5" indent="-238119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240" lvl="6" indent="-238119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132" lvl="7" indent="-238119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023" lvl="8" indent="-238119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" name="Shape 40">
            <a:extLst>
              <a:ext uri="{FF2B5EF4-FFF2-40B4-BE49-F238E27FC236}">
                <a16:creationId xmlns:a16="http://schemas.microsoft.com/office/drawing/2014/main" id="{317828AB-D444-50E3-77CB-0096D1105233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920B7B1-E78A-A743-BA01-57906DB251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019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anchor="ctr"/>
          <a:lstStyle>
            <a:lvl1pPr marL="342892" lvl="0" indent="-17144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2" name="Shape 43">
            <a:extLst>
              <a:ext uri="{FF2B5EF4-FFF2-40B4-BE49-F238E27FC236}">
                <a16:creationId xmlns:a16="http://schemas.microsoft.com/office/drawing/2014/main" id="{BAF86088-7DB2-3C5D-29C9-FB6DD1FC167C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F316C69-B223-BC44-82D0-5B3287BE5A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00684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anchor="b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/>
          <a:lstStyle>
            <a:lvl1pPr marL="342892" lvl="0" indent="-25716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685784" lvl="1" indent="-238119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1028675" lvl="2" indent="-238119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566" lvl="3" indent="-238119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714457" lvl="4" indent="-238119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057349" lvl="5" indent="-238119" algn="ctr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2400240" lvl="6" indent="-238119" algn="ctr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2743132" lvl="7" indent="-238119" algn="ctr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3086023" lvl="8" indent="-238119" algn="ctr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" name="Shape 47">
            <a:extLst>
              <a:ext uri="{FF2B5EF4-FFF2-40B4-BE49-F238E27FC236}">
                <a16:creationId xmlns:a16="http://schemas.microsoft.com/office/drawing/2014/main" id="{BCE4E5B6-AEBC-B993-4C81-6DC327DE7752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9131B7-8F99-E941-8231-447D69C8B5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018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5F0B88-7574-61DB-FE7F-619DEF7F7B45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27222D-5316-0236-2477-F4C90AD2931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5E8289-4153-9F48-90F8-F54342B9E9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5318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0E92B-A188-1587-550B-2918BBF553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A64FA-E97E-1743-A843-2E30E28C5B39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C3B70-85EB-5548-7F07-36F954F7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56670-4D6C-4A88-4403-38167A289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l">
              <a:defRPr sz="24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9B412A95-E85C-8D47-8FF2-C45EF2AFA3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527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CB1F4C9-8DB0-6728-5D14-C8999BE7BCFA}"/>
              </a:ext>
            </a:extLst>
          </p:cNvPr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3640902-3F19-7594-E3F6-258D823E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41F1D-7944-5C4B-8E6A-C944298B4184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3A7CFCB-EC65-D399-5968-C579813DD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AD29E75C-6B93-AEC2-E061-B07F05A5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20B24-22BE-AB46-8B8A-0996283F4A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31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24400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>
                <a:solidFill>
                  <a:schemeClr val="tx2"/>
                </a:solidFill>
              </a:defRPr>
            </a:lvl1pPr>
            <a:lvl2pPr>
              <a:spcBef>
                <a:spcPts val="480"/>
              </a:spcBef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596CD-90B0-D9C0-1DA4-CB3A3E3C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EEB754-8C92-CB48-82C5-9EC1CBDF623A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B1D2D-2667-D22C-E7B6-E082E7A1F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1AE20-EA36-6781-6DEE-BB035FC6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A204B-EB67-5341-9930-B6DCB63BD3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7777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0B863-37EC-522C-B27A-E17638132259}"/>
              </a:ext>
            </a:extLst>
          </p:cNvPr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E1AFE7A-E7FA-09B7-05BD-4D94E17E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1B730-1490-D74E-9201-428FBA321E75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BC7301A-1F21-C591-9BDE-32B20D9C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4BAA2C-A43C-8DBE-A8CD-58EDE22F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85200-F2C0-A547-9FD7-1A6654BAD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328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47F9990-9CD1-9CC6-9FEE-36A9D93A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D3ED50-F6AD-A44C-B83A-721C77750C52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1B1A3B7-51AE-7EC2-A72D-04D49E681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D7312CC-4201-AE4E-9899-2A877287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9EA97-F14B-7F4A-9B10-61CC76CD94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4298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6C455A-C893-5894-56A5-482C8AE5F9D3}"/>
              </a:ext>
            </a:extLst>
          </p:cNvPr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6">
            <a:extLst>
              <a:ext uri="{FF2B5EF4-FFF2-40B4-BE49-F238E27FC236}">
                <a16:creationId xmlns:a16="http://schemas.microsoft.com/office/drawing/2014/main" id="{5647B18B-E140-C3BB-76C9-7D25791C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DB5CD-70F6-3340-8463-D010D84D641F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9" name="Footer Placeholder 7">
            <a:extLst>
              <a:ext uri="{FF2B5EF4-FFF2-40B4-BE49-F238E27FC236}">
                <a16:creationId xmlns:a16="http://schemas.microsoft.com/office/drawing/2014/main" id="{29373E9B-5A95-025E-0A4A-ADA99758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8">
            <a:extLst>
              <a:ext uri="{FF2B5EF4-FFF2-40B4-BE49-F238E27FC236}">
                <a16:creationId xmlns:a16="http://schemas.microsoft.com/office/drawing/2014/main" id="{CF8A2DE0-172D-7F30-FDB3-2B50C044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16330B-1342-964C-920D-6476865D19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4754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EC96792-CEDB-2AFD-967D-795EEAE5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47B9A1-F32E-C542-B732-436D3E4790D8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3E1719F-31DB-0038-333B-2D6769EAE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DACA2C0-30B1-51DC-CBBB-0728A0BE3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EFBD01-EEC8-2B4E-BE61-06736CC7C2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3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BA828F-CAEC-3930-AC60-DEF8C921D7FB}"/>
              </a:ext>
            </a:extLst>
          </p:cNvPr>
          <p:cNvSpPr/>
          <p:nvPr userDrawn="1"/>
        </p:nvSpPr>
        <p:spPr>
          <a:xfrm>
            <a:off x="7620000" y="6248400"/>
            <a:ext cx="1295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C8CE24EA-F7EC-29B0-B95F-2AFAD2AA1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D6F10-E521-9343-8604-6E4223352892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601BA087-2B3A-EC52-301D-5E83202B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96C72DB-CB44-7141-C156-FEFFD3AC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9D57B-CA87-934E-ADFC-911DF4B0A9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156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6A31134-0048-0944-C9D4-E6742D360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38C17-C5FB-244C-98F0-2CB425DBD0C6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8874A8-CE15-A215-792C-6C136A35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090D587-4970-E3F9-4C6B-489CF2285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EB37F6-76F0-9443-92A4-142C272C5B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865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No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258688-8DD9-0ABB-E64D-213E636DB727}"/>
              </a:ext>
            </a:extLst>
          </p:cNvPr>
          <p:cNvSpPr/>
          <p:nvPr userDrawn="1"/>
        </p:nvSpPr>
        <p:spPr>
          <a:xfrm>
            <a:off x="7620000" y="6248400"/>
            <a:ext cx="1295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Date Placeholder 1">
            <a:extLst>
              <a:ext uri="{FF2B5EF4-FFF2-40B4-BE49-F238E27FC236}">
                <a16:creationId xmlns:a16="http://schemas.microsoft.com/office/drawing/2014/main" id="{F6B8A170-6CB6-E8B0-632D-91687D06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83247F-B9E6-9042-8906-7EEFBC9F9303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9D0F6543-55CF-D9A4-17A9-FEADBDF8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7777AC5-A067-1836-D9C2-E27E4FDE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54FC8-7904-1047-A040-23ECC9D6B0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16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389313" cy="4189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1313" y="1600200"/>
            <a:ext cx="3390900" cy="41894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FC71BD-49E5-3F08-AE8E-F86D513D6669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1C2F5B-2426-FC5E-D6E2-28D54BC3DE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038B93-1ED7-B24D-9E1B-2AC6C6477B9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266758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D028FCD-810D-5BDA-1186-8232D375D383}"/>
              </a:ext>
            </a:extLst>
          </p:cNvPr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4">
            <a:extLst>
              <a:ext uri="{FF2B5EF4-FFF2-40B4-BE49-F238E27FC236}">
                <a16:creationId xmlns:a16="http://schemas.microsoft.com/office/drawing/2014/main" id="{69A42462-6717-34BD-D312-C0B8D7898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8818F6-6726-4D48-9A54-84849F455A34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75115ACC-4377-766C-8C17-C46F6B4C3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8DC3065-2A83-8B0A-8EEB-8D775861F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3A7D3E-8470-1E41-8456-73E6E9E83D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852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1660DA6-7C77-5DCB-71D7-396AB068F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6DD281-F525-714B-BA49-4011480D5168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DBD6E2F-AAF5-1A9F-1E2B-890D6679E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3C24B6B-F85A-5C19-C5F8-3ED723D7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83B4D-959C-DA4B-A881-A7C6728803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041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9E9E9-7571-7A2F-9EDC-212006DF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C710-9320-BE4F-BF1D-0350DEFE8B2F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6C803-28B3-6BB6-220A-B9CC7ECF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0E58-6FAF-6BA6-5DB9-13F597B8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8F48F5-A43B-0945-871B-7470939974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761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2A1E0-DD67-AEA9-736C-1EFA4181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8C155A-3394-3743-90EA-F8C08130C79A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3D4AD-FB31-BB4E-2A1D-3619DA65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D77836-B3A9-0DF2-8B20-78EBBE692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2263F0-E7B0-8643-93F5-CF4BFE671F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B3AAB2D-E241-1C99-45D1-C7F69DCFC06C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18E90AD-EC60-0847-0F7B-9E2498367D3D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63B06-D522-7842-AC20-0FE2307AAA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477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7C8E3AC-C322-E770-F92B-C259CAC4AB0B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C43EA28-A8D9-DCA0-A536-100D6F065E47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E365C9-B103-A64B-B070-164BAD0388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7974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8C64AC6-C871-2C5E-93BC-FB2537202B62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B35FDE2-A646-7344-AFF1-C1E2A0FCB536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433F4-7EE5-5847-BF2B-8D0A8B6C6B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401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3CF5F44-2E74-9448-7879-D7C665ED55C4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3746CC3-9989-80FB-67D2-4F66A39B28E8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E3FE56-D690-9942-B7A2-5C35FEBB78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10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03B2BA-0AB8-52D6-FD6B-28DD1A9F5DF8}"/>
              </a:ext>
            </a:extLst>
          </p:cNvPr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99614E7-B074-BFC4-67BE-AE4E31AF2A04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29058-291D-0447-B55F-3C24F5CCEF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6200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A8CE02A9-4F35-501E-B538-E26A92AFF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304800"/>
            <a:ext cx="7770813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04184FFA-9035-E292-3E71-64A129710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6932613" cy="418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115344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C3419B8-C9B0-6A72-1D56-FED79117603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6019800"/>
            <a:ext cx="1674813" cy="5318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3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buNone/>
              <a:defRPr sz="1200" b="1">
                <a:solidFill>
                  <a:srgbClr val="FFFFFF"/>
                </a:solidFill>
                <a:latin typeface="Arial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15353950-6B6D-ACE7-4640-C516DB215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0"/>
            <a:ext cx="609600" cy="541020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030" name="Rectangle 5">
            <a:extLst>
              <a:ext uri="{FF2B5EF4-FFF2-40B4-BE49-F238E27FC236}">
                <a16:creationId xmlns:a16="http://schemas.microsoft.com/office/drawing/2014/main" id="{94B02955-8370-F9B0-9FA4-6C8597CED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609600" cy="14478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708BA80-2D9D-7856-E193-3986AA1F492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858000" y="6245225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400" b="1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BEEBDEEF-FA30-A940-AA6C-919781E91E4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9" r:id="rId1"/>
    <p:sldLayoutId id="2147484250" r:id="rId2"/>
    <p:sldLayoutId id="2147484251" r:id="rId3"/>
    <p:sldLayoutId id="2147484252" r:id="rId4"/>
    <p:sldLayoutId id="2147484253" r:id="rId5"/>
    <p:sldLayoutId id="2147484254" r:id="rId6"/>
    <p:sldLayoutId id="2147484255" r:id="rId7"/>
    <p:sldLayoutId id="2147484256" r:id="rId8"/>
    <p:sldLayoutId id="2147484257" r:id="rId9"/>
    <p:sldLayoutId id="2147484258" r:id="rId10"/>
    <p:sldLayoutId id="2147484259" r:id="rId11"/>
  </p:sldLayoutIdLst>
  <p:hf sldNum="0" hd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C10709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C10709"/>
          </a:solidFill>
          <a:latin typeface="Helvetica Neue Condensed Bold" pitchFamily="32" charset="0"/>
          <a:ea typeface="ＭＳ Ｐゴシック" charset="0"/>
          <a:cs typeface="Tahoma" pitchFamily="-110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C10709"/>
          </a:solidFill>
          <a:latin typeface="Helvetica Neue Condensed Bold" pitchFamily="32" charset="0"/>
          <a:ea typeface="ＭＳ Ｐゴシック" charset="0"/>
          <a:cs typeface="Tahoma" pitchFamily="-110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C10709"/>
          </a:solidFill>
          <a:latin typeface="Helvetica Neue Condensed Bold" pitchFamily="32" charset="0"/>
          <a:ea typeface="ＭＳ Ｐゴシック" charset="0"/>
          <a:cs typeface="Tahoma" pitchFamily="-110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C10709"/>
          </a:solidFill>
          <a:latin typeface="Helvetica Neue Condensed Bold" pitchFamily="32" charset="0"/>
          <a:ea typeface="ＭＳ Ｐゴシック" charset="0"/>
          <a:cs typeface="Tahoma" pitchFamily="-110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C10709"/>
          </a:solidFill>
          <a:latin typeface="Helvetica Neue Condensed Bold" pitchFamily="32" charset="0"/>
          <a:ea typeface="Tahoma" pitchFamily="-110" charset="0"/>
          <a:cs typeface="Tahoma" pitchFamily="-110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C10709"/>
          </a:solidFill>
          <a:latin typeface="Helvetica Neue Condensed Bold" pitchFamily="32" charset="0"/>
          <a:ea typeface="Tahoma" pitchFamily="-110" charset="0"/>
          <a:cs typeface="Tahoma" pitchFamily="-110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C10709"/>
          </a:solidFill>
          <a:latin typeface="Helvetica Neue Condensed Bold" pitchFamily="32" charset="0"/>
          <a:ea typeface="Tahoma" pitchFamily="-110" charset="0"/>
          <a:cs typeface="Tahoma" pitchFamily="-110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C10709"/>
          </a:solidFill>
          <a:latin typeface="Helvetica Neue Condensed Bold" pitchFamily="32" charset="0"/>
          <a:ea typeface="Tahoma" pitchFamily="-110" charset="0"/>
          <a:cs typeface="Tahoma" pitchFamily="-110" charset="0"/>
        </a:defRPr>
      </a:lvl9pPr>
    </p:titleStyle>
    <p:bodyStyle>
      <a:lvl1pPr marL="342900" indent="-342900" algn="l" defTabSz="457200" rtl="0" eaLnBrk="0" fontAlgn="base" hangingPunct="0">
        <a:lnSpc>
          <a:spcPct val="83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lnSpc>
          <a:spcPct val="83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83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 b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b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b="1">
          <a:solidFill>
            <a:srgbClr val="000000"/>
          </a:solidFill>
          <a:latin typeface="Franklin Gothic Book" pitchFamily="-110" charset="0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2000" b="1">
          <a:solidFill>
            <a:srgbClr val="000000"/>
          </a:solidFill>
          <a:latin typeface="Franklin Gothic Book" pitchFamily="-110" charset="0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2000" b="1">
          <a:solidFill>
            <a:srgbClr val="000000"/>
          </a:solidFill>
          <a:latin typeface="Franklin Gothic Book" pitchFamily="-110" charset="0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2000" b="1">
          <a:solidFill>
            <a:srgbClr val="000000"/>
          </a:solidFill>
          <a:latin typeface="Franklin Gothic Book" pitchFamily="-110" charset="0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2000" b="1">
          <a:solidFill>
            <a:srgbClr val="000000"/>
          </a:solidFill>
          <a:latin typeface="Franklin Gothic Book" pitchFamily="-110" charset="0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0854CA72-04B4-F9B1-BA31-447A6B6546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685800"/>
            <a:ext cx="7770813" cy="91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0" name="Rectangle 2">
            <a:extLst>
              <a:ext uri="{FF2B5EF4-FFF2-40B4-BE49-F238E27FC236}">
                <a16:creationId xmlns:a16="http://schemas.microsoft.com/office/drawing/2014/main" id="{B2A411F2-5357-A6F7-A749-A097F014D462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5225"/>
            <a:ext cx="2894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>
              <a:lnSpc>
                <a:spcPct val="93000"/>
              </a:lnSpc>
              <a:spcBef>
                <a:spcPts val="750"/>
              </a:spcBef>
              <a:buClr>
                <a:srgbClr val="000000"/>
              </a:buClr>
              <a:buSzPct val="100000"/>
              <a:buFont typeface="Times New Roman" charset="0"/>
              <a:buNone/>
              <a:defRPr sz="1200" b="1">
                <a:solidFill>
                  <a:srgbClr val="FFFFFF"/>
                </a:solidFill>
                <a:latin typeface="Arial" charset="0"/>
                <a:ea typeface="ＭＳ Ｐゴシック" charset="0"/>
                <a:cs typeface="Tahoma" charset="0"/>
              </a:defRPr>
            </a:lvl1pPr>
          </a:lstStyle>
          <a:p>
            <a:pPr>
              <a:defRPr/>
            </a:pPr>
            <a:r>
              <a:rPr lang="en-US"/>
              <a:t>west.cmu.edu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25E15299-34DA-5230-B7A9-1870C062E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0"/>
            <a:ext cx="609600" cy="5410200"/>
          </a:xfrm>
          <a:prstGeom prst="rect">
            <a:avLst/>
          </a:prstGeom>
          <a:solidFill>
            <a:srgbClr val="80000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13317" name="Rectangle 4">
            <a:extLst>
              <a:ext uri="{FF2B5EF4-FFF2-40B4-BE49-F238E27FC236}">
                <a16:creationId xmlns:a16="http://schemas.microsoft.com/office/drawing/2014/main" id="{697BCC50-6D68-6829-4CEA-C48AF7253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5410200"/>
            <a:ext cx="609600" cy="1447800"/>
          </a:xfrm>
          <a:prstGeom prst="rect">
            <a:avLst/>
          </a:prstGeom>
          <a:solidFill>
            <a:srgbClr val="C0C0C0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US" altLang="en-US"/>
          </a:p>
        </p:txBody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E72FD292-8BBF-7A3B-9874-3F43004A23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81750"/>
            <a:ext cx="2132013" cy="474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 b="1">
                <a:solidFill>
                  <a:srgbClr val="000000"/>
                </a:solidFill>
                <a:latin typeface="Helvetica Neue Condensed Bold" panose="02000503000000020004" pitchFamily="2" charset="0"/>
              </a:defRPr>
            </a:lvl1pPr>
          </a:lstStyle>
          <a:p>
            <a:pPr>
              <a:defRPr/>
            </a:pPr>
            <a:r>
              <a:rPr lang="en-US" altLang="en-US"/>
              <a:t>- </a:t>
            </a:r>
            <a:fld id="{028A3835-8A68-C84E-AA1F-4B18FA658D51}" type="slidenum">
              <a:rPr lang="en-US" altLang="en-US" smtClean="0"/>
              <a:pPr>
                <a:defRPr/>
              </a:pPr>
              <a:t>‹#›</a:t>
            </a:fld>
            <a:r>
              <a:rPr lang="en-US" altLang="en-US"/>
              <a:t> -</a:t>
            </a:r>
          </a:p>
        </p:txBody>
      </p:sp>
      <p:sp>
        <p:nvSpPr>
          <p:cNvPr id="13319" name="Rectangle 6">
            <a:extLst>
              <a:ext uri="{FF2B5EF4-FFF2-40B4-BE49-F238E27FC236}">
                <a16:creationId xmlns:a16="http://schemas.microsoft.com/office/drawing/2014/main" id="{47D6DB23-D3ED-9CE2-B166-2BAB733A2C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057400"/>
            <a:ext cx="7313613" cy="388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6854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pic>
        <p:nvPicPr>
          <p:cNvPr id="13320" name="Picture 7">
            <a:extLst>
              <a:ext uri="{FF2B5EF4-FFF2-40B4-BE49-F238E27FC236}">
                <a16:creationId xmlns:a16="http://schemas.microsoft.com/office/drawing/2014/main" id="{A72A6754-2834-D2AB-C93F-691521C9AB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213" y="7032625"/>
            <a:ext cx="2743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3321" name="Picture 9" descr="Silicon Valley Unitmark">
            <a:extLst>
              <a:ext uri="{FF2B5EF4-FFF2-40B4-BE49-F238E27FC236}">
                <a16:creationId xmlns:a16="http://schemas.microsoft.com/office/drawing/2014/main" id="{881BD937-8116-1503-57C6-1260472D682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172200"/>
            <a:ext cx="17970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hf sldNum="0" hdr="0" dt="0"/>
  <p:txStyles>
    <p:titleStyle>
      <a:lvl1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800000"/>
          </a:solidFill>
          <a:latin typeface="+mj-lt"/>
          <a:ea typeface="ＭＳ Ｐゴシック" charset="0"/>
          <a:cs typeface="+mj-cs"/>
        </a:defRPr>
      </a:lvl1pPr>
      <a:lvl2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800000"/>
          </a:solidFill>
          <a:latin typeface="HelveticaNeueLT Std Bold Cn" pitchFamily="1" charset="0"/>
          <a:ea typeface="ＭＳ Ｐゴシック" charset="0"/>
          <a:cs typeface="Tahoma" pitchFamily="-110" charset="0"/>
        </a:defRPr>
      </a:lvl2pPr>
      <a:lvl3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800000"/>
          </a:solidFill>
          <a:latin typeface="HelveticaNeueLT Std Bold Cn" pitchFamily="1" charset="0"/>
          <a:ea typeface="ＭＳ Ｐゴシック" charset="0"/>
          <a:cs typeface="Tahoma" pitchFamily="-110" charset="0"/>
        </a:defRPr>
      </a:lvl3pPr>
      <a:lvl4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800000"/>
          </a:solidFill>
          <a:latin typeface="HelveticaNeueLT Std Bold Cn" pitchFamily="1" charset="0"/>
          <a:ea typeface="ＭＳ Ｐゴシック" charset="0"/>
          <a:cs typeface="Tahoma" pitchFamily="-110" charset="0"/>
        </a:defRPr>
      </a:lvl4pPr>
      <a:lvl5pPr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600" b="1">
          <a:solidFill>
            <a:srgbClr val="800000"/>
          </a:solidFill>
          <a:latin typeface="HelveticaNeueLT Std Bold Cn" pitchFamily="1" charset="0"/>
          <a:ea typeface="ＭＳ Ｐゴシック" charset="0"/>
          <a:cs typeface="Tahoma" pitchFamily="-110" charset="0"/>
        </a:defRPr>
      </a:lvl5pPr>
      <a:lvl6pPr marL="2514600" indent="-228600"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800000"/>
          </a:solidFill>
          <a:latin typeface="SunSans" pitchFamily="32" charset="0"/>
          <a:ea typeface="Tahoma" pitchFamily="-110" charset="0"/>
          <a:cs typeface="Tahoma" pitchFamily="-110" charset="0"/>
        </a:defRPr>
      </a:lvl6pPr>
      <a:lvl7pPr marL="2971800" indent="-228600"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800000"/>
          </a:solidFill>
          <a:latin typeface="SunSans" pitchFamily="32" charset="0"/>
          <a:ea typeface="Tahoma" pitchFamily="-110" charset="0"/>
          <a:cs typeface="Tahoma" pitchFamily="-110" charset="0"/>
        </a:defRPr>
      </a:lvl7pPr>
      <a:lvl8pPr marL="3429000" indent="-228600"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800000"/>
          </a:solidFill>
          <a:latin typeface="SunSans" pitchFamily="32" charset="0"/>
          <a:ea typeface="Tahoma" pitchFamily="-110" charset="0"/>
          <a:cs typeface="Tahoma" pitchFamily="-110" charset="0"/>
        </a:defRPr>
      </a:lvl8pPr>
      <a:lvl9pPr marL="3886200" indent="-228600" algn="l" defTabSz="457200" rtl="0" eaLnBrk="0" fontAlgn="base" hangingPunct="0">
        <a:lnSpc>
          <a:spcPct val="8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-110" charset="0"/>
        <a:defRPr sz="3600" b="1">
          <a:solidFill>
            <a:srgbClr val="800000"/>
          </a:solidFill>
          <a:latin typeface="SunSans" pitchFamily="32" charset="0"/>
          <a:ea typeface="Tahoma" pitchFamily="-110" charset="0"/>
          <a:cs typeface="Tahoma" pitchFamily="-110" charset="0"/>
        </a:defRPr>
      </a:lvl9pPr>
    </p:titleStyle>
    <p:bodyStyle>
      <a:lvl1pPr marL="342900" indent="-342900" algn="l" defTabSz="457200" rtl="0" eaLnBrk="0" fontAlgn="base" hangingPunct="0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" pitchFamily="2" charset="0"/>
        <a:buChar char="•"/>
        <a:defRPr sz="2800" b="1">
          <a:solidFill>
            <a:srgbClr val="000000"/>
          </a:solidFill>
          <a:latin typeface="+mn-lt"/>
          <a:ea typeface="ＭＳ Ｐゴシック" charset="0"/>
          <a:cs typeface="+mn-cs"/>
        </a:defRPr>
      </a:lvl1pPr>
      <a:lvl2pPr marL="742950" indent="-285750" algn="l" defTabSz="457200" rtl="0" eaLnBrk="0" fontAlgn="base" hangingPunct="0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" pitchFamily="2" charset="0"/>
        <a:buChar char="—"/>
        <a:defRPr sz="2400" b="1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lnSpc>
          <a:spcPct val="98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Wingdings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lnSpc>
          <a:spcPct val="8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" pitchFamily="2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" pitchFamily="2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" pitchFamily="-110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" pitchFamily="-110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" pitchFamily="-110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lnSpc>
          <a:spcPct val="93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" pitchFamily="-110" charset="0"/>
        <a:buChar char="•"/>
        <a:defRPr sz="2000" b="1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hape 6">
            <a:extLst>
              <a:ext uri="{FF2B5EF4-FFF2-40B4-BE49-F238E27FC236}">
                <a16:creationId xmlns:a16="http://schemas.microsoft.com/office/drawing/2014/main" id="{30EC03E1-C7B8-D368-3617-DFD8BD4D49A7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26627" name="Shape 7">
            <a:extLst>
              <a:ext uri="{FF2B5EF4-FFF2-40B4-BE49-F238E27FC236}">
                <a16:creationId xmlns:a16="http://schemas.microsoft.com/office/drawing/2014/main" id="{271937C3-5F80-3B86-DDC0-334FBE8A3A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8" name="Shape 8">
            <a:extLst>
              <a:ext uri="{FF2B5EF4-FFF2-40B4-BE49-F238E27FC236}">
                <a16:creationId xmlns:a16="http://schemas.microsoft.com/office/drawing/2014/main" id="{A0172821-83F7-2906-7EAD-3531AC80C1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  <a:noAutofit/>
          </a:bodyPr>
          <a:lstStyle>
            <a:lvl1pPr algn="r">
              <a:defRPr sz="700">
                <a:solidFill>
                  <a:srgbClr val="595959"/>
                </a:solidFill>
              </a:defRPr>
            </a:lvl1pPr>
          </a:lstStyle>
          <a:p>
            <a:pPr>
              <a:defRPr/>
            </a:pPr>
            <a:fld id="{4EF3699D-575C-484A-B129-C63133E766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4279" r:id="rId1"/>
    <p:sldLayoutId id="2147484281" r:id="rId2"/>
    <p:sldLayoutId id="2147484282" r:id="rId3"/>
    <p:sldLayoutId id="2147484283" r:id="rId4"/>
    <p:sldLayoutId id="2147484284" r:id="rId5"/>
    <p:sldLayoutId id="2147484285" r:id="rId6"/>
    <p:sldLayoutId id="2147484286" r:id="rId7"/>
    <p:sldLayoutId id="2147484287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defRPr sz="10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51E6B9-907D-16FB-CA54-800DE5A95CCC}"/>
              </a:ext>
            </a:extLst>
          </p:cNvPr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48F6C-6DE5-F3F1-0A9F-DF827D41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868" name="Text Placeholder 2">
            <a:extLst>
              <a:ext uri="{FF2B5EF4-FFF2-40B4-BE49-F238E27FC236}">
                <a16:creationId xmlns:a16="http://schemas.microsoft.com/office/drawing/2014/main" id="{A9E663A0-28F5-A190-37F0-7ABDDDA96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43EA21-3A25-D2EE-705C-DDB9117C2EF6}"/>
              </a:ext>
            </a:extLst>
          </p:cNvPr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CE9BF-8F9A-FFEA-0B83-0506E43242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100D5B6-38D0-2B4A-971D-6A548C3E8C26}" type="datetimeFigureOut">
              <a:rPr lang="en-US"/>
              <a:pPr>
                <a:defRPr/>
              </a:pPr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F601C-D6F4-D61A-08D0-578F86B37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2156E-9B23-DEBD-4537-79C5FA97F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D2F2C77-F643-ED49-8448-B7792696F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36873" name="Picture 10">
            <a:extLst>
              <a:ext uri="{FF2B5EF4-FFF2-40B4-BE49-F238E27FC236}">
                <a16:creationId xmlns:a16="http://schemas.microsoft.com/office/drawing/2014/main" id="{CBF8F47F-8740-42DF-6323-A0D61DB121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6359525"/>
            <a:ext cx="893763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88" r:id="rId1"/>
    <p:sldLayoutId id="2147484271" r:id="rId2"/>
    <p:sldLayoutId id="2147484289" r:id="rId3"/>
    <p:sldLayoutId id="2147484272" r:id="rId4"/>
    <p:sldLayoutId id="2147484290" r:id="rId5"/>
    <p:sldLayoutId id="2147484273" r:id="rId6"/>
    <p:sldLayoutId id="2147484291" r:id="rId7"/>
    <p:sldLayoutId id="2147484274" r:id="rId8"/>
    <p:sldLayoutId id="2147484292" r:id="rId9"/>
    <p:sldLayoutId id="2147484293" r:id="rId10"/>
    <p:sldLayoutId id="2147484275" r:id="rId11"/>
    <p:sldLayoutId id="2147484276" r:id="rId12"/>
    <p:sldLayoutId id="2147484277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>
            <a:extLst>
              <a:ext uri="{FF2B5EF4-FFF2-40B4-BE49-F238E27FC236}">
                <a16:creationId xmlns:a16="http://schemas.microsoft.com/office/drawing/2014/main" id="{04A45B58-5727-F6C8-736B-9CF878F97725}"/>
              </a:ext>
            </a:extLst>
          </p:cNvPr>
          <p:cNvSpPr txBox="1"/>
          <p:nvPr/>
        </p:nvSpPr>
        <p:spPr>
          <a:xfrm>
            <a:off x="2362200" y="2209800"/>
            <a:ext cx="63246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68569" rIns="68569" bIns="68569"/>
          <a:lstStyle/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defRPr/>
            </a:pPr>
            <a:r>
              <a:rPr lang="en-US" sz="2700" b="1" kern="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Foundations of Software Management (Sections A, B&amp;R)</a:t>
            </a:r>
            <a:endParaRPr sz="2700" kern="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2C03009F-E875-E278-19BF-0828C8AD273D}"/>
              </a:ext>
            </a:extLst>
          </p:cNvPr>
          <p:cNvSpPr txBox="1"/>
          <p:nvPr/>
        </p:nvSpPr>
        <p:spPr>
          <a:xfrm>
            <a:off x="1066800" y="4081463"/>
            <a:ext cx="3194050" cy="1517650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68569" rIns="68569" bIns="68569"/>
          <a:lstStyle/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Ravi Thomas</a:t>
            </a:r>
          </a:p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Office: B23  124</a:t>
            </a:r>
          </a:p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Tuesday: 5:30 – 7:20 PM (B &amp; R)</a:t>
            </a:r>
          </a:p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Tuesday and Thursday 2:00-3:20 (A)</a:t>
            </a:r>
          </a:p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000000"/>
                </a:solidFill>
                <a:latin typeface="Arial"/>
                <a:cs typeface="Arial"/>
                <a:sym typeface="Arial"/>
              </a:rPr>
              <a:t>Week  3</a:t>
            </a:r>
          </a:p>
          <a:p>
            <a:pPr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6" name="Shape 56">
            <a:extLst>
              <a:ext uri="{FF2B5EF4-FFF2-40B4-BE49-F238E27FC236}">
                <a16:creationId xmlns:a16="http://schemas.microsoft.com/office/drawing/2014/main" id="{85AA44E5-835F-2745-0817-85244DB55D30}"/>
              </a:ext>
            </a:extLst>
          </p:cNvPr>
          <p:cNvSpPr txBox="1"/>
          <p:nvPr/>
        </p:nvSpPr>
        <p:spPr>
          <a:xfrm>
            <a:off x="6569075" y="1571625"/>
            <a:ext cx="1352550" cy="392113"/>
          </a:xfrm>
          <a:prstGeom prst="rect">
            <a:avLst/>
          </a:prstGeom>
          <a:noFill/>
          <a:ln>
            <a:noFill/>
          </a:ln>
        </p:spPr>
        <p:txBody>
          <a:bodyPr spcFirstLastPara="1" lIns="68569" tIns="68569" rIns="68569" bIns="68569"/>
          <a:lstStyle/>
          <a:p>
            <a:pPr algn="r"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kern="0" dirty="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9/9/2025</a:t>
            </a:r>
          </a:p>
          <a:p>
            <a:pPr algn="r" defTabSz="685784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sz="1050" kern="0" dirty="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128DE2-E417-DDAF-FA2A-DEF72BB5E289}"/>
              </a:ext>
            </a:extLst>
          </p:cNvPr>
          <p:cNvSpPr txBox="1"/>
          <p:nvPr/>
        </p:nvSpPr>
        <p:spPr>
          <a:xfrm>
            <a:off x="7277100" y="-19812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A1F9-83EC-B76C-FB75-5B237B02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16727"/>
            <a:ext cx="7770813" cy="912813"/>
          </a:xfrm>
        </p:spPr>
        <p:txBody>
          <a:bodyPr/>
          <a:lstStyle/>
          <a:p>
            <a:r>
              <a:rPr lang="en-US" dirty="0"/>
              <a:t>VEEVA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A66D72-9357-C6CB-4AEF-447404628C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003872"/>
              </p:ext>
            </p:extLst>
          </p:nvPr>
        </p:nvGraphicFramePr>
        <p:xfrm>
          <a:off x="458789" y="533400"/>
          <a:ext cx="7923213" cy="63640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5818">
                  <a:extLst>
                    <a:ext uri="{9D8B030D-6E8A-4147-A177-3AD203B41FA5}">
                      <a16:colId xmlns:a16="http://schemas.microsoft.com/office/drawing/2014/main" val="620276723"/>
                    </a:ext>
                  </a:extLst>
                </a:gridCol>
                <a:gridCol w="442152">
                  <a:extLst>
                    <a:ext uri="{9D8B030D-6E8A-4147-A177-3AD203B41FA5}">
                      <a16:colId xmlns:a16="http://schemas.microsoft.com/office/drawing/2014/main" val="2836820664"/>
                    </a:ext>
                  </a:extLst>
                </a:gridCol>
                <a:gridCol w="347406">
                  <a:extLst>
                    <a:ext uri="{9D8B030D-6E8A-4147-A177-3AD203B41FA5}">
                      <a16:colId xmlns:a16="http://schemas.microsoft.com/office/drawing/2014/main" val="2525551144"/>
                    </a:ext>
                  </a:extLst>
                </a:gridCol>
                <a:gridCol w="1326462">
                  <a:extLst>
                    <a:ext uri="{9D8B030D-6E8A-4147-A177-3AD203B41FA5}">
                      <a16:colId xmlns:a16="http://schemas.microsoft.com/office/drawing/2014/main" val="618613575"/>
                    </a:ext>
                  </a:extLst>
                </a:gridCol>
                <a:gridCol w="876404">
                  <a:extLst>
                    <a:ext uri="{9D8B030D-6E8A-4147-A177-3AD203B41FA5}">
                      <a16:colId xmlns:a16="http://schemas.microsoft.com/office/drawing/2014/main" val="399716902"/>
                    </a:ext>
                  </a:extLst>
                </a:gridCol>
                <a:gridCol w="1373831">
                  <a:extLst>
                    <a:ext uri="{9D8B030D-6E8A-4147-A177-3AD203B41FA5}">
                      <a16:colId xmlns:a16="http://schemas.microsoft.com/office/drawing/2014/main" val="3093728372"/>
                    </a:ext>
                  </a:extLst>
                </a:gridCol>
                <a:gridCol w="821140">
                  <a:extLst>
                    <a:ext uri="{9D8B030D-6E8A-4147-A177-3AD203B41FA5}">
                      <a16:colId xmlns:a16="http://schemas.microsoft.com/office/drawing/2014/main" val="3585436169"/>
                    </a:ext>
                  </a:extLst>
                </a:gridCol>
              </a:tblGrid>
              <a:tr h="2277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January 31,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1959831464"/>
                  </a:ext>
                </a:extLst>
              </a:tr>
              <a:tr h="21575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VEEVA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2025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2024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2075411100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3126360412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(in thousands)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1210635128"/>
                  </a:ext>
                </a:extLst>
              </a:tr>
              <a:tr h="191778">
                <a:tc gridSpan="4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Consolidated Statements of Comprehensive Income Data: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372446046"/>
                  </a:ext>
                </a:extLst>
              </a:tr>
              <a:tr h="52985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Revenues: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%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3365914302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Subscription services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      $    2,284,659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83%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      $     1,901,593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80%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793250849"/>
                  </a:ext>
                </a:extLst>
              </a:tr>
              <a:tr h="36821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Professional services and 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461,960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17%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462,080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20%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01280728"/>
                  </a:ext>
                </a:extLst>
              </a:tr>
              <a:tr h="26369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Total Revenues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2,746,619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100%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2,363,673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100%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1840208289"/>
                  </a:ext>
                </a:extLst>
              </a:tr>
              <a:tr h="21575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Cost of revenues (1):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3990180937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 Cost of subscription services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323,070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14%</a:t>
                      </a:r>
                      <a:endParaRPr lang="en-US" sz="12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290,577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15%</a:t>
                      </a:r>
                      <a:endParaRPr lang="en-US" sz="12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67497534"/>
                  </a:ext>
                </a:extLst>
              </a:tr>
              <a:tr h="36821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Cost of professional services and other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376,566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82%</a:t>
                      </a:r>
                      <a:endParaRPr lang="en-US" sz="12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386,714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2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84%</a:t>
                      </a:r>
                      <a:endParaRPr lang="en-US" sz="1200" b="0" i="1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3260142001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Total cost of revenues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699,636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25%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677,291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29%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871910992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Gross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2,046,983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75%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1,686,382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71%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1980670661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Operating expenses (1):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3868975659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Research and development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693,078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629,031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27%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4010248868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Sales and marketing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396,726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14%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381,472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16%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3227012528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General and administrative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265,744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10%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246,545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10%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22073546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Total operating expenses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1,355,548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49%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1,257,048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53%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019507182"/>
                  </a:ext>
                </a:extLst>
              </a:tr>
              <a:tr h="2277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Operating income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691,435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25%</a:t>
                      </a:r>
                      <a:endParaRPr lang="en-US" sz="1200" b="1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429,334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18%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3388960892"/>
                  </a:ext>
                </a:extLst>
              </a:tr>
              <a:tr h="1917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Other income, net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227,946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158,689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2630770403"/>
                  </a:ext>
                </a:extLst>
              </a:tr>
              <a:tr h="41311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Income before income taxes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919,381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33%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588,023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extLst>
                  <a:ext uri="{0D108BD9-81ED-4DB2-BD59-A6C34878D82A}">
                    <a16:rowId xmlns:a16="http://schemas.microsoft.com/office/drawing/2014/main" val="34606958"/>
                  </a:ext>
                </a:extLst>
              </a:tr>
              <a:tr h="247992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Income tax provision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205,243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62,318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2667136030"/>
                  </a:ext>
                </a:extLst>
              </a:tr>
              <a:tr h="457304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Net income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   </a:t>
                      </a: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       $       714,138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        $        525,705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410539553"/>
                  </a:ext>
                </a:extLst>
              </a:tr>
              <a:tr h="191778">
                <a:tc gridSpan="4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(1) Includes stock-based compensation as follows: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02" marR="6102" marT="6102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102" marR="6102" marT="6102" marB="0" anchor="b"/>
                </a:tc>
                <a:extLst>
                  <a:ext uri="{0D108BD9-81ED-4DB2-BD59-A6C34878D82A}">
                    <a16:rowId xmlns:a16="http://schemas.microsoft.com/office/drawing/2014/main" val="314892842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9BDDB-F274-66C0-CE94-31559AA75380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west.cmu.edu</a:t>
            </a:r>
          </a:p>
        </p:txBody>
      </p:sp>
    </p:spTree>
    <p:extLst>
      <p:ext uri="{BB962C8B-B14F-4D97-AF65-F5344CB8AC3E}">
        <p14:creationId xmlns:p14="http://schemas.microsoft.com/office/powerpoint/2010/main" val="3096568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6730-1AFE-676C-2497-948EAFF70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031" y="0"/>
            <a:ext cx="7770813" cy="912813"/>
          </a:xfrm>
        </p:spPr>
        <p:txBody>
          <a:bodyPr/>
          <a:lstStyle/>
          <a:p>
            <a:r>
              <a:rPr lang="en-US" dirty="0"/>
              <a:t>CROWDSTRIKE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7C9BE-6DB9-5E4D-A254-1A3471693FA3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west.cmu.edu</a:t>
            </a:r>
          </a:p>
        </p:txBody>
      </p:sp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7774EF46-8E26-6883-CAF1-8BCC942A40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549441"/>
              </p:ext>
            </p:extLst>
          </p:nvPr>
        </p:nvGraphicFramePr>
        <p:xfrm>
          <a:off x="609601" y="533401"/>
          <a:ext cx="7391399" cy="577144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09520">
                  <a:extLst>
                    <a:ext uri="{9D8B030D-6E8A-4147-A177-3AD203B41FA5}">
                      <a16:colId xmlns:a16="http://schemas.microsoft.com/office/drawing/2014/main" val="3161442342"/>
                    </a:ext>
                  </a:extLst>
                </a:gridCol>
                <a:gridCol w="452617">
                  <a:extLst>
                    <a:ext uri="{9D8B030D-6E8A-4147-A177-3AD203B41FA5}">
                      <a16:colId xmlns:a16="http://schemas.microsoft.com/office/drawing/2014/main" val="2235015295"/>
                    </a:ext>
                  </a:extLst>
                </a:gridCol>
                <a:gridCol w="1054759">
                  <a:extLst>
                    <a:ext uri="{9D8B030D-6E8A-4147-A177-3AD203B41FA5}">
                      <a16:colId xmlns:a16="http://schemas.microsoft.com/office/drawing/2014/main" val="2535385654"/>
                    </a:ext>
                  </a:extLst>
                </a:gridCol>
                <a:gridCol w="339462">
                  <a:extLst>
                    <a:ext uri="{9D8B030D-6E8A-4147-A177-3AD203B41FA5}">
                      <a16:colId xmlns:a16="http://schemas.microsoft.com/office/drawing/2014/main" val="1886435004"/>
                    </a:ext>
                  </a:extLst>
                </a:gridCol>
                <a:gridCol w="1006265">
                  <a:extLst>
                    <a:ext uri="{9D8B030D-6E8A-4147-A177-3AD203B41FA5}">
                      <a16:colId xmlns:a16="http://schemas.microsoft.com/office/drawing/2014/main" val="191630708"/>
                    </a:ext>
                  </a:extLst>
                </a:gridCol>
                <a:gridCol w="96990">
                  <a:extLst>
                    <a:ext uri="{9D8B030D-6E8A-4147-A177-3AD203B41FA5}">
                      <a16:colId xmlns:a16="http://schemas.microsoft.com/office/drawing/2014/main" val="3216359607"/>
                    </a:ext>
                  </a:extLst>
                </a:gridCol>
                <a:gridCol w="1054759">
                  <a:extLst>
                    <a:ext uri="{9D8B030D-6E8A-4147-A177-3AD203B41FA5}">
                      <a16:colId xmlns:a16="http://schemas.microsoft.com/office/drawing/2014/main" val="350948594"/>
                    </a:ext>
                  </a:extLst>
                </a:gridCol>
                <a:gridCol w="145484">
                  <a:extLst>
                    <a:ext uri="{9D8B030D-6E8A-4147-A177-3AD203B41FA5}">
                      <a16:colId xmlns:a16="http://schemas.microsoft.com/office/drawing/2014/main" val="1565738133"/>
                    </a:ext>
                  </a:extLst>
                </a:gridCol>
                <a:gridCol w="1131543">
                  <a:extLst>
                    <a:ext uri="{9D8B030D-6E8A-4147-A177-3AD203B41FA5}">
                      <a16:colId xmlns:a16="http://schemas.microsoft.com/office/drawing/2014/main" val="4084846191"/>
                    </a:ext>
                  </a:extLst>
                </a:gridCol>
              </a:tblGrid>
              <a:tr h="23482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CROWDSTRIKE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121548157"/>
                  </a:ext>
                </a:extLst>
              </a:tr>
              <a:tr h="271906"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2025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2024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1180952849"/>
                  </a:ext>
                </a:extLst>
              </a:tr>
              <a:tr h="23482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u="none" strike="noStrike">
                          <a:effectLst/>
                        </a:rPr>
                        <a:t>Revenue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569418298"/>
                  </a:ext>
                </a:extLst>
              </a:tr>
              <a:tr h="357218"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      Subscription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 $           3,761,480 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i="0" u="none" strike="noStrike" dirty="0">
                          <a:effectLst/>
                        </a:rPr>
                        <a:t>95.14%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$     2,870,557 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93.95%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3596058464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   Professional services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192,144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i="0" u="none" strike="noStrike" dirty="0">
                          <a:effectLst/>
                        </a:rPr>
                        <a:t>4.86%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184,998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6.05%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1530055206"/>
                  </a:ext>
                </a:extLst>
              </a:tr>
              <a:tr h="271906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Total revenue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3,953,624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i="0" u="none" strike="noStrike" dirty="0">
                          <a:effectLst/>
                        </a:rPr>
                        <a:t>100.00%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3,055,555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100.00%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864596468"/>
                  </a:ext>
                </a:extLst>
              </a:tr>
              <a:tr h="23482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Cost of revenue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698973649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   Subscription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835,509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22.21%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630,745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21.97%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323622591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 Professional services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155,972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i="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81.17%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124,978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000" u="none" strike="noStrike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</a:rPr>
                        <a:t>67.56%</a:t>
                      </a:r>
                      <a:endParaRPr lang="en-US" sz="1000" b="0" i="0" u="none" strike="noStrike" dirty="0">
                        <a:solidFill>
                          <a:schemeClr val="accent1">
                            <a:lumMod val="75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872998120"/>
                  </a:ext>
                </a:extLst>
              </a:tr>
              <a:tr h="271906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Total cost of revenue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991,481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i="0" u="none" strike="noStrike" dirty="0">
                          <a:effectLst/>
                        </a:rPr>
                        <a:t>25.08%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755,723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24.73%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499331008"/>
                  </a:ext>
                </a:extLst>
              </a:tr>
              <a:tr h="271906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Gross profit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2,962,143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i="0" u="none" strike="noStrike" dirty="0">
                          <a:effectLst/>
                        </a:rPr>
                        <a:t>74.92%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2,299,832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75.27%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602299540"/>
                  </a:ext>
                </a:extLst>
              </a:tr>
              <a:tr h="23482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Operating expenses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369065960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Sales and marketing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1,523,356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i="0" u="none" strike="noStrike" dirty="0">
                          <a:effectLst/>
                        </a:rPr>
                        <a:t>38.53%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1,140,566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37.33%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1408752799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Research and development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1,076,901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i="0" u="none" strike="noStrike" dirty="0">
                          <a:effectLst/>
                        </a:rPr>
                        <a:t>27.24%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768,497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25.15%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3902530585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General and administrative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482,316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i="0" u="none" strike="noStrike" dirty="0">
                          <a:effectLst/>
                        </a:rPr>
                        <a:t>12.20%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392,764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12.85%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1648677395"/>
                  </a:ext>
                </a:extLst>
              </a:tr>
              <a:tr h="315545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Total operating expenses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3,082,573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i="0" u="none" strike="noStrike" dirty="0">
                          <a:effectLst/>
                        </a:rPr>
                        <a:t>77.97%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2,301,827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75.33%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850222811"/>
                  </a:ext>
                </a:extLst>
              </a:tr>
              <a:tr h="234828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Profit/Loss from operations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(120,430)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i="0" u="none" strike="noStrike" dirty="0">
                          <a:effectLst/>
                        </a:rPr>
                        <a:t>-3.05%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b="1" u="none" strike="noStrike">
                          <a:effectLst/>
                        </a:rPr>
                        <a:t>(1,995)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b="1" u="none" strike="noStrike" dirty="0">
                          <a:effectLst/>
                        </a:rPr>
                        <a:t>-0.07%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4159180835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Interest expense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(26,311)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(25,756)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3154737845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Interest income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196,174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148,930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3139986699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  Other income, net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5,101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1,638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285837355"/>
                  </a:ext>
                </a:extLst>
              </a:tr>
              <a:tr h="661672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Income (loss) before provision for income taxes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54,534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i="0" u="none" strike="noStrike" dirty="0">
                          <a:effectLst/>
                        </a:rPr>
                        <a:t>1.38%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122,817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4.02%</a:t>
                      </a: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77464948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Provision for income taxes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71,130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32,232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2448533439"/>
                  </a:ext>
                </a:extLst>
              </a:tr>
              <a:tr h="197750"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Net income (loss)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(16,596)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90,585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496" marR="6496" marT="6496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96" marR="6496" marT="6496" marB="0" anchor="b"/>
                </a:tc>
                <a:extLst>
                  <a:ext uri="{0D108BD9-81ED-4DB2-BD59-A6C34878D82A}">
                    <a16:rowId xmlns:a16="http://schemas.microsoft.com/office/drawing/2014/main" val="3314269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813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7DFD3AB8-896A-02D1-0218-2C4327BFE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Distribution Model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E2F2609E-184D-100B-8BA7-75E06B51E6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0" dirty="0">
                <a:ea typeface="ＭＳ Ｐゴシック" panose="020B0600070205080204" pitchFamily="34" charset="-128"/>
              </a:rPr>
              <a:t>  Marketing and Selling</a:t>
            </a:r>
          </a:p>
          <a:p>
            <a:pPr lvl="1"/>
            <a:r>
              <a:rPr lang="en-US" altLang="en-US" sz="1600" b="0" dirty="0"/>
              <a:t>B-2-C versus B-2-B</a:t>
            </a:r>
          </a:p>
          <a:p>
            <a:pPr lvl="1"/>
            <a:endParaRPr lang="en-US" altLang="en-US" sz="1600" b="0" dirty="0"/>
          </a:p>
          <a:p>
            <a:pPr lvl="1"/>
            <a:r>
              <a:rPr lang="en-US" altLang="en-US" sz="1600" b="0" dirty="0"/>
              <a:t>Example Box versus Dropbox</a:t>
            </a:r>
          </a:p>
          <a:p>
            <a:endParaRPr lang="en-US" altLang="en-US" sz="2000" b="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0899" name="Footer Placeholder 3">
            <a:extLst>
              <a:ext uri="{FF2B5EF4-FFF2-40B4-BE49-F238E27FC236}">
                <a16:creationId xmlns:a16="http://schemas.microsoft.com/office/drawing/2014/main" id="{75199083-7FA2-2500-C5D3-CDEE0CE917D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69CF92DF-5694-C0F4-2B19-5321D6FABC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Service and Implementation</a:t>
            </a:r>
          </a:p>
        </p:txBody>
      </p:sp>
      <p:sp>
        <p:nvSpPr>
          <p:cNvPr id="81922" name="Content Placeholder 2">
            <a:extLst>
              <a:ext uri="{FF2B5EF4-FFF2-40B4-BE49-F238E27FC236}">
                <a16:creationId xmlns:a16="http://schemas.microsoft.com/office/drawing/2014/main" id="{7AB56E54-7A40-C13E-650F-67F3534E7A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>
                <a:ea typeface="ＭＳ Ｐゴシック" panose="020B0600070205080204" pitchFamily="34" charset="-128"/>
              </a:rPr>
              <a:t>How does your company deliver and support its product/service?</a:t>
            </a:r>
          </a:p>
        </p:txBody>
      </p:sp>
      <p:sp>
        <p:nvSpPr>
          <p:cNvPr id="81923" name="Footer Placeholder 3">
            <a:extLst>
              <a:ext uri="{FF2B5EF4-FFF2-40B4-BE49-F238E27FC236}">
                <a16:creationId xmlns:a16="http://schemas.microsoft.com/office/drawing/2014/main" id="{341B5054-992A-8FA3-1DF0-B1B60302114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3">
            <a:extLst>
              <a:ext uri="{FF2B5EF4-FFF2-40B4-BE49-F238E27FC236}">
                <a16:creationId xmlns:a16="http://schemas.microsoft.com/office/drawing/2014/main" id="{3F48564B-F935-7E51-F05E-FF3DFA5DEC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4800">
                <a:ea typeface="ＭＳ Ｐゴシック" panose="020B0600070205080204" pitchFamily="34" charset="-128"/>
              </a:rPr>
              <a:t>The SaaS Business Model</a:t>
            </a:r>
          </a:p>
        </p:txBody>
      </p:sp>
      <p:sp>
        <p:nvSpPr>
          <p:cNvPr id="83970" name="Subtitle 4">
            <a:extLst>
              <a:ext uri="{FF2B5EF4-FFF2-40B4-BE49-F238E27FC236}">
                <a16:creationId xmlns:a16="http://schemas.microsoft.com/office/drawing/2014/main" id="{3D08CBCB-4378-4E84-5B8E-E2B70A8BF4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David Skok, Matrix Partners</a:t>
            </a:r>
          </a:p>
        </p:txBody>
      </p:sp>
      <p:pic>
        <p:nvPicPr>
          <p:cNvPr id="83971" name="Picture 5">
            <a:extLst>
              <a:ext uri="{FF2B5EF4-FFF2-40B4-BE49-F238E27FC236}">
                <a16:creationId xmlns:a16="http://schemas.microsoft.com/office/drawing/2014/main" id="{961898D8-429A-D22C-272D-0E4F8A26A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13" y="6019800"/>
            <a:ext cx="168275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8F62D-A581-1489-7049-91E042F8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85801"/>
            <a:ext cx="7770813" cy="6858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400" dirty="0"/>
              <a:t>What we </a:t>
            </a:r>
            <a:r>
              <a:rPr lang="en-US" sz="2400" u="sng" dirty="0"/>
              <a:t>were</a:t>
            </a:r>
            <a:r>
              <a:rPr lang="en-US" sz="2400" dirty="0"/>
              <a:t> used to: Licensed Software</a:t>
            </a:r>
          </a:p>
        </p:txBody>
      </p:sp>
      <p:graphicFrame>
        <p:nvGraphicFramePr>
          <p:cNvPr id="84994" name="Chart 3">
            <a:extLst>
              <a:ext uri="{FF2B5EF4-FFF2-40B4-BE49-F238E27FC236}">
                <a16:creationId xmlns:a16="http://schemas.microsoft.com/office/drawing/2014/main" id="{94503A7A-EF59-50CD-53FD-AA5C6F8064C5}"/>
              </a:ext>
            </a:extLst>
          </p:cNvPr>
          <p:cNvGraphicFramePr>
            <a:graphicFrameLocks/>
          </p:cNvGraphicFramePr>
          <p:nvPr/>
        </p:nvGraphicFramePr>
        <p:xfrm>
          <a:off x="1016000" y="1778000"/>
          <a:ext cx="6197600" cy="482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12903200" imgH="10045700" progId="Excel.Chart.8">
                  <p:embed followColorScheme="full"/>
                </p:oleObj>
              </mc:Choice>
              <mc:Fallback>
                <p:oleObj name="Chart" r:id="rId2" imgW="12903200" imgH="10045700" progId="Excel.Chart.8">
                  <p:embed followColorScheme="full"/>
                  <p:pic>
                    <p:nvPicPr>
                      <p:cNvPr id="0" name="Char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778000"/>
                        <a:ext cx="6197600" cy="482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B3DF81A3-360D-CBCD-9111-B44A5BDC3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What’s so different about SaaS?</a:t>
            </a:r>
          </a:p>
        </p:txBody>
      </p:sp>
      <p:pic>
        <p:nvPicPr>
          <p:cNvPr id="86018" name="Picture 3">
            <a:extLst>
              <a:ext uri="{FF2B5EF4-FFF2-40B4-BE49-F238E27FC236}">
                <a16:creationId xmlns:a16="http://schemas.microsoft.com/office/drawing/2014/main" id="{2D1A08FA-F0C8-358A-FE2A-8BE64CBB1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294438"/>
            <a:ext cx="1046163" cy="449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7C9C89E-2FF1-04FC-B056-0F27EBCD2207}"/>
              </a:ext>
            </a:extLst>
          </p:cNvPr>
          <p:cNvGraphicFramePr>
            <a:graphicFrameLocks/>
          </p:cNvGraphicFramePr>
          <p:nvPr/>
        </p:nvGraphicFramePr>
        <p:xfrm>
          <a:off x="990600" y="1732037"/>
          <a:ext cx="71628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0AA7F2E-6DEE-BDE0-C728-F331F46F8C6E}"/>
              </a:ext>
            </a:extLst>
          </p:cNvPr>
          <p:cNvSpPr/>
          <p:nvPr/>
        </p:nvSpPr>
        <p:spPr>
          <a:xfrm>
            <a:off x="1066800" y="3048000"/>
            <a:ext cx="5257800" cy="2743200"/>
          </a:xfrm>
          <a:prstGeom prst="roundRect">
            <a:avLst/>
          </a:prstGeom>
          <a:solidFill>
            <a:srgbClr val="F8E6DA">
              <a:alpha val="36863"/>
            </a:srgb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7042" name="Title 1">
            <a:extLst>
              <a:ext uri="{FF2B5EF4-FFF2-40B4-BE49-F238E27FC236}">
                <a16:creationId xmlns:a16="http://schemas.microsoft.com/office/drawing/2014/main" id="{FE906A8B-AE14-888B-3FCB-C9803EA378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Cash Impact of a typical deal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6866E7D1-AA2D-99FF-F4F5-17A08251186F}"/>
              </a:ext>
            </a:extLst>
          </p:cNvPr>
          <p:cNvGraphicFramePr>
            <a:graphicFrameLocks/>
          </p:cNvGraphicFramePr>
          <p:nvPr/>
        </p:nvGraphicFramePr>
        <p:xfrm>
          <a:off x="457200" y="1752600"/>
          <a:ext cx="80010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6325443-9F3C-AEF6-21AE-7999659E1810}"/>
              </a:ext>
            </a:extLst>
          </p:cNvPr>
          <p:cNvSpPr txBox="1"/>
          <p:nvPr/>
        </p:nvSpPr>
        <p:spPr>
          <a:xfrm>
            <a:off x="3733800" y="5181600"/>
            <a:ext cx="2249488" cy="36988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dirty="0"/>
              <a:t>Negative Cash Flow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E6199A-4179-EE20-14FD-0C5E1625E0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Unit Economics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47F17A-8C2D-42E3-0C68-245B0279F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Powerful Tool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7A25E1-C744-72C3-8578-069FA500D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Unit Economics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9B5B6E1-CDF2-58B6-08D4-E41438BE61EE}"/>
              </a:ext>
            </a:extLst>
          </p:cNvPr>
          <p:cNvSpPr txBox="1">
            <a:spLocks/>
          </p:cNvSpPr>
          <p:nvPr/>
        </p:nvSpPr>
        <p:spPr>
          <a:xfrm>
            <a:off x="1790700" y="3276600"/>
            <a:ext cx="5562600" cy="990600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sz="3200" dirty="0">
                <a:solidFill>
                  <a:srgbClr val="775F55"/>
                </a:solidFill>
              </a:rPr>
              <a:t>Can I make more profit from my customers than it costs me to acquire them?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F3C7-0AD1-C944-7383-CA33DAE48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Weeks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5C0C-1F67-E903-B280-D0CA5FF4A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005740"/>
            <a:ext cx="7315200" cy="5166460"/>
          </a:xfrm>
        </p:spPr>
        <p:txBody>
          <a:bodyPr/>
          <a:lstStyle/>
          <a:p>
            <a:r>
              <a:rPr lang="en-US" sz="2000" dirty="0"/>
              <a:t>Week 1:</a:t>
            </a:r>
          </a:p>
          <a:p>
            <a:r>
              <a:rPr lang="en-US" sz="2000" dirty="0"/>
              <a:t>	Course Overview</a:t>
            </a:r>
          </a:p>
          <a:p>
            <a:r>
              <a:rPr lang="en-US" sz="2000" dirty="0"/>
              <a:t>	Company Assignments</a:t>
            </a:r>
          </a:p>
          <a:p>
            <a:endParaRPr lang="en-US" sz="2000" dirty="0"/>
          </a:p>
          <a:p>
            <a:r>
              <a:rPr lang="en-US" sz="2000" dirty="0"/>
              <a:t>Week 2: (Task 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Business Model (Software Companies)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Product Strategy (multiple)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Revenue Logic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Subscription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sz="1600" dirty="0"/>
              <a:t>Other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Distribution Model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000" dirty="0"/>
              <a:t>Services and Implementation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1257300" lvl="2" indent="-45720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		</a:t>
            </a:r>
          </a:p>
          <a:p>
            <a:r>
              <a:rPr lang="en-US" dirty="0"/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D97872-1E7E-F6CB-A3B9-6F79085271C7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west.cmu.edu</a:t>
            </a:r>
          </a:p>
        </p:txBody>
      </p:sp>
    </p:spTree>
    <p:extLst>
      <p:ext uri="{BB962C8B-B14F-4D97-AF65-F5344CB8AC3E}">
        <p14:creationId xmlns:p14="http://schemas.microsoft.com/office/powerpoint/2010/main" val="22715690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39F5-1818-42A4-4A24-B283F56E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Unit Economics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78350-2DA3-C390-C457-F7887ABCA2E1}"/>
              </a:ext>
            </a:extLst>
          </p:cNvPr>
          <p:cNvSpPr txBox="1"/>
          <p:nvPr/>
        </p:nvSpPr>
        <p:spPr>
          <a:xfrm>
            <a:off x="819150" y="4887913"/>
            <a:ext cx="30067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  <a:ea typeface="+mn-ea"/>
              </a:rPr>
              <a:t>Cost to Acquire a Customer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516459-FB74-D968-D6DB-BC8CF80CB5E0}"/>
              </a:ext>
            </a:extLst>
          </p:cNvPr>
          <p:cNvSpPr txBox="1"/>
          <p:nvPr/>
        </p:nvSpPr>
        <p:spPr>
          <a:xfrm>
            <a:off x="5010150" y="4887913"/>
            <a:ext cx="3143250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black"/>
                </a:solidFill>
                <a:latin typeface="Arial"/>
                <a:ea typeface="+mn-ea"/>
              </a:rPr>
              <a:t>Lifetime Value of a Customer</a:t>
            </a:r>
          </a:p>
        </p:txBody>
      </p:sp>
      <p:grpSp>
        <p:nvGrpSpPr>
          <p:cNvPr id="90116" name="Group 8">
            <a:extLst>
              <a:ext uri="{FF2B5EF4-FFF2-40B4-BE49-F238E27FC236}">
                <a16:creationId xmlns:a16="http://schemas.microsoft.com/office/drawing/2014/main" id="{076F688E-BDE1-B4E0-0EC4-E1A32B82B3C4}"/>
              </a:ext>
            </a:extLst>
          </p:cNvPr>
          <p:cNvGrpSpPr>
            <a:grpSpLocks/>
          </p:cNvGrpSpPr>
          <p:nvPr/>
        </p:nvGrpSpPr>
        <p:grpSpPr bwMode="auto">
          <a:xfrm>
            <a:off x="977900" y="2214563"/>
            <a:ext cx="2503488" cy="2505075"/>
            <a:chOff x="977331" y="2215050"/>
            <a:chExt cx="2504100" cy="25041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78A4BF6-4516-5B43-A24A-5954A8E18EE1}"/>
                </a:ext>
              </a:extLst>
            </p:cNvPr>
            <p:cNvSpPr/>
            <p:nvPr/>
          </p:nvSpPr>
          <p:spPr>
            <a:xfrm>
              <a:off x="977331" y="2215050"/>
              <a:ext cx="2504100" cy="25041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>
                  <a:solidFill>
                    <a:prstClr val="white"/>
                  </a:solidFill>
                </a:rPr>
                <a:t>CAC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3890D5A-CEA1-A04D-99F3-9B3B46F7E4F2}"/>
                </a:ext>
              </a:extLst>
            </p:cNvPr>
            <p:cNvSpPr/>
            <p:nvPr/>
          </p:nvSpPr>
          <p:spPr>
            <a:xfrm>
              <a:off x="1201224" y="2438800"/>
              <a:ext cx="2056315" cy="2056599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>
                  <a:solidFill>
                    <a:prstClr val="white"/>
                  </a:solidFill>
                </a:rPr>
                <a:t>CAC</a:t>
              </a:r>
            </a:p>
          </p:txBody>
        </p:sp>
      </p:grpSp>
      <p:grpSp>
        <p:nvGrpSpPr>
          <p:cNvPr id="90117" name="Group 9">
            <a:extLst>
              <a:ext uri="{FF2B5EF4-FFF2-40B4-BE49-F238E27FC236}">
                <a16:creationId xmlns:a16="http://schemas.microsoft.com/office/drawing/2014/main" id="{DF8DA7C8-C60B-0B16-8BAD-CFD1FD23C95A}"/>
              </a:ext>
            </a:extLst>
          </p:cNvPr>
          <p:cNvGrpSpPr>
            <a:grpSpLocks/>
          </p:cNvGrpSpPr>
          <p:nvPr/>
        </p:nvGrpSpPr>
        <p:grpSpPr bwMode="auto">
          <a:xfrm>
            <a:off x="5329238" y="2214563"/>
            <a:ext cx="2505075" cy="2505075"/>
            <a:chOff x="5329990" y="2215050"/>
            <a:chExt cx="2504100" cy="25041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9B7841F-097A-B039-9379-B9D5DC0DB7D7}"/>
                </a:ext>
              </a:extLst>
            </p:cNvPr>
            <p:cNvSpPr/>
            <p:nvPr/>
          </p:nvSpPr>
          <p:spPr>
            <a:xfrm>
              <a:off x="5329990" y="2215050"/>
              <a:ext cx="2504100" cy="25041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prstClr val="white"/>
                  </a:solidFill>
                </a:rPr>
                <a:t>LTV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A37D6AC-A533-7113-CBAB-0EA205776F3E}"/>
                </a:ext>
              </a:extLst>
            </p:cNvPr>
            <p:cNvSpPr/>
            <p:nvPr/>
          </p:nvSpPr>
          <p:spPr>
            <a:xfrm>
              <a:off x="5553740" y="2438800"/>
              <a:ext cx="2056599" cy="205659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prstClr val="white"/>
                  </a:solidFill>
                </a:rPr>
                <a:t>LTV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1DFA-F47C-1B07-69EB-6679352B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A Viable Business Model</a:t>
            </a:r>
          </a:p>
        </p:txBody>
      </p:sp>
      <p:grpSp>
        <p:nvGrpSpPr>
          <p:cNvPr id="91138" name="Group 8">
            <a:extLst>
              <a:ext uri="{FF2B5EF4-FFF2-40B4-BE49-F238E27FC236}">
                <a16:creationId xmlns:a16="http://schemas.microsoft.com/office/drawing/2014/main" id="{6CDF2983-9DDA-3C2C-085A-21A433F44339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89238"/>
            <a:ext cx="1824038" cy="1824037"/>
            <a:chOff x="977331" y="2215050"/>
            <a:chExt cx="2504100" cy="25041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045DBFB-96D3-9670-01B5-60C2FEF046D2}"/>
                </a:ext>
              </a:extLst>
            </p:cNvPr>
            <p:cNvSpPr/>
            <p:nvPr/>
          </p:nvSpPr>
          <p:spPr>
            <a:xfrm>
              <a:off x="977331" y="2215050"/>
              <a:ext cx="2504100" cy="25041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>
                  <a:solidFill>
                    <a:prstClr val="white"/>
                  </a:solidFill>
                </a:rPr>
                <a:t>CAC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C7EE180-1BFB-D553-CEE1-ADE97885B632}"/>
                </a:ext>
              </a:extLst>
            </p:cNvPr>
            <p:cNvSpPr/>
            <p:nvPr/>
          </p:nvSpPr>
          <p:spPr>
            <a:xfrm>
              <a:off x="1199627" y="2437346"/>
              <a:ext cx="2059508" cy="2059508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3200" dirty="0">
                  <a:solidFill>
                    <a:prstClr val="white"/>
                  </a:solidFill>
                </a:rPr>
                <a:t>CAC</a:t>
              </a:r>
            </a:p>
          </p:txBody>
        </p:sp>
      </p:grpSp>
      <p:grpSp>
        <p:nvGrpSpPr>
          <p:cNvPr id="91139" name="Group 9">
            <a:extLst>
              <a:ext uri="{FF2B5EF4-FFF2-40B4-BE49-F238E27FC236}">
                <a16:creationId xmlns:a16="http://schemas.microsoft.com/office/drawing/2014/main" id="{7FBEEFFA-35F1-36DF-BB0E-0617A2B32F9C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1839913"/>
            <a:ext cx="3722688" cy="3722687"/>
            <a:chOff x="5329990" y="2215050"/>
            <a:chExt cx="2504100" cy="25041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2E38EF1-76DF-E19A-CA00-6ACC764584CC}"/>
                </a:ext>
              </a:extLst>
            </p:cNvPr>
            <p:cNvSpPr/>
            <p:nvPr/>
          </p:nvSpPr>
          <p:spPr>
            <a:xfrm>
              <a:off x="5329990" y="2215050"/>
              <a:ext cx="2504100" cy="25041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prstClr val="white"/>
                  </a:solidFill>
                </a:rPr>
                <a:t>LTV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C5AA153-2BB4-22EF-6EDF-2042245315E8}"/>
                </a:ext>
              </a:extLst>
            </p:cNvPr>
            <p:cNvSpPr/>
            <p:nvPr/>
          </p:nvSpPr>
          <p:spPr>
            <a:xfrm>
              <a:off x="5553170" y="2438230"/>
              <a:ext cx="2057740" cy="20577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40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4400" dirty="0">
                  <a:solidFill>
                    <a:prstClr val="white"/>
                  </a:solidFill>
                </a:rPr>
                <a:t>LTV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D6A581C9-BB15-A7F1-98BB-A51BF7C71208}"/>
              </a:ext>
            </a:extLst>
          </p:cNvPr>
          <p:cNvSpPr txBox="1"/>
          <p:nvPr/>
        </p:nvSpPr>
        <p:spPr>
          <a:xfrm>
            <a:off x="3346450" y="3192463"/>
            <a:ext cx="646113" cy="101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dirty="0">
                <a:solidFill>
                  <a:prstClr val="black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&lt;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73C0B-1486-5E8C-9B13-7935D1431646}"/>
              </a:ext>
            </a:extLst>
          </p:cNvPr>
          <p:cNvSpPr txBox="1"/>
          <p:nvPr/>
        </p:nvSpPr>
        <p:spPr>
          <a:xfrm>
            <a:off x="424935" y="5784502"/>
            <a:ext cx="4093428" cy="73866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lIns="274320" tIns="91440" rIns="274320" bIns="91440" anchor="ctr">
            <a:spAutoFit/>
          </a:bodyPr>
          <a:lstStyle/>
          <a:p>
            <a:pPr algn="ctr" defTabSz="9144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dirty="0">
                <a:solidFill>
                  <a:prstClr val="white"/>
                </a:solidFill>
              </a:rPr>
              <a:t>But surprising how many </a:t>
            </a:r>
            <a:br>
              <a:rPr lang="en-US" sz="1800" dirty="0">
                <a:solidFill>
                  <a:prstClr val="white"/>
                </a:solidFill>
              </a:rPr>
            </a:br>
            <a:r>
              <a:rPr lang="en-US" sz="1800" dirty="0">
                <a:solidFill>
                  <a:prstClr val="white"/>
                </a:solidFill>
              </a:rPr>
              <a:t>Entrepreneurs underestimate CAC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EB63B-8D27-758F-809B-CB1B05F6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Accounting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BB1977-6BCA-3634-0688-9BB9A892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/>
              <a:t>Understanding Key Terms</a:t>
            </a:r>
          </a:p>
          <a:p>
            <a:pPr lvl="1"/>
            <a:r>
              <a:rPr lang="en-US" dirty="0"/>
              <a:t>Introduce some Accounting Principles </a:t>
            </a:r>
          </a:p>
          <a:p>
            <a:pPr lvl="1"/>
            <a:r>
              <a:rPr lang="en-US" dirty="0"/>
              <a:t>Generate the following Financial Statements from the General Ledger</a:t>
            </a:r>
          </a:p>
          <a:p>
            <a:pPr lvl="2"/>
            <a:r>
              <a:rPr lang="en-US" dirty="0"/>
              <a:t>Income statement</a:t>
            </a:r>
          </a:p>
          <a:p>
            <a:pPr lvl="2"/>
            <a:r>
              <a:rPr lang="en-US" dirty="0"/>
              <a:t>Balance Sheet</a:t>
            </a:r>
          </a:p>
          <a:p>
            <a:pPr lvl="2"/>
            <a:r>
              <a:rPr lang="en-US" dirty="0"/>
              <a:t>Statement of Cash Flows</a:t>
            </a:r>
          </a:p>
          <a:p>
            <a:pPr lvl="2"/>
            <a:r>
              <a:rPr lang="en-US" dirty="0"/>
              <a:t>Statement of Ownership</a:t>
            </a:r>
          </a:p>
        </p:txBody>
      </p:sp>
    </p:spTree>
    <p:extLst>
      <p:ext uri="{BB962C8B-B14F-4D97-AF65-F5344CB8AC3E}">
        <p14:creationId xmlns:p14="http://schemas.microsoft.com/office/powerpoint/2010/main" val="2639353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04032-33B3-EDDA-01B7-430F34A7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8901"/>
            <a:ext cx="7886700" cy="994172"/>
          </a:xfrm>
        </p:spPr>
        <p:txBody>
          <a:bodyPr/>
          <a:lstStyle/>
          <a:p>
            <a:r>
              <a:rPr lang="en-US" dirty="0"/>
              <a:t>Income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08400-63EB-467A-7AC2-13BCE3540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7497"/>
            <a:ext cx="7313613" cy="3884613"/>
          </a:xfrm>
        </p:spPr>
        <p:txBody>
          <a:bodyPr/>
          <a:lstStyle/>
          <a:p>
            <a:r>
              <a:rPr lang="en-US" dirty="0"/>
              <a:t>The company’s profitability over a chosen period of time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Transactions are recorded using </a:t>
            </a:r>
            <a:r>
              <a:rPr lang="en-US" dirty="0">
                <a:solidFill>
                  <a:srgbClr val="FF0000"/>
                </a:solidFill>
              </a:rPr>
              <a:t>principles</a:t>
            </a:r>
            <a:r>
              <a:rPr lang="en-US" dirty="0"/>
              <a:t> such as revenue and expense recognition, depreciation, amortization, and the matching principle. </a:t>
            </a:r>
          </a:p>
          <a:p>
            <a:pPr lvl="2"/>
            <a:r>
              <a:rPr lang="en-US" dirty="0"/>
              <a:t>(The </a:t>
            </a:r>
            <a:r>
              <a:rPr lang="en-US" dirty="0">
                <a:solidFill>
                  <a:srgbClr val="FF0000"/>
                </a:solidFill>
              </a:rPr>
              <a:t>matching principle  </a:t>
            </a:r>
            <a:r>
              <a:rPr lang="en-US" dirty="0"/>
              <a:t>is that  expenses are matched with revenue)</a:t>
            </a:r>
          </a:p>
          <a:p>
            <a:pPr lvl="1"/>
            <a:r>
              <a:rPr lang="en-US" dirty="0"/>
              <a:t>The role of governing tax jurisdiction.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912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A05F-830C-F52D-4845-8039C85B6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Sheet: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D72C8-1958-095A-32B9-080AEE06E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600" dirty="0"/>
              <a:t>A Balance Sheet provides a "snapshot" of a company's financial position at a specific point in time.</a:t>
            </a:r>
          </a:p>
          <a:p>
            <a:r>
              <a:rPr lang="en-US" sz="2600" dirty="0"/>
              <a:t>Assets: ​Assets are resources owned by the company that have future economic value, such as Cash, Capital Equipment, and Accounts Receivable, etc..</a:t>
            </a:r>
          </a:p>
          <a:p>
            <a:pPr lvl="1"/>
            <a:r>
              <a:rPr lang="en-US" dirty="0"/>
              <a:t> </a:t>
            </a:r>
            <a:r>
              <a:rPr lang="en-US" b="0" dirty="0"/>
              <a:t>​Accounts Receivable represent money owed to the company for services provided but not yet paid for. ​</a:t>
            </a:r>
          </a:p>
          <a:p>
            <a:pPr lvl="1"/>
            <a:r>
              <a:rPr lang="en-US" b="0" dirty="0"/>
              <a:t>Inventory is an Asset</a:t>
            </a:r>
          </a:p>
        </p:txBody>
      </p:sp>
    </p:spTree>
    <p:extLst>
      <p:ext uri="{BB962C8B-B14F-4D97-AF65-F5344CB8AC3E}">
        <p14:creationId xmlns:p14="http://schemas.microsoft.com/office/powerpoint/2010/main" val="39123255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BA04B-8A0B-1D9F-6E98-46345415D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87AB-3B0C-A0DC-65E7-8F6098FD4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Sheet: Assets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3D815-3F9D-93F4-6D6A-330460EBB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219200"/>
            <a:ext cx="7315200" cy="4953000"/>
          </a:xfrm>
        </p:spPr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Cost Principle</a:t>
            </a:r>
            <a:r>
              <a:rPr lang="en-US" dirty="0"/>
              <a:t>: ​Assets are generally recorded at their original cost, and their recorded value is not increased even if their fair market value rises.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Conservatism Principle</a:t>
            </a:r>
            <a:r>
              <a:rPr lang="en-US" dirty="0"/>
              <a:t>: ​Accountants may decrease an asset's value if its net realizable value falls below its original cost.</a:t>
            </a:r>
          </a:p>
          <a:p>
            <a:pPr lvl="1"/>
            <a:r>
              <a:rPr lang="en-US" dirty="0"/>
              <a:t>Example Goodwill</a:t>
            </a:r>
          </a:p>
          <a:p>
            <a:r>
              <a:rPr lang="en-US" dirty="0"/>
              <a:t>Depreciation: ​For assets with finite lives (e.g., vehicles, equipment), their cost is systematically allocated to Depreciation Expense on the Income Statement over their useful life to comply with the </a:t>
            </a:r>
            <a:r>
              <a:rPr lang="en-US" dirty="0">
                <a:solidFill>
                  <a:srgbClr val="FF0000"/>
                </a:solidFill>
              </a:rPr>
              <a:t>matching principle</a:t>
            </a:r>
            <a:r>
              <a:rPr lang="en-US" dirty="0"/>
              <a:t>. ​For example, a $6,000 Computer with a two-year useful life might have $6,000/24 of Depreciation Expense matched to revenues each month. ​The "carrying amount" or "book value" of the asset on the balance sheet is its original cost minus accumulated depreciation. </a:t>
            </a:r>
          </a:p>
          <a:p>
            <a:pPr lvl="1"/>
            <a:r>
              <a:rPr lang="en-US" b="0" dirty="0"/>
              <a:t>​</a:t>
            </a:r>
            <a:r>
              <a:rPr lang="en-US" b="0" i="1" dirty="0"/>
              <a:t>It's important to note that the balance sheet does not report assets at their current market value.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209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94798-9985-99C1-13B8-5288BC9B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Sheet: Liabilities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6B054-65A0-61DF-07C7-1E6C1FF71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483" y="1486693"/>
            <a:ext cx="7313613" cy="388461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Liabilities: ​Liabilities are obligations or amounts owed to others as of the balance sheet date. ​</a:t>
            </a:r>
          </a:p>
          <a:p>
            <a:pPr lvl="1"/>
            <a:r>
              <a:rPr lang="en-US" dirty="0"/>
              <a:t>Examples </a:t>
            </a:r>
          </a:p>
          <a:p>
            <a:pPr lvl="2"/>
            <a:r>
              <a:rPr lang="en-US" dirty="0"/>
              <a:t>include loans (Notes Payable),</a:t>
            </a:r>
          </a:p>
          <a:p>
            <a:pPr lvl="2"/>
            <a:r>
              <a:rPr lang="en-US" dirty="0"/>
              <a:t> interest owed (Interest Payable), </a:t>
            </a:r>
          </a:p>
          <a:p>
            <a:pPr lvl="2"/>
            <a:r>
              <a:rPr lang="en-US" dirty="0"/>
              <a:t>amounts owed to suppliers (Accounts Payable), </a:t>
            </a:r>
          </a:p>
          <a:p>
            <a:pPr lvl="2"/>
            <a:r>
              <a:rPr lang="en-US" dirty="0"/>
              <a:t>and wages owed to employees (Wages Payable). ​</a:t>
            </a:r>
          </a:p>
          <a:p>
            <a:pPr lvl="2"/>
            <a:r>
              <a:rPr lang="en-US" dirty="0"/>
              <a:t>Money received in advance for services not yet performed is also a liability, recorded as Unearned Revenue.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4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73BC-B4EA-BA67-A2DD-239B7FA3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 Sheet Stockholders Equity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CD0A-B253-B0FC-E497-34C9AD446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15340"/>
            <a:ext cx="7543800" cy="4861660"/>
          </a:xfrm>
        </p:spPr>
        <p:txBody>
          <a:bodyPr/>
          <a:lstStyle/>
          <a:p>
            <a:r>
              <a:rPr lang="en-US" dirty="0"/>
              <a:t>Stockholders' Equity: </a:t>
            </a:r>
          </a:p>
          <a:p>
            <a:pPr lvl="1"/>
            <a:r>
              <a:rPr lang="en-US" dirty="0"/>
              <a:t>​For a corporation, this section represents the owners' interest in the company, calculated as assets minus liabilities. </a:t>
            </a:r>
          </a:p>
          <a:p>
            <a:pPr lvl="2"/>
            <a:r>
              <a:rPr lang="en-US" dirty="0"/>
              <a:t>It includes accounts like Common Stock (increased by owner investments) </a:t>
            </a:r>
          </a:p>
          <a:p>
            <a:pPr lvl="2"/>
            <a:r>
              <a:rPr lang="en-US" dirty="0"/>
              <a:t>and Retained Earnings (increased by profits and decreased by losses). ​</a:t>
            </a:r>
          </a:p>
          <a:p>
            <a:pPr lvl="2"/>
            <a:r>
              <a:rPr lang="en-US" dirty="0"/>
              <a:t>Net income increases stockholders' equity, while expenses decrease it, illustrating a link between the income statement and balance sheet. ​</a:t>
            </a:r>
          </a:p>
          <a:p>
            <a:pPr lvl="1"/>
            <a:r>
              <a:rPr lang="en-US" sz="1800" dirty="0">
                <a:solidFill>
                  <a:srgbClr val="FF0000"/>
                </a:solidFill>
              </a:rPr>
              <a:t>Stockholders' equity is not equivalent to the corporation's market value or "net worth".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144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45EA-2811-A1E4-6098-FC5152DB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Statement of Cash Flows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466A8-8B72-D8E6-4E9B-B3F875F7B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Statement of Cash Flows reports how a company's cash balance changed over a specific period.</a:t>
            </a:r>
          </a:p>
          <a:p>
            <a:pPr marL="0" indent="0">
              <a:buNone/>
            </a:pPr>
            <a:r>
              <a:rPr lang="en-US" sz="2400" dirty="0"/>
              <a:t> It details cash generated and used by </a:t>
            </a:r>
          </a:p>
          <a:p>
            <a:r>
              <a:rPr lang="en-US" sz="2400" dirty="0"/>
              <a:t>	operating, </a:t>
            </a:r>
          </a:p>
          <a:p>
            <a:r>
              <a:rPr lang="en-US" sz="2400" dirty="0"/>
              <a:t>	investing, </a:t>
            </a:r>
          </a:p>
          <a:p>
            <a:r>
              <a:rPr lang="en-US" sz="2400" dirty="0"/>
              <a:t>	and financing activities. 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829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AE55FA20-DF95-DF2C-B729-98542A280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General Ledger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CD262B94-CE19-095A-DF05-535CE1341FE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Detail List of all transactions</a:t>
            </a:r>
          </a:p>
        </p:txBody>
      </p:sp>
      <p:sp>
        <p:nvSpPr>
          <p:cNvPr id="93187" name="Footer Placeholder 3">
            <a:extLst>
              <a:ext uri="{FF2B5EF4-FFF2-40B4-BE49-F238E27FC236}">
                <a16:creationId xmlns:a16="http://schemas.microsoft.com/office/drawing/2014/main" id="{FC22EF5C-B3A3-B694-4DE3-F5F6733481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  <p:extLst>
      <p:ext uri="{BB962C8B-B14F-4D97-AF65-F5344CB8AC3E}">
        <p14:creationId xmlns:p14="http://schemas.microsoft.com/office/powerpoint/2010/main" val="4223502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6F8C4-95B8-E45D-081D-4B8EA579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F267498B-AC30-BD9B-A3F5-A22FC0C41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Team Assignments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F4B3E253-9B5F-0602-87A9-FFD5863A3B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717278"/>
              </p:ext>
            </p:extLst>
          </p:nvPr>
        </p:nvGraphicFramePr>
        <p:xfrm>
          <a:off x="304800" y="1170084"/>
          <a:ext cx="8001000" cy="50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0770">
                  <a:extLst>
                    <a:ext uri="{9D8B030D-6E8A-4147-A177-3AD203B41FA5}">
                      <a16:colId xmlns:a16="http://schemas.microsoft.com/office/drawing/2014/main" val="121993545"/>
                    </a:ext>
                  </a:extLst>
                </a:gridCol>
                <a:gridCol w="1515176">
                  <a:extLst>
                    <a:ext uri="{9D8B030D-6E8A-4147-A177-3AD203B41FA5}">
                      <a16:colId xmlns:a16="http://schemas.microsoft.com/office/drawing/2014/main" val="652390823"/>
                    </a:ext>
                  </a:extLst>
                </a:gridCol>
                <a:gridCol w="1804516">
                  <a:extLst>
                    <a:ext uri="{9D8B030D-6E8A-4147-A177-3AD203B41FA5}">
                      <a16:colId xmlns:a16="http://schemas.microsoft.com/office/drawing/2014/main" val="274699456"/>
                    </a:ext>
                  </a:extLst>
                </a:gridCol>
                <a:gridCol w="2196801">
                  <a:extLst>
                    <a:ext uri="{9D8B030D-6E8A-4147-A177-3AD203B41FA5}">
                      <a16:colId xmlns:a16="http://schemas.microsoft.com/office/drawing/2014/main" val="1563495353"/>
                    </a:ext>
                  </a:extLst>
                </a:gridCol>
                <a:gridCol w="233737">
                  <a:extLst>
                    <a:ext uri="{9D8B030D-6E8A-4147-A177-3AD203B41FA5}">
                      <a16:colId xmlns:a16="http://schemas.microsoft.com/office/drawing/2014/main" val="2931596838"/>
                    </a:ext>
                  </a:extLst>
                </a:gridCol>
              </a:tblGrid>
              <a:tr h="439945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9718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Adobe (ADBE)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Purav Desai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Maulina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Ghoniya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Yona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Naqo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80372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AirBnB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(ABNB)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Jenny Cao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Christina Lam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Heath Sun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6340"/>
                  </a:ext>
                </a:extLst>
              </a:tr>
              <a:tr h="43994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Alphabet (GOOG)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Ifra Aijaz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Quan Shi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Gary Shuster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39911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CloudFlare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Roxy 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Haoyuan</a:t>
                      </a:r>
                      <a:r>
                        <a:rPr lang="en-US" sz="1600" dirty="0"/>
                        <a:t>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Matheus </a:t>
                      </a:r>
                      <a:r>
                        <a:rPr lang="en-US" sz="1600" dirty="0" err="1"/>
                        <a:t>Manganeli</a:t>
                      </a:r>
                      <a:r>
                        <a:rPr lang="en-US" sz="1600" dirty="0"/>
                        <a:t> De Macedo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42594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DataDog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(DDOG)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Yi-Chun Chen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Harshavardhini </a:t>
                      </a:r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Gunuraj</a:t>
                      </a:r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Xiangchen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Kong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95458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rgbClr val="FF0000"/>
                          </a:solidFill>
                        </a:rPr>
                        <a:t>DropBox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(DBX)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Shatakshi Chaudari 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David 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Jessie Xiong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6594"/>
                  </a:ext>
                </a:extLst>
              </a:tr>
              <a:tr h="68703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Figma (FIG)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Hanzah</a:t>
                      </a:r>
                      <a:r>
                        <a:rPr lang="en-US" sz="1600" dirty="0"/>
                        <a:t> Ahmadi (B)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Tanya 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Victoria Wei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57521"/>
                  </a:ext>
                </a:extLst>
              </a:tr>
            </a:tbl>
          </a:graphicData>
        </a:graphic>
      </p:graphicFrame>
      <p:sp>
        <p:nvSpPr>
          <p:cNvPr id="77827" name="Footer Placeholder 3">
            <a:extLst>
              <a:ext uri="{FF2B5EF4-FFF2-40B4-BE49-F238E27FC236}">
                <a16:creationId xmlns:a16="http://schemas.microsoft.com/office/drawing/2014/main" id="{2735CA4D-5804-FC58-EF09-BEBD645319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  <p:extLst>
      <p:ext uri="{BB962C8B-B14F-4D97-AF65-F5344CB8AC3E}">
        <p14:creationId xmlns:p14="http://schemas.microsoft.com/office/powerpoint/2010/main" val="1935557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06D64-C873-A830-62A0-AF051CED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Ledger and Chart of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504A0-7265-8CDE-8FE2-FD06B1DA1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Chart of Accounts: ​To organize transactions, a detailed listing of all possible accounts a business might use is created, known as a Chart of Accounts.</a:t>
            </a:r>
          </a:p>
          <a:p>
            <a:pPr marL="0" indent="0">
              <a:buNone/>
            </a:pPr>
            <a:r>
              <a:rPr lang="en-US" sz="2200" dirty="0"/>
              <a:t> ​</a:t>
            </a:r>
          </a:p>
          <a:p>
            <a:r>
              <a:rPr lang="en-US" sz="2200" dirty="0"/>
              <a:t>In the General Ledger, financial transactions are allocated to the account created by the Chart of Accounts.</a:t>
            </a:r>
          </a:p>
          <a:p>
            <a:pPr lvl="1"/>
            <a:r>
              <a:rPr lang="en-US" sz="2200" b="0" dirty="0"/>
              <a:t>This chart typically categorizes accounts into assets, liabilities, equity, revenues, and expenses.</a:t>
            </a:r>
          </a:p>
        </p:txBody>
      </p:sp>
    </p:spTree>
    <p:extLst>
      <p:ext uri="{BB962C8B-B14F-4D97-AF65-F5344CB8AC3E}">
        <p14:creationId xmlns:p14="http://schemas.microsoft.com/office/powerpoint/2010/main" val="1372234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F206-E6A1-1D09-06F7-FB3562865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B2F98-3549-C563-7CE2-ACC6FA6DA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Prepaid expenses </a:t>
            </a:r>
            <a:r>
              <a:rPr lang="en-US" dirty="0">
                <a:solidFill>
                  <a:srgbClr val="C00000"/>
                </a:solidFill>
              </a:rPr>
              <a:t>(Matching Principle)</a:t>
            </a:r>
          </a:p>
          <a:p>
            <a:r>
              <a:rPr lang="en-US" dirty="0"/>
              <a:t>Prepaid Rent: ​ The Company pays $1,500 for January rent in December.</a:t>
            </a:r>
          </a:p>
          <a:p>
            <a:pPr lvl="1"/>
            <a:r>
              <a:rPr lang="en-US" sz="2300" b="0" dirty="0"/>
              <a:t>​Cash (Asset account) is debited for $1,500 in December</a:t>
            </a:r>
          </a:p>
          <a:p>
            <a:pPr lvl="1"/>
            <a:r>
              <a:rPr lang="en-US" sz="2300" b="0" dirty="0"/>
              <a:t>Prepaid Expense (Asset Account) is credited for $1,500 in December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​The balance sheet remains in balance, with changes only on the asset side.</a:t>
            </a:r>
          </a:p>
        </p:txBody>
      </p:sp>
    </p:spTree>
    <p:extLst>
      <p:ext uri="{BB962C8B-B14F-4D97-AF65-F5344CB8AC3E}">
        <p14:creationId xmlns:p14="http://schemas.microsoft.com/office/powerpoint/2010/main" val="36025942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id="{85ADEFA7-3E75-76BE-BA46-3C81E7D8C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(spreadsheet)</a:t>
            </a:r>
          </a:p>
        </p:txBody>
      </p:sp>
      <p:sp>
        <p:nvSpPr>
          <p:cNvPr id="94210" name="Footer Placeholder 3">
            <a:extLst>
              <a:ext uri="{FF2B5EF4-FFF2-40B4-BE49-F238E27FC236}">
                <a16:creationId xmlns:a16="http://schemas.microsoft.com/office/drawing/2014/main" id="{19F8E27B-6E7F-915F-8D5D-61ED7279800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4D3D8655-6063-D1B1-26C8-EAAAA48B56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Chart of Accounts</a:t>
            </a:r>
          </a:p>
        </p:txBody>
      </p:sp>
      <p:sp>
        <p:nvSpPr>
          <p:cNvPr id="95234" name="Content Placeholder 2">
            <a:extLst>
              <a:ext uri="{FF2B5EF4-FFF2-40B4-BE49-F238E27FC236}">
                <a16:creationId xmlns:a16="http://schemas.microsoft.com/office/drawing/2014/main" id="{2324FFA7-C75C-967F-C057-2C57E43EC0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Group Headings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Revenue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Cost of Goods Sold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Engineering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Sales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Marketing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G&amp;A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Interest expenses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F126CF3B-75E1-E2D0-9A60-99BA9D47F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ea typeface="ＭＳ Ｐゴシック" panose="020B0600070205080204" pitchFamily="34" charset="-128"/>
              </a:rPr>
              <a:t>Revenue</a:t>
            </a:r>
            <a:br>
              <a:rPr lang="en-US" altLang="en-US" sz="3200">
                <a:ea typeface="ＭＳ Ｐゴシック" panose="020B0600070205080204" pitchFamily="34" charset="-128"/>
              </a:rPr>
            </a:br>
            <a:endParaRPr lang="en-US" altLang="en-US" sz="3200">
              <a:ea typeface="ＭＳ Ｐゴシック" panose="020B0600070205080204" pitchFamily="34" charset="-128"/>
            </a:endParaRPr>
          </a:p>
        </p:txBody>
      </p:sp>
      <p:sp>
        <p:nvSpPr>
          <p:cNvPr id="96258" name="Content Placeholder 2">
            <a:extLst>
              <a:ext uri="{FF2B5EF4-FFF2-40B4-BE49-F238E27FC236}">
                <a16:creationId xmlns:a16="http://schemas.microsoft.com/office/drawing/2014/main" id="{807480A6-966D-FBA8-6F20-9599CD826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313613" cy="3884613"/>
          </a:xfrm>
        </p:spPr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Sub Groups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Product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Service and Support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Subscription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Revenue Recognition Issues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</a:rPr>
              <a:t>GAAP Guidelines are murky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</a:rPr>
              <a:t>Backlogs or Bookings (not yet Recognized Revenues)</a:t>
            </a:r>
          </a:p>
          <a:p>
            <a:pPr lvl="2" eaLnBrk="1" hangingPunct="1"/>
            <a:r>
              <a:rPr lang="en-US" altLang="en-US">
                <a:latin typeface="Calibri" panose="020F0502020204030204" pitchFamily="34" charset="0"/>
              </a:rPr>
              <a:t>Deferred Revenue? Liability??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3429CC97-68F4-6A95-42F0-7F456945A7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When should Revenue be recognized?</a:t>
            </a:r>
          </a:p>
        </p:txBody>
      </p:sp>
      <p:sp>
        <p:nvSpPr>
          <p:cNvPr id="97282" name="Content Placeholder 2">
            <a:extLst>
              <a:ext uri="{FF2B5EF4-FFF2-40B4-BE49-F238E27FC236}">
                <a16:creationId xmlns:a16="http://schemas.microsoft.com/office/drawing/2014/main" id="{BEFE9B74-AB6A-2A46-6B69-DD96800347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8788" y="1520825"/>
            <a:ext cx="7620000" cy="4724400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Contract is signed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Product or service is delivered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Invoice is sent out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When the bill is paid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Answer?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Example: Copy machine with 12 month maintenance contract sold in October</a:t>
            </a:r>
          </a:p>
          <a:p>
            <a:pPr lvl="1"/>
            <a:r>
              <a:rPr lang="en-US" altLang="en-US"/>
              <a:t>2 components Copy machine + 12 months of services</a:t>
            </a:r>
          </a:p>
        </p:txBody>
      </p:sp>
      <p:sp>
        <p:nvSpPr>
          <p:cNvPr id="97283" name="Footer Placeholder 3">
            <a:extLst>
              <a:ext uri="{FF2B5EF4-FFF2-40B4-BE49-F238E27FC236}">
                <a16:creationId xmlns:a16="http://schemas.microsoft.com/office/drawing/2014/main" id="{CA69E317-90DA-C648-948E-F0F5380F21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559EC721-5092-2E83-A630-F903203AB2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Cost of Goods Sold</a:t>
            </a:r>
          </a:p>
        </p:txBody>
      </p:sp>
      <p:sp>
        <p:nvSpPr>
          <p:cNvPr id="98306" name="Content Placeholder 2">
            <a:extLst>
              <a:ext uri="{FF2B5EF4-FFF2-40B4-BE49-F238E27FC236}">
                <a16:creationId xmlns:a16="http://schemas.microsoft.com/office/drawing/2014/main" id="{DE46FD22-148C-A2ED-9116-4727D442F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Think of this as Variable Costs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All costs DIRECTLY involved in producing a product or service (</a:t>
            </a:r>
            <a:r>
              <a:rPr lang="en-US" altLang="en-US" i="1">
                <a:ea typeface="ＭＳ Ｐゴシック" panose="020B0600070205080204" pitchFamily="34" charset="-128"/>
              </a:rPr>
              <a:t>Up to interpretation</a:t>
            </a:r>
            <a:r>
              <a:rPr lang="en-US" altLang="en-US"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98307" name="Footer Placeholder 3">
            <a:extLst>
              <a:ext uri="{FF2B5EF4-FFF2-40B4-BE49-F238E27FC236}">
                <a16:creationId xmlns:a16="http://schemas.microsoft.com/office/drawing/2014/main" id="{1DB56073-A2DE-8995-722C-ACCC638F91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653527B3-423B-9BF9-5F89-03642E964E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Expenses: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2000">
                <a:ea typeface="ＭＳ Ｐゴシック" panose="020B0600070205080204" pitchFamily="34" charset="-128"/>
              </a:rPr>
              <a:t>Capital Expense vs Operating Expense</a:t>
            </a:r>
          </a:p>
        </p:txBody>
      </p:sp>
      <p:sp>
        <p:nvSpPr>
          <p:cNvPr id="99330" name="Content Placeholder 2">
            <a:extLst>
              <a:ext uri="{FF2B5EF4-FFF2-40B4-BE49-F238E27FC236}">
                <a16:creationId xmlns:a16="http://schemas.microsoft.com/office/drawing/2014/main" id="{876E1D51-2C57-5DA3-AC13-9BDC76C78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9738" y="1555750"/>
            <a:ext cx="7313612" cy="3884613"/>
          </a:xfrm>
        </p:spPr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Remember Operating Expenses reduce the bottom line immediately</a:t>
            </a:r>
          </a:p>
          <a:p>
            <a:pPr lvl="1"/>
            <a:r>
              <a:rPr lang="en-US" altLang="en-US"/>
              <a:t>Temptation to classify operating expense as capital expense</a:t>
            </a:r>
          </a:p>
          <a:p>
            <a:pPr lvl="1"/>
            <a:endParaRPr lang="en-US" altLang="en-US"/>
          </a:p>
          <a:p>
            <a:r>
              <a:rPr lang="en-US" altLang="en-US">
                <a:ea typeface="ＭＳ Ｐゴシック" panose="020B0600070205080204" pitchFamily="34" charset="-128"/>
              </a:rPr>
              <a:t>Rule of thumb (not always observed)</a:t>
            </a:r>
          </a:p>
          <a:p>
            <a:pPr lvl="1"/>
            <a:r>
              <a:rPr lang="en-US" altLang="en-US"/>
              <a:t>Equipment less than 5,000 is expense</a:t>
            </a:r>
          </a:p>
          <a:p>
            <a:pPr lvl="1"/>
            <a:r>
              <a:rPr lang="en-US" altLang="en-US"/>
              <a:t>Greater than  5,000 is capital expense</a:t>
            </a:r>
          </a:p>
        </p:txBody>
      </p:sp>
      <p:sp>
        <p:nvSpPr>
          <p:cNvPr id="99331" name="Footer Placeholder 3">
            <a:extLst>
              <a:ext uri="{FF2B5EF4-FFF2-40B4-BE49-F238E27FC236}">
                <a16:creationId xmlns:a16="http://schemas.microsoft.com/office/drawing/2014/main" id="{772C9C22-B845-1CD8-C0A9-E65429DFFB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B2F6982E-90F0-414F-FC17-FCE7BD3808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Operating Expenses</a:t>
            </a:r>
          </a:p>
        </p:txBody>
      </p:sp>
      <p:sp>
        <p:nvSpPr>
          <p:cNvPr id="100354" name="Content Placeholder 2">
            <a:extLst>
              <a:ext uri="{FF2B5EF4-FFF2-40B4-BE49-F238E27FC236}">
                <a16:creationId xmlns:a16="http://schemas.microsoft.com/office/drawing/2014/main" id="{F65E4FC4-42C8-1ED2-EC1D-74F3308887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Think of this as Fixed Costs</a:t>
            </a:r>
          </a:p>
          <a:p>
            <a:pPr lvl="1"/>
            <a:r>
              <a:rPr lang="en-US" altLang="en-US"/>
              <a:t>G&amp;A</a:t>
            </a:r>
          </a:p>
          <a:p>
            <a:pPr lvl="1"/>
            <a:r>
              <a:rPr lang="en-US" altLang="en-US"/>
              <a:t>Engineering</a:t>
            </a:r>
          </a:p>
          <a:p>
            <a:pPr lvl="1"/>
            <a:r>
              <a:rPr lang="en-US" altLang="en-US"/>
              <a:t>Marketing</a:t>
            </a:r>
          </a:p>
          <a:p>
            <a:pPr lvl="1"/>
            <a:r>
              <a:rPr lang="en-US" altLang="en-US"/>
              <a:t>Sales</a:t>
            </a:r>
          </a:p>
        </p:txBody>
      </p:sp>
      <p:sp>
        <p:nvSpPr>
          <p:cNvPr id="100355" name="Footer Placeholder 3">
            <a:extLst>
              <a:ext uri="{FF2B5EF4-FFF2-40B4-BE49-F238E27FC236}">
                <a16:creationId xmlns:a16="http://schemas.microsoft.com/office/drawing/2014/main" id="{D01395DE-7B15-B895-67C7-29CC7A2E3F2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4B13CBE5-4DD9-6A63-D274-9CAAF8DA72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Engineering</a:t>
            </a:r>
          </a:p>
        </p:txBody>
      </p:sp>
      <p:sp>
        <p:nvSpPr>
          <p:cNvPr id="101378" name="Content Placeholder 2">
            <a:extLst>
              <a:ext uri="{FF2B5EF4-FFF2-40B4-BE49-F238E27FC236}">
                <a16:creationId xmlns:a16="http://schemas.microsoft.com/office/drawing/2014/main" id="{7B42032E-C39C-8EEE-BDB8-B197D3FF98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Salary &amp; Wages Expense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Engineers, VP Engineer, etc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Benefits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Travel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Contract Services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Information Technology Expense</a:t>
            </a:r>
          </a:p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eaLnBrk="1" hangingPunct="1"/>
            <a:endParaRPr lang="en-US" altLang="en-US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D1CF3F47-B592-0577-4C58-08B88A6E22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Team Assignments</a:t>
            </a:r>
          </a:p>
        </p:txBody>
      </p:sp>
      <p:sp>
        <p:nvSpPr>
          <p:cNvPr id="77827" name="Footer Placeholder 3">
            <a:extLst>
              <a:ext uri="{FF2B5EF4-FFF2-40B4-BE49-F238E27FC236}">
                <a16:creationId xmlns:a16="http://schemas.microsoft.com/office/drawing/2014/main" id="{F019BC3A-8447-CEBD-9B64-CAE979D302E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917704D-F067-5C89-8A86-1527456AFA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285867"/>
              </p:ext>
            </p:extLst>
          </p:nvPr>
        </p:nvGraphicFramePr>
        <p:xfrm>
          <a:off x="457200" y="1294200"/>
          <a:ext cx="8001000" cy="5255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5029">
                  <a:extLst>
                    <a:ext uri="{9D8B030D-6E8A-4147-A177-3AD203B41FA5}">
                      <a16:colId xmlns:a16="http://schemas.microsoft.com/office/drawing/2014/main" val="490932942"/>
                    </a:ext>
                  </a:extLst>
                </a:gridCol>
                <a:gridCol w="1631272">
                  <a:extLst>
                    <a:ext uri="{9D8B030D-6E8A-4147-A177-3AD203B41FA5}">
                      <a16:colId xmlns:a16="http://schemas.microsoft.com/office/drawing/2014/main" val="985484056"/>
                    </a:ext>
                  </a:extLst>
                </a:gridCol>
                <a:gridCol w="1375299">
                  <a:extLst>
                    <a:ext uri="{9D8B030D-6E8A-4147-A177-3AD203B41FA5}">
                      <a16:colId xmlns:a16="http://schemas.microsoft.com/office/drawing/2014/main" val="227435826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1773970947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57761226"/>
                    </a:ext>
                  </a:extLst>
                </a:gridCol>
              </a:tblGrid>
              <a:tr h="477914"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76968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Meta (META)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Saloni Parekh(A)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Jenny Shen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Kristen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44146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Vicki 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Harshini </a:t>
                      </a:r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Sivachitravel</a:t>
                      </a:r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Nicholas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67542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Palantir (PLTR)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Shirley 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Adrian Pratama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Yuexuan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Qi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Lakshita </a:t>
                      </a:r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Rahoria</a:t>
                      </a:r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80"/>
                  </a:ext>
                </a:extLst>
              </a:tr>
              <a:tr h="82489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Palo Alto Networks (PANW)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Richa Pragat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Xiaowen Yu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Yi Zhang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90485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Pinterest (PINS)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Mengchao</a:t>
                      </a:r>
                      <a:r>
                        <a:rPr lang="en-US" sz="1600" dirty="0"/>
                        <a:t> 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Sammy 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Jiameng</a:t>
                      </a:r>
                      <a:r>
                        <a:rPr lang="en-US" sz="1600" dirty="0"/>
                        <a:t> Sun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2185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Salesforce (CRM)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Ayesha Parvez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Xue Piao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Kush Presh Thaker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Yiwen Wei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636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Uber (UBER)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Searen</a:t>
                      </a:r>
                      <a:r>
                        <a:rPr lang="en-US" sz="1600" dirty="0"/>
                        <a:t> 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Siwei Tan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Peijun</a:t>
                      </a:r>
                      <a:r>
                        <a:rPr lang="en-US" sz="1600" dirty="0"/>
                        <a:t> Ying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65914"/>
                  </a:ext>
                </a:extLst>
              </a:tr>
              <a:tr h="47791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Workday (WDAY)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Andy 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highlight>
                            <a:srgbClr val="FFFF00"/>
                          </a:highlight>
                        </a:rPr>
                        <a:t>Aonika</a:t>
                      </a:r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 Parrish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Jean Wang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9114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>
            <a:extLst>
              <a:ext uri="{FF2B5EF4-FFF2-40B4-BE49-F238E27FC236}">
                <a16:creationId xmlns:a16="http://schemas.microsoft.com/office/drawing/2014/main" id="{E6B943B7-8A27-DD69-582E-DF007548D1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G&amp;A</a:t>
            </a:r>
          </a:p>
        </p:txBody>
      </p:sp>
      <p:sp>
        <p:nvSpPr>
          <p:cNvPr id="102402" name="Content Placeholder 2">
            <a:extLst>
              <a:ext uri="{FF2B5EF4-FFF2-40B4-BE49-F238E27FC236}">
                <a16:creationId xmlns:a16="http://schemas.microsoft.com/office/drawing/2014/main" id="{4CDF775D-094E-31F8-7886-D9FC778240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Salary &amp; Wages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CEO, CFO, Account, Admin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Office Expense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Travel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Bank Fees</a:t>
            </a:r>
          </a:p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Legal Expense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Corporate</a:t>
            </a:r>
          </a:p>
          <a:p>
            <a:pPr lvl="1" eaLnBrk="1" hangingPunct="1"/>
            <a:r>
              <a:rPr lang="en-US" altLang="en-US">
                <a:latin typeface="Calibri" panose="020F0502020204030204" pitchFamily="34" charset="0"/>
              </a:rPr>
              <a:t>Patent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3EB14C67-381B-51F7-2391-52EFC724BE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Sales &amp; Marketing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72043D08-4DC1-DDE0-A401-2783CA37F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VP Sales and others</a:t>
            </a:r>
          </a:p>
          <a:p>
            <a:pPr>
              <a:buFont typeface="Times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VP Marketing and Others</a:t>
            </a:r>
          </a:p>
          <a:p>
            <a:pPr>
              <a:buFont typeface="Times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Trade Shows</a:t>
            </a:r>
          </a:p>
          <a:p>
            <a:pPr>
              <a:buFont typeface="Times" charset="0"/>
              <a:buChar char="•"/>
              <a:defRPr/>
            </a:pPr>
            <a:r>
              <a:rPr lang="en-US" altLang="en-US" dirty="0">
                <a:ea typeface="ＭＳ Ｐゴシック" charset="-128"/>
              </a:rPr>
              <a:t>Advertising</a:t>
            </a:r>
          </a:p>
          <a:p>
            <a:pPr lvl="1">
              <a:buFont typeface="Times" charset="0"/>
              <a:buChar char="—"/>
              <a:defRPr/>
            </a:pPr>
            <a:r>
              <a:rPr lang="en-US" altLang="en-US" dirty="0">
                <a:ea typeface="ＭＳ Ｐゴシック" charset="-128"/>
              </a:rPr>
              <a:t>Lead Generation</a:t>
            </a:r>
          </a:p>
          <a:p>
            <a:pPr lvl="1">
              <a:buFont typeface="Times" charset="0"/>
              <a:buChar char="—"/>
              <a:defRPr/>
            </a:pPr>
            <a:r>
              <a:rPr lang="en-US" altLang="en-US" dirty="0">
                <a:ea typeface="ＭＳ Ｐゴシック" charset="-128"/>
              </a:rPr>
              <a:t>Awareness</a:t>
            </a:r>
          </a:p>
          <a:p>
            <a:pPr lvl="1">
              <a:buFont typeface="Times" charset="0"/>
              <a:buChar char="—"/>
              <a:defRPr/>
            </a:pPr>
            <a:endParaRPr lang="en-US" altLang="en-US" dirty="0">
              <a:ea typeface="ＭＳ Ｐゴシック" charset="-128"/>
            </a:endParaRPr>
          </a:p>
          <a:p>
            <a:pPr marL="0" indent="0">
              <a:buFont typeface="Times" charset="0"/>
              <a:buNone/>
              <a:defRPr/>
            </a:pPr>
            <a:endParaRPr lang="en-US" altLang="en-US" dirty="0">
              <a:ea typeface="ＭＳ Ｐゴシック" charset="-128"/>
            </a:endParaRPr>
          </a:p>
        </p:txBody>
      </p:sp>
      <p:sp>
        <p:nvSpPr>
          <p:cNvPr id="103427" name="Footer Placeholder 3">
            <a:extLst>
              <a:ext uri="{FF2B5EF4-FFF2-40B4-BE49-F238E27FC236}">
                <a16:creationId xmlns:a16="http://schemas.microsoft.com/office/drawing/2014/main" id="{B1DD89E7-0C26-F39F-CAC8-51D2A42ED4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FF9C351C-203D-1E81-C348-F4B55683C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Definition of COGS</a:t>
            </a:r>
          </a:p>
        </p:txBody>
      </p:sp>
      <p:sp>
        <p:nvSpPr>
          <p:cNvPr id="105474" name="Content Placeholder 2">
            <a:extLst>
              <a:ext uri="{FF2B5EF4-FFF2-40B4-BE49-F238E27FC236}">
                <a16:creationId xmlns:a16="http://schemas.microsoft.com/office/drawing/2014/main" id="{47EF498F-6DE3-0B4E-D360-754D63580D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en-US" altLang="en-US" sz="2600">
                <a:ea typeface="ＭＳ Ｐゴシック" panose="020B0600070205080204" pitchFamily="34" charset="-128"/>
              </a:rPr>
              <a:t>Cost of Revenue, Cost of Sales, Cost of Goods Sold (COGS) </a:t>
            </a:r>
          </a:p>
          <a:p>
            <a:pPr eaLnBrk="1" hangingPunct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en-US" altLang="en-US" sz="2600">
                <a:ea typeface="ＭＳ Ｐゴシック" panose="020B0600070205080204" pitchFamily="34" charset="-128"/>
              </a:rPr>
              <a:t>Cost of goods sold (COGS for short) is the expense a company incurred in order to manufacture, create, or sell a product. </a:t>
            </a:r>
          </a:p>
          <a:p>
            <a:pPr lvl="1" eaLnBrk="1" hangingPunct="1">
              <a:lnSpc>
                <a:spcPct val="88000"/>
              </a:lnSpc>
              <a:buFont typeface="Arial" panose="020B0604020202020204" pitchFamily="34" charset="0"/>
              <a:buChar char="•"/>
            </a:pPr>
            <a:r>
              <a:rPr lang="en-US" altLang="en-US" sz="2200">
                <a:ea typeface="ＭＳ Ｐゴシック" panose="020B0600070205080204" pitchFamily="34" charset="-128"/>
              </a:rPr>
              <a:t>It includes the purchase price of the raw material as well as the expenses of turning it into a product.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90E89B74-F23C-B4EF-4B37-D6ED21106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Types of Accounts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534FB-D2AC-9F75-C4A3-67F039626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Asset Accounts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Cash, Bank Accounts, Accounts Receivable, Equipment, Pre-Paid Expenses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Liability Accounts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Accounts Payable, Bank Loan, Accrued Interest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Equity Accounts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Revenue Accounts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Sales, Service, Support, Subscription</a:t>
            </a:r>
          </a:p>
          <a:p>
            <a:pPr eaLnBrk="1" fontAlgn="auto" hangingPunct="1"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ea typeface="+mn-ea"/>
              </a:rPr>
              <a:t>Expense</a:t>
            </a:r>
          </a:p>
          <a:p>
            <a:pPr lvl="1" eaLnBrk="1" fontAlgn="auto" hangingPunct="1">
              <a:spcAft>
                <a:spcPts val="0"/>
              </a:spcAft>
              <a:buFont typeface="Arial"/>
              <a:buChar char="–"/>
              <a:defRPr/>
            </a:pPr>
            <a:r>
              <a:rPr lang="en-US" dirty="0"/>
              <a:t>Utilities, travel, meals, insurance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95DCBB72-7185-7665-DB17-58EEBB5BBA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CASH versus ACCRUAL and the Matching Principle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83F8D4-2C96-5219-C754-04DD8DC70D0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7620000" cy="2971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872">
                <a:tc>
                  <a:txBody>
                    <a:bodyPr/>
                    <a:lstStyle/>
                    <a:p>
                      <a:r>
                        <a:rPr lang="en-US" sz="1700" dirty="0"/>
                        <a:t>Accounting Method</a:t>
                      </a:r>
                    </a:p>
                  </a:txBody>
                  <a:tcPr marT="42856" marB="428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Revenues Recognized</a:t>
                      </a:r>
                    </a:p>
                  </a:txBody>
                  <a:tcPr marT="42856" marB="428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Expenses Recognized</a:t>
                      </a:r>
                    </a:p>
                  </a:txBody>
                  <a:tcPr marT="42856" marB="4285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5964">
                <a:tc>
                  <a:txBody>
                    <a:bodyPr/>
                    <a:lstStyle/>
                    <a:p>
                      <a:r>
                        <a:rPr lang="en-US" sz="1700" dirty="0"/>
                        <a:t>CASH</a:t>
                      </a:r>
                    </a:p>
                  </a:txBody>
                  <a:tcPr marT="42856" marB="428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Receipt of cash</a:t>
                      </a:r>
                    </a:p>
                  </a:txBody>
                  <a:tcPr marT="42856" marB="428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Cash paid</a:t>
                      </a:r>
                      <a:r>
                        <a:rPr lang="en-US" sz="1700" baseline="0" dirty="0"/>
                        <a:t> out</a:t>
                      </a:r>
                      <a:endParaRPr lang="en-US" sz="1700" dirty="0"/>
                    </a:p>
                  </a:txBody>
                  <a:tcPr marT="42856" marB="4285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5964">
                <a:tc>
                  <a:txBody>
                    <a:bodyPr/>
                    <a:lstStyle/>
                    <a:p>
                      <a:r>
                        <a:rPr lang="en-US" sz="1700" dirty="0"/>
                        <a:t>ACCRUAL</a:t>
                      </a:r>
                    </a:p>
                  </a:txBody>
                  <a:tcPr marT="42856" marB="428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Product (shipped/invoiced)</a:t>
                      </a:r>
                    </a:p>
                  </a:txBody>
                  <a:tcPr marT="42856" marB="42856"/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Receipt of Invoice </a:t>
                      </a:r>
                    </a:p>
                  </a:txBody>
                  <a:tcPr marT="42856" marB="4285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5E06016-FD9A-BF32-0ABD-CADE919837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Balance Sheet</a:t>
            </a:r>
            <a:br>
              <a:rPr lang="en-US" altLang="en-US">
                <a:ea typeface="ＭＳ Ｐゴシック" panose="020B0600070205080204" pitchFamily="34" charset="-128"/>
              </a:rPr>
            </a:br>
            <a:r>
              <a:rPr lang="en-US" altLang="en-US" sz="1800">
                <a:ea typeface="ＭＳ Ｐゴシック" panose="020B0600070205080204" pitchFamily="34" charset="-128"/>
              </a:rPr>
              <a:t>(Super Summary of the General Ledger)</a:t>
            </a:r>
          </a:p>
        </p:txBody>
      </p:sp>
      <p:pic>
        <p:nvPicPr>
          <p:cNvPr id="66562" name="Content Placeholder 4">
            <a:extLst>
              <a:ext uri="{FF2B5EF4-FFF2-40B4-BE49-F238E27FC236}">
                <a16:creationId xmlns:a16="http://schemas.microsoft.com/office/drawing/2014/main" id="{94E5682C-20F8-D58A-A10D-959A881BB4D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2306638"/>
            <a:ext cx="8294688" cy="3713162"/>
          </a:xfrm>
        </p:spPr>
      </p:pic>
      <p:sp>
        <p:nvSpPr>
          <p:cNvPr id="66563" name="Footer Placeholder 3">
            <a:extLst>
              <a:ext uri="{FF2B5EF4-FFF2-40B4-BE49-F238E27FC236}">
                <a16:creationId xmlns:a16="http://schemas.microsoft.com/office/drawing/2014/main" id="{FEF645C8-F694-EC5E-76FC-4ED6FD770C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137881E1-4443-B2B3-0843-02A5E5E4EE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Income Statement (P&amp;L)</a:t>
            </a:r>
          </a:p>
        </p:txBody>
      </p:sp>
      <p:pic>
        <p:nvPicPr>
          <p:cNvPr id="67586" name="Content Placeholder 4">
            <a:extLst>
              <a:ext uri="{FF2B5EF4-FFF2-40B4-BE49-F238E27FC236}">
                <a16:creationId xmlns:a16="http://schemas.microsoft.com/office/drawing/2014/main" id="{87DBFE56-66C0-91E9-3317-978B3361D5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10021888" cy="3733800"/>
          </a:xfrm>
        </p:spPr>
      </p:pic>
      <p:sp>
        <p:nvSpPr>
          <p:cNvPr id="67587" name="Footer Placeholder 3">
            <a:extLst>
              <a:ext uri="{FF2B5EF4-FFF2-40B4-BE49-F238E27FC236}">
                <a16:creationId xmlns:a16="http://schemas.microsoft.com/office/drawing/2014/main" id="{8385F87B-E3ED-96DB-FFA5-E1C2EF59F4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4013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FB0EFAAE-92A7-5F3C-7176-E55014DD3D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Income Statement and Balance Sheet</a:t>
            </a:r>
          </a:p>
        </p:txBody>
      </p:sp>
      <p:pic>
        <p:nvPicPr>
          <p:cNvPr id="68610" name="Content Placeholder 4">
            <a:extLst>
              <a:ext uri="{FF2B5EF4-FFF2-40B4-BE49-F238E27FC236}">
                <a16:creationId xmlns:a16="http://schemas.microsoft.com/office/drawing/2014/main" id="{8C245980-BC02-3C76-0F53-270CCB5DEA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42863" y="1905000"/>
            <a:ext cx="9186863" cy="3200400"/>
          </a:xfrm>
        </p:spPr>
      </p:pic>
      <p:sp>
        <p:nvSpPr>
          <p:cNvPr id="68611" name="Footer Placeholder 3">
            <a:extLst>
              <a:ext uri="{FF2B5EF4-FFF2-40B4-BE49-F238E27FC236}">
                <a16:creationId xmlns:a16="http://schemas.microsoft.com/office/drawing/2014/main" id="{521BEEA6-3F8D-86A3-5212-A9FA00939F1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>
            <a:extLst>
              <a:ext uri="{FF2B5EF4-FFF2-40B4-BE49-F238E27FC236}">
                <a16:creationId xmlns:a16="http://schemas.microsoft.com/office/drawing/2014/main" id="{F0150C81-10CA-AE9A-A03F-C7D8A22E8D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Cash-Flow and Balance Sheet</a:t>
            </a:r>
          </a:p>
        </p:txBody>
      </p:sp>
      <p:pic>
        <p:nvPicPr>
          <p:cNvPr id="69634" name="Content Placeholder 4">
            <a:extLst>
              <a:ext uri="{FF2B5EF4-FFF2-40B4-BE49-F238E27FC236}">
                <a16:creationId xmlns:a16="http://schemas.microsoft.com/office/drawing/2014/main" id="{1D13512C-65F5-0389-3DA3-0457D003E6E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371600"/>
            <a:ext cx="11744325" cy="3733800"/>
          </a:xfrm>
        </p:spPr>
      </p:pic>
      <p:sp>
        <p:nvSpPr>
          <p:cNvPr id="69635" name="Footer Placeholder 3">
            <a:extLst>
              <a:ext uri="{FF2B5EF4-FFF2-40B4-BE49-F238E27FC236}">
                <a16:creationId xmlns:a16="http://schemas.microsoft.com/office/drawing/2014/main" id="{FA60FF6A-A690-E5A9-DFA5-C35779688D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0BEE80B1-0576-5C82-B060-F02619382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Revenue Logic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94349C02-6808-31A2-1D82-E672E73335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>
                <a:ea typeface="ＭＳ Ｐゴシック" panose="020B0600070205080204" pitchFamily="34" charset="-128"/>
              </a:rPr>
              <a:t>What are the sources of revenue?</a:t>
            </a:r>
          </a:p>
          <a:p>
            <a:pPr lvl="1"/>
            <a:r>
              <a:rPr lang="en-US" altLang="en-US" b="0" dirty="0"/>
              <a:t>License </a:t>
            </a:r>
          </a:p>
          <a:p>
            <a:pPr lvl="1"/>
            <a:r>
              <a:rPr lang="en-US" altLang="en-US" b="0" dirty="0"/>
              <a:t>Subscription</a:t>
            </a:r>
          </a:p>
          <a:p>
            <a:pPr lvl="1"/>
            <a:r>
              <a:rPr lang="en-US" altLang="en-US" b="0" dirty="0"/>
              <a:t>Maintenance</a:t>
            </a:r>
          </a:p>
          <a:p>
            <a:pPr lvl="1"/>
            <a:endParaRPr lang="en-US" altLang="en-US" b="0" dirty="0"/>
          </a:p>
          <a:p>
            <a:pPr lvl="1"/>
            <a:endParaRPr lang="en-US" altLang="en-US" b="0" dirty="0"/>
          </a:p>
        </p:txBody>
      </p:sp>
      <p:sp>
        <p:nvSpPr>
          <p:cNvPr id="79875" name="Footer Placeholder 3">
            <a:extLst>
              <a:ext uri="{FF2B5EF4-FFF2-40B4-BE49-F238E27FC236}">
                <a16:creationId xmlns:a16="http://schemas.microsoft.com/office/drawing/2014/main" id="{42E798B6-1487-7548-BA0F-D60AC4AE7E5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1E39A-5B99-1A0A-FF65-3A486F72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224C0ED5-BDA0-6EFE-F1EB-14B6D8BF2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Companies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486C7C6-F75C-ABB5-46D5-5CEE47F65F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602770"/>
              </p:ext>
            </p:extLst>
          </p:nvPr>
        </p:nvGraphicFramePr>
        <p:xfrm>
          <a:off x="457199" y="2057400"/>
          <a:ext cx="7770813" cy="419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121993545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65239082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74699456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1563495353"/>
                    </a:ext>
                  </a:extLst>
                </a:gridCol>
                <a:gridCol w="227012">
                  <a:extLst>
                    <a:ext uri="{9D8B030D-6E8A-4147-A177-3AD203B41FA5}">
                      <a16:colId xmlns:a16="http://schemas.microsoft.com/office/drawing/2014/main" val="2931596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9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Adobe (ADBE)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 Media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Digital Experience</a:t>
                      </a:r>
                    </a:p>
                    <a:p>
                      <a:r>
                        <a:rPr lang="en-US" sz="1400" dirty="0"/>
                        <a:t>Publishing / Ads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218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AirBnB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(ABNB)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Guest and Host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Experiences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Ads, Insurance, </a:t>
                      </a:r>
                      <a:r>
                        <a:rPr lang="en-US" sz="1400" dirty="0" err="1"/>
                        <a:t>etc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476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Alphabet (GOOG)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Search and </a:t>
                      </a:r>
                      <a:r>
                        <a:rPr lang="en-US" sz="1400" dirty="0" err="1"/>
                        <a:t>Youtube</a:t>
                      </a:r>
                      <a:r>
                        <a:rPr lang="en-US" sz="1400" dirty="0"/>
                        <a:t> ads</a:t>
                      </a:r>
                    </a:p>
                    <a:p>
                      <a:r>
                        <a:rPr lang="en-US" sz="1400" dirty="0"/>
                        <a:t>Google network, Maps 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Google Cloud</a:t>
                      </a:r>
                    </a:p>
                    <a:p>
                      <a:r>
                        <a:rPr lang="en-US" sz="1400" dirty="0"/>
                        <a:t> Infrastructure, Tools, 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Waymo, Verily, Nest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4639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CloudFlare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(NET)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</a:t>
                      </a:r>
                    </a:p>
                    <a:p>
                      <a:r>
                        <a:rPr lang="en-US" sz="1400" dirty="0"/>
                        <a:t>(security, performance, networking)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Service and Professional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Secure network access, edge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042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DataDog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(DDOG)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 (Monitoring)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495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solidFill>
                            <a:srgbClr val="FF0000"/>
                          </a:solidFill>
                        </a:rPr>
                        <a:t>DropBox</a:t>
                      </a:r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 (DBX)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20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Figma (FIG)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57521"/>
                  </a:ext>
                </a:extLst>
              </a:tr>
            </a:tbl>
          </a:graphicData>
        </a:graphic>
      </p:graphicFrame>
      <p:sp>
        <p:nvSpPr>
          <p:cNvPr id="77827" name="Footer Placeholder 3">
            <a:extLst>
              <a:ext uri="{FF2B5EF4-FFF2-40B4-BE49-F238E27FC236}">
                <a16:creationId xmlns:a16="http://schemas.microsoft.com/office/drawing/2014/main" id="{F0FB7B61-B8A2-EE55-096C-F4661BC1AD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</p:spTree>
    <p:extLst>
      <p:ext uri="{BB962C8B-B14F-4D97-AF65-F5344CB8AC3E}">
        <p14:creationId xmlns:p14="http://schemas.microsoft.com/office/powerpoint/2010/main" val="350404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05562-2811-39C2-6315-AADB8BBEA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A887D0A4-DD8D-70E2-107C-DAD1F6F48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Companies</a:t>
            </a:r>
          </a:p>
        </p:txBody>
      </p:sp>
      <p:sp>
        <p:nvSpPr>
          <p:cNvPr id="77827" name="Footer Placeholder 3">
            <a:extLst>
              <a:ext uri="{FF2B5EF4-FFF2-40B4-BE49-F238E27FC236}">
                <a16:creationId xmlns:a16="http://schemas.microsoft.com/office/drawing/2014/main" id="{4EA589E1-E09A-E6D3-981A-55C6018C8A3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>
              <a:buFont typeface="Times New Roman" panose="02020603050405020304" pitchFamily="18" charset="0"/>
              <a:buNone/>
            </a:pPr>
            <a:r>
              <a:rPr lang="en-US" altLang="en-US">
                <a:latin typeface="Arial" panose="020B0604020202020204" pitchFamily="34" charset="0"/>
                <a:ea typeface="ＭＳ Ｐゴシック" panose="020B0600070205080204" pitchFamily="34" charset="-128"/>
              </a:rPr>
              <a:t>west.cmu.edu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D1BDC6-A2A9-7659-A051-21C67581B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787977"/>
              </p:ext>
            </p:extLst>
          </p:nvPr>
        </p:nvGraphicFramePr>
        <p:xfrm>
          <a:off x="228600" y="1371601"/>
          <a:ext cx="8153400" cy="513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459">
                  <a:extLst>
                    <a:ext uri="{9D8B030D-6E8A-4147-A177-3AD203B41FA5}">
                      <a16:colId xmlns:a16="http://schemas.microsoft.com/office/drawing/2014/main" val="490932942"/>
                    </a:ext>
                  </a:extLst>
                </a:gridCol>
                <a:gridCol w="1662344">
                  <a:extLst>
                    <a:ext uri="{9D8B030D-6E8A-4147-A177-3AD203B41FA5}">
                      <a16:colId xmlns:a16="http://schemas.microsoft.com/office/drawing/2014/main" val="985484056"/>
                    </a:ext>
                  </a:extLst>
                </a:gridCol>
                <a:gridCol w="2374777">
                  <a:extLst>
                    <a:ext uri="{9D8B030D-6E8A-4147-A177-3AD203B41FA5}">
                      <a16:colId xmlns:a16="http://schemas.microsoft.com/office/drawing/2014/main" val="2274358265"/>
                    </a:ext>
                  </a:extLst>
                </a:gridCol>
                <a:gridCol w="1504025">
                  <a:extLst>
                    <a:ext uri="{9D8B030D-6E8A-4147-A177-3AD203B41FA5}">
                      <a16:colId xmlns:a16="http://schemas.microsoft.com/office/drawing/2014/main" val="1773970947"/>
                    </a:ext>
                  </a:extLst>
                </a:gridCol>
                <a:gridCol w="395795">
                  <a:extLst>
                    <a:ext uri="{9D8B030D-6E8A-4147-A177-3AD203B41FA5}">
                      <a16:colId xmlns:a16="http://schemas.microsoft.com/office/drawing/2014/main" val="57761226"/>
                    </a:ext>
                  </a:extLst>
                </a:gridCol>
              </a:tblGrid>
              <a:tr h="447983">
                <a:tc>
                  <a:txBody>
                    <a:bodyPr/>
                    <a:lstStyle/>
                    <a:p>
                      <a:r>
                        <a:rPr lang="en-US" sz="1400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Future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76968"/>
                  </a:ext>
                </a:extLst>
              </a:tr>
              <a:tr h="726008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Meta (META)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Hardware</a:t>
                      </a:r>
                    </a:p>
                    <a:p>
                      <a:r>
                        <a:rPr lang="en-US" sz="1400" dirty="0"/>
                        <a:t>API Charges</a:t>
                      </a:r>
                    </a:p>
                    <a:p>
                      <a:r>
                        <a:rPr lang="en-US" sz="1400" dirty="0"/>
                        <a:t>Transaction Fees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AI Models and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544146"/>
                  </a:ext>
                </a:extLst>
              </a:tr>
              <a:tr h="49689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Microsoft (MSFT)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Productivity and Business 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Intelligent Cloud</a:t>
                      </a:r>
                    </a:p>
                    <a:p>
                      <a:r>
                        <a:rPr lang="en-US" sz="1400" dirty="0"/>
                        <a:t>Personal Computing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667542"/>
                  </a:ext>
                </a:extLst>
              </a:tr>
              <a:tr h="57319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Palantir (PLTR)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Software Licenses and Subscriptions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680"/>
                  </a:ext>
                </a:extLst>
              </a:tr>
              <a:tr h="64948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Palo Alto Networks (PANW)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 and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Product Sales (Hardware and Software)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890485"/>
                  </a:ext>
                </a:extLst>
              </a:tr>
              <a:tr h="685706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Pinterest (PINS)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Advertising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Affiliate, Creator Monetization,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952185"/>
                  </a:ext>
                </a:extLst>
              </a:tr>
              <a:tr h="4479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Salesforce (CRM)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 and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83636"/>
                  </a:ext>
                </a:extLst>
              </a:tr>
              <a:tr h="4479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Uber (UBER)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Mobility</a:t>
                      </a:r>
                    </a:p>
                    <a:p>
                      <a:r>
                        <a:rPr lang="en-US" sz="1400" dirty="0"/>
                        <a:t>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Freight</a:t>
                      </a:r>
                    </a:p>
                    <a:p>
                      <a:r>
                        <a:rPr lang="en-US" sz="1400" dirty="0"/>
                        <a:t>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365914"/>
                  </a:ext>
                </a:extLst>
              </a:tr>
              <a:tr h="447983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0000"/>
                          </a:solidFill>
                        </a:rPr>
                        <a:t>Workday (WDAY)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Professional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8591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069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0BEFC12E-75D0-CD92-B7F8-909AC5DD2A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355600"/>
          </a:xfrm>
        </p:spPr>
        <p:txBody>
          <a:bodyPr/>
          <a:lstStyle/>
          <a:p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Sample  P &amp; L in % Terms for Public Companies (Profitable </a:t>
            </a:r>
            <a:r>
              <a:rPr lang="en-US" altLang="en-US" sz="2800" u="sng">
                <a:latin typeface="Calibri" panose="020F0502020204030204" pitchFamily="34" charset="0"/>
                <a:ea typeface="ＭＳ Ｐゴシック" panose="020B0600070205080204" pitchFamily="34" charset="-128"/>
              </a:rPr>
              <a:t>Technology</a:t>
            </a:r>
            <a: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  <a:t> Companies)</a:t>
            </a:r>
            <a:br>
              <a:rPr lang="en-US" altLang="en-US" sz="2800">
                <a:latin typeface="Calibri" panose="020F0502020204030204" pitchFamily="34" charset="0"/>
                <a:ea typeface="ＭＳ Ｐゴシック" panose="020B0600070205080204" pitchFamily="34" charset="-128"/>
              </a:rPr>
            </a:br>
            <a:endParaRPr lang="en-US" altLang="en-US" sz="280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798984-F8BA-3E5A-A1DD-EB8870CD4E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4000" y="1112838"/>
          <a:ext cx="8051800" cy="5122866"/>
        </p:xfrm>
        <a:graphic>
          <a:graphicData uri="http://schemas.openxmlformats.org/drawingml/2006/table">
            <a:tbl>
              <a:tblPr/>
              <a:tblGrid>
                <a:gridCol w="386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Range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Sample 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Revenue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100%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Cost of Goods Sold (COGS)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20%-50%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40%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Gross Margin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50%-80%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60%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Expenses (by Department)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    Sales &amp; Marketing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25%-35%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30%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    R&amp;D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10%-15%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10%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    G&amp;A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4%-6%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Total Expenses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45%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3672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92473"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Operating Profit (EBITDA)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Earnings Before Interest, Taxes, Depreciation/Amortization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NeueLT Std Cn" charset="0"/>
                        <a:ea typeface="ＭＳ Ｐゴシック" charset="-128"/>
                      </a:endParaRP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400" b="1">
                          <a:solidFill>
                            <a:srgbClr val="000000"/>
                          </a:solidFill>
                          <a:latin typeface="HelveticaNeueLT Std Cn" charset="0"/>
                          <a:ea typeface="ＭＳ Ｐゴシック" charset="-128"/>
                        </a:defRPr>
                      </a:lvl1pPr>
                      <a:lvl2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Times" charset="0"/>
                        <a:defRPr sz="2000"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2pPr>
                      <a:lvl3pPr>
                        <a:lnSpc>
                          <a:spcPct val="98000"/>
                        </a:lnSpc>
                        <a:spcBef>
                          <a:spcPts val="600"/>
                        </a:spcBef>
                        <a:buFont typeface="Wingdings" charset="2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3pPr>
                      <a:lvl4pPr>
                        <a:lnSpc>
                          <a:spcPct val="83000"/>
                        </a:lnSpc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4pPr>
                      <a:lvl5pPr>
                        <a:spcBef>
                          <a:spcPts val="500"/>
                        </a:spcBef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5pPr>
                      <a:lvl6pPr marL="25146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6pPr>
                      <a:lvl7pPr marL="29718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7pPr>
                      <a:lvl8pPr marL="34290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8pPr>
                      <a:lvl9pPr marL="3886200" indent="-228600" defTabSz="457200" eaLnBrk="0" fontAlgn="base" hangingPunct="0">
                        <a:lnSpc>
                          <a:spcPct val="93000"/>
                        </a:lnSpc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" charset="0"/>
                        <a:defRPr b="1">
                          <a:solidFill>
                            <a:srgbClr val="000000"/>
                          </a:solidFill>
                          <a:latin typeface="HelveticaNeueLT Std Cn" charset="0"/>
                          <a:ea typeface="Tahoma" charset="0"/>
                          <a:cs typeface="Tahoma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NeueLT Std Cn" charset="0"/>
                          <a:ea typeface="ＭＳ Ｐゴシック" charset="-128"/>
                        </a:rPr>
                        <a:t>15%</a:t>
                      </a:r>
                    </a:p>
                  </a:txBody>
                  <a:tcPr marT="45717" marB="4571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E31B-EF63-1709-E7EA-B2634752E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599" y="31054"/>
            <a:ext cx="7770813" cy="912813"/>
          </a:xfrm>
        </p:spPr>
        <p:txBody>
          <a:bodyPr/>
          <a:lstStyle/>
          <a:p>
            <a:r>
              <a:rPr lang="en-US" dirty="0"/>
              <a:t>Box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B4C71E5-206B-A850-F8BF-9031F7A0E0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548564"/>
              </p:ext>
            </p:extLst>
          </p:nvPr>
        </p:nvGraphicFramePr>
        <p:xfrm>
          <a:off x="457200" y="425040"/>
          <a:ext cx="7770812" cy="5967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43489">
                  <a:extLst>
                    <a:ext uri="{9D8B030D-6E8A-4147-A177-3AD203B41FA5}">
                      <a16:colId xmlns:a16="http://schemas.microsoft.com/office/drawing/2014/main" val="1993909104"/>
                    </a:ext>
                  </a:extLst>
                </a:gridCol>
                <a:gridCol w="1477501">
                  <a:extLst>
                    <a:ext uri="{9D8B030D-6E8A-4147-A177-3AD203B41FA5}">
                      <a16:colId xmlns:a16="http://schemas.microsoft.com/office/drawing/2014/main" val="4276592951"/>
                    </a:ext>
                  </a:extLst>
                </a:gridCol>
                <a:gridCol w="1013010">
                  <a:extLst>
                    <a:ext uri="{9D8B030D-6E8A-4147-A177-3AD203B41FA5}">
                      <a16:colId xmlns:a16="http://schemas.microsoft.com/office/drawing/2014/main" val="1095069494"/>
                    </a:ext>
                  </a:extLst>
                </a:gridCol>
                <a:gridCol w="1360049">
                  <a:extLst>
                    <a:ext uri="{9D8B030D-6E8A-4147-A177-3AD203B41FA5}">
                      <a16:colId xmlns:a16="http://schemas.microsoft.com/office/drawing/2014/main" val="3518552374"/>
                    </a:ext>
                  </a:extLst>
                </a:gridCol>
                <a:gridCol w="1076763">
                  <a:extLst>
                    <a:ext uri="{9D8B030D-6E8A-4147-A177-3AD203B41FA5}">
                      <a16:colId xmlns:a16="http://schemas.microsoft.com/office/drawing/2014/main" val="12264296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BOX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 gridSpan="2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Year Ended January 31,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511858"/>
                  </a:ext>
                </a:extLst>
              </a:tr>
              <a:tr h="33315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2025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2024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674709169"/>
                  </a:ext>
                </a:extLst>
              </a:tr>
              <a:tr h="296136">
                <a:tc gridSpan="2"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Consolidated Statements of Operations Data: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0" i="1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4020201442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Revenue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$           1,090,130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i="1" u="none" strike="noStrike" dirty="0">
                          <a:effectLst/>
                        </a:rPr>
                        <a:t>100%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 $  1,037,741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100%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4003723447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         Cost of revenue 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228,105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i="1" u="none" strike="noStrike" dirty="0">
                          <a:effectLst/>
                        </a:rPr>
                        <a:t>21%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260,612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25%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3075744807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Gross profit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862,025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i="1" u="none" strike="noStrike" dirty="0">
                          <a:effectLst/>
                        </a:rPr>
                        <a:t>79%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777,129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75%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2784626952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Operating expenses: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4197231356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  Research and development 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264,853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i="1" u="none" strike="noStrike" dirty="0">
                          <a:effectLst/>
                        </a:rPr>
                        <a:t>24%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248,767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24%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2789184467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  Sales and marketing 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380,154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i="1" u="none" strike="noStrike" dirty="0">
                          <a:effectLst/>
                        </a:rPr>
                        <a:t>35%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348,638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34%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749175732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   General and administrative (1)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137,384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i="1" u="none" strike="noStrike" dirty="0">
                          <a:effectLst/>
                        </a:rPr>
                        <a:t>13%</a:t>
                      </a: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128,971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12%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235721403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Total operating expenses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782,391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i="1" u="none" strike="noStrike" dirty="0">
                          <a:effectLst/>
                        </a:rPr>
                        <a:t>72%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726,376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70%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960320996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Income from operations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79,634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i="1" u="none" strike="noStrike" dirty="0">
                          <a:effectLst/>
                        </a:rPr>
                        <a:t>7%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50,753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b="1" u="none" strike="noStrike" dirty="0">
                          <a:effectLst/>
                        </a:rPr>
                        <a:t>5%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1018003890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Interest income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23,709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18,714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2687658358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Interest expense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(6,075)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(3,841)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550653405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Other expense, net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(12,108)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(3,040)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4184543218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Income before income taxes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85,160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i="1" u="none" strike="noStrike" dirty="0">
                          <a:effectLst/>
                        </a:rPr>
                        <a:t>8%</a:t>
                      </a:r>
                      <a:endParaRPr lang="en-US" sz="1200" b="1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62,586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6%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1340564760"/>
                  </a:ext>
                </a:extLst>
              </a:tr>
              <a:tr h="50610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(Benefit from) provision for income taxes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(159,461)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(66,446)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2867281563"/>
                  </a:ext>
                </a:extLst>
              </a:tr>
              <a:tr h="296136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Net income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244,621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200" b="0" i="1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129,032 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051" marR="9051" marT="9051" marB="0"/>
                </a:tc>
                <a:extLst>
                  <a:ext uri="{0D108BD9-81ED-4DB2-BD59-A6C34878D82A}">
                    <a16:rowId xmlns:a16="http://schemas.microsoft.com/office/drawing/2014/main" val="282440760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D06594-717F-6B14-1890-A21B07FC75F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west.cmu.edu</a:t>
            </a:r>
          </a:p>
        </p:txBody>
      </p:sp>
    </p:spTree>
    <p:extLst>
      <p:ext uri="{BB962C8B-B14F-4D97-AF65-F5344CB8AC3E}">
        <p14:creationId xmlns:p14="http://schemas.microsoft.com/office/powerpoint/2010/main" val="4150303381"/>
      </p:ext>
    </p:extLst>
  </p:cSld>
  <p:clrMapOvr>
    <a:masterClrMapping/>
  </p:clrMapOvr>
</p:sld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Helvetica Neue Condensed Bold"/>
        <a:ea typeface="Tahoma"/>
        <a:cs typeface="Tahoma"/>
      </a:majorFont>
      <a:minorFont>
        <a:latin typeface="Helvetica Neue LT Std 67 Medium"/>
        <a:ea typeface="Tahoma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10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10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HelveticaNeueLT Std Bold Cn"/>
        <a:ea typeface="Tahoma"/>
        <a:cs typeface="Tahoma"/>
      </a:majorFont>
      <a:minorFont>
        <a:latin typeface="HelveticaNeueLT Std Cn"/>
        <a:ea typeface="Tahoma"/>
        <a:cs typeface="Taho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10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-110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Times New Roman" pitchFamily="-110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DRS slide template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548BB7"/>
      </a:hlink>
      <a:folHlink>
        <a:srgbClr val="345D7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1">
    <a:dk1>
      <a:sysClr val="windowText" lastClr="000000"/>
    </a:dk1>
    <a:lt1>
      <a:sysClr val="window" lastClr="FFFFFF"/>
    </a:lt1>
    <a:dk2>
      <a:srgbClr val="775F55"/>
    </a:dk2>
    <a:lt2>
      <a:srgbClr val="EBDDC3"/>
    </a:lt2>
    <a:accent1>
      <a:srgbClr val="94B6D2"/>
    </a:accent1>
    <a:accent2>
      <a:srgbClr val="DD8047"/>
    </a:accent2>
    <a:accent3>
      <a:srgbClr val="A5AB81"/>
    </a:accent3>
    <a:accent4>
      <a:srgbClr val="D8B25C"/>
    </a:accent4>
    <a:accent5>
      <a:srgbClr val="7BA79D"/>
    </a:accent5>
    <a:accent6>
      <a:srgbClr val="968C8C"/>
    </a:accent6>
    <a:hlink>
      <a:srgbClr val="548BB7"/>
    </a:hlink>
    <a:folHlink>
      <a:srgbClr val="345D7E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27140</TotalTime>
  <Words>2426</Words>
  <Application>Microsoft Macintosh PowerPoint</Application>
  <PresentationFormat>On-screen Show (4:3)</PresentationFormat>
  <Paragraphs>647</Paragraphs>
  <Slides>48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9" baseType="lpstr">
      <vt:lpstr>ＭＳ Ｐゴシック</vt:lpstr>
      <vt:lpstr>Aharoni</vt:lpstr>
      <vt:lpstr>Aptos Narrow</vt:lpstr>
      <vt:lpstr>Arial</vt:lpstr>
      <vt:lpstr>Calibri</vt:lpstr>
      <vt:lpstr>Franklin Gothic Book</vt:lpstr>
      <vt:lpstr>Helvetica Neue Condensed Bold</vt:lpstr>
      <vt:lpstr>Helvetica Neue LT Std 67 Medium</vt:lpstr>
      <vt:lpstr>HelveticaNeueLT Std Bold Cn</vt:lpstr>
      <vt:lpstr>HelveticaNeueLT Std Cn</vt:lpstr>
      <vt:lpstr>Open Sans</vt:lpstr>
      <vt:lpstr>Open Sans Light</vt:lpstr>
      <vt:lpstr>SunSans</vt:lpstr>
      <vt:lpstr>Times</vt:lpstr>
      <vt:lpstr>Times New Roman</vt:lpstr>
      <vt:lpstr>Wingdings</vt:lpstr>
      <vt:lpstr>Blank Presentation</vt:lpstr>
      <vt:lpstr>1_Blank Presentation</vt:lpstr>
      <vt:lpstr>Simple Light</vt:lpstr>
      <vt:lpstr>DRS slide template</vt:lpstr>
      <vt:lpstr>Chart</vt:lpstr>
      <vt:lpstr>PowerPoint Presentation</vt:lpstr>
      <vt:lpstr>Weeks 1 &amp; 2</vt:lpstr>
      <vt:lpstr>Team Assignments </vt:lpstr>
      <vt:lpstr>Team Assignments</vt:lpstr>
      <vt:lpstr>Revenue Logic</vt:lpstr>
      <vt:lpstr>Companies</vt:lpstr>
      <vt:lpstr>Companies</vt:lpstr>
      <vt:lpstr>Sample  P &amp; L in % Terms for Public Companies (Profitable Technology Companies) </vt:lpstr>
      <vt:lpstr>Box</vt:lpstr>
      <vt:lpstr>VEEVA</vt:lpstr>
      <vt:lpstr>CROWDSTRIKE</vt:lpstr>
      <vt:lpstr>Distribution Model</vt:lpstr>
      <vt:lpstr>Service and Implementation</vt:lpstr>
      <vt:lpstr>The SaaS Business Model</vt:lpstr>
      <vt:lpstr>What we were used to: Licensed Software</vt:lpstr>
      <vt:lpstr>What’s so different about SaaS?</vt:lpstr>
      <vt:lpstr>Cash Impact of a typical deal</vt:lpstr>
      <vt:lpstr>Unit Economics</vt:lpstr>
      <vt:lpstr>Unit Economics</vt:lpstr>
      <vt:lpstr>Unit Economics</vt:lpstr>
      <vt:lpstr>A Viable Business Model</vt:lpstr>
      <vt:lpstr>Basic Accounting</vt:lpstr>
      <vt:lpstr>Income Statement</vt:lpstr>
      <vt:lpstr>Balance Sheet: Assets</vt:lpstr>
      <vt:lpstr>Balance Sheet: Assets</vt:lpstr>
      <vt:lpstr>Balance Sheet: Liabilities</vt:lpstr>
      <vt:lpstr>Balance Sheet Stockholders Equity</vt:lpstr>
      <vt:lpstr> Statement of Cash Flows </vt:lpstr>
      <vt:lpstr>General Ledger</vt:lpstr>
      <vt:lpstr>General Ledger and Chart of Accounts</vt:lpstr>
      <vt:lpstr>Sample transaction</vt:lpstr>
      <vt:lpstr>(spreadsheet)</vt:lpstr>
      <vt:lpstr>Chart of Accounts</vt:lpstr>
      <vt:lpstr>Revenue </vt:lpstr>
      <vt:lpstr>When should Revenue be recognized?</vt:lpstr>
      <vt:lpstr>Cost of Goods Sold</vt:lpstr>
      <vt:lpstr>Expenses: Capital Expense vs Operating Expense</vt:lpstr>
      <vt:lpstr>Operating Expenses</vt:lpstr>
      <vt:lpstr>Engineering</vt:lpstr>
      <vt:lpstr>G&amp;A</vt:lpstr>
      <vt:lpstr>Sales &amp; Marketing</vt:lpstr>
      <vt:lpstr>Definition of COGS</vt:lpstr>
      <vt:lpstr>Types of Accounts</vt:lpstr>
      <vt:lpstr>CASH versus ACCRUAL and the Matching Principle</vt:lpstr>
      <vt:lpstr>Balance Sheet (Super Summary of the General Ledger)</vt:lpstr>
      <vt:lpstr>Income Statement (P&amp;L)</vt:lpstr>
      <vt:lpstr>Income Statement and Balance Sheet</vt:lpstr>
      <vt:lpstr>Cash-Flow and Balance 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ESM 2015 </dc:title>
  <dc:creator>Ravi Thomas</dc:creator>
  <cp:lastModifiedBy>Ravi Thomas</cp:lastModifiedBy>
  <cp:revision>125</cp:revision>
  <cp:lastPrinted>2020-09-01T23:50:34Z</cp:lastPrinted>
  <dcterms:created xsi:type="dcterms:W3CDTF">2015-09-08T19:15:27Z</dcterms:created>
  <dcterms:modified xsi:type="dcterms:W3CDTF">2025-09-09T22:45:29Z</dcterms:modified>
</cp:coreProperties>
</file>