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 SemiBold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iRXlLMCfM5U3Ela4bmCSd/KBUk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bold.fntdata"/><Relationship Id="rId30" Type="http://schemas.openxmlformats.org/officeDocument/2006/relationships/font" Target="fonts/Nunito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emiBold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62c3da75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2e862c3da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1eee82eb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e91eee82eb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1eee82eb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e91eee82eb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357b8c0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9357b8c0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91eee82eb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e91eee82e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9357b8c0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9357b8c0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91eee82eb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e91eee82eb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91eee82eb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e91eee82eb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9357b8c0e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e9357b8c0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9357b8c0e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e9357b8c0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9357b8c0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e9357b8c0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9357b8c0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e9357b8c0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9357b8c0e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e9357b8c0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91eee82eb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2e91eee82eb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1eee82eb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e91eee82e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1eee82e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e91eee82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91eee82e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e91eee82e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91eee82eb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e91eee82e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1eee82eb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e91eee82e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1eee82eb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e91eee82e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TITLE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2e862c3da7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609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e862c3da75_0_25"/>
          <p:cNvSpPr txBox="1"/>
          <p:nvPr/>
        </p:nvSpPr>
        <p:spPr>
          <a:xfrm>
            <a:off x="769787" y="1805108"/>
            <a:ext cx="77214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8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Дефицит веса у новорожденных</a:t>
            </a:r>
            <a:endParaRPr b="1" i="0" sz="3800" u="none" cap="none" strike="noStrike">
              <a:solidFill>
                <a:srgbClr val="3C3C5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t/>
            </a:r>
            <a:endParaRPr b="1" i="0" sz="3800" u="none" cap="none" strike="noStrike">
              <a:solidFill>
                <a:srgbClr val="3C3C5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24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Состав команды:</a:t>
            </a:r>
            <a:endParaRPr b="1" i="0" sz="2400" u="none" cap="none" strike="noStrike">
              <a:solidFill>
                <a:srgbClr val="3C3C5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24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Александр Ракин</a:t>
            </a:r>
            <a:endParaRPr b="1" i="0" sz="2400" u="none" cap="none" strike="noStrike">
              <a:solidFill>
                <a:srgbClr val="3C3C5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24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Арина Зенкова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24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Данил Туканов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2400" u="none" cap="none" strike="noStrike">
                <a:solidFill>
                  <a:srgbClr val="3C3C5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Матвей Беляков</a:t>
            </a:r>
            <a:endParaRPr b="1" i="0" sz="2400" u="none" cap="none" strike="noStrike">
              <a:solidFill>
                <a:srgbClr val="3C3C5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8" name="Google Shape;68;g2e862c3da75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925" y="470925"/>
            <a:ext cx="2081426" cy="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1eee82eb_0_38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. Визуализация признаков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g2e91eee82eb_0_38"/>
          <p:cNvSpPr txBox="1"/>
          <p:nvPr/>
        </p:nvSpPr>
        <p:spPr>
          <a:xfrm>
            <a:off x="486125" y="1192650"/>
            <a:ext cx="8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Google Shape;143;g2e91eee82e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e91eee82eb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1511375"/>
            <a:ext cx="4562414" cy="28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91eee82e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294" y="1511375"/>
            <a:ext cx="4490706" cy="27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e91eee82eb_0_38"/>
          <p:cNvSpPr txBox="1"/>
          <p:nvPr/>
        </p:nvSpPr>
        <p:spPr>
          <a:xfrm>
            <a:off x="389875" y="1096800"/>
            <a:ext cx="3640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Барплот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g2e91eee82eb_0_38"/>
          <p:cNvSpPr txBox="1"/>
          <p:nvPr/>
        </p:nvSpPr>
        <p:spPr>
          <a:xfrm>
            <a:off x="4973225" y="1096800"/>
            <a:ext cx="3640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Боксплот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91eee82eb_0_46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Визуализация признаков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g2e91eee82eb_0_46"/>
          <p:cNvSpPr txBox="1"/>
          <p:nvPr/>
        </p:nvSpPr>
        <p:spPr>
          <a:xfrm>
            <a:off x="486125" y="1192650"/>
            <a:ext cx="8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g2e91eee82eb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e91eee82eb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900" y="1077150"/>
            <a:ext cx="6222525" cy="3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9357b8c0e_7_0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Визуализация признаков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g2e9357b8c0e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26" y="1083625"/>
            <a:ext cx="6161848" cy="3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91eee82eb_0_54"/>
          <p:cNvSpPr txBox="1"/>
          <p:nvPr/>
        </p:nvSpPr>
        <p:spPr>
          <a:xfrm>
            <a:off x="401862" y="130460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. Однофакторный анализ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g2e91eee82e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e91eee82eb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500" y="1414200"/>
            <a:ext cx="4953674" cy="32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e91eee82eb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8" y="1334550"/>
            <a:ext cx="4138725" cy="8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e91eee82eb_0_54"/>
          <p:cNvSpPr txBox="1"/>
          <p:nvPr/>
        </p:nvSpPr>
        <p:spPr>
          <a:xfrm>
            <a:off x="54000" y="2964800"/>
            <a:ext cx="4011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Так как p-value сильно меньше 0,05, значит мы отвергаем нулевую гипотезу =&gt; есть взаимосвязь между смертностью от кровоизлияния и значениями шкалы Апгара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g2e91eee82eb_0_54"/>
          <p:cNvSpPr txBox="1"/>
          <p:nvPr/>
        </p:nvSpPr>
        <p:spPr>
          <a:xfrm>
            <a:off x="54000" y="722950"/>
            <a:ext cx="8952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Построение однофакторной дисперсионной модели, объясняющей взаимосвязь веса новорожденных от их оценки по шкале Апгар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9357b8c0e_2_3"/>
          <p:cNvSpPr txBox="1"/>
          <p:nvPr/>
        </p:nvSpPr>
        <p:spPr>
          <a:xfrm>
            <a:off x="439312" y="89010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. Однофакторный анализ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Google Shape;177;g2e9357b8c0e_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e9357b8c0e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425" y="1269500"/>
            <a:ext cx="4995575" cy="32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e9357b8c0e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99" y="1323900"/>
            <a:ext cx="4105825" cy="8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e9357b8c0e_2_3"/>
          <p:cNvSpPr txBox="1"/>
          <p:nvPr/>
        </p:nvSpPr>
        <p:spPr>
          <a:xfrm>
            <a:off x="179675" y="2505150"/>
            <a:ext cx="383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так как p-value меньше 0,05, значит мы отвергаем нулевую гипотезу о том, что средние в группах равны =&gt; средние отличаются, есть взаимосвязь между ВЖК и весом новорожденных.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g2e9357b8c0e_2_3"/>
          <p:cNvSpPr txBox="1"/>
          <p:nvPr/>
        </p:nvSpPr>
        <p:spPr>
          <a:xfrm>
            <a:off x="109300" y="681500"/>
            <a:ext cx="89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Построение однофакторной дисперсионной модели, объясняющей взаимосвязь веса новорожденных от ВЖК</a:t>
            </a:r>
            <a:endParaRPr b="1" sz="1200"/>
          </a:p>
        </p:txBody>
      </p:sp>
      <p:sp>
        <p:nvSpPr>
          <p:cNvPr id="182" name="Google Shape;182;g2e9357b8c0e_2_3"/>
          <p:cNvSpPr txBox="1"/>
          <p:nvPr/>
        </p:nvSpPr>
        <p:spPr>
          <a:xfrm>
            <a:off x="217100" y="4563875"/>
            <a:ext cx="7721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Здесь мы использовали функцию one-way test, поскольку слишком сильно различается количество испытуемых между группами.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91eee82eb_0_64"/>
          <p:cNvSpPr txBox="1"/>
          <p:nvPr/>
        </p:nvSpPr>
        <p:spPr>
          <a:xfrm>
            <a:off x="469262" y="160410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. Однофакторный анализ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g2e91eee82eb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e91eee82e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25" y="1708364"/>
            <a:ext cx="3848975" cy="7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e91eee82eb_0_64"/>
          <p:cNvPicPr preferRelativeResize="0"/>
          <p:nvPr/>
        </p:nvPicPr>
        <p:blipFill rotWithShape="1">
          <a:blip r:embed="rId5">
            <a:alphaModFix/>
          </a:blip>
          <a:srcRect b="-9950" l="880" r="-880" t="9950"/>
          <a:stretch/>
        </p:blipFill>
        <p:spPr>
          <a:xfrm>
            <a:off x="4304900" y="1584425"/>
            <a:ext cx="4796524" cy="29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e91eee82eb_0_64"/>
          <p:cNvSpPr txBox="1"/>
          <p:nvPr/>
        </p:nvSpPr>
        <p:spPr>
          <a:xfrm>
            <a:off x="142250" y="3210975"/>
            <a:ext cx="40206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так как p-value сильно меньше 0,05, значит мы отвергаем нулевую гипотезу =&gt; есть взаимосвязь между наличием кровоизлияния и гестационным возрастом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g2e91eee82eb_0_64"/>
          <p:cNvSpPr txBox="1"/>
          <p:nvPr/>
        </p:nvSpPr>
        <p:spPr>
          <a:xfrm>
            <a:off x="1427550" y="752900"/>
            <a:ext cx="6288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Построение однофакторной дисперсионной модели, объясняющей взаимосвязь кровоизлияния и гестационного возраста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91eee82eb_0_70"/>
          <p:cNvSpPr txBox="1"/>
          <p:nvPr/>
        </p:nvSpPr>
        <p:spPr>
          <a:xfrm>
            <a:off x="490562" y="160410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. Однофакторный анализ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8" name="Google Shape;198;g2e91eee82e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e91eee82eb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900" y="1549150"/>
            <a:ext cx="4938551" cy="30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e91eee82eb_0_70"/>
          <p:cNvSpPr txBox="1"/>
          <p:nvPr/>
        </p:nvSpPr>
        <p:spPr>
          <a:xfrm>
            <a:off x="490550" y="3040975"/>
            <a:ext cx="3393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так как p-value сильно меньше 0,05, значит мы отвергаем нулевую гипотезу  =&gt; есть взаимосвязь между кровоизлиянием и исходом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1" name="Google Shape;201;g2e91eee82eb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50" y="1470100"/>
            <a:ext cx="3561108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e91eee82eb_0_70"/>
          <p:cNvSpPr txBox="1"/>
          <p:nvPr/>
        </p:nvSpPr>
        <p:spPr>
          <a:xfrm>
            <a:off x="52400" y="815250"/>
            <a:ext cx="8905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Построение однофакторной дисперсионной модели, объясняющей взаимосвязь веса новорожденного и исхода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508200" y="1768600"/>
            <a:ext cx="812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Для постройки модели были 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выполнены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 следующие действия: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Из датасета были убраны не полные наблюдения ( остались только наблюдения без NA) - из 671 наблюдения осталось 173.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Проверена зависимость категориальной переменной ivh (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intra-ventricular hemorrhage - 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внутрижелудочкового кровоизлияния, ВЖК) от остальных переменных 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Выбраны предикторы у которых значение p&lt;0.1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Всего выбрано 6 предикторов: pltct, vent, ipe, dead, apg1, delivery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9357b8c0e_0_9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g2e9357b8c0e_0_9"/>
          <p:cNvSpPr txBox="1"/>
          <p:nvPr/>
        </p:nvSpPr>
        <p:spPr>
          <a:xfrm>
            <a:off x="2520175" y="1310200"/>
            <a:ext cx="36345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lm(formula = ivh ~ ., family = binomial(), data = raw_comp.cases)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Estimate Std. Error z value Pr(&gt;|z|)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1.147e+01  3.639e+01   0.315  0.75264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...1                -4.670e-04  4.813e-03  -0.097  0.92270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hospstay            -6.853e-03  8.618e-03  -0.795  0.42648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lowph               -6.558e-01  5.069e+00  -0.129  0.89706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pltct                1.236e-02  7.095e-03   1.742  0.08147 .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racenative American -1.066e+01  9.608e+03  -0.001  0.99912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raceoriental        -9.795e+00  1.773e+04  -0.001  0.99956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racewhite            2.272e+00  1.174e+00   1.936  0.05289 .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bwt                  2.307e-03  3.387e-03   0.681  0.49565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gest                -6.133e-01  4.023e-01  -1.525  0.12736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inouttransported    -1.253e+01  9.501e+03  -0.001  0.99895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twn                  2.366e+00  1.642e+00   1.441  0.14954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lol                 -4.961e-02  6.856e-02  -0.724  0.46931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magsulf             -8.622e-02  1.340e+00  -0.064  0.94869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                -1.995e+00  1.327e+00  -1.504  0.13269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toc                 -4.731e+00  3.155e+00  -1.500  0.13374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deliveryvaginal      2.351e+00  1.248e+00   1.883  0.05965 .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apg1                -4.496e-01  2.403e-01  -1.871  0.06134 .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vent                 4.699e+00  2.313e+00   2.032  0.04220 *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pneumo               1.078e+00  1.597e+00   0.675  0.49972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pda                 -1.108e+00  1.173e+00  -0.945  0.34469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cld                 -1.638e+00  1.355e+00  -1.209  0.22681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pvhdefinite         -1.421e+00  1.161e+00  -1.224  0.22099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pvhpossible         -2.243e+01  2.563e+03  -0.009  0.99301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ipedefinite          6.697e+00  2.411e+00   2.778  0.00547 **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ipepossible          3.415e+00  1.904e+00   1.794  0.07285 . 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sexmale              8.217e-01  9.105e-01   0.902  0.36680   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deadDead             4.111e+00  2.150e+00   1.912  0.05583 .</a:t>
            </a:r>
            <a:endParaRPr sz="7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6" name="Google Shape;216;g2e9357b8c0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9357b8c0e_0_3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g2e9357b8c0e_0_3"/>
          <p:cNvSpPr txBox="1"/>
          <p:nvPr/>
        </p:nvSpPr>
        <p:spPr>
          <a:xfrm>
            <a:off x="508200" y="1768600"/>
            <a:ext cx="8127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После выбора предикторов из исходного датасета были убраны пустые значения в переменных предикторах  - из 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671 наблюдения осталось 459. 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Полученный датасет был разделен на две части: train (для обучения модели), validate (для проверки модели) в размере 7:3 соответственно.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train &lt;- sample(nrow(raw02), 0.7*nrow(raw02))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raw02.train &lt;- raw02[train,]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raw02.validate &lt;- raw02[-train,]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3" name="Google Shape;223;g2e9357b8c0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489687" y="3740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Введение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711300" y="1418299"/>
            <a:ext cx="7721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i="0" lang="en" sz="16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данные по новорожденным с сильным дефицита веса (&lt;1600 грамм), собранные в Duke University Medical Center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i="0" lang="en" sz="16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671 строка и 27 столбцов (переменных)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и</a:t>
            </a:r>
            <a:r>
              <a:rPr i="0" lang="en" sz="16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нтерес предс</a:t>
            </a: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тавляет</a:t>
            </a:r>
            <a:r>
              <a:rPr i="0" lang="en" sz="16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 анализ ассоциации между исходом внутрижелудочкового кровоизлияния (ВЖК) и следующими факторами: масса тела при рождении, гестационный возраст, наличие пневмоторакса, способа родоразрешения, одно- или многоплодные роды, а также место родоразрешения.</a:t>
            </a:r>
            <a:endParaRPr i="0" sz="16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9357b8c0e_0_18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g2e9357b8c0e_0_18"/>
          <p:cNvSpPr txBox="1"/>
          <p:nvPr/>
        </p:nvSpPr>
        <p:spPr>
          <a:xfrm>
            <a:off x="428950" y="1601275"/>
            <a:ext cx="8127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При проверке модели были получены следующие результаты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Predicted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Actual     IVH-   IVH+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absent    </a:t>
            </a:r>
            <a:r>
              <a:rPr b="1" lang="en" sz="1800">
                <a:solidFill>
                  <a:srgbClr val="FF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113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7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definite   13    </a:t>
            </a:r>
            <a:r>
              <a:rPr b="1" lang="en" sz="180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800">
              <a:solidFill>
                <a:schemeClr val="dk1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absent definite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120       18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g2e9357b8c0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357b8c0e_0_27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g2e9357b8c0e_0_27"/>
          <p:cNvSpPr txBox="1"/>
          <p:nvPr/>
        </p:nvSpPr>
        <p:spPr>
          <a:xfrm>
            <a:off x="428950" y="1601275"/>
            <a:ext cx="8127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Модель имеет “хорошую” чувствительность: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113/(113+7)=0,94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“Высокую” точность:    (113+5)/ (113+7+5+13)=0,855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Однако, AuC (Area Under the ROC Curve) составляет </a:t>
            </a:r>
            <a:r>
              <a:rPr lang="en" sz="1600">
                <a:solidFill>
                  <a:srgbClr val="696984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0.6097 </a:t>
            </a:r>
            <a:r>
              <a:rPr lang="en" sz="1600">
                <a:solidFill>
                  <a:srgbClr val="696984"/>
                </a:solidFill>
                <a:latin typeface="Nunito"/>
                <a:ea typeface="Nunito"/>
                <a:cs typeface="Nunito"/>
                <a:sym typeface="Nunito"/>
              </a:rPr>
              <a:t> что говорит о низкой производительность модели</a:t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698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7" name="Google Shape;237;g2e9357b8c0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9357b8c0e_0_36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Многофакторная модель для оценки  взаимосвязи между измеренными признаками и ВЖК</a:t>
            </a:r>
            <a:endParaRPr b="1" sz="30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3" name="Google Shape;243;g2e9357b8c0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e9357b8c0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500" y="877325"/>
            <a:ext cx="6903859" cy="4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91eee82eb_0_83"/>
          <p:cNvSpPr txBox="1"/>
          <p:nvPr/>
        </p:nvSpPr>
        <p:spPr>
          <a:xfrm>
            <a:off x="489687" y="3740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Результаты</a:t>
            </a:r>
            <a:endParaRPr/>
          </a:p>
        </p:txBody>
      </p:sp>
      <p:pic>
        <p:nvPicPr>
          <p:cNvPr id="250" name="Google Shape;250;g2e91eee82eb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e91eee82eb_0_83"/>
          <p:cNvSpPr txBox="1"/>
          <p:nvPr/>
        </p:nvSpPr>
        <p:spPr>
          <a:xfrm>
            <a:off x="711300" y="1418299"/>
            <a:ext cx="7721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Получен опыт работы с массивом данных, его стат обработки, визуализации различными методами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Однофакторный анализ показал наличие корреляции между </a:t>
            </a: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различными показателями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Н</a:t>
            </a: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изкая производительность модели может быть обусловлена несбалансированностью по количеству случаев в переменной ivh, необходим дальнейший поиск “наилучших” предикторов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/>
        </p:nvSpPr>
        <p:spPr>
          <a:xfrm>
            <a:off x="476724" y="399975"/>
            <a:ext cx="843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Вклад в работу каждого участника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7" name="Google Shape;2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8"/>
          <p:cNvSpPr txBox="1"/>
          <p:nvPr/>
        </p:nvSpPr>
        <p:spPr>
          <a:xfrm>
            <a:off x="342900" y="1519575"/>
            <a:ext cx="84903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Александр - участвовал в стат. анализе, в визуализации, в построении многофакторной модели и в создании презентации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Арина - участвовала в визуализации, в осуществлении однофакторного анализа и в создании презентации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Данил - участвовал в стат. анализе, визуализации, компиляции общего Rmd файла и в создании презентации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Матвей - участвовал в визуализации, в осуществлении однофакторного анализа и в создании презентации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91eee82eb_0_76"/>
          <p:cNvSpPr txBox="1"/>
          <p:nvPr/>
        </p:nvSpPr>
        <p:spPr>
          <a:xfrm>
            <a:off x="489687" y="3740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Задачи</a:t>
            </a:r>
            <a:endParaRPr/>
          </a:p>
        </p:txBody>
      </p:sp>
      <p:pic>
        <p:nvPicPr>
          <p:cNvPr id="81" name="Google Shape;81;g2e91eee82eb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e91eee82eb_0_76"/>
          <p:cNvSpPr txBox="1"/>
          <p:nvPr/>
        </p:nvSpPr>
        <p:spPr>
          <a:xfrm>
            <a:off x="711300" y="1418299"/>
            <a:ext cx="7721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50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Сформировать таблицы с базовыми описательными статистиками по группам ВЖК+ / ВЖК- (использовать признак ivh, исключив категорию “possible”).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50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Выбрать несколько признаков для их визуального анализа средствами ggplot2 и сопутствующих пакетов. 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50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Выбрать несколько признаков (минимум один количественный и один категориальный) для их сравнения между группами средствами однофакторного анализа.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50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Построить многофакторную модель для оценки взаимосвязи между измеренными признаками и ВЖК. Обосновать выбор признаков в модель.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50"/>
              </a:buClr>
              <a:buSzPts val="1600"/>
              <a:buFont typeface="Nunito"/>
              <a:buAutoNum type="arabicPeriod"/>
            </a:pPr>
            <a:r>
              <a:rPr lang="en" sz="16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Привести интерпретацию полученных результатов.</a:t>
            </a:r>
            <a:endParaRPr sz="1600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486137" y="14163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486125" y="1192650"/>
            <a:ext cx="8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788" y="662300"/>
            <a:ext cx="5206276" cy="248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6"/>
          <p:cNvCxnSpPr/>
          <p:nvPr/>
        </p:nvCxnSpPr>
        <p:spPr>
          <a:xfrm>
            <a:off x="4560313" y="3281025"/>
            <a:ext cx="10200" cy="187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6"/>
          <p:cNvSpPr txBox="1"/>
          <p:nvPr/>
        </p:nvSpPr>
        <p:spPr>
          <a:xfrm>
            <a:off x="96300" y="3374975"/>
            <a:ext cx="42393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Для создания таблиц с описательной статистикой использовались библиотеки: skimr, dplyr, tidyverse, flextable, gtsummary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795250" y="3374975"/>
            <a:ext cx="42393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Для создания графиков и построения моделей использовались библиотеки: ggplot2, ggExtra, ggpubr, GGally, pROC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1eee82eb_0_0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Описательная статистика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2e91eee82eb_0_0"/>
          <p:cNvSpPr txBox="1"/>
          <p:nvPr/>
        </p:nvSpPr>
        <p:spPr>
          <a:xfrm>
            <a:off x="508200" y="910025"/>
            <a:ext cx="81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Группа ВЖК+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g2e91eee82e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e91eee82e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175" y="1356425"/>
            <a:ext cx="6719654" cy="33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1eee82eb_0_7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Описательная статистика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g2e91eee82eb_0_7"/>
          <p:cNvSpPr txBox="1"/>
          <p:nvPr/>
        </p:nvSpPr>
        <p:spPr>
          <a:xfrm>
            <a:off x="508200" y="934325"/>
            <a:ext cx="81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Группа ВЖК+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8" name="Google Shape;108;g2e91eee82e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e91eee82e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13" y="1437375"/>
            <a:ext cx="5594825" cy="3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91eee82eb_0_20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Описательная статистика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g2e91eee82eb_0_20"/>
          <p:cNvSpPr txBox="1"/>
          <p:nvPr/>
        </p:nvSpPr>
        <p:spPr>
          <a:xfrm>
            <a:off x="508200" y="934325"/>
            <a:ext cx="81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Группа ВЖК-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g2e91eee82e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e91eee82e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88" y="1380725"/>
            <a:ext cx="6826869" cy="3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1eee82eb_0_26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Описательная статистика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e91eee82eb_0_26"/>
          <p:cNvSpPr txBox="1"/>
          <p:nvPr/>
        </p:nvSpPr>
        <p:spPr>
          <a:xfrm>
            <a:off x="508200" y="934325"/>
            <a:ext cx="81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Группа ВЖК-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4" name="Google Shape;124;g2e91eee82eb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91eee82e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500" y="1380725"/>
            <a:ext cx="6536994" cy="3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91eee82eb_0_14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000" u="none" cap="none" strike="noStrike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Ход работы. </a:t>
            </a:r>
            <a:r>
              <a:rPr b="1" lang="en" sz="3000">
                <a:solidFill>
                  <a:srgbClr val="3C3C50"/>
                </a:solidFill>
                <a:latin typeface="Nunito"/>
                <a:ea typeface="Nunito"/>
                <a:cs typeface="Nunito"/>
                <a:sym typeface="Nunito"/>
              </a:rPr>
              <a:t>Визуализация признаков</a:t>
            </a:r>
            <a:endParaRPr b="1" i="0" sz="3000" u="none" cap="none" strike="noStrike">
              <a:solidFill>
                <a:srgbClr val="3C3C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g2e91eee82eb_0_14"/>
          <p:cNvSpPr txBox="1"/>
          <p:nvPr/>
        </p:nvSpPr>
        <p:spPr>
          <a:xfrm>
            <a:off x="508200" y="992475"/>
            <a:ext cx="8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g2e91eee82eb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549" y="4629150"/>
            <a:ext cx="401026" cy="4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e91eee82eb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1261"/>
            <a:ext cx="4385575" cy="269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e91eee82eb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356" y="1581238"/>
            <a:ext cx="4677645" cy="28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e91eee82eb_0_14"/>
          <p:cNvSpPr txBox="1"/>
          <p:nvPr/>
        </p:nvSpPr>
        <p:spPr>
          <a:xfrm>
            <a:off x="389875" y="1096800"/>
            <a:ext cx="3640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Гистограмма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g2e91eee82eb_0_14"/>
          <p:cNvSpPr txBox="1"/>
          <p:nvPr/>
        </p:nvSpPr>
        <p:spPr>
          <a:xfrm>
            <a:off x="4916050" y="1096800"/>
            <a:ext cx="36405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График скрипка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