
<file path=[Content_Types].xml><?xml version="1.0" encoding="utf-8"?>
<Types xmlns="http://schemas.openxmlformats.org/package/2006/content-types">
  <Default Extension="wav" ContentType="audio/x-wav"/>
  <Default Extension="wdp" ContentType="image/vnd.ms-photo"/>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256" r:id="rId4"/>
    <p:sldId id="280" r:id="rId5"/>
    <p:sldId id="258" r:id="rId6"/>
    <p:sldId id="305" r:id="rId7"/>
    <p:sldId id="315" r:id="rId8"/>
    <p:sldId id="382" r:id="rId9"/>
    <p:sldId id="353" r:id="rId10"/>
    <p:sldId id="354" r:id="rId11"/>
    <p:sldId id="380" r:id="rId12"/>
    <p:sldId id="381" r:id="rId13"/>
    <p:sldId id="322" r:id="rId14"/>
    <p:sldId id="368" r:id="rId15"/>
    <p:sldId id="314" r:id="rId16"/>
    <p:sldId id="316" r:id="rId17"/>
    <p:sldId id="332" r:id="rId18"/>
    <p:sldId id="317" r:id="rId19"/>
    <p:sldId id="318" r:id="rId20"/>
    <p:sldId id="384" r:id="rId21"/>
    <p:sldId id="386" r:id="rId22"/>
    <p:sldId id="387" r:id="rId23"/>
    <p:sldId id="388" r:id="rId24"/>
    <p:sldId id="389" r:id="rId25"/>
    <p:sldId id="390" r:id="rId26"/>
    <p:sldId id="319" r:id="rId27"/>
    <p:sldId id="391" r:id="rId28"/>
    <p:sldId id="369" r:id="rId29"/>
    <p:sldId id="392" r:id="rId30"/>
    <p:sldId id="393" r:id="rId31"/>
    <p:sldId id="394" r:id="rId32"/>
    <p:sldId id="395" r:id="rId33"/>
    <p:sldId id="396" r:id="rId34"/>
    <p:sldId id="397" r:id="rId35"/>
    <p:sldId id="398" r:id="rId36"/>
    <p:sldId id="399" r:id="rId37"/>
    <p:sldId id="415" r:id="rId38"/>
    <p:sldId id="416" r:id="rId39"/>
    <p:sldId id="323" r:id="rId40"/>
    <p:sldId id="417" r:id="rId41"/>
    <p:sldId id="418" r:id="rId42"/>
    <p:sldId id="419" r:id="rId43"/>
    <p:sldId id="320" r:id="rId44"/>
    <p:sldId id="321" r:id="rId45"/>
    <p:sldId id="424" r:id="rId46"/>
    <p:sldId id="324" r:id="rId47"/>
  </p:sldIdLst>
  <p:sldSz cx="9144000" cy="5143500" type="screen16x9"/>
  <p:notesSz cx="6858000" cy="9144000"/>
  <p:embeddedFontLst>
    <p:embeddedFont>
      <p:font typeface="黑体" panose="02010609060101010101" charset="-122"/>
      <p:regular r:id="rId51"/>
    </p:embeddedFont>
    <p:embeddedFont>
      <p:font typeface="Calibri" panose="020F0502020204030204" charset="0"/>
      <p:regular r:id="rId52"/>
      <p:bold r:id="rId53"/>
      <p:italic r:id="rId54"/>
      <p:boldItalic r:id="rId5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5050"/>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312" y="-96"/>
      </p:cViewPr>
      <p:guideLst>
        <p:guide orient="horz" pos="155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font" Target="fonts/font5.fntdata"/><Relationship Id="rId54" Type="http://schemas.openxmlformats.org/officeDocument/2006/relationships/font" Target="fonts/font4.fntdata"/><Relationship Id="rId53" Type="http://schemas.openxmlformats.org/officeDocument/2006/relationships/font" Target="fonts/font3.fntdata"/><Relationship Id="rId52" Type="http://schemas.openxmlformats.org/officeDocument/2006/relationships/font" Target="fonts/font2.fntdata"/><Relationship Id="rId51" Type="http://schemas.openxmlformats.org/officeDocument/2006/relationships/font" Target="fonts/font1.fntdata"/><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png"/><Relationship Id="rId2" Type="http://schemas.microsoft.com/office/2007/relationships/media" Target="file:///C:\Users\Administrator\Desktop\G20\&#23567;&#37326;&#12522;&#12469;%20&#65288;&#23567;&#37326;&#20029;&#33678;&#65289;%20-%20Cachito.mp3" TargetMode="External"/><Relationship Id="rId1" Type="http://schemas.openxmlformats.org/officeDocument/2006/relationships/audio" Target="file:///C:\Users\Administrator\Desktop\G20\&#23567;&#37326;&#12522;&#12469;%20&#65288;&#23567;&#37326;&#20029;&#33678;&#65289;%20-%20Cachito.mp3"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slide" Target="slide2.xml"/><Relationship Id="rId2" Type="http://schemas.microsoft.com/office/2007/relationships/hdphoto" Target="../media/hdphoto2.wdp"/><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audio" Target="../media/audio2.wav"/><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2.xml"/><Relationship Id="rId3" Type="http://schemas.openxmlformats.org/officeDocument/2006/relationships/image" Target="../media/image12.png"/><Relationship Id="rId2" Type="http://schemas.microsoft.com/office/2007/relationships/hdphoto" Target="../media/hdphoto2.wdp"/><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slide" Target="slide33.xml"/><Relationship Id="rId7" Type="http://schemas.openxmlformats.org/officeDocument/2006/relationships/slide" Target="slide28.xml"/><Relationship Id="rId6" Type="http://schemas.openxmlformats.org/officeDocument/2006/relationships/slide" Target="slide24.xml"/><Relationship Id="rId5" Type="http://schemas.openxmlformats.org/officeDocument/2006/relationships/slide" Target="slide12.xml"/><Relationship Id="rId4" Type="http://schemas.openxmlformats.org/officeDocument/2006/relationships/slide" Target="slide19.xml"/><Relationship Id="rId3" Type="http://schemas.openxmlformats.org/officeDocument/2006/relationships/slide" Target="slide3.xml"/><Relationship Id="rId2" Type="http://schemas.microsoft.com/office/2007/relationships/hdphoto" Target="../media/hdphoto1.wdp"/><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2.xml"/><Relationship Id="rId2" Type="http://schemas.microsoft.com/office/2007/relationships/hdphoto" Target="../media/hdphoto2.wdp"/><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6.png"/><Relationship Id="rId4" Type="http://schemas.microsoft.com/office/2007/relationships/hdphoto" Target="../media/hdphoto4.wdp"/><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1.png"/><Relationship Id="rId6" Type="http://schemas.openxmlformats.org/officeDocument/2006/relationships/image" Target="../media/image20.png"/><Relationship Id="rId5" Type="http://schemas.microsoft.com/office/2007/relationships/hdphoto" Target="../media/hdphoto2.wdp"/><Relationship Id="rId4" Type="http://schemas.openxmlformats.org/officeDocument/2006/relationships/image" Target="../media/image3.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9" Type="http://schemas.openxmlformats.org/officeDocument/2006/relationships/image" Target="../media/image25.png"/><Relationship Id="rId8" Type="http://schemas.microsoft.com/office/2007/relationships/hdphoto" Target="../media/hdphoto2.wdp"/><Relationship Id="rId7" Type="http://schemas.openxmlformats.org/officeDocument/2006/relationships/image" Target="../media/image3.png"/><Relationship Id="rId6" Type="http://schemas.openxmlformats.org/officeDocument/2006/relationships/image" Target="../media/image24.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23.png"/><Relationship Id="rId11" Type="http://schemas.openxmlformats.org/officeDocument/2006/relationships/slideLayout" Target="../slideLayouts/slideLayout7.xml"/><Relationship Id="rId10" Type="http://schemas.openxmlformats.org/officeDocument/2006/relationships/slide" Target="slide2.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5.wdp"/><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15.png"/><Relationship Id="rId4" Type="http://schemas.openxmlformats.org/officeDocument/2006/relationships/image" Target="../media/image27.png"/><Relationship Id="rId3" Type="http://schemas.openxmlformats.org/officeDocument/2006/relationships/image" Target="../media/image8.png"/><Relationship Id="rId2" Type="http://schemas.microsoft.com/office/2007/relationships/hdphoto" Target="../media/hdphoto5.wdp"/><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5.wdp"/><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2.xml"/><Relationship Id="rId2" Type="http://schemas.microsoft.com/office/2007/relationships/hdphoto" Target="../media/hdphoto5.wdp"/><Relationship Id="rId1"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5.wdp"/><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5.wdp"/><Relationship Id="rId1"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5.wdp"/><Relationship Id="rId1" Type="http://schemas.openxmlformats.org/officeDocument/2006/relationships/image" Target="../media/image26.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2.xml"/><Relationship Id="rId2" Type="http://schemas.microsoft.com/office/2007/relationships/hdphoto" Target="../media/hdphoto5.wdp"/><Relationship Id="rId1"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8.png"/><Relationship Id="rId2" Type="http://schemas.microsoft.com/office/2007/relationships/hdphoto" Target="../media/hdphoto2.wdp"/><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5.wdp"/><Relationship Id="rId1"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5.wdp"/><Relationship Id="rId1"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microsoft.com/office/2007/relationships/hdphoto" Target="../media/hdphoto2.wdp"/><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microsoft.com/office/2007/relationships/hdphoto" Target="../media/hdphoto2.wdp"/><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265045" y="1933575"/>
            <a:ext cx="4584700" cy="754380"/>
          </a:xfrm>
          <a:prstGeom prst="rect">
            <a:avLst/>
          </a:prstGeom>
          <a:noFill/>
        </p:spPr>
        <p:txBody>
          <a:bodyPr wrap="square" rtlCol="0">
            <a:spAutoFit/>
          </a:bodyPr>
          <a:lstStyle/>
          <a:p>
            <a:pPr algn="dist"/>
            <a:r>
              <a:rPr lang="en-US" altLang="zh-CN" sz="4000" b="1" dirty="0" smtClean="0">
                <a:solidFill>
                  <a:srgbClr val="FF0000"/>
                </a:solidFill>
                <a:latin typeface="造字工房朗倩（非商用）细体" charset="-122"/>
                <a:ea typeface="造字工房朗倩（非商用）细体" charset="-122"/>
              </a:rPr>
              <a:t>B</a:t>
            </a:r>
            <a:r>
              <a:rPr lang="en-US" altLang="zh-CN" sz="4000" b="1" dirty="0" smtClean="0">
                <a:solidFill>
                  <a:srgbClr val="FFFF00"/>
                </a:solidFill>
                <a:latin typeface="造字工房朗倩（非商用）细体" charset="-122"/>
                <a:ea typeface="造字工房朗倩（非商用）细体" charset="-122"/>
              </a:rPr>
              <a:t>B</a:t>
            </a:r>
            <a:r>
              <a:rPr lang="zh-CN" altLang="en-US" sz="4000" b="1" dirty="0" smtClean="0">
                <a:solidFill>
                  <a:srgbClr val="00B050"/>
                </a:solidFill>
                <a:latin typeface="造字工房朗倩（非商用）细体" charset="-122"/>
                <a:ea typeface="造字工房朗倩（非商用）细体" charset="-122"/>
              </a:rPr>
              <a:t>弹</a:t>
            </a:r>
            <a:r>
              <a:rPr lang="zh-CN" altLang="en-US" sz="4000" b="1" dirty="0" smtClean="0">
                <a:solidFill>
                  <a:srgbClr val="0070C0"/>
                </a:solidFill>
                <a:latin typeface="造字工房朗倩（非商用）细体" charset="-122"/>
                <a:ea typeface="造字工房朗倩（非商用）细体" charset="-122"/>
              </a:rPr>
              <a:t>幕</a:t>
            </a:r>
            <a:r>
              <a:rPr lang="zh-CN" altLang="en-US" sz="4000" b="1" dirty="0" smtClean="0">
                <a:solidFill>
                  <a:srgbClr val="7030A0"/>
                </a:solidFill>
                <a:latin typeface="造字工房朗倩（非商用）细体" charset="-122"/>
                <a:ea typeface="造字工房朗倩（非商用）细体" charset="-122"/>
              </a:rPr>
              <a:t>系</a:t>
            </a:r>
            <a:r>
              <a:rPr lang="zh-CN" altLang="en-US" sz="4000" b="1" dirty="0" smtClean="0">
                <a:solidFill>
                  <a:schemeClr val="tx1"/>
                </a:solidFill>
                <a:latin typeface="造字工房朗倩（非商用）细体" charset="-122"/>
                <a:ea typeface="造字工房朗倩（非商用）细体" charset="-122"/>
              </a:rPr>
              <a:t>统</a:t>
            </a:r>
            <a:endParaRPr lang="zh-CN" altLang="en-US" sz="4000" b="1" dirty="0" smtClean="0">
              <a:solidFill>
                <a:schemeClr val="tx1"/>
              </a:solidFill>
              <a:latin typeface="造字工房朗倩（非商用）细体" charset="-122"/>
              <a:ea typeface="造字工房朗倩（非商用）细体"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185811" y="3286125"/>
            <a:ext cx="773100" cy="603237"/>
            <a:chOff x="5816" y="4526"/>
            <a:chExt cx="1217" cy="950"/>
          </a:xfrm>
        </p:grpSpPr>
        <p:sp>
          <p:nvSpPr>
            <p:cNvPr id="2" name="矩形 1"/>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5901" y="4883"/>
              <a:ext cx="1048" cy="562"/>
            </a:xfrm>
            <a:prstGeom prst="rect">
              <a:avLst/>
            </a:prstGeom>
            <a:noFill/>
          </p:spPr>
          <p:txBody>
            <a:bodyPr wrap="none" rtlCol="0">
              <a:spAutoFit/>
            </a:bodyPr>
            <a:lstStyle/>
            <a:p>
              <a:pPr algn="ctr"/>
              <a:r>
                <a:rPr lang="en-US" sz="1600" u="sng" dirty="0">
                  <a:latin typeface="造字工房朗倩（非商用）细体" charset="-122"/>
                  <a:ea typeface="造字工房朗倩（非商用）细体" charset="-122"/>
                </a:rPr>
                <a:t>B   B</a:t>
              </a:r>
              <a:endParaRPr lang="en-US" sz="1600" u="sng" dirty="0">
                <a:latin typeface="造字工房朗倩（非商用）细体" charset="-122"/>
                <a:ea typeface="造字工房朗倩（非商用）细体" charset="-122"/>
              </a:endParaRPr>
            </a:p>
          </p:txBody>
        </p:sp>
        <p:grpSp>
          <p:nvGrpSpPr>
            <p:cNvPr id="9" name="组合 8"/>
            <p:cNvGrpSpPr/>
            <p:nvPr/>
          </p:nvGrpSpPr>
          <p:grpSpPr>
            <a:xfrm>
              <a:off x="5986" y="4552"/>
              <a:ext cx="439" cy="331"/>
              <a:chOff x="5986" y="4552"/>
              <a:chExt cx="439" cy="331"/>
            </a:xfrm>
          </p:grpSpPr>
          <p:cxnSp>
            <p:nvCxnSpPr>
              <p:cNvPr id="4" name="直接连接符 3"/>
              <p:cNvCxnSpPr>
                <a:endCxn id="3"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文本框 9"/>
          <p:cNvSpPr txBox="1"/>
          <p:nvPr/>
        </p:nvSpPr>
        <p:spPr>
          <a:xfrm>
            <a:off x="3434715" y="933450"/>
            <a:ext cx="2275840" cy="621665"/>
          </a:xfrm>
          <a:prstGeom prst="rect">
            <a:avLst/>
          </a:prstGeom>
          <a:noFill/>
        </p:spPr>
        <p:txBody>
          <a:bodyPr wrap="square" rtlCol="0">
            <a:spAutoFit/>
          </a:bodyPr>
          <a:p>
            <a:pPr algn="ctr"/>
            <a:r>
              <a:rPr lang="en-US" sz="3200">
                <a:latin typeface="造字工房朗倩（非商用）细体" charset="-122"/>
                <a:ea typeface="造字工房朗倩（非商用）细体" charset="-122"/>
              </a:rPr>
              <a:t>G 20</a:t>
            </a:r>
            <a:endParaRPr lang="en-US" sz="3200">
              <a:latin typeface="造字工房朗倩（非商用）细体" charset="-122"/>
              <a:ea typeface="造字工房朗倩（非商用）细体" charset="-122"/>
            </a:endParaRPr>
          </a:p>
        </p:txBody>
      </p:sp>
      <p:pic>
        <p:nvPicPr>
          <p:cNvPr id="11" name="小野リサ （小野丽莎） - Cachito">
            <a:hlinkClick r:id="" action="ppaction://media"/>
          </p:cNvPr>
          <p:cNvPicPr/>
          <p:nvPr>
            <a:audioFile r:link="rId1"/>
            <p:extLst>
              <p:ext uri="{DAA4B4D4-6D71-4841-9C94-3DE7FCFB9230}">
                <p14:media xmlns:p14="http://schemas.microsoft.com/office/powerpoint/2010/main" r:link="rId2"/>
              </p:ext>
            </p:extLst>
          </p:nvPr>
        </p:nvPicPr>
        <p:blipFill>
          <a:blip r:embed="rId3"/>
          <a:stretch>
            <a:fillRect/>
          </a:stretch>
        </p:blipFill>
        <p:spPr>
          <a:xfrm>
            <a:off x="8119745" y="3848100"/>
            <a:ext cx="619125" cy="619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78000" numSld="999" showWhenStopped="0">
                <p:cTn id="7" repeatCount="indefinite" fill="hold" display="1">
                  <p:stCondLst>
                    <p:cond delay="indefinite"/>
                  </p:stCondLst>
                  <p:endCondLst>
                    <p:cond evt="onNext">
                      <p:tgtEl>
                        <p:sldTgt/>
                      </p:tgtEl>
                    </p:cond>
                    <p:cond evt="onPrev">
                      <p:tgtEl>
                        <p:sldTgt/>
                      </p:tgtEl>
                    </p:cond>
                    <p:cond evt="onStopAudio">
                      <p:tgtEl>
                        <p:sldTgt/>
                      </p:tgtEl>
                    </p:cond>
                  </p:endCondLst>
                </p:cTn>
                <p:tgtEl>
                  <p:spTgt spid="1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标准、条约和约定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847340" y="1666875"/>
            <a:ext cx="5536565" cy="2858770"/>
          </a:xfrm>
          <a:prstGeom prst="rect">
            <a:avLst/>
          </a:prstGeom>
          <a:noFill/>
        </p:spPr>
        <p:txBody>
          <a:bodyPr wrap="none" rtlCol="0">
            <a:spAutoFit/>
          </a:bodyPr>
          <a:p>
            <a:pPr algn="l"/>
            <a:r>
              <a:rPr lang="zh-CN" altLang="en-US">
                <a:latin typeface="造字工房朗倩（非商用）细体" charset="-122"/>
                <a:ea typeface="造字工房朗倩（非商用）细体" charset="-122"/>
              </a:rPr>
              <a:t>GB/T 13702-1992 计算机软件分类与代码</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20918-2007 信息技术 </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19003-2008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5538-1995  软件工程标准分类法</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9386-2008  计算机富安居测试文档编制</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9385-2008  计算机软件需求规格说明</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5532-2008  计算机软件测试规范</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18221-2000 信息技术程序设计语言</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11457-2006 信息技术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8567-2006  计算机软件文档编制规范</a:t>
            </a:r>
            <a:endParaRPr lang="zh-CN" altLang="en-US">
              <a:latin typeface="造字工房朗倩（非商用）细体" charset="-122"/>
              <a:ea typeface="造字工房朗倩（非商用）细体" charset="-122"/>
            </a:endParaRPr>
          </a:p>
        </p:txBody>
      </p:sp>
      <p:sp>
        <p:nvSpPr>
          <p:cNvPr id="13" name="文本框 12"/>
          <p:cNvSpPr txBox="1"/>
          <p:nvPr/>
        </p:nvSpPr>
        <p:spPr>
          <a:xfrm>
            <a:off x="2885440" y="1066165"/>
            <a:ext cx="36791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本项目遵从以下标准：</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76466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编写文档的WBS</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9" name="椭圆 8">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pic>
        <p:nvPicPr>
          <p:cNvPr id="6" name="图片 5" descr="2D0A})TH4U%5FA[16KW4%3W"/>
          <p:cNvPicPr>
            <a:picLocks noChangeAspect="1"/>
          </p:cNvPicPr>
          <p:nvPr/>
        </p:nvPicPr>
        <p:blipFill>
          <a:blip r:embed="rId4"/>
          <a:stretch>
            <a:fillRect/>
          </a:stretch>
        </p:blipFill>
        <p:spPr>
          <a:xfrm>
            <a:off x="2553335" y="1180465"/>
            <a:ext cx="6343015" cy="3237865"/>
          </a:xfrm>
          <a:prstGeom prst="rect">
            <a:avLst/>
          </a:prstGeom>
        </p:spPr>
      </p:pic>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4"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par>
                                <p:cTn id="13" presetID="10" presetClass="entr" presetSubtype="0" fill="hold" grpId="4" nodeType="withEffect">
                                  <p:stCondLst>
                                    <p:cond delay="0"/>
                                  </p:stCondLst>
                                  <p:iterate type="lt">
                                    <p:tmPct val="0"/>
                                  </p:iterate>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childTnLst>
                          </p:cTn>
                        </p:par>
                        <p:par>
                          <p:cTn id="16" fill="hold">
                            <p:stCondLst>
                              <p:cond delay="500"/>
                            </p:stCondLst>
                            <p:childTnLst>
                              <p:par>
                                <p:cTn id="17"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8" dur="500" accel="50000" decel="50000" autoRev="1" fill="hold">
                                          <p:stCondLst>
                                            <p:cond delay="0"/>
                                          </p:stCondLst>
                                        </p:cTn>
                                        <p:tgtEl>
                                          <p:spTgt spid="51"/>
                                        </p:tgtEl>
                                        <p:attrNameLst>
                                          <p:attrName>ppt_x</p:attrName>
                                          <p:attrName>ppt_y</p:attrName>
                                        </p:attrNameLst>
                                      </p:cBhvr>
                                    </p:animMotion>
                                    <p:animRot by="1500000">
                                      <p:cBhvr>
                                        <p:cTn id="19" dur="250" fill="hold">
                                          <p:stCondLst>
                                            <p:cond delay="0"/>
                                          </p:stCondLst>
                                        </p:cTn>
                                        <p:tgtEl>
                                          <p:spTgt spid="51"/>
                                        </p:tgtEl>
                                        <p:attrNameLst>
                                          <p:attrName>r</p:attrName>
                                        </p:attrNameLst>
                                      </p:cBhvr>
                                    </p:animRot>
                                    <p:animRot by="-1500000">
                                      <p:cBhvr>
                                        <p:cTn id="20" dur="250" fill="hold">
                                          <p:stCondLst>
                                            <p:cond delay="250"/>
                                          </p:stCondLst>
                                        </p:cTn>
                                        <p:tgtEl>
                                          <p:spTgt spid="51"/>
                                        </p:tgtEl>
                                        <p:attrNameLst>
                                          <p:attrName>r</p:attrName>
                                        </p:attrNameLst>
                                      </p:cBhvr>
                                    </p:animRot>
                                    <p:animRot by="-1500000">
                                      <p:cBhvr>
                                        <p:cTn id="21" dur="250" fill="hold">
                                          <p:stCondLst>
                                            <p:cond delay="500"/>
                                          </p:stCondLst>
                                        </p:cTn>
                                        <p:tgtEl>
                                          <p:spTgt spid="51"/>
                                        </p:tgtEl>
                                        <p:attrNameLst>
                                          <p:attrName>r</p:attrName>
                                        </p:attrNameLst>
                                      </p:cBhvr>
                                    </p:animRot>
                                    <p:animRot by="1500000">
                                      <p:cBhvr>
                                        <p:cTn id="22"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可行性</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分析</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0" y="4883"/>
              <a:ext cx="779" cy="614"/>
            </a:xfrm>
            <a:prstGeom prst="rect">
              <a:avLst/>
            </a:prstGeom>
            <a:noFill/>
          </p:spPr>
          <p:txBody>
            <a:bodyPr wrap="none" rtlCol="0">
              <a:spAutoFit/>
            </a:bodyPr>
            <a:p>
              <a:pPr algn="ctr"/>
              <a:r>
                <a:rPr lang="en-US" dirty="0">
                  <a:latin typeface="造字工房朗倩（非商用）细体" charset="-122"/>
                  <a:ea typeface="造字工房朗倩（非商用）细体" charset="-122"/>
                </a:rPr>
                <a:t>10</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5" cy="331"/>
              <a:chOff x="5986" y="4552"/>
              <a:chExt cx="445" cy="331"/>
            </a:xfrm>
          </p:grpSpPr>
          <p:cxnSp>
            <p:nvCxnSpPr>
              <p:cNvPr id="6" name="直接连接符 5"/>
              <p:cNvCxnSpPr>
                <a:endCxn id="5" idx="0"/>
              </p:cNvCxnSpPr>
              <p:nvPr/>
            </p:nvCxnSpPr>
            <p:spPr>
              <a:xfrm>
                <a:off x="6116"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术语的解释</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2172970" y="897255"/>
            <a:ext cx="6115685" cy="581660"/>
          </a:xfrm>
          <a:prstGeom prst="rect">
            <a:avLst/>
          </a:prstGeom>
          <a:noFill/>
        </p:spPr>
        <p:txBody>
          <a:bodyPr wrap="square" rtlCol="0">
            <a:spAutoFit/>
          </a:bodyPr>
          <a:p>
            <a:r>
              <a:rPr lang="zh-CN" altLang="en-US" sz="1600">
                <a:latin typeface="造字工房朗倩（非商用）细体" charset="-122"/>
                <a:ea typeface="造字工房朗倩（非商用）细体" charset="-122"/>
              </a:rPr>
              <a:t>Ajax：异步 JavaScript和XML，通过在后台与服务器进行少量数据交换，AJAX 可以使网页实现异步更新</a:t>
            </a:r>
            <a:endParaRPr lang="zh-CN" altLang="en-US" sz="1600">
              <a:latin typeface="造字工房朗倩（非商用）细体" charset="-122"/>
              <a:ea typeface="造字工房朗倩（非商用）细体" charset="-122"/>
            </a:endParaRPr>
          </a:p>
        </p:txBody>
      </p:sp>
      <p:sp>
        <p:nvSpPr>
          <p:cNvPr id="12" name="文本框 11"/>
          <p:cNvSpPr txBox="1"/>
          <p:nvPr/>
        </p:nvSpPr>
        <p:spPr>
          <a:xfrm>
            <a:off x="2172970" y="1517015"/>
            <a:ext cx="6598920" cy="1088390"/>
          </a:xfrm>
          <a:prstGeom prst="rect">
            <a:avLst/>
          </a:prstGeom>
          <a:noFill/>
        </p:spPr>
        <p:txBody>
          <a:bodyPr wrap="square" rtlCol="0">
            <a:spAutoFit/>
          </a:bodyPr>
          <a:p>
            <a:r>
              <a:rPr lang="zh-CN" altLang="en-US" sz="1600">
                <a:latin typeface="造字工房朗倩（非商用）细体" charset="-122"/>
                <a:ea typeface="造字工房朗倩（非商用）细体" charset="-122"/>
              </a:rPr>
              <a:t>Socket.IO:    一个开源的WebSocket库，它通过Node.js实现WebSocket服务端，同时也提供客户端JS库。Socket.IO支持以事件为基础的实时双向通讯，它可以工作在任何平台、浏览器或移动设备</a:t>
            </a:r>
            <a:endParaRPr lang="zh-CN" altLang="en-US" sz="1600">
              <a:latin typeface="造字工房朗倩（非商用）细体" charset="-122"/>
              <a:ea typeface="造字工房朗倩（非商用）细体" charset="-122"/>
            </a:endParaRPr>
          </a:p>
        </p:txBody>
      </p:sp>
      <p:sp>
        <p:nvSpPr>
          <p:cNvPr id="100" name="文本框 99"/>
          <p:cNvSpPr txBox="1"/>
          <p:nvPr/>
        </p:nvSpPr>
        <p:spPr>
          <a:xfrm>
            <a:off x="2172970" y="2614930"/>
            <a:ext cx="6431280" cy="600710"/>
          </a:xfrm>
          <a:prstGeom prst="rect">
            <a:avLst/>
          </a:prstGeom>
          <a:noFill/>
          <a:ln w="9525">
            <a:noFill/>
          </a:ln>
        </p:spPr>
        <p:txBody>
          <a:bodyPr wrap="square">
            <a:spAutoFit/>
          </a:bodyPr>
          <a:p>
            <a:pPr marL="0" indent="0" algn="l"/>
            <a:r>
              <a:rPr lang="en-US" altLang="zh-CN" sz="1600" b="0" u="none">
                <a:solidFill>
                  <a:srgbClr val="000000"/>
                </a:solidFill>
                <a:highlight>
                  <a:srgbClr val="FCFAFA"/>
                </a:highlight>
                <a:latin typeface="造字工房朗倩（非商用）细体" charset="-122"/>
                <a:ea typeface="造字工房朗倩（非商用）细体" charset="-122"/>
                <a:cs typeface="宋体" panose="02010600030101010101" pitchFamily="2" charset="-122"/>
              </a:rPr>
              <a:t>WebSocket:    </a:t>
            </a:r>
            <a:r>
              <a:rPr lang="zh-CN" altLang="en-US" sz="1600" b="0" u="none">
                <a:solidFill>
                  <a:srgbClr val="000000"/>
                </a:solidFill>
                <a:highlight>
                  <a:srgbClr val="FFFFFF"/>
                </a:highlight>
                <a:latin typeface="造字工房朗倩（非商用）细体" charset="-122"/>
                <a:ea typeface="造字工房朗倩（非商用）细体" charset="-122"/>
                <a:cs typeface="宋体" panose="02010600030101010101" pitchFamily="2" charset="-122"/>
              </a:rPr>
              <a:t>是</a:t>
            </a:r>
            <a:r>
              <a:rPr lang="en-US" altLang="zh-CN" sz="1600" b="0" u="none">
                <a:solidFill>
                  <a:srgbClr val="000000"/>
                </a:solidFill>
                <a:highlight>
                  <a:srgbClr val="FFFFFF"/>
                </a:highlight>
                <a:latin typeface="造字工房朗倩（非商用）细体" charset="-122"/>
                <a:ea typeface="造字工房朗倩（非商用）细体" charset="-122"/>
                <a:cs typeface="宋体" panose="02010600030101010101" pitchFamily="2" charset="-122"/>
              </a:rPr>
              <a:t>HTML5</a:t>
            </a:r>
            <a:r>
              <a:rPr lang="zh-CN" altLang="en-US" sz="1600" b="0" u="none">
                <a:solidFill>
                  <a:srgbClr val="000000"/>
                </a:solidFill>
                <a:highlight>
                  <a:srgbClr val="FFFFFF"/>
                </a:highlight>
                <a:latin typeface="造字工房朗倩（非商用）细体" charset="-122"/>
                <a:ea typeface="造字工房朗倩（非商用）细体" charset="-122"/>
                <a:cs typeface="宋体" panose="02010600030101010101" pitchFamily="2" charset="-122"/>
              </a:rPr>
              <a:t>开始提供的一种在单个 </a:t>
            </a:r>
            <a:r>
              <a:rPr lang="en-US" altLang="zh-CN" sz="1600" b="0" u="none">
                <a:solidFill>
                  <a:srgbClr val="000000"/>
                </a:solidFill>
                <a:highlight>
                  <a:srgbClr val="FFFFFF"/>
                </a:highlight>
                <a:latin typeface="造字工房朗倩（非商用）细体" charset="-122"/>
                <a:ea typeface="造字工房朗倩（非商用）细体" charset="-122"/>
                <a:cs typeface="宋体" panose="02010600030101010101" pitchFamily="2" charset="-122"/>
              </a:rPr>
              <a:t>TCP </a:t>
            </a:r>
            <a:r>
              <a:rPr lang="zh-CN" altLang="en-US" sz="1600" b="0" u="none">
                <a:solidFill>
                  <a:srgbClr val="000000"/>
                </a:solidFill>
                <a:highlight>
                  <a:srgbClr val="FFFFFF"/>
                </a:highlight>
                <a:latin typeface="造字工房朗倩（非商用）细体" charset="-122"/>
                <a:ea typeface="造字工房朗倩（非商用）细体" charset="-122"/>
                <a:cs typeface="宋体" panose="02010600030101010101" pitchFamily="2" charset="-122"/>
              </a:rPr>
              <a:t>连接上进行全双工通讯的协议</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172970" y="3336290"/>
            <a:ext cx="63842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Express:Node.js最流行的一款web框架</a:t>
            </a:r>
            <a:endParaRPr lang="zh-CN" altLang="en-US" sz="1600">
              <a:latin typeface="造字工房朗倩（非商用）细体" charset="-122"/>
              <a:ea typeface="造字工房朗倩（非商用）细体" charset="-122"/>
            </a:endParaRPr>
          </a:p>
        </p:txBody>
      </p:sp>
      <p:sp>
        <p:nvSpPr>
          <p:cNvPr id="15" name="文本框 14"/>
          <p:cNvSpPr txBox="1"/>
          <p:nvPr/>
        </p:nvSpPr>
        <p:spPr>
          <a:xfrm>
            <a:off x="2172970" y="3829050"/>
            <a:ext cx="6018530" cy="337820"/>
          </a:xfrm>
          <a:prstGeom prst="rect">
            <a:avLst/>
          </a:prstGeom>
          <a:noFill/>
        </p:spPr>
        <p:txBody>
          <a:bodyPr wrap="square" rtlCol="0">
            <a:spAutoFit/>
          </a:bodyPr>
          <a:p>
            <a:r>
              <a:rPr lang="zh-CN" altLang="en-US" sz="1600">
                <a:latin typeface="造字工房朗倩（非商用）细体" charset="-122"/>
                <a:ea typeface="造字工房朗倩（非商用）细体" charset="-122"/>
              </a:rPr>
              <a:t>Node.js:Node 是一个服务器端 JavaScript 解释器</a:t>
            </a:r>
            <a:endParaRPr lang="zh-CN" altLang="en-US" sz="1600">
              <a:latin typeface="造字工房朗倩（非商用）细体" charset="-122"/>
              <a:ea typeface="造字工房朗倩（非商用）细体" charset="-122"/>
            </a:endParaRPr>
          </a:p>
        </p:txBody>
      </p:sp>
      <p:sp>
        <p:nvSpPr>
          <p:cNvPr id="16" name="文本框 15"/>
          <p:cNvSpPr txBox="1"/>
          <p:nvPr/>
        </p:nvSpPr>
        <p:spPr>
          <a:xfrm>
            <a:off x="2172970" y="4234180"/>
            <a:ext cx="5673090" cy="337820"/>
          </a:xfrm>
          <a:prstGeom prst="rect">
            <a:avLst/>
          </a:prstGeom>
          <a:noFill/>
        </p:spPr>
        <p:txBody>
          <a:bodyPr wrap="square" rtlCol="0">
            <a:spAutoFit/>
          </a:bodyPr>
          <a:p>
            <a:r>
              <a:rPr lang="zh-CN" altLang="en-US" sz="1600">
                <a:latin typeface="造字工房朗倩（非商用）细体" charset="-122"/>
                <a:ea typeface="造字工房朗倩（非商用）细体" charset="-122"/>
              </a:rPr>
              <a:t>JavaScript:强大的脚本语言（组长的个人拙见）</a:t>
            </a:r>
            <a:endParaRPr lang="zh-CN" altLang="en-US" sz="1600">
              <a:latin typeface="造字工房朗倩（非商用）细体" charset="-122"/>
              <a:ea typeface="造字工房朗倩（非商用）细体" charset="-122"/>
            </a:endParaRPr>
          </a:p>
        </p:txBody>
      </p:sp>
      <p:sp>
        <p:nvSpPr>
          <p:cNvPr id="17" name="文本框 16"/>
          <p:cNvSpPr txBox="1"/>
          <p:nvPr/>
        </p:nvSpPr>
        <p:spPr>
          <a:xfrm>
            <a:off x="2160905" y="908685"/>
            <a:ext cx="4822190" cy="337820"/>
          </a:xfrm>
          <a:prstGeom prst="rect">
            <a:avLst/>
          </a:prstGeom>
          <a:noFill/>
        </p:spPr>
        <p:txBody>
          <a:bodyPr wrap="square" rtlCol="0">
            <a:spAutoFit/>
          </a:bodyPr>
          <a:p>
            <a:r>
              <a:rPr lang="zh-CN" altLang="en-US" sz="1600">
                <a:latin typeface="造字工房朗倩（非商用）细体" charset="-122"/>
                <a:ea typeface="造字工房朗倩（非商用）细体" charset="-122"/>
              </a:rPr>
              <a:t>HTML5：应用超文本标记语言</a:t>
            </a:r>
            <a:endParaRPr lang="zh-CN" altLang="en-US" sz="1600">
              <a:latin typeface="造字工房朗倩（非商用）细体" charset="-122"/>
              <a:ea typeface="造字工房朗倩（非商用）细体" charset="-122"/>
            </a:endParaRPr>
          </a:p>
        </p:txBody>
      </p:sp>
      <p:sp>
        <p:nvSpPr>
          <p:cNvPr id="18" name="文本框 17"/>
          <p:cNvSpPr txBox="1"/>
          <p:nvPr/>
        </p:nvSpPr>
        <p:spPr>
          <a:xfrm>
            <a:off x="2199640" y="1626870"/>
            <a:ext cx="3124835" cy="337820"/>
          </a:xfrm>
          <a:prstGeom prst="rect">
            <a:avLst/>
          </a:prstGeom>
          <a:noFill/>
        </p:spPr>
        <p:txBody>
          <a:bodyPr wrap="square" rtlCol="0">
            <a:spAutoFit/>
          </a:bodyPr>
          <a:p>
            <a:r>
              <a:rPr lang="zh-CN" altLang="en-US" sz="1600">
                <a:latin typeface="造字工房朗倩（非商用）细体" charset="-122"/>
                <a:ea typeface="造字工房朗倩（非商用）细体" charset="-122"/>
              </a:rPr>
              <a:t>CSS：层叠样式表</a:t>
            </a:r>
            <a:endParaRPr lang="zh-CN" altLang="en-US" sz="1600">
              <a:latin typeface="造字工房朗倩（非商用）细体" charset="-122"/>
              <a:ea typeface="造字工房朗倩（非商用）细体" charset="-122"/>
            </a:endParaRPr>
          </a:p>
        </p:txBody>
      </p:sp>
      <p:sp>
        <p:nvSpPr>
          <p:cNvPr id="19" name="文本框 18"/>
          <p:cNvSpPr txBox="1"/>
          <p:nvPr/>
        </p:nvSpPr>
        <p:spPr>
          <a:xfrm>
            <a:off x="2200275" y="2183130"/>
            <a:ext cx="640397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V8引擎：javaScript引擎，功能类似于java的JVM</a:t>
            </a:r>
            <a:endParaRPr lang="zh-CN" altLang="en-US" sz="1600">
              <a:latin typeface="造字工房朗倩（非商用）细体" charset="-122"/>
              <a:ea typeface="造字工房朗倩（非商用）细体" charset="-122"/>
            </a:endParaRPr>
          </a:p>
        </p:txBody>
      </p:sp>
      <p:sp>
        <p:nvSpPr>
          <p:cNvPr id="20" name="文本框 19"/>
          <p:cNvSpPr txBox="1"/>
          <p:nvPr/>
        </p:nvSpPr>
        <p:spPr>
          <a:xfrm>
            <a:off x="2159635" y="2736215"/>
            <a:ext cx="603186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SDK：software development kit软件开发工具包</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fade">
                                      <p:cBhvr>
                                        <p:cTn id="17" dur="50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100"/>
                                        </p:tgtEl>
                                      </p:cBhvr>
                                    </p:animEffect>
                                    <p:set>
                                      <p:cBhvr>
                                        <p:cTn id="58" dur="1" fill="hold">
                                          <p:stCondLst>
                                            <p:cond delay="499"/>
                                          </p:stCondLst>
                                        </p:cTn>
                                        <p:tgtEl>
                                          <p:spTgt spid="100"/>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00" grpId="0"/>
      <p:bldP spid="13" grpId="0"/>
      <p:bldP spid="15" grpId="0"/>
      <p:bldP spid="16" grpId="0"/>
      <p:bldP spid="11" grpId="1"/>
      <p:bldP spid="17" grpId="0"/>
      <p:bldP spid="12" grpId="1"/>
      <p:bldP spid="18" grpId="0"/>
      <p:bldP spid="19" grpId="0"/>
      <p:bldP spid="100" grpId="1"/>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市场分析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6" cy="330"/>
              <a:chOff x="5986" y="4552"/>
              <a:chExt cx="436" cy="330"/>
            </a:xfrm>
          </p:grpSpPr>
          <p:cxnSp>
            <p:nvCxnSpPr>
              <p:cNvPr id="30" name="直接连接符 29"/>
              <p:cNvCxnSpPr>
                <a:endCxn id="28" idx="0"/>
              </p:cNvCxnSpPr>
              <p:nvPr/>
            </p:nvCxnSpPr>
            <p:spPr>
              <a:xfrm>
                <a:off x="610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2607310" y="716280"/>
            <a:ext cx="5716905" cy="389890"/>
          </a:xfrm>
          <a:prstGeom prst="rect">
            <a:avLst/>
          </a:prstGeom>
          <a:noFill/>
        </p:spPr>
        <p:txBody>
          <a:bodyPr wrap="square" rtlCol="0">
            <a:spAutoFit/>
          </a:bodyPr>
          <a:p>
            <a:r>
              <a:rPr lang="zh-CN" altLang="en-US">
                <a:latin typeface="造字工房朗倩（非商用）细体" charset="-122"/>
                <a:ea typeface="造字工房朗倩（非商用）细体" charset="-122"/>
              </a:rPr>
              <a:t>这是一款针对当前</a:t>
            </a:r>
            <a:r>
              <a:rPr lang="zh-CN" altLang="en-US">
                <a:solidFill>
                  <a:srgbClr val="0070C0"/>
                </a:solidFill>
                <a:latin typeface="造字工房朗倩（非商用）细体" charset="-122"/>
                <a:ea typeface="造字工房朗倩（非商用）细体" charset="-122"/>
              </a:rPr>
              <a:t>社会问题</a:t>
            </a:r>
            <a:r>
              <a:rPr lang="zh-CN" altLang="en-US">
                <a:latin typeface="造字工房朗倩（非商用）细体" charset="-122"/>
                <a:ea typeface="造字工房朗倩（非商用）细体" charset="-122"/>
              </a:rPr>
              <a:t>而设想的软件</a:t>
            </a:r>
            <a:endParaRPr lang="zh-CN" altLang="en-US">
              <a:latin typeface="造字工房朗倩（非商用）细体" charset="-122"/>
              <a:ea typeface="造字工房朗倩（非商用）细体" charset="-122"/>
            </a:endParaRPr>
          </a:p>
        </p:txBody>
      </p:sp>
      <p:sp>
        <p:nvSpPr>
          <p:cNvPr id="12" name="文本框 11"/>
          <p:cNvSpPr txBox="1"/>
          <p:nvPr/>
        </p:nvSpPr>
        <p:spPr>
          <a:xfrm>
            <a:off x="2607310" y="1082040"/>
            <a:ext cx="2567305"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面向的目标是社会上的</a:t>
            </a:r>
            <a:endParaRPr lang="zh-CN" altLang="en-US">
              <a:solidFill>
                <a:srgbClr val="C00000"/>
              </a:solidFill>
              <a:latin typeface="造字工房朗倩（非商用）细体" charset="-122"/>
              <a:ea typeface="造字工房朗倩（非商用）细体" charset="-122"/>
              <a:sym typeface="+mn-ea"/>
            </a:endParaRPr>
          </a:p>
        </p:txBody>
      </p:sp>
      <p:sp>
        <p:nvSpPr>
          <p:cNvPr id="17" name="文本框 16"/>
          <p:cNvSpPr txBox="1"/>
          <p:nvPr/>
        </p:nvSpPr>
        <p:spPr>
          <a:xfrm>
            <a:off x="2607310" y="1447800"/>
            <a:ext cx="6115685" cy="36576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无论是在学校的</a:t>
            </a:r>
            <a:r>
              <a:rPr lang="zh-CN" altLang="en-US">
                <a:solidFill>
                  <a:schemeClr val="tx2">
                    <a:lumMod val="60000"/>
                    <a:lumOff val="40000"/>
                  </a:schemeClr>
                </a:solidFill>
                <a:latin typeface="造字工房朗倩（非商用）细体" charset="-122"/>
                <a:ea typeface="造字工房朗倩（非商用）细体" charset="-122"/>
                <a:sym typeface="+mn-ea"/>
              </a:rPr>
              <a:t>课堂</a:t>
            </a:r>
            <a:r>
              <a:rPr lang="zh-CN" altLang="en-US">
                <a:latin typeface="造字工房朗倩（非商用）细体" charset="-122"/>
                <a:ea typeface="造字工房朗倩（非商用）细体" charset="-122"/>
                <a:sym typeface="+mn-ea"/>
              </a:rPr>
              <a:t>上，还是说在公司的</a:t>
            </a:r>
            <a:r>
              <a:rPr lang="zh-CN" altLang="en-US">
                <a:solidFill>
                  <a:srgbClr val="FFC000"/>
                </a:solidFill>
                <a:latin typeface="造字工房朗倩（非商用）细体" charset="-122"/>
                <a:ea typeface="造字工房朗倩（非商用）细体" charset="-122"/>
                <a:sym typeface="+mn-ea"/>
              </a:rPr>
              <a:t>年度大会</a:t>
            </a:r>
            <a:r>
              <a:rPr lang="zh-CN" altLang="en-US">
                <a:latin typeface="造字工房朗倩（非商用）细体" charset="-122"/>
                <a:ea typeface="造字工房朗倩（非商用）细体" charset="-122"/>
                <a:sym typeface="+mn-ea"/>
              </a:rPr>
              <a:t>上</a:t>
            </a:r>
            <a:endParaRPr lang="zh-CN" altLang="en-US">
              <a:latin typeface="造字工房朗倩（非商用）细体" charset="-122"/>
              <a:ea typeface="造字工房朗倩（非商用）细体" charset="-122"/>
              <a:sym typeface="+mn-ea"/>
            </a:endParaRPr>
          </a:p>
        </p:txBody>
      </p:sp>
      <p:sp>
        <p:nvSpPr>
          <p:cNvPr id="18" name="文本框 17"/>
          <p:cNvSpPr txBox="1"/>
          <p:nvPr/>
        </p:nvSpPr>
        <p:spPr>
          <a:xfrm>
            <a:off x="2607310" y="1813560"/>
            <a:ext cx="5060950" cy="640080"/>
          </a:xfrm>
          <a:prstGeom prst="rect">
            <a:avLst/>
          </a:prstGeom>
          <a:noFill/>
        </p:spPr>
        <p:txBody>
          <a:bodyPr wrap="square" rtlCol="0">
            <a:spAutoFit/>
          </a:bodyPr>
          <a:p>
            <a:r>
              <a:rPr lang="zh-CN" altLang="en-US" sz="3600">
                <a:latin typeface="造字工房朗倩（非商用）细体" charset="-122"/>
                <a:ea typeface="造字工房朗倩（非商用）细体" charset="-122"/>
                <a:sym typeface="+mn-ea"/>
              </a:rPr>
              <a:t>都！适！用！</a:t>
            </a:r>
            <a:endParaRPr lang="zh-CN" altLang="en-US" sz="3600">
              <a:latin typeface="造字工房朗倩（非商用）细体" charset="-122"/>
              <a:ea typeface="造字工房朗倩（非商用）细体" charset="-122"/>
              <a:sym typeface="+mn-ea"/>
            </a:endParaRPr>
          </a:p>
        </p:txBody>
      </p:sp>
      <p:sp>
        <p:nvSpPr>
          <p:cNvPr id="19" name="文本框 18"/>
          <p:cNvSpPr txBox="1"/>
          <p:nvPr/>
        </p:nvSpPr>
        <p:spPr>
          <a:xfrm>
            <a:off x="2607310" y="2453640"/>
            <a:ext cx="526796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在这个</a:t>
            </a:r>
            <a:r>
              <a:rPr lang="zh-CN" altLang="en-US">
                <a:solidFill>
                  <a:srgbClr val="FFC000"/>
                </a:solidFill>
                <a:latin typeface="造字工房朗倩（非商用）细体" charset="-122"/>
                <a:ea typeface="造字工房朗倩（非商用）细体" charset="-122"/>
                <a:sym typeface="+mn-ea"/>
              </a:rPr>
              <a:t>手机风靡</a:t>
            </a:r>
            <a:r>
              <a:rPr lang="zh-CN" altLang="en-US">
                <a:latin typeface="造字工房朗倩（非商用）细体" charset="-122"/>
                <a:ea typeface="造字工房朗倩（非商用）细体" charset="-122"/>
                <a:sym typeface="+mn-ea"/>
              </a:rPr>
              <a:t>的时代里</a:t>
            </a:r>
            <a:endParaRPr lang="zh-CN" altLang="en-US">
              <a:latin typeface="造字工房朗倩（非商用）细体" charset="-122"/>
              <a:ea typeface="造字工房朗倩（非商用）细体" charset="-122"/>
            </a:endParaRPr>
          </a:p>
        </p:txBody>
      </p:sp>
      <p:sp>
        <p:nvSpPr>
          <p:cNvPr id="20" name="文本框 19"/>
          <p:cNvSpPr txBox="1"/>
          <p:nvPr/>
        </p:nvSpPr>
        <p:spPr>
          <a:xfrm>
            <a:off x="2607310" y="3093720"/>
            <a:ext cx="5267325"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而在弹幕世界里，一切都将会是</a:t>
            </a:r>
            <a:r>
              <a:rPr lang="zh-CN" altLang="en-US">
                <a:solidFill>
                  <a:schemeClr val="accent5">
                    <a:lumMod val="60000"/>
                    <a:lumOff val="40000"/>
                  </a:schemeClr>
                </a:solidFill>
                <a:latin typeface="造字工房朗倩（非商用）细体" charset="-122"/>
                <a:ea typeface="造字工房朗倩（非商用）细体" charset="-122"/>
                <a:sym typeface="+mn-ea"/>
              </a:rPr>
              <a:t>自由</a:t>
            </a:r>
            <a:r>
              <a:rPr lang="zh-CN" altLang="en-US">
                <a:latin typeface="造字工房朗倩（非商用）细体" charset="-122"/>
                <a:ea typeface="造字工房朗倩（非商用）细体" charset="-122"/>
                <a:sym typeface="+mn-ea"/>
              </a:rPr>
              <a:t>的</a:t>
            </a:r>
            <a:endParaRPr lang="zh-CN" altLang="en-US">
              <a:solidFill>
                <a:srgbClr val="0070C0"/>
              </a:solidFill>
              <a:latin typeface="造字工房朗倩（非商用）细体" charset="-122"/>
              <a:ea typeface="造字工房朗倩（非商用）细体" charset="-122"/>
              <a:sym typeface="+mn-ea"/>
            </a:endParaRPr>
          </a:p>
        </p:txBody>
      </p:sp>
      <p:sp>
        <p:nvSpPr>
          <p:cNvPr id="21" name="文本框 20"/>
          <p:cNvSpPr txBox="1"/>
          <p:nvPr/>
        </p:nvSpPr>
        <p:spPr>
          <a:xfrm>
            <a:off x="2608580" y="3681730"/>
            <a:ext cx="5267325" cy="489585"/>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人们当然更愿意通过</a:t>
            </a:r>
            <a:r>
              <a:rPr lang="zh-CN" altLang="en-US" sz="2400">
                <a:solidFill>
                  <a:srgbClr val="FF0000"/>
                </a:solidFill>
                <a:latin typeface="造字工房朗倩（非商用）细体" charset="-122"/>
                <a:ea typeface="造字工房朗倩（非商用）细体" charset="-122"/>
                <a:sym typeface="+mn-ea"/>
              </a:rPr>
              <a:t>弹</a:t>
            </a:r>
            <a:r>
              <a:rPr lang="zh-CN" altLang="en-US" sz="2400">
                <a:solidFill>
                  <a:srgbClr val="FFC000"/>
                </a:solidFill>
                <a:latin typeface="造字工房朗倩（非商用）细体" charset="-122"/>
                <a:ea typeface="造字工房朗倩（非商用）细体" charset="-122"/>
                <a:sym typeface="+mn-ea"/>
              </a:rPr>
              <a:t>幕</a:t>
            </a:r>
            <a:r>
              <a:rPr lang="zh-CN" altLang="en-US">
                <a:latin typeface="造字工房朗倩（非商用）细体" charset="-122"/>
                <a:ea typeface="造字工房朗倩（非商用）细体" charset="-122"/>
                <a:sym typeface="+mn-ea"/>
              </a:rPr>
              <a:t>表达想法</a:t>
            </a:r>
            <a:endParaRPr lang="zh-CN" altLang="en-US">
              <a:latin typeface="造字工房朗倩（非商用）细体" charset="-122"/>
              <a:ea typeface="造字工房朗倩（非商用）细体" charset="-122"/>
              <a:sym typeface="+mn-ea"/>
            </a:endParaRPr>
          </a:p>
        </p:txBody>
      </p:sp>
      <p:sp>
        <p:nvSpPr>
          <p:cNvPr id="22" name="文本框 21"/>
          <p:cNvSpPr txBox="1"/>
          <p:nvPr/>
        </p:nvSpPr>
        <p:spPr>
          <a:xfrm>
            <a:off x="2607310" y="4099560"/>
            <a:ext cx="506095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这款软件将会有</a:t>
            </a:r>
            <a:r>
              <a:rPr lang="zh-CN" altLang="en-US">
                <a:solidFill>
                  <a:srgbClr val="C00000"/>
                </a:solidFill>
                <a:latin typeface="造字工房朗倩（非商用）细体" charset="-122"/>
                <a:ea typeface="造字工房朗倩（非商用）细体" charset="-122"/>
                <a:sym typeface="+mn-ea"/>
              </a:rPr>
              <a:t>无限前景</a:t>
            </a:r>
            <a:endParaRPr lang="zh-CN" altLang="en-US">
              <a:latin typeface="造字工房朗倩（非商用）细体" charset="-122"/>
              <a:ea typeface="造字工房朗倩（非商用）细体" charset="-122"/>
            </a:endParaRPr>
          </a:p>
        </p:txBody>
      </p:sp>
      <p:pic>
        <p:nvPicPr>
          <p:cNvPr id="23" name="Picture 2" descr="C:\Documents and Settings\Administrator\My Documents\Downloads\document.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51521" y="865556"/>
            <a:ext cx="323844" cy="323844"/>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p:cNvSpPr txBox="1"/>
          <p:nvPr/>
        </p:nvSpPr>
        <p:spPr>
          <a:xfrm>
            <a:off x="5094605" y="998855"/>
            <a:ext cx="1410970" cy="555625"/>
          </a:xfrm>
          <a:prstGeom prst="rect">
            <a:avLst/>
          </a:prstGeom>
          <a:noFill/>
        </p:spPr>
        <p:txBody>
          <a:bodyPr wrap="square" rtlCol="0">
            <a:spAutoFit/>
          </a:bodyPr>
          <a:p>
            <a:r>
              <a:rPr lang="zh-CN" altLang="en-US" sz="2800">
                <a:solidFill>
                  <a:srgbClr val="C00000"/>
                </a:solidFill>
                <a:latin typeface="造字工房朗倩（非商用）细体" charset="-122"/>
                <a:ea typeface="造字工房朗倩（非商用）细体" charset="-122"/>
                <a:sym typeface="+mn-ea"/>
              </a:rPr>
              <a:t>所有人</a:t>
            </a:r>
            <a:endParaRPr lang="zh-CN" altLang="en-US" sz="2800"/>
          </a:p>
        </p:txBody>
      </p:sp>
      <p:sp>
        <p:nvSpPr>
          <p:cNvPr id="6" name="文本框 5"/>
          <p:cNvSpPr txBox="1"/>
          <p:nvPr/>
        </p:nvSpPr>
        <p:spPr>
          <a:xfrm>
            <a:off x="2608580" y="2784475"/>
            <a:ext cx="5151755"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人人选择</a:t>
            </a:r>
            <a:r>
              <a:rPr lang="zh-CN" altLang="en-US">
                <a:solidFill>
                  <a:schemeClr val="tx2">
                    <a:lumMod val="60000"/>
                    <a:lumOff val="40000"/>
                  </a:schemeClr>
                </a:solidFill>
                <a:latin typeface="造字工房朗倩（非商用）细体" charset="-122"/>
                <a:ea typeface="造字工房朗倩（非商用）细体" charset="-122"/>
                <a:sym typeface="+mn-ea"/>
              </a:rPr>
              <a:t>低头沉默</a:t>
            </a:r>
            <a:r>
              <a:rPr lang="zh-CN" altLang="en-US">
                <a:latin typeface="造字工房朗倩（非商用）细体" charset="-122"/>
                <a:ea typeface="造字工房朗倩（非商用）细体" charset="-122"/>
                <a:sym typeface="+mn-ea"/>
              </a:rPr>
              <a:t>而不是</a:t>
            </a:r>
            <a:r>
              <a:rPr lang="zh-CN" altLang="en-US">
                <a:solidFill>
                  <a:srgbClr val="00B050"/>
                </a:solidFill>
                <a:latin typeface="造字工房朗倩（非商用）细体" charset="-122"/>
                <a:ea typeface="造字工房朗倩（非商用）细体" charset="-122"/>
                <a:sym typeface="+mn-ea"/>
              </a:rPr>
              <a:t>抬头表达</a:t>
            </a:r>
            <a:r>
              <a:rPr lang="zh-CN" altLang="en-US">
                <a:latin typeface="造字工房朗倩（非商用）细体" charset="-122"/>
                <a:ea typeface="造字工房朗倩（非商用）细体" charset="-122"/>
                <a:sym typeface="+mn-ea"/>
              </a:rPr>
              <a:t>自己的意见</a:t>
            </a:r>
            <a:endParaRPr lang="zh-CN" altLang="en-US"/>
          </a:p>
        </p:txBody>
      </p:sp>
      <p:sp>
        <p:nvSpPr>
          <p:cNvPr id="7" name="文本框 6"/>
          <p:cNvSpPr txBox="1"/>
          <p:nvPr/>
        </p:nvSpPr>
        <p:spPr>
          <a:xfrm>
            <a:off x="2608580" y="3411855"/>
            <a:ext cx="3955415"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没有</a:t>
            </a:r>
            <a:r>
              <a:rPr lang="zh-CN" altLang="en-US">
                <a:solidFill>
                  <a:srgbClr val="C00000"/>
                </a:solidFill>
                <a:latin typeface="造字工房朗倩（非商用）细体" charset="-122"/>
                <a:ea typeface="造字工房朗倩（非商用）细体" charset="-122"/>
                <a:sym typeface="+mn-ea"/>
              </a:rPr>
              <a:t>尴尬</a:t>
            </a:r>
            <a:r>
              <a:rPr lang="zh-CN" altLang="en-US">
                <a:latin typeface="造字工房朗倩（非商用）细体" charset="-122"/>
                <a:ea typeface="造字工房朗倩（非商用）细体" charset="-122"/>
                <a:sym typeface="+mn-ea"/>
              </a:rPr>
              <a:t>，无需</a:t>
            </a:r>
            <a:r>
              <a:rPr lang="zh-CN" altLang="en-US">
                <a:solidFill>
                  <a:srgbClr val="0070C0"/>
                </a:solidFill>
                <a:latin typeface="造字工房朗倩（非商用）细体" charset="-122"/>
                <a:ea typeface="造字工房朗倩（非商用）细体" charset="-122"/>
                <a:sym typeface="+mn-ea"/>
              </a:rPr>
              <a:t>掩饰</a:t>
            </a:r>
            <a:endParaRPr lang="zh-CN" altLang="en-US"/>
          </a:p>
        </p:txBody>
      </p:sp>
      <p:sp>
        <p:nvSpPr>
          <p:cNvPr id="9" name="文本框 8"/>
          <p:cNvSpPr txBox="1"/>
          <p:nvPr/>
        </p:nvSpPr>
        <p:spPr>
          <a:xfrm>
            <a:off x="2607310" y="4467860"/>
            <a:ext cx="6198235"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而且人类也需要一个东西来突破这层尴尬</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par>
                          <p:cTn id="13" fill="hold">
                            <p:stCondLst>
                              <p:cond delay="1000"/>
                            </p:stCondLst>
                            <p:childTnLst>
                              <p:par>
                                <p:cTn id="14" presetID="5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385" decel="100000"/>
                                        <p:tgtEl>
                                          <p:spTgt spid="24"/>
                                        </p:tgtEl>
                                      </p:cBhvr>
                                    </p:animEffect>
                                    <p:animScale>
                                      <p:cBhvr>
                                        <p:cTn id="17" dur="385" decel="100000"/>
                                        <p:tgtEl>
                                          <p:spTgt spid="24"/>
                                        </p:tgtEl>
                                      </p:cBhvr>
                                      <p:from x="10000" y="10000"/>
                                      <p:to x="200000" y="450000"/>
                                    </p:animScale>
                                    <p:animScale>
                                      <p:cBhvr>
                                        <p:cTn id="18" dur="615" accel="100000" fill="hold">
                                          <p:stCondLst>
                                            <p:cond delay="385"/>
                                          </p:stCondLst>
                                        </p:cTn>
                                        <p:tgtEl>
                                          <p:spTgt spid="24"/>
                                        </p:tgtEl>
                                      </p:cBhvr>
                                      <p:from x="200000" y="450000"/>
                                      <p:to x="100000" y="100000"/>
                                    </p:animScale>
                                    <p:set>
                                      <p:cBhvr>
                                        <p:cTn id="19" dur="385" fill="hold"/>
                                        <p:tgtEl>
                                          <p:spTgt spid="24"/>
                                        </p:tgtEl>
                                        <p:attrNameLst>
                                          <p:attrName>ppt_x</p:attrName>
                                        </p:attrNameLst>
                                      </p:cBhvr>
                                      <p:to>
                                        <p:strVal val="(0.5)"/>
                                      </p:to>
                                    </p:set>
                                    <p:anim from="(0.5)" to="(#ppt_x)" calcmode="lin" valueType="num">
                                      <p:cBhvr>
                                        <p:cTn id="20" dur="615" accel="100000" fill="hold">
                                          <p:stCondLst>
                                            <p:cond delay="385"/>
                                          </p:stCondLst>
                                        </p:cTn>
                                        <p:tgtEl>
                                          <p:spTgt spid="24"/>
                                        </p:tgtEl>
                                        <p:attrNameLst>
                                          <p:attrName>ppt_x</p:attrName>
                                        </p:attrNameLst>
                                      </p:cBhvr>
                                    </p:anim>
                                    <p:set>
                                      <p:cBhvr>
                                        <p:cTn id="21" dur="385" fill="hold"/>
                                        <p:tgtEl>
                                          <p:spTgt spid="24"/>
                                        </p:tgtEl>
                                        <p:attrNameLst>
                                          <p:attrName>ppt_y</p:attrName>
                                        </p:attrNameLst>
                                      </p:cBhvr>
                                      <p:to>
                                        <p:strVal val="(#ppt_y+0.4)"/>
                                      </p:to>
                                    </p:set>
                                    <p:anim from="(#ppt_y+0.4)" to="(#ppt_y)" calcmode="lin" valueType="num">
                                      <p:cBhvr>
                                        <p:cTn id="22" dur="615" accel="100000" fill="hold">
                                          <p:stCondLst>
                                            <p:cond delay="385"/>
                                          </p:stCondLst>
                                        </p:cTn>
                                        <p:tgtEl>
                                          <p:spTgt spid="24"/>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1" presetClass="entr" presetSubtype="0" fill="hold" grpId="0" nodeType="clickEffect">
                                  <p:stCondLst>
                                    <p:cond delay="0"/>
                                  </p:stCondLst>
                                  <p:iterate type="lt">
                                    <p:tmPct val="10000"/>
                                  </p:iterate>
                                  <p:childTnLst>
                                    <p:set>
                                      <p:cBhvr>
                                        <p:cTn id="31" dur="1" fill="hold">
                                          <p:stCondLst>
                                            <p:cond delay="0"/>
                                          </p:stCondLst>
                                        </p:cTn>
                                        <p:tgtEl>
                                          <p:spTgt spid="18"/>
                                        </p:tgtEl>
                                        <p:attrNameLst>
                                          <p:attrName>style.visibility</p:attrName>
                                        </p:attrNameLst>
                                      </p:cBhvr>
                                      <p:to>
                                        <p:strVal val="visible"/>
                                      </p:to>
                                    </p:set>
                                    <p:anim calcmode="lin" valueType="num">
                                      <p:cBhvr>
                                        <p:cTn id="32" dur="10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3" dur="1000" fill="hold"/>
                                        <p:tgtEl>
                                          <p:spTgt spid="18"/>
                                        </p:tgtEl>
                                        <p:attrNameLst>
                                          <p:attrName>ppt_y</p:attrName>
                                        </p:attrNameLst>
                                      </p:cBhvr>
                                      <p:tavLst>
                                        <p:tav tm="0">
                                          <p:val>
                                            <p:strVal val="#ppt_y"/>
                                          </p:val>
                                        </p:tav>
                                        <p:tav tm="100000">
                                          <p:val>
                                            <p:strVal val="#ppt_y"/>
                                          </p:val>
                                        </p:tav>
                                      </p:tavLst>
                                    </p:anim>
                                    <p:anim calcmode="lin" valueType="num">
                                      <p:cBhvr>
                                        <p:cTn id="34" dur="10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5" dur="10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36" dur="1000" tmFilter="0,0; .5, 1; 1, 1"/>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10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1"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10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10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10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left)">
                                      <p:cBhvr>
                                        <p:cTn id="61" dur="10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10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left)">
                                      <p:cBhvr>
                                        <p:cTn id="7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2" grpId="0"/>
      <p:bldP spid="21" grpId="0"/>
      <p:bldP spid="20" grpId="0"/>
      <p:bldP spid="19" grpId="0"/>
      <p:bldP spid="17" grpId="0"/>
      <p:bldP spid="18" grpId="0"/>
      <p:bldP spid="24" grpId="0"/>
      <p:bldP spid="6" grpId="0"/>
      <p:bldP spid="6" grpId="1"/>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39552" y="855687"/>
            <a:ext cx="1202055"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技术可行性</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nvGrpSpPr>
          <p:cNvPr id="57" name="组合 56"/>
          <p:cNvGrpSpPr/>
          <p:nvPr/>
        </p:nvGrpSpPr>
        <p:grpSpPr>
          <a:xfrm>
            <a:off x="2395220" y="1501775"/>
            <a:ext cx="6816090" cy="2876550"/>
            <a:chOff x="3772" y="2365"/>
            <a:chExt cx="10734" cy="4530"/>
          </a:xfrm>
        </p:grpSpPr>
        <p:cxnSp>
          <p:nvCxnSpPr>
            <p:cNvPr id="12" name="直接连接符 11"/>
            <p:cNvCxnSpPr/>
            <p:nvPr/>
          </p:nvCxnSpPr>
          <p:spPr>
            <a:xfrm>
              <a:off x="6089"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3772" y="2365"/>
              <a:ext cx="10735" cy="4531"/>
              <a:chOff x="3772" y="2365"/>
              <a:chExt cx="10735" cy="4531"/>
            </a:xfrm>
          </p:grpSpPr>
          <p:sp>
            <p:nvSpPr>
              <p:cNvPr id="11" name="TextBox 10"/>
              <p:cNvSpPr txBox="1"/>
              <p:nvPr/>
            </p:nvSpPr>
            <p:spPr>
              <a:xfrm>
                <a:off x="3772" y="4459"/>
                <a:ext cx="2202" cy="510"/>
              </a:xfrm>
              <a:prstGeom prst="rect">
                <a:avLst/>
              </a:prstGeom>
              <a:noFill/>
            </p:spPr>
            <p:txBody>
              <a:bodyPr wrap="none" rtlCol="0">
                <a:spAutoFit/>
              </a:bodyPr>
              <a:lstStyle/>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JavaScript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p:txBody>
          </p:sp>
          <p:sp>
            <p:nvSpPr>
              <p:cNvPr id="17" name="TextBox 16"/>
              <p:cNvSpPr txBox="1"/>
              <p:nvPr/>
            </p:nvSpPr>
            <p:spPr>
              <a:xfrm>
                <a:off x="6955" y="2365"/>
                <a:ext cx="1991" cy="427"/>
              </a:xfrm>
              <a:prstGeom prst="rect">
                <a:avLst/>
              </a:prstGeom>
              <a:noFill/>
            </p:spPr>
            <p:txBody>
              <a:bodyPr wrap="none" rtlCol="0">
                <a:spAutoFit/>
              </a:bodyPr>
              <a:lstStyle/>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API</a:t>
                </a:r>
                <a:endParaRPr lang="en-US" altLang="zh-CN" sz="1100" b="1" dirty="0" smtClean="0">
                  <a:solidFill>
                    <a:schemeClr val="tx1">
                      <a:lumMod val="85000"/>
                      <a:lumOff val="15000"/>
                    </a:schemeClr>
                  </a:solidFill>
                  <a:latin typeface="造字工房朗倩（非商用）细体" charset="-122"/>
                  <a:ea typeface="造字工房朗倩（非商用）细体" charset="-122"/>
                </a:endParaRPr>
              </a:p>
            </p:txBody>
          </p:sp>
          <p:cxnSp>
            <p:nvCxnSpPr>
              <p:cNvPr id="25" name="直接连接符 24"/>
              <p:cNvCxnSpPr/>
              <p:nvPr/>
            </p:nvCxnSpPr>
            <p:spPr>
              <a:xfrm flipV="1">
                <a:off x="9278" y="2579"/>
                <a:ext cx="696" cy="5"/>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449" y="2447"/>
                <a:ext cx="3" cy="435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452"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437" y="25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452" y="66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955" y="6470"/>
                <a:ext cx="2452" cy="427"/>
              </a:xfrm>
              <a:prstGeom prst="rect">
                <a:avLst/>
              </a:prstGeom>
              <a:noFill/>
            </p:spPr>
            <p:txBody>
              <a:bodyPr wrap="none" rtlCol="0">
                <a:spAutoFit/>
              </a:bodyPr>
              <a:lstStyle/>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Node.js</a:t>
                </a:r>
                <a:r>
                  <a:rPr lang="zh-CN" altLang="en-US" sz="1100" b="1" dirty="0" smtClean="0">
                    <a:solidFill>
                      <a:schemeClr val="tx1">
                        <a:lumMod val="85000"/>
                        <a:lumOff val="15000"/>
                      </a:schemeClr>
                    </a:solidFill>
                    <a:latin typeface="造字工房朗倩（非商用）细体" charset="-122"/>
                    <a:ea typeface="造字工房朗倩（非商用）细体" charset="-122"/>
                  </a:rPr>
                  <a:t>（建设网站）</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1" name="TextBox 40"/>
              <p:cNvSpPr txBox="1"/>
              <p:nvPr/>
            </p:nvSpPr>
            <p:spPr>
              <a:xfrm>
                <a:off x="6955" y="4500"/>
                <a:ext cx="2020" cy="427"/>
              </a:xfrm>
              <a:prstGeom prst="rect">
                <a:avLst/>
              </a:prstGeom>
              <a:noFill/>
            </p:spPr>
            <p:txBody>
              <a:bodyPr wrap="none" rtlCol="0">
                <a:spAutoFit/>
              </a:bodyPr>
              <a:lstStyle/>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CSS</a:t>
                </a:r>
                <a:r>
                  <a:rPr lang="zh-CN" altLang="en-US" sz="1100" b="1" dirty="0" smtClean="0">
                    <a:solidFill>
                      <a:schemeClr val="tx1">
                        <a:lumMod val="85000"/>
                        <a:lumOff val="15000"/>
                      </a:schemeClr>
                    </a:solidFill>
                    <a:latin typeface="造字工房朗倩（非商用）细体" charset="-122"/>
                    <a:ea typeface="造字工房朗倩（非商用）细体" charset="-122"/>
                  </a:rPr>
                  <a:t>（界面优化）</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2" name="TextBox 41"/>
              <p:cNvSpPr txBox="1"/>
              <p:nvPr/>
            </p:nvSpPr>
            <p:spPr>
              <a:xfrm>
                <a:off x="9883" y="2365"/>
                <a:ext cx="4624" cy="431"/>
              </a:xfrm>
              <a:prstGeom prst="rect">
                <a:avLst/>
              </a:prstGeom>
              <a:noFill/>
            </p:spPr>
            <p:txBody>
              <a:bodyPr wrap="none" rtlCol="0">
                <a:spAutoFit/>
              </a:bodyPr>
              <a:lstStyle/>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protocol(</a:t>
                </a:r>
                <a:r>
                  <a:rPr lang="zh-CN" altLang="en-US" sz="1100" b="1" dirty="0" smtClean="0">
                    <a:solidFill>
                      <a:schemeClr val="tx1">
                        <a:lumMod val="85000"/>
                        <a:lumOff val="15000"/>
                      </a:schemeClr>
                    </a:solidFill>
                    <a:latin typeface="造字工房朗倩（非商用）细体" charset="-122"/>
                    <a:ea typeface="造字工房朗倩（非商用）细体" charset="-122"/>
                  </a:rPr>
                  <a:t>建立数据通道</a:t>
                </a:r>
                <a:r>
                  <a:rPr lang="en-US" altLang="zh-CN" sz="1100" b="1" dirty="0" smtClean="0">
                    <a:solidFill>
                      <a:schemeClr val="tx1">
                        <a:lumMod val="85000"/>
                        <a:lumOff val="15000"/>
                      </a:schemeClr>
                    </a:solidFill>
                    <a:latin typeface="造字工房朗倩（非商用）细体" charset="-122"/>
                    <a:ea typeface="造字工房朗倩（非商用）细体" charset="-122"/>
                  </a:rPr>
                  <a:t>)</a:t>
                </a:r>
                <a:endParaRPr lang="en-US" altLang="zh-CN" sz="1100" b="1" dirty="0" smtClean="0">
                  <a:solidFill>
                    <a:schemeClr val="tx1">
                      <a:lumMod val="85000"/>
                      <a:lumOff val="15000"/>
                    </a:schemeClr>
                  </a:solidFill>
                  <a:latin typeface="造字工房朗倩（非商用）细体" charset="-122"/>
                  <a:ea typeface="造字工房朗倩（非商用）细体" charset="-122"/>
                </a:endParaRPr>
              </a:p>
            </p:txBody>
          </p:sp>
        </p:grpSp>
      </p:grpSp>
      <p:sp>
        <p:nvSpPr>
          <p:cNvPr id="6" name="文本框 5"/>
          <p:cNvSpPr txBox="1"/>
          <p:nvPr/>
        </p:nvSpPr>
        <p:spPr>
          <a:xfrm>
            <a:off x="-63500" y="3884930"/>
            <a:ext cx="1805305" cy="600710"/>
          </a:xfrm>
          <a:prstGeom prst="rect">
            <a:avLst/>
          </a:prstGeom>
          <a:noFill/>
        </p:spPr>
        <p:txBody>
          <a:bodyPr wrap="square" rtlCol="0">
            <a:spAutoFit/>
          </a:bodyPr>
          <a:p>
            <a:r>
              <a:rPr lang="zh-CN" altLang="en-US" sz="1600">
                <a:latin typeface="造字工房悦圆演示版常规体" charset="-122"/>
                <a:ea typeface="造字工房悦圆演示版常规体" charset="-122"/>
              </a:rPr>
              <a:t>(可能会用java写一个PC端客户端）</a:t>
            </a:r>
            <a:endParaRPr lang="zh-CN" altLang="en-US" sz="1600">
              <a:latin typeface="造字工房悦圆演示版常规体" charset="-122"/>
              <a:ea typeface="造字工房悦圆演示版常规体" charset="-122"/>
            </a:endParaRPr>
          </a:p>
        </p:txBody>
      </p:sp>
      <p:pic>
        <p:nvPicPr>
          <p:cNvPr id="10"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合 15"/>
          <p:cNvGrpSpPr/>
          <p:nvPr/>
        </p:nvGrpSpPr>
        <p:grpSpPr>
          <a:xfrm>
            <a:off x="7699375" y="4516120"/>
            <a:ext cx="729615" cy="597042"/>
            <a:chOff x="5816" y="4526"/>
            <a:chExt cx="1217" cy="1027"/>
          </a:xfrm>
        </p:grpSpPr>
        <p:sp>
          <p:nvSpPr>
            <p:cNvPr id="22" name="矩形 21"/>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TextBox 2"/>
            <p:cNvSpPr txBox="1"/>
            <p:nvPr/>
          </p:nvSpPr>
          <p:spPr>
            <a:xfrm>
              <a:off x="5987" y="4882"/>
              <a:ext cx="877"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4"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6" name="椭圆 35"/>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39" name="文本框 38"/>
          <p:cNvSpPr txBox="1"/>
          <p:nvPr/>
        </p:nvSpPr>
        <p:spPr>
          <a:xfrm>
            <a:off x="20955" y="1212850"/>
            <a:ext cx="1914525" cy="1332230"/>
          </a:xfrm>
          <a:prstGeom prst="rect">
            <a:avLst/>
          </a:prstGeom>
          <a:noFill/>
        </p:spPr>
        <p:txBody>
          <a:bodyPr wrap="square" rtlCol="0">
            <a:spAutoFit/>
          </a:bodyPr>
          <a:p>
            <a:r>
              <a:rPr lang="zh-CN" altLang="en-US" sz="1600">
                <a:latin typeface="造字工房悦圆演示版常规体" charset="-122"/>
                <a:ea typeface="造字工房悦圆演示版常规体" charset="-122"/>
                <a:sym typeface="+mn-ea"/>
              </a:rPr>
              <a:t>以目前我们小组的实力，仅只有组长学过部分关于网站设计的内容和部分</a:t>
            </a:r>
            <a:r>
              <a:rPr lang="en-US" altLang="zh-CN" sz="1600">
                <a:latin typeface="造字工房悦圆演示版常规体" charset="-122"/>
                <a:ea typeface="造字工房悦圆演示版常规体" charset="-122"/>
                <a:sym typeface="+mn-ea"/>
              </a:rPr>
              <a:t>j</a:t>
            </a:r>
            <a:r>
              <a:rPr lang="zh-CN" altLang="en-US" sz="1600">
                <a:latin typeface="造字工房悦圆演示版常规体" charset="-122"/>
                <a:ea typeface="造字工房悦圆演示版常规体" charset="-122"/>
                <a:sym typeface="+mn-ea"/>
              </a:rPr>
              <a:t>avaScript</a:t>
            </a:r>
            <a:endParaRPr lang="zh-CN" altLang="en-US" sz="1600"/>
          </a:p>
        </p:txBody>
      </p:sp>
      <p:sp>
        <p:nvSpPr>
          <p:cNvPr id="50" name="文本框 49"/>
          <p:cNvSpPr txBox="1"/>
          <p:nvPr/>
        </p:nvSpPr>
        <p:spPr>
          <a:xfrm>
            <a:off x="20955" y="2476500"/>
            <a:ext cx="1607820" cy="600710"/>
          </a:xfrm>
          <a:prstGeom prst="rect">
            <a:avLst/>
          </a:prstGeom>
          <a:noFill/>
        </p:spPr>
        <p:txBody>
          <a:bodyPr wrap="square" rtlCol="0">
            <a:spAutoFit/>
          </a:bodyPr>
          <a:p>
            <a:r>
              <a:rPr lang="zh-CN" altLang="en-US" sz="1600">
                <a:latin typeface="造字工房悦圆演示版常规体" charset="-122"/>
                <a:ea typeface="造字工房悦圆演示版常规体" charset="-122"/>
                <a:sym typeface="+mn-ea"/>
              </a:rPr>
              <a:t>这款软件涉及到的技术包括：</a:t>
            </a:r>
            <a:endParaRPr lang="zh-CN" altLang="en-US" sz="1600"/>
          </a:p>
        </p:txBody>
      </p:sp>
      <p:sp>
        <p:nvSpPr>
          <p:cNvPr id="51" name="文本框 50"/>
          <p:cNvSpPr txBox="1"/>
          <p:nvPr/>
        </p:nvSpPr>
        <p:spPr>
          <a:xfrm>
            <a:off x="20955" y="2894330"/>
            <a:ext cx="1398270" cy="356870"/>
          </a:xfrm>
          <a:prstGeom prst="rect">
            <a:avLst/>
          </a:prstGeom>
          <a:noFill/>
        </p:spPr>
        <p:txBody>
          <a:bodyPr wrap="square" rtlCol="0">
            <a:spAutoFit/>
          </a:bodyPr>
          <a:p>
            <a:r>
              <a:rPr lang="zh-CN" altLang="en-US" sz="1600">
                <a:latin typeface="造字工房悦圆演示版常规体" charset="-122"/>
                <a:ea typeface="造字工房悦圆演示版常规体" charset="-122"/>
                <a:sym typeface="+mn-ea"/>
              </a:rPr>
              <a:t>websocket</a:t>
            </a:r>
            <a:endParaRPr lang="zh-CN" altLang="en-US" sz="1600">
              <a:latin typeface="造字工房悦圆演示版常规体" charset="-122"/>
              <a:ea typeface="造字工房悦圆演示版常规体" charset="-122"/>
              <a:sym typeface="+mn-ea"/>
            </a:endParaRPr>
          </a:p>
        </p:txBody>
      </p:sp>
      <p:sp>
        <p:nvSpPr>
          <p:cNvPr id="52" name="文本框 51"/>
          <p:cNvSpPr txBox="1"/>
          <p:nvPr/>
        </p:nvSpPr>
        <p:spPr>
          <a:xfrm>
            <a:off x="20955" y="3083560"/>
            <a:ext cx="1441450" cy="356870"/>
          </a:xfrm>
          <a:prstGeom prst="rect">
            <a:avLst/>
          </a:prstGeom>
          <a:noFill/>
        </p:spPr>
        <p:txBody>
          <a:bodyPr wrap="square" rtlCol="0">
            <a:spAutoFit/>
          </a:bodyPr>
          <a:p>
            <a:r>
              <a:rPr lang="zh-CN" altLang="en-US" sz="1600">
                <a:latin typeface="造字工房悦圆演示版常规体" charset="-122"/>
                <a:ea typeface="造字工房悦圆演示版常规体" charset="-122"/>
                <a:sym typeface="+mn-ea"/>
              </a:rPr>
              <a:t>nodejs</a:t>
            </a:r>
            <a:endParaRPr lang="zh-CN" altLang="en-US" sz="1600">
              <a:latin typeface="造字工房悦圆演示版常规体" charset="-122"/>
              <a:ea typeface="造字工房悦圆演示版常规体" charset="-122"/>
              <a:sym typeface="+mn-ea"/>
            </a:endParaRPr>
          </a:p>
        </p:txBody>
      </p:sp>
      <p:sp>
        <p:nvSpPr>
          <p:cNvPr id="53" name="文本框 52"/>
          <p:cNvSpPr txBox="1"/>
          <p:nvPr/>
        </p:nvSpPr>
        <p:spPr>
          <a:xfrm>
            <a:off x="0" y="3273425"/>
            <a:ext cx="1319530" cy="356870"/>
          </a:xfrm>
          <a:prstGeom prst="rect">
            <a:avLst/>
          </a:prstGeom>
          <a:noFill/>
        </p:spPr>
        <p:txBody>
          <a:bodyPr wrap="square" rtlCol="0">
            <a:spAutoFit/>
          </a:bodyPr>
          <a:p>
            <a:r>
              <a:rPr lang="zh-CN" altLang="en-US" sz="1600">
                <a:latin typeface="造字工房悦圆演示版常规体" charset="-122"/>
                <a:ea typeface="造字工房悦圆演示版常规体" charset="-122"/>
                <a:sym typeface="+mn-ea"/>
              </a:rPr>
              <a:t>JavaScript</a:t>
            </a:r>
            <a:endParaRPr lang="zh-CN" altLang="en-US" sz="1600">
              <a:latin typeface="造字工房悦圆演示版常规体" charset="-122"/>
              <a:ea typeface="造字工房悦圆演示版常规体" charset="-122"/>
              <a:sym typeface="+mn-ea"/>
            </a:endParaRPr>
          </a:p>
        </p:txBody>
      </p:sp>
      <p:sp>
        <p:nvSpPr>
          <p:cNvPr id="54" name="文本框 53"/>
          <p:cNvSpPr txBox="1"/>
          <p:nvPr/>
        </p:nvSpPr>
        <p:spPr>
          <a:xfrm>
            <a:off x="20955" y="3486785"/>
            <a:ext cx="1153160" cy="356870"/>
          </a:xfrm>
          <a:prstGeom prst="rect">
            <a:avLst/>
          </a:prstGeom>
          <a:noFill/>
        </p:spPr>
        <p:txBody>
          <a:bodyPr wrap="square" rtlCol="0">
            <a:spAutoFit/>
          </a:bodyPr>
          <a:p>
            <a:r>
              <a:rPr lang="zh-CN" altLang="en-US" sz="1600">
                <a:latin typeface="造字工房悦圆演示版常规体" charset="-122"/>
                <a:ea typeface="造字工房悦圆演示版常规体" charset="-122"/>
                <a:sym typeface="+mn-ea"/>
              </a:rPr>
              <a:t>HTML5</a:t>
            </a:r>
            <a:endParaRPr lang="zh-CN" altLang="en-US" sz="1600">
              <a:latin typeface="造字工房悦圆演示版常规体" charset="-122"/>
              <a:ea typeface="造字工房悦圆演示版常规体" charset="-122"/>
              <a:sym typeface="+mn-ea"/>
            </a:endParaRPr>
          </a:p>
        </p:txBody>
      </p:sp>
      <p:sp>
        <p:nvSpPr>
          <p:cNvPr id="55" name="文本框 54"/>
          <p:cNvSpPr txBox="1"/>
          <p:nvPr/>
        </p:nvSpPr>
        <p:spPr>
          <a:xfrm>
            <a:off x="0" y="3679825"/>
            <a:ext cx="1355090" cy="335280"/>
          </a:xfrm>
          <a:prstGeom prst="rect">
            <a:avLst/>
          </a:prstGeom>
          <a:noFill/>
        </p:spPr>
        <p:txBody>
          <a:bodyPr wrap="square" rtlCol="0">
            <a:spAutoFit/>
          </a:bodyPr>
          <a:p>
            <a:r>
              <a:rPr lang="zh-CN" altLang="en-US" sz="1600">
                <a:latin typeface="造字工房悦圆演示版常规体" charset="-122"/>
                <a:ea typeface="造字工房悦圆演示版常规体" charset="-122"/>
                <a:sym typeface="+mn-ea"/>
              </a:rPr>
              <a:t>CSS和J</a:t>
            </a:r>
            <a:r>
              <a:rPr lang="en-US" altLang="zh-CN" sz="1600">
                <a:latin typeface="造字工房悦圆演示版常规体" charset="-122"/>
                <a:ea typeface="造字工房悦圆演示版常规体" charset="-122"/>
                <a:sym typeface="+mn-ea"/>
              </a:rPr>
              <a:t>ava</a:t>
            </a:r>
            <a:r>
              <a:rPr lang="zh-CN" altLang="en-US" sz="1600">
                <a:latin typeface="造字工房悦圆演示版常规体" charset="-122"/>
                <a:ea typeface="造字工房悦圆演示版常规体" charset="-122"/>
                <a:sym typeface="+mn-ea"/>
              </a:rPr>
              <a:t>等</a:t>
            </a:r>
            <a:endParaRPr lang="zh-CN" altLang="en-US" sz="1600">
              <a:latin typeface="造字工房悦圆演示版常规体" charset="-122"/>
              <a:ea typeface="造字工房悦圆演示版常规体" charset="-122"/>
              <a:sym typeface="+mn-ea"/>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10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10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left)">
                                      <p:cBhvr>
                                        <p:cTn id="27" dur="10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wipe(left)">
                                      <p:cBhvr>
                                        <p:cTn id="32" dur="1000"/>
                                        <p:tgtEl>
                                          <p:spTgt spid="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wipe(left)">
                                      <p:cBhvr>
                                        <p:cTn id="37" dur="1000"/>
                                        <p:tgtEl>
                                          <p:spTgt spid="5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0" grpId="0"/>
      <p:bldP spid="54" grpId="0"/>
      <p:bldP spid="53" grpId="0"/>
      <p:bldP spid="52" grpId="0"/>
      <p:bldP spid="51" grpId="0"/>
      <p:bldP spid="55" grpId="0"/>
      <p:bldP spid="6" grpId="0"/>
      <p:bldP spid="38" grpId="0"/>
      <p:bldP spid="6" grpId="1"/>
      <p:bldP spid="39" grpId="1"/>
      <p:bldP spid="50" grpId="1"/>
      <p:bldP spid="51" grpId="1"/>
      <p:bldP spid="52" grpId="1"/>
      <p:bldP spid="53" grpId="1"/>
      <p:bldP spid="54" grpId="1"/>
      <p:bldP spid="5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539552" y="855687"/>
            <a:ext cx="1202055"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技术可行性</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pic>
        <p:nvPicPr>
          <p:cNvPr id="10"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合 15"/>
          <p:cNvGrpSpPr/>
          <p:nvPr/>
        </p:nvGrpSpPr>
        <p:grpSpPr>
          <a:xfrm>
            <a:off x="7699375" y="4516120"/>
            <a:ext cx="755994" cy="597042"/>
            <a:chOff x="5816" y="4526"/>
            <a:chExt cx="1261" cy="1027"/>
          </a:xfrm>
        </p:grpSpPr>
        <p:sp>
          <p:nvSpPr>
            <p:cNvPr id="22" name="矩形 21"/>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TextBox 2"/>
            <p:cNvSpPr txBox="1"/>
            <p:nvPr/>
          </p:nvSpPr>
          <p:spPr>
            <a:xfrm>
              <a:off x="5849" y="4882"/>
              <a:ext cx="1228"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77" cy="330"/>
              <a:chOff x="5986" y="4552"/>
              <a:chExt cx="477" cy="330"/>
            </a:xfrm>
          </p:grpSpPr>
          <p:cxnSp>
            <p:nvCxnSpPr>
              <p:cNvPr id="30" name="直接连接符 29"/>
              <p:cNvCxnSpPr>
                <a:endCxn id="24" idx="0"/>
              </p:cNvCxnSpPr>
              <p:nvPr/>
            </p:nvCxnSpPr>
            <p:spPr>
              <a:xfrm>
                <a:off x="614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6" name="椭圆 35"/>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TextBox 10"/>
          <p:cNvSpPr txBox="1"/>
          <p:nvPr/>
        </p:nvSpPr>
        <p:spPr>
          <a:xfrm>
            <a:off x="323215" y="1449070"/>
            <a:ext cx="1398270" cy="323850"/>
          </a:xfrm>
          <a:prstGeom prst="rect">
            <a:avLst/>
          </a:prstGeom>
          <a:noFill/>
        </p:spPr>
        <p:txBody>
          <a:bodyPr wrap="none" rtlCol="0">
            <a:spAutoFit/>
          </a:bodyPr>
          <a:lstStyle/>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JavaScript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p:txBody>
      </p:sp>
      <p:sp>
        <p:nvSpPr>
          <p:cNvPr id="17" name="TextBox 16"/>
          <p:cNvSpPr txBox="1"/>
          <p:nvPr/>
        </p:nvSpPr>
        <p:spPr>
          <a:xfrm>
            <a:off x="323215" y="3586480"/>
            <a:ext cx="1264285" cy="271145"/>
          </a:xfrm>
          <a:prstGeom prst="rect">
            <a:avLst/>
          </a:prstGeom>
          <a:noFill/>
        </p:spPr>
        <p:txBody>
          <a:bodyPr wrap="none" rtlCol="0">
            <a:spAutoFit/>
          </a:bodyPr>
          <a:lstStyle/>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API</a:t>
            </a:r>
            <a:endParaRPr lang="en-US" altLang="zh-CN" sz="1100" b="1" dirty="0" smtClean="0">
              <a:solidFill>
                <a:schemeClr val="tx1">
                  <a:lumMod val="85000"/>
                  <a:lumOff val="15000"/>
                </a:schemeClr>
              </a:solidFill>
              <a:latin typeface="造字工房朗倩（非商用）细体" charset="-122"/>
              <a:ea typeface="造字工房朗倩（非商用）细体" charset="-122"/>
            </a:endParaRPr>
          </a:p>
        </p:txBody>
      </p:sp>
      <p:sp>
        <p:nvSpPr>
          <p:cNvPr id="40" name="TextBox 39"/>
          <p:cNvSpPr txBox="1"/>
          <p:nvPr/>
        </p:nvSpPr>
        <p:spPr>
          <a:xfrm>
            <a:off x="323215" y="4490085"/>
            <a:ext cx="1557020" cy="271145"/>
          </a:xfrm>
          <a:prstGeom prst="rect">
            <a:avLst/>
          </a:prstGeom>
          <a:noFill/>
        </p:spPr>
        <p:txBody>
          <a:bodyPr wrap="none" rtlCol="0">
            <a:spAutoFit/>
          </a:bodyPr>
          <a:lstStyle/>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Node.js</a:t>
            </a:r>
            <a:r>
              <a:rPr lang="zh-CN" altLang="en-US" sz="1100" b="1" dirty="0" smtClean="0">
                <a:solidFill>
                  <a:schemeClr val="tx1">
                    <a:lumMod val="85000"/>
                    <a:lumOff val="15000"/>
                  </a:schemeClr>
                </a:solidFill>
                <a:latin typeface="造字工房朗倩（非商用）细体" charset="-122"/>
                <a:ea typeface="造字工房朗倩（非商用）细体" charset="-122"/>
              </a:rPr>
              <a:t>（建设网站）</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1" name="TextBox 40"/>
          <p:cNvSpPr txBox="1"/>
          <p:nvPr/>
        </p:nvSpPr>
        <p:spPr>
          <a:xfrm>
            <a:off x="323215" y="2545715"/>
            <a:ext cx="1282700" cy="271145"/>
          </a:xfrm>
          <a:prstGeom prst="rect">
            <a:avLst/>
          </a:prstGeom>
          <a:noFill/>
        </p:spPr>
        <p:txBody>
          <a:bodyPr wrap="none" rtlCol="0">
            <a:spAutoFit/>
          </a:bodyPr>
          <a:lstStyle/>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CSS</a:t>
            </a:r>
            <a:r>
              <a:rPr lang="zh-CN" altLang="en-US" sz="1100" b="1" dirty="0" smtClean="0">
                <a:solidFill>
                  <a:schemeClr val="tx1">
                    <a:lumMod val="85000"/>
                    <a:lumOff val="15000"/>
                  </a:schemeClr>
                </a:solidFill>
                <a:latin typeface="造字工房朗倩（非商用）细体" charset="-122"/>
                <a:ea typeface="造字工房朗倩（非商用）细体" charset="-122"/>
              </a:rPr>
              <a:t>（界面优化）</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7" name="文本框 6"/>
          <p:cNvSpPr txBox="1"/>
          <p:nvPr/>
        </p:nvSpPr>
        <p:spPr>
          <a:xfrm>
            <a:off x="2120265" y="2894965"/>
            <a:ext cx="6431915" cy="1576070"/>
          </a:xfrm>
          <a:prstGeom prst="rect">
            <a:avLst/>
          </a:prstGeom>
          <a:noFill/>
        </p:spPr>
        <p:txBody>
          <a:bodyPr wrap="square" rtlCol="0">
            <a:spAutoFit/>
          </a:bodyPr>
          <a:p>
            <a:r>
              <a:rPr lang="zh-CN" altLang="en-US" sz="1600">
                <a:latin typeface="造字工房朗倩（非商用）细体" charset="-122"/>
                <a:ea typeface="造字工房朗倩（非商用）细体" charset="-122"/>
              </a:rPr>
              <a:t>ebSocket protocol 是</a:t>
            </a:r>
            <a:r>
              <a:rPr lang="zh-CN" altLang="en-US" sz="1600">
                <a:solidFill>
                  <a:srgbClr val="0070C0"/>
                </a:solidFill>
                <a:latin typeface="造字工房朗倩（非商用）细体" charset="-122"/>
                <a:ea typeface="造字工房朗倩（非商用）细体" charset="-122"/>
              </a:rPr>
              <a:t>HTML5一种新的协议</a:t>
            </a:r>
            <a:r>
              <a:rPr lang="zh-CN" altLang="en-US" sz="1600">
                <a:latin typeface="造字工房朗倩（非商用）细体" charset="-122"/>
                <a:ea typeface="造字工房朗倩（非商用）细体" charset="-122"/>
              </a:rPr>
              <a:t>。它实现了</a:t>
            </a:r>
            <a:r>
              <a:rPr lang="zh-CN" altLang="en-US" sz="1600">
                <a:solidFill>
                  <a:srgbClr val="FFC000"/>
                </a:solidFill>
                <a:latin typeface="造字工房朗倩（非商用）细体" charset="-122"/>
                <a:ea typeface="造字工房朗倩（非商用）细体" charset="-122"/>
              </a:rPr>
              <a:t>浏览器与服务器全双工通信</a:t>
            </a:r>
            <a:r>
              <a:rPr lang="zh-CN" altLang="en-US" sz="1600">
                <a:latin typeface="造字工房朗倩（非商用）细体" charset="-122"/>
                <a:ea typeface="造字工房朗倩（非商用）细体" charset="-122"/>
              </a:rPr>
              <a:t>(full-duple)。在 WebSocket API，浏览器和服务器只需要做一个</a:t>
            </a:r>
            <a:r>
              <a:rPr lang="zh-CN" altLang="en-US" sz="1600">
                <a:solidFill>
                  <a:srgbClr val="C00000"/>
                </a:solidFill>
                <a:latin typeface="造字工房朗倩（非商用）细体" charset="-122"/>
                <a:ea typeface="造字工房朗倩（非商用）细体" charset="-122"/>
              </a:rPr>
              <a:t>握手的动作</a:t>
            </a:r>
            <a:r>
              <a:rPr lang="zh-CN" altLang="en-US" sz="1600">
                <a:latin typeface="造字工房朗倩（非商用）细体" charset="-122"/>
                <a:ea typeface="造字工房朗倩（非商用）细体" charset="-122"/>
              </a:rPr>
              <a:t>，然后，浏览器和服务器之间就形成了一条快速通道。两者之间就直接可以数据互相传送。在实现websocket连线过程中，需要通过浏览器发出websocket连线请求，然后服务器发出回应，这个过程通常称为“握手”。</a:t>
            </a:r>
            <a:endParaRPr lang="zh-CN" altLang="en-US" sz="1600">
              <a:latin typeface="造字工房朗倩（非商用）细体" charset="-122"/>
              <a:ea typeface="造字工房朗倩（非商用）细体" charset="-122"/>
            </a:endParaRPr>
          </a:p>
        </p:txBody>
      </p:sp>
      <p:sp>
        <p:nvSpPr>
          <p:cNvPr id="8" name="文本框 7"/>
          <p:cNvSpPr txBox="1"/>
          <p:nvPr/>
        </p:nvSpPr>
        <p:spPr>
          <a:xfrm>
            <a:off x="2120265" y="1304925"/>
            <a:ext cx="6263640" cy="1088390"/>
          </a:xfrm>
          <a:prstGeom prst="rect">
            <a:avLst/>
          </a:prstGeom>
          <a:noFill/>
        </p:spPr>
        <p:txBody>
          <a:bodyPr wrap="square" rtlCol="0">
            <a:spAutoFit/>
          </a:bodyPr>
          <a:p>
            <a:r>
              <a:rPr lang="zh-CN" altLang="en-US" sz="1600">
                <a:latin typeface="造字工房朗倩（非商用）细体" charset="-122"/>
                <a:ea typeface="造字工房朗倩（非商用）细体" charset="-122"/>
              </a:rPr>
              <a:t>弹幕核心通用构件是一套基于</a:t>
            </a:r>
            <a:r>
              <a:rPr lang="zh-CN" altLang="en-US" sz="1600">
                <a:solidFill>
                  <a:srgbClr val="00B050"/>
                </a:solidFill>
                <a:latin typeface="造字工房朗倩（非商用）细体" charset="-122"/>
                <a:ea typeface="造字工房朗倩（非商用）细体" charset="-122"/>
              </a:rPr>
              <a:t>JavaScript</a:t>
            </a:r>
            <a:r>
              <a:rPr lang="zh-CN" altLang="en-US" sz="1600">
                <a:latin typeface="造字工房朗倩（非商用）细体" charset="-122"/>
                <a:ea typeface="造字工房朗倩（非商用）细体" charset="-122"/>
              </a:rPr>
              <a:t>构建的</a:t>
            </a:r>
            <a:r>
              <a:rPr lang="zh-CN" altLang="en-US" sz="1600">
                <a:solidFill>
                  <a:schemeClr val="accent6">
                    <a:lumMod val="75000"/>
                  </a:schemeClr>
                </a:solidFill>
                <a:latin typeface="造字工房朗倩（非商用）细体" charset="-122"/>
                <a:ea typeface="造字工房朗倩（非商用）细体" charset="-122"/>
              </a:rPr>
              <a:t>弹幕控制器</a:t>
            </a:r>
            <a:r>
              <a:rPr lang="zh-CN" altLang="en-US" sz="1600">
                <a:latin typeface="造字工房朗倩（非商用）细体" charset="-122"/>
                <a:ea typeface="造字工房朗倩（非商用）细体" charset="-122"/>
              </a:rPr>
              <a:t>，意在催化HTML5下弹幕播放器的发展。同时方便 希望了解弹幕播放器运作原理的开发者，提供简单但是深入的入门。开发者们可以根据弹幕核心通用构件来自定义自己的流媒体注释播放模式。</a:t>
            </a:r>
            <a:endParaRPr lang="zh-CN" altLang="en-US" sz="1600">
              <a:latin typeface="造字工房朗倩（非商用）细体" charset="-122"/>
              <a:ea typeface="造字工房朗倩（非商用）细体" charset="-122"/>
            </a:endParaRPr>
          </a:p>
        </p:txBody>
      </p:sp>
      <p:sp>
        <p:nvSpPr>
          <p:cNvPr id="9" name="文本框 8"/>
          <p:cNvSpPr txBox="1"/>
          <p:nvPr/>
        </p:nvSpPr>
        <p:spPr>
          <a:xfrm>
            <a:off x="2070100" y="4457065"/>
            <a:ext cx="4702175" cy="337820"/>
          </a:xfrm>
          <a:prstGeom prst="rect">
            <a:avLst/>
          </a:prstGeom>
          <a:noFill/>
        </p:spPr>
        <p:txBody>
          <a:bodyPr wrap="square" rtlCol="0">
            <a:spAutoFit/>
          </a:bodyPr>
          <a:p>
            <a:r>
              <a:rPr lang="zh-CN" altLang="en-US" sz="1600">
                <a:latin typeface="造字工房朗倩（非商用）细体" charset="-122"/>
                <a:ea typeface="造字工房朗倩（非商用）细体" charset="-122"/>
              </a:rPr>
              <a:t>Node.js是一款web框架，用来</a:t>
            </a:r>
            <a:r>
              <a:rPr lang="zh-CN" altLang="en-US" sz="1600">
                <a:solidFill>
                  <a:srgbClr val="7030A0"/>
                </a:solidFill>
                <a:latin typeface="造字工房朗倩（非商用）细体" charset="-122"/>
                <a:ea typeface="造字工房朗倩（非商用）细体" charset="-122"/>
              </a:rPr>
              <a:t>建设网站</a:t>
            </a:r>
            <a:endParaRPr lang="zh-CN" altLang="en-US" sz="1600">
              <a:solidFill>
                <a:srgbClr val="7030A0"/>
              </a:solidFill>
              <a:latin typeface="造字工房朗倩（非商用）细体" charset="-122"/>
              <a:ea typeface="造字工房朗倩（非商用）细体" charset="-122"/>
            </a:endParaRPr>
          </a:p>
        </p:txBody>
      </p:sp>
      <p:sp>
        <p:nvSpPr>
          <p:cNvPr id="18" name="文本框 17"/>
          <p:cNvSpPr txBox="1"/>
          <p:nvPr/>
        </p:nvSpPr>
        <p:spPr>
          <a:xfrm>
            <a:off x="2120265" y="2479040"/>
            <a:ext cx="3811270" cy="337820"/>
          </a:xfrm>
          <a:prstGeom prst="rect">
            <a:avLst/>
          </a:prstGeom>
          <a:noFill/>
        </p:spPr>
        <p:txBody>
          <a:bodyPr wrap="square" rtlCol="0">
            <a:spAutoFit/>
          </a:bodyPr>
          <a:p>
            <a:r>
              <a:rPr lang="zh-CN" altLang="en-US" sz="1600">
                <a:latin typeface="造字工房朗倩（非商用）细体" charset="-122"/>
                <a:ea typeface="造字工房朗倩（非商用）细体" charset="-122"/>
              </a:rPr>
              <a:t>通过CSS进行优化</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10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left)">
                                      <p:cBhvr>
                                        <p:cTn id="37" dur="10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1" grpId="0"/>
      <p:bldP spid="41" grpId="0"/>
      <p:bldP spid="17" grpId="0"/>
      <p:bldP spid="40" grpId="0"/>
      <p:bldP spid="8" grpId="0"/>
      <p:bldP spid="18" grpId="0"/>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timg"/>
          <p:cNvPicPr>
            <a:picLocks noChangeAspect="1"/>
          </p:cNvPicPr>
          <p:nvPr/>
        </p:nvPicPr>
        <p:blipFill>
          <a:blip r:embed="rId1"/>
          <a:srcRect l="17107" t="15401" r="14854" b="30905"/>
          <a:stretch>
            <a:fillRect/>
          </a:stretch>
        </p:blipFill>
        <p:spPr>
          <a:xfrm>
            <a:off x="5064760" y="3978275"/>
            <a:ext cx="1612265" cy="954405"/>
          </a:xfrm>
          <a:prstGeom prst="rect">
            <a:avLst/>
          </a:prstGeom>
        </p:spPr>
      </p:pic>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经济可行性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78" y="4907"/>
              <a:ext cx="1094"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40" cy="355"/>
              <a:chOff x="5986" y="4552"/>
              <a:chExt cx="440" cy="355"/>
            </a:xfrm>
          </p:grpSpPr>
          <p:cxnSp>
            <p:nvCxnSpPr>
              <p:cNvPr id="30" name="直接连接符 29"/>
              <p:cNvCxnSpPr>
                <a:endCxn id="28" idx="0"/>
              </p:cNvCxnSpPr>
              <p:nvPr/>
            </p:nvCxnSpPr>
            <p:spPr>
              <a:xfrm>
                <a:off x="6111"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162175" y="1305560"/>
            <a:ext cx="3387090" cy="389890"/>
          </a:xfrm>
          <a:prstGeom prst="rect">
            <a:avLst/>
          </a:prstGeom>
          <a:noFill/>
        </p:spPr>
        <p:txBody>
          <a:bodyPr wrap="square" rtlCol="0">
            <a:spAutoFit/>
          </a:bodyPr>
          <a:p>
            <a:r>
              <a:rPr lang="zh-CN" altLang="en-US">
                <a:latin typeface="造字工房朗倩（非商用）细体" charset="-122"/>
                <a:ea typeface="造字工房朗倩（非商用）细体" charset="-122"/>
              </a:rPr>
              <a:t>该项目所需的成本</a:t>
            </a:r>
            <a:endParaRPr lang="zh-CN" altLang="en-US">
              <a:latin typeface="造字工房朗倩（非商用）细体" charset="-122"/>
              <a:ea typeface="造字工房朗倩（非商用）细体" charset="-122"/>
            </a:endParaRPr>
          </a:p>
        </p:txBody>
      </p:sp>
      <p:sp>
        <p:nvSpPr>
          <p:cNvPr id="9" name="文本框 8"/>
          <p:cNvSpPr txBox="1"/>
          <p:nvPr/>
        </p:nvSpPr>
        <p:spPr>
          <a:xfrm>
            <a:off x="2162175" y="868680"/>
            <a:ext cx="2004060" cy="365760"/>
          </a:xfrm>
          <a:prstGeom prst="rect">
            <a:avLst/>
          </a:prstGeom>
          <a:noFill/>
        </p:spPr>
        <p:txBody>
          <a:bodyPr wrap="square" rtlCol="0">
            <a:spAutoFit/>
          </a:bodyPr>
          <a:p>
            <a:r>
              <a:rPr lang="zh-CN" altLang="en-US">
                <a:latin typeface="造字工房朗倩（非商用）细体" charset="-122"/>
                <a:ea typeface="造字工房朗倩（非商用）细体" charset="-122"/>
              </a:rPr>
              <a:t>首先</a:t>
            </a:r>
            <a:endParaRPr lang="zh-CN" altLang="en-US">
              <a:latin typeface="造字工房朗倩（非商用）细体" charset="-122"/>
              <a:ea typeface="造字工房朗倩（非商用）细体" charset="-122"/>
            </a:endParaRPr>
          </a:p>
        </p:txBody>
      </p:sp>
      <p:sp>
        <p:nvSpPr>
          <p:cNvPr id="10" name="文本框 9"/>
          <p:cNvSpPr txBox="1"/>
          <p:nvPr/>
        </p:nvSpPr>
        <p:spPr>
          <a:xfrm>
            <a:off x="2162175" y="1766570"/>
            <a:ext cx="5713730" cy="365760"/>
          </a:xfrm>
          <a:prstGeom prst="rect">
            <a:avLst/>
          </a:prstGeom>
          <a:noFill/>
        </p:spPr>
        <p:txBody>
          <a:bodyPr wrap="square" rtlCol="0">
            <a:spAutoFit/>
          </a:bodyPr>
          <a:p>
            <a:r>
              <a:rPr lang="zh-CN" altLang="en-US">
                <a:latin typeface="造字工房朗倩（非商用）细体" charset="-122"/>
                <a:ea typeface="造字工房朗倩（非商用）细体" charset="-122"/>
              </a:rPr>
              <a:t>这将是我们小组的最珍贵的财产！</a:t>
            </a:r>
            <a:endParaRPr lang="zh-CN" altLang="en-US">
              <a:latin typeface="造字工房朗倩（非商用）细体" charset="-122"/>
              <a:ea typeface="造字工房朗倩（非商用）细体" charset="-122"/>
            </a:endParaRPr>
          </a:p>
        </p:txBody>
      </p:sp>
      <p:sp>
        <p:nvSpPr>
          <p:cNvPr id="13" name="文本框 12"/>
          <p:cNvSpPr txBox="1"/>
          <p:nvPr/>
        </p:nvSpPr>
        <p:spPr>
          <a:xfrm>
            <a:off x="2162175" y="2132330"/>
            <a:ext cx="2858770" cy="368300"/>
          </a:xfrm>
          <a:prstGeom prst="rect">
            <a:avLst/>
          </a:prstGeom>
          <a:noFill/>
        </p:spPr>
        <p:txBody>
          <a:bodyPr wrap="square" rtlCol="0">
            <a:spAutoFit/>
          </a:bodyPr>
          <a:p>
            <a:r>
              <a:rPr lang="zh-CN" altLang="en-US">
                <a:latin typeface="造字工房朗倩（非商用）细体" charset="-122"/>
                <a:ea typeface="造字工房朗倩（非商用）细体" charset="-122"/>
              </a:rPr>
              <a:t>时间是它唯一的成本</a:t>
            </a:r>
            <a:r>
              <a:rPr lang="en-US" altLang="zh-CN">
                <a:latin typeface="造字工房朗倩（非商用）细体" charset="-122"/>
                <a:ea typeface="造字工房朗倩（非商用）细体" charset="-122"/>
              </a:rPr>
              <a:t>——</a:t>
            </a:r>
            <a:endParaRPr lang="zh-CN" altLang="en-US">
              <a:latin typeface="造字工房朗倩（非商用）细体" charset="-122"/>
              <a:ea typeface="造字工房朗倩（非商用）细体" charset="-122"/>
            </a:endParaRPr>
          </a:p>
        </p:txBody>
      </p:sp>
      <p:sp>
        <p:nvSpPr>
          <p:cNvPr id="15" name="文本框 14"/>
          <p:cNvSpPr txBox="1"/>
          <p:nvPr/>
        </p:nvSpPr>
        <p:spPr>
          <a:xfrm>
            <a:off x="4691380" y="2134870"/>
            <a:ext cx="749935" cy="365760"/>
          </a:xfrm>
          <a:prstGeom prst="rect">
            <a:avLst/>
          </a:prstGeom>
          <a:noFill/>
        </p:spPr>
        <p:txBody>
          <a:bodyPr wrap="square" rtlCol="0">
            <a:spAutoFit/>
          </a:bodyPr>
          <a:p>
            <a:r>
              <a:rPr lang="zh-CN" altLang="en-US">
                <a:latin typeface="造字工房悦圆演示版常规体" charset="-122"/>
                <a:ea typeface="造字工房悦圆演示版常规体" charset="-122"/>
              </a:rPr>
              <a:t>足足</a:t>
            </a:r>
            <a:endParaRPr lang="zh-CN" altLang="en-US">
              <a:latin typeface="造字工房悦圆演示版常规体" charset="-122"/>
              <a:ea typeface="造字工房悦圆演示版常规体" charset="-122"/>
            </a:endParaRPr>
          </a:p>
        </p:txBody>
      </p:sp>
      <p:sp>
        <p:nvSpPr>
          <p:cNvPr id="16" name="文本框 15"/>
          <p:cNvSpPr txBox="1"/>
          <p:nvPr/>
        </p:nvSpPr>
        <p:spPr>
          <a:xfrm>
            <a:off x="5187950" y="2089150"/>
            <a:ext cx="1948815" cy="489585"/>
          </a:xfrm>
          <a:prstGeom prst="rect">
            <a:avLst/>
          </a:prstGeom>
          <a:noFill/>
        </p:spPr>
        <p:txBody>
          <a:bodyPr wrap="square" rtlCol="0">
            <a:spAutoFit/>
          </a:bodyPr>
          <a:p>
            <a:r>
              <a:rPr lang="zh-CN" altLang="en-US" sz="2400">
                <a:solidFill>
                  <a:srgbClr val="0070C0"/>
                </a:solidFill>
                <a:latin typeface="造字工房悦圆演示版常规体" charset="-122"/>
                <a:ea typeface="造字工房悦圆演示版常规体" charset="-122"/>
              </a:rPr>
              <a:t>三个月</a:t>
            </a:r>
            <a:endParaRPr lang="zh-CN" altLang="en-US" sz="2400">
              <a:solidFill>
                <a:srgbClr val="0070C0"/>
              </a:solidFill>
              <a:latin typeface="造字工房悦圆演示版常规体" charset="-122"/>
              <a:ea typeface="造字工房悦圆演示版常规体" charset="-122"/>
            </a:endParaRPr>
          </a:p>
        </p:txBody>
      </p:sp>
      <p:sp>
        <p:nvSpPr>
          <p:cNvPr id="18" name="文本框 17"/>
          <p:cNvSpPr txBox="1"/>
          <p:nvPr/>
        </p:nvSpPr>
        <p:spPr>
          <a:xfrm>
            <a:off x="2162175" y="2498090"/>
            <a:ext cx="6619875" cy="365760"/>
          </a:xfrm>
          <a:prstGeom prst="rect">
            <a:avLst/>
          </a:prstGeom>
          <a:noFill/>
        </p:spPr>
        <p:txBody>
          <a:bodyPr wrap="square" rtlCol="0">
            <a:spAutoFit/>
          </a:bodyPr>
          <a:p>
            <a:r>
              <a:rPr lang="zh-CN" altLang="en-US">
                <a:latin typeface="造字工房朗倩（非商用）细体" charset="-122"/>
                <a:ea typeface="造字工房朗倩（非商用）细体" charset="-122"/>
              </a:rPr>
              <a:t>后期对于该产品在市场实际上的不能满足客户的需求和对其的</a:t>
            </a:r>
            <a:endParaRPr lang="zh-CN" altLang="en-US">
              <a:latin typeface="造字工房朗倩（非商用）细体" charset="-122"/>
              <a:ea typeface="造字工房朗倩（非商用）细体" charset="-122"/>
            </a:endParaRPr>
          </a:p>
        </p:txBody>
      </p:sp>
      <p:sp>
        <p:nvSpPr>
          <p:cNvPr id="24" name="文本框 23"/>
          <p:cNvSpPr txBox="1"/>
          <p:nvPr/>
        </p:nvSpPr>
        <p:spPr>
          <a:xfrm>
            <a:off x="2162175" y="2863850"/>
            <a:ext cx="5489575" cy="365760"/>
          </a:xfrm>
          <a:prstGeom prst="rect">
            <a:avLst/>
          </a:prstGeom>
          <a:noFill/>
        </p:spPr>
        <p:txBody>
          <a:bodyPr wrap="square" rtlCol="0">
            <a:spAutoFit/>
          </a:bodyPr>
          <a:p>
            <a:r>
              <a:rPr lang="zh-CN" altLang="en-US">
                <a:solidFill>
                  <a:srgbClr val="00B050"/>
                </a:solidFill>
                <a:latin typeface="造字工房朗倩（非商用）细体" charset="-122"/>
                <a:ea typeface="造字工房朗倩（非商用）细体" charset="-122"/>
                <a:sym typeface="+mn-ea"/>
              </a:rPr>
              <a:t>维护</a:t>
            </a:r>
            <a:r>
              <a:rPr lang="zh-CN" altLang="en-US">
                <a:latin typeface="造字工房朗倩（非商用）细体" charset="-122"/>
                <a:ea typeface="造字工房朗倩（非商用）细体" charset="-122"/>
                <a:sym typeface="+mn-ea"/>
              </a:rPr>
              <a:t>和</a:t>
            </a:r>
            <a:r>
              <a:rPr lang="zh-CN" altLang="en-US">
                <a:solidFill>
                  <a:schemeClr val="accent1">
                    <a:lumMod val="75000"/>
                  </a:schemeClr>
                </a:solidFill>
                <a:latin typeface="造字工房朗倩（非商用）细体" charset="-122"/>
                <a:ea typeface="造字工房朗倩（非商用）细体" charset="-122"/>
                <a:sym typeface="+mn-ea"/>
              </a:rPr>
              <a:t>更新</a:t>
            </a:r>
            <a:r>
              <a:rPr lang="zh-CN" altLang="en-US">
                <a:latin typeface="造字工房朗倩（非商用）细体" charset="-122"/>
                <a:ea typeface="造字工房朗倩（非商用）细体" charset="-122"/>
                <a:sym typeface="+mn-ea"/>
              </a:rPr>
              <a:t>的成本不算在其中</a:t>
            </a:r>
            <a:endParaRPr lang="zh-CN" altLang="en-US">
              <a:latin typeface="造字工房朗倩（非商用）细体" charset="-122"/>
              <a:ea typeface="造字工房朗倩（非商用）细体" charset="-122"/>
            </a:endParaRPr>
          </a:p>
        </p:txBody>
      </p:sp>
      <p:sp>
        <p:nvSpPr>
          <p:cNvPr id="25" name="文本框 24"/>
          <p:cNvSpPr txBox="1"/>
          <p:nvPr/>
        </p:nvSpPr>
        <p:spPr>
          <a:xfrm>
            <a:off x="2162175" y="3229610"/>
            <a:ext cx="6106795" cy="365760"/>
          </a:xfrm>
          <a:prstGeom prst="rect">
            <a:avLst/>
          </a:prstGeom>
          <a:noFill/>
        </p:spPr>
        <p:txBody>
          <a:bodyPr wrap="square" rtlCol="0">
            <a:spAutoFit/>
          </a:bodyPr>
          <a:p>
            <a:r>
              <a:rPr lang="zh-CN" altLang="en-US">
                <a:latin typeface="造字工房朗倩（非商用）细体" charset="-122"/>
                <a:ea typeface="造字工房朗倩（非商用）细体" charset="-122"/>
              </a:rPr>
              <a:t>但是这个产品所产生的利益可谓</a:t>
            </a:r>
            <a:r>
              <a:rPr lang="zh-CN" altLang="en-US">
                <a:solidFill>
                  <a:srgbClr val="002060"/>
                </a:solidFill>
                <a:latin typeface="造字工房朗倩（非商用）细体" charset="-122"/>
                <a:ea typeface="造字工房朗倩（非商用）细体" charset="-122"/>
              </a:rPr>
              <a:t>巨大</a:t>
            </a:r>
            <a:endParaRPr lang="zh-CN" altLang="en-US">
              <a:solidFill>
                <a:srgbClr val="002060"/>
              </a:solidFill>
              <a:latin typeface="造字工房朗倩（非商用）细体" charset="-122"/>
              <a:ea typeface="造字工房朗倩（非商用）细体" charset="-122"/>
            </a:endParaRPr>
          </a:p>
        </p:txBody>
      </p:sp>
      <p:sp>
        <p:nvSpPr>
          <p:cNvPr id="35" name="文本框 34"/>
          <p:cNvSpPr txBox="1"/>
          <p:nvPr/>
        </p:nvSpPr>
        <p:spPr>
          <a:xfrm>
            <a:off x="2162175" y="3595370"/>
            <a:ext cx="5972810" cy="389890"/>
          </a:xfrm>
          <a:prstGeom prst="rect">
            <a:avLst/>
          </a:prstGeom>
          <a:noFill/>
        </p:spPr>
        <p:txBody>
          <a:bodyPr wrap="square" rtlCol="0">
            <a:spAutoFit/>
          </a:bodyPr>
          <a:p>
            <a:r>
              <a:rPr lang="zh-CN" altLang="en-US">
                <a:latin typeface="造字工房朗倩（非商用）细体" charset="-122"/>
                <a:ea typeface="造字工房朗倩（非商用）细体" charset="-122"/>
              </a:rPr>
              <a:t>同时能够改善社会上所存在的沉默不语的现象</a:t>
            </a:r>
            <a:endParaRPr lang="zh-CN" altLang="en-US">
              <a:latin typeface="造字工房朗倩（非商用）细体" charset="-122"/>
              <a:ea typeface="造字工房朗倩（非商用）细体" charset="-122"/>
            </a:endParaRPr>
          </a:p>
        </p:txBody>
      </p:sp>
      <p:sp>
        <p:nvSpPr>
          <p:cNvPr id="36" name="文本框 35"/>
          <p:cNvSpPr txBox="1"/>
          <p:nvPr/>
        </p:nvSpPr>
        <p:spPr>
          <a:xfrm>
            <a:off x="2162175" y="3961130"/>
            <a:ext cx="4514850" cy="555625"/>
          </a:xfrm>
          <a:prstGeom prst="rect">
            <a:avLst/>
          </a:prstGeom>
          <a:noFill/>
        </p:spPr>
        <p:txBody>
          <a:bodyPr wrap="square" rtlCol="0">
            <a:spAutoFit/>
          </a:bodyPr>
          <a:p>
            <a:r>
              <a:rPr lang="zh-CN" altLang="en-US" sz="2800">
                <a:solidFill>
                  <a:srgbClr val="FF0000"/>
                </a:solidFill>
                <a:latin typeface="造字工房朗倩（非商用）细体" charset="-122"/>
                <a:ea typeface="造字工房朗倩（非商用）细体" charset="-122"/>
                <a:sym typeface="+mn-ea"/>
              </a:rPr>
              <a:t>为社会做出贡献</a:t>
            </a:r>
            <a:r>
              <a:rPr lang="en-US" altLang="zh-CN" sz="2800">
                <a:solidFill>
                  <a:srgbClr val="FF0000"/>
                </a:solidFill>
                <a:latin typeface="造字工房朗倩（非商用）细体" charset="-122"/>
                <a:ea typeface="造字工房朗倩（非商用）细体" charset="-122"/>
                <a:sym typeface="+mn-ea"/>
              </a:rPr>
              <a:t>!</a:t>
            </a:r>
            <a:endParaRPr lang="en-US" altLang="zh-CN" sz="2800">
              <a:solidFill>
                <a:srgbClr val="FF0000"/>
              </a:solidFill>
              <a:latin typeface="造字工房朗倩（非商用）细体" charset="-122"/>
              <a:ea typeface="造字工房朗倩（非商用）细体" charset="-122"/>
              <a:sym typeface="+mn-ea"/>
            </a:endParaRPr>
          </a:p>
        </p:txBody>
      </p:sp>
      <p:sp>
        <p:nvSpPr>
          <p:cNvPr id="37" name="文本框 36"/>
          <p:cNvSpPr txBox="1"/>
          <p:nvPr/>
        </p:nvSpPr>
        <p:spPr>
          <a:xfrm>
            <a:off x="3988435" y="1222375"/>
            <a:ext cx="3535680" cy="555625"/>
          </a:xfrm>
          <a:prstGeom prst="rect">
            <a:avLst/>
          </a:prstGeom>
          <a:noFill/>
        </p:spPr>
        <p:txBody>
          <a:bodyPr wrap="square" rtlCol="0">
            <a:spAutoFit/>
          </a:bodyPr>
          <a:p>
            <a:r>
              <a:rPr lang="zh-CN" altLang="en-US" sz="2800">
                <a:solidFill>
                  <a:srgbClr val="C00000"/>
                </a:solidFill>
                <a:latin typeface="造字工房朗倩（非商用）细体" charset="-122"/>
                <a:ea typeface="造字工房朗倩（非商用）细体" charset="-122"/>
                <a:sym typeface="+mn-ea"/>
              </a:rPr>
              <a:t>不能用金钱来衡量</a:t>
            </a:r>
            <a:r>
              <a:rPr lang="en-US" altLang="zh-CN" sz="2800">
                <a:solidFill>
                  <a:srgbClr val="C00000"/>
                </a:solidFill>
                <a:latin typeface="造字工房朗倩（非商用）细体" charset="-122"/>
                <a:ea typeface="造字工房朗倩（非商用）细体" charset="-122"/>
                <a:sym typeface="+mn-ea"/>
              </a:rPr>
              <a:t>!</a:t>
            </a:r>
            <a:endParaRPr lang="en-US" altLang="zh-CN" sz="2800">
              <a:solidFill>
                <a:srgbClr val="C00000"/>
              </a:solidFill>
              <a:latin typeface="造字工房朗倩（非商用）细体" charset="-122"/>
              <a:ea typeface="造字工房朗倩（非商用）细体" charset="-122"/>
              <a:sym typeface="+mn-ea"/>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3"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1"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385" decel="100000"/>
                                        <p:tgtEl>
                                          <p:spTgt spid="37"/>
                                        </p:tgtEl>
                                      </p:cBhvr>
                                    </p:animEffect>
                                    <p:animScale>
                                      <p:cBhvr>
                                        <p:cTn id="18" dur="385" decel="100000"/>
                                        <p:tgtEl>
                                          <p:spTgt spid="37"/>
                                        </p:tgtEl>
                                      </p:cBhvr>
                                      <p:from x="10000" y="10000"/>
                                      <p:to x="200000" y="450000"/>
                                    </p:animScale>
                                    <p:animScale>
                                      <p:cBhvr>
                                        <p:cTn id="19" dur="615" accel="100000" fill="hold">
                                          <p:stCondLst>
                                            <p:cond delay="385"/>
                                          </p:stCondLst>
                                        </p:cTn>
                                        <p:tgtEl>
                                          <p:spTgt spid="37"/>
                                        </p:tgtEl>
                                      </p:cBhvr>
                                      <p:from x="200000" y="450000"/>
                                      <p:to x="100000" y="100000"/>
                                    </p:animScale>
                                    <p:set>
                                      <p:cBhvr>
                                        <p:cTn id="20" dur="385" fill="hold"/>
                                        <p:tgtEl>
                                          <p:spTgt spid="37"/>
                                        </p:tgtEl>
                                        <p:attrNameLst>
                                          <p:attrName>ppt_x</p:attrName>
                                        </p:attrNameLst>
                                      </p:cBhvr>
                                      <p:to>
                                        <p:strVal val="(0.5)"/>
                                      </p:to>
                                    </p:set>
                                    <p:anim from="(0.5)" to="(#ppt_x)" calcmode="lin" valueType="num">
                                      <p:cBhvr>
                                        <p:cTn id="21" dur="615" accel="100000" fill="hold">
                                          <p:stCondLst>
                                            <p:cond delay="385"/>
                                          </p:stCondLst>
                                        </p:cTn>
                                        <p:tgtEl>
                                          <p:spTgt spid="37"/>
                                        </p:tgtEl>
                                        <p:attrNameLst>
                                          <p:attrName>ppt_x</p:attrName>
                                        </p:attrNameLst>
                                      </p:cBhvr>
                                    </p:anim>
                                    <p:set>
                                      <p:cBhvr>
                                        <p:cTn id="22" dur="385" fill="hold"/>
                                        <p:tgtEl>
                                          <p:spTgt spid="37"/>
                                        </p:tgtEl>
                                        <p:attrNameLst>
                                          <p:attrName>ppt_y</p:attrName>
                                        </p:attrNameLst>
                                      </p:cBhvr>
                                      <p:to>
                                        <p:strVal val="(#ppt_y+0.4)"/>
                                      </p:to>
                                    </p:set>
                                    <p:anim from="(#ppt_y+0.4)" to="(#ppt_y)" calcmode="lin" valueType="num">
                                      <p:cBhvr>
                                        <p:cTn id="23" dur="615" accel="100000" fill="hold">
                                          <p:stCondLst>
                                            <p:cond delay="385"/>
                                          </p:stCondLst>
                                        </p:cTn>
                                        <p:tgtEl>
                                          <p:spTgt spid="37"/>
                                        </p:tgtEl>
                                        <p:attrNameLst>
                                          <p:attrName>ppt_y</p:attrName>
                                        </p:attrNameLst>
                                      </p:cBhvr>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1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10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54" presetClass="entr" presetSubtype="0" accel="100000" fill="hold" grpId="2"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1000" fill="hold"/>
                                        <p:tgtEl>
                                          <p:spTgt spid="15"/>
                                        </p:tgtEl>
                                        <p:attrNameLst>
                                          <p:attrName>ppt_w</p:attrName>
                                        </p:attrNameLst>
                                      </p:cBhvr>
                                      <p:tavLst>
                                        <p:tav tm="0">
                                          <p:val>
                                            <p:strVal val="#ppt_w*0.05"/>
                                          </p:val>
                                        </p:tav>
                                        <p:tav tm="100000">
                                          <p:val>
                                            <p:strVal val="#ppt_w"/>
                                          </p:val>
                                        </p:tav>
                                      </p:tavLst>
                                    </p:anim>
                                    <p:anim calcmode="lin" valueType="num">
                                      <p:cBhvr>
                                        <p:cTn id="39" dur="1000" fill="hold"/>
                                        <p:tgtEl>
                                          <p:spTgt spid="15"/>
                                        </p:tgtEl>
                                        <p:attrNameLst>
                                          <p:attrName>ppt_h</p:attrName>
                                        </p:attrNameLst>
                                      </p:cBhvr>
                                      <p:tavLst>
                                        <p:tav tm="0">
                                          <p:val>
                                            <p:strVal val="#ppt_h"/>
                                          </p:val>
                                        </p:tav>
                                        <p:tav tm="100000">
                                          <p:val>
                                            <p:strVal val="#ppt_h"/>
                                          </p:val>
                                        </p:tav>
                                      </p:tavLst>
                                    </p:anim>
                                    <p:anim calcmode="lin" valueType="num">
                                      <p:cBhvr>
                                        <p:cTn id="40" dur="1000" fill="hold"/>
                                        <p:tgtEl>
                                          <p:spTgt spid="15"/>
                                        </p:tgtEl>
                                        <p:attrNameLst>
                                          <p:attrName>ppt_x</p:attrName>
                                        </p:attrNameLst>
                                      </p:cBhvr>
                                      <p:tavLst>
                                        <p:tav tm="0">
                                          <p:val>
                                            <p:strVal val="#ppt_x-.2"/>
                                          </p:val>
                                        </p:tav>
                                        <p:tav tm="100000">
                                          <p:val>
                                            <p:strVal val="#ppt_x"/>
                                          </p:val>
                                        </p:tav>
                                      </p:tavLst>
                                    </p:anim>
                                    <p:anim calcmode="lin" valueType="num">
                                      <p:cBhvr>
                                        <p:cTn id="41" dur="1000" fill="hold"/>
                                        <p:tgtEl>
                                          <p:spTgt spid="15"/>
                                        </p:tgtEl>
                                        <p:attrNameLst>
                                          <p:attrName>ppt_y</p:attrName>
                                        </p:attrNameLst>
                                      </p:cBhvr>
                                      <p:tavLst>
                                        <p:tav tm="0">
                                          <p:val>
                                            <p:strVal val="#ppt_y"/>
                                          </p:val>
                                        </p:tav>
                                        <p:tav tm="100000">
                                          <p:val>
                                            <p:strVal val="#ppt_y"/>
                                          </p:val>
                                        </p:tav>
                                      </p:tavLst>
                                    </p:anim>
                                    <p:animEffect transition="in" filter="fade">
                                      <p:cBhvr>
                                        <p:cTn id="42" dur="10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51" presetClass="entr" presetSubtype="0" fill="hold" grpId="1"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385" decel="100000"/>
                                        <p:tgtEl>
                                          <p:spTgt spid="16"/>
                                        </p:tgtEl>
                                      </p:cBhvr>
                                    </p:animEffect>
                                    <p:animScale>
                                      <p:cBhvr>
                                        <p:cTn id="48" dur="385" decel="100000"/>
                                        <p:tgtEl>
                                          <p:spTgt spid="16"/>
                                        </p:tgtEl>
                                      </p:cBhvr>
                                      <p:from x="10000" y="10000"/>
                                      <p:to x="200000" y="450000"/>
                                    </p:animScale>
                                    <p:animScale>
                                      <p:cBhvr>
                                        <p:cTn id="49" dur="615" accel="100000" fill="hold">
                                          <p:stCondLst>
                                            <p:cond delay="385"/>
                                          </p:stCondLst>
                                        </p:cTn>
                                        <p:tgtEl>
                                          <p:spTgt spid="16"/>
                                        </p:tgtEl>
                                      </p:cBhvr>
                                      <p:from x="200000" y="450000"/>
                                      <p:to x="100000" y="100000"/>
                                    </p:animScale>
                                    <p:set>
                                      <p:cBhvr>
                                        <p:cTn id="50" dur="385" fill="hold"/>
                                        <p:tgtEl>
                                          <p:spTgt spid="16"/>
                                        </p:tgtEl>
                                        <p:attrNameLst>
                                          <p:attrName>ppt_x</p:attrName>
                                        </p:attrNameLst>
                                      </p:cBhvr>
                                      <p:to>
                                        <p:strVal val="(0.5)"/>
                                      </p:to>
                                    </p:set>
                                    <p:anim from="(0.5)" to="(#ppt_x)" calcmode="lin" valueType="num">
                                      <p:cBhvr>
                                        <p:cTn id="51" dur="615" accel="100000" fill="hold">
                                          <p:stCondLst>
                                            <p:cond delay="385"/>
                                          </p:stCondLst>
                                        </p:cTn>
                                        <p:tgtEl>
                                          <p:spTgt spid="16"/>
                                        </p:tgtEl>
                                        <p:attrNameLst>
                                          <p:attrName>ppt_x</p:attrName>
                                        </p:attrNameLst>
                                      </p:cBhvr>
                                    </p:anim>
                                    <p:set>
                                      <p:cBhvr>
                                        <p:cTn id="52" dur="385" fill="hold"/>
                                        <p:tgtEl>
                                          <p:spTgt spid="16"/>
                                        </p:tgtEl>
                                        <p:attrNameLst>
                                          <p:attrName>ppt_y</p:attrName>
                                        </p:attrNameLst>
                                      </p:cBhvr>
                                      <p:to>
                                        <p:strVal val="(#ppt_y+0.4)"/>
                                      </p:to>
                                    </p:set>
                                    <p:anim from="(#ppt_y+0.4)" to="(#ppt_y)" calcmode="lin" valueType="num">
                                      <p:cBhvr>
                                        <p:cTn id="53" dur="615" accel="100000" fill="hold">
                                          <p:stCondLst>
                                            <p:cond delay="385"/>
                                          </p:stCondLst>
                                        </p:cTn>
                                        <p:tgtEl>
                                          <p:spTgt spid="16"/>
                                        </p:tgtEl>
                                        <p:attrNameLst>
                                          <p:attrName>ppt_y</p:attrName>
                                        </p:attrNameLst>
                                      </p:cBhvr>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1000"/>
                                        <p:tgtEl>
                                          <p:spTgt spid="18"/>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left)">
                                      <p:cBhvr>
                                        <p:cTn id="62" dur="10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10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1000"/>
                                        <p:tgtEl>
                                          <p:spTgt spid="35"/>
                                        </p:tgtEl>
                                      </p:cBhvr>
                                    </p:animEffect>
                                  </p:childTnLst>
                                </p:cTn>
                              </p:par>
                            </p:childTnLst>
                          </p:cTn>
                        </p:par>
                      </p:childTnLst>
                    </p:cTn>
                  </p:par>
                  <p:par>
                    <p:cTn id="73" fill="hold">
                      <p:stCondLst>
                        <p:cond delay="indefinite"/>
                      </p:stCondLst>
                      <p:childTnLst>
                        <p:par>
                          <p:cTn id="74" fill="hold">
                            <p:stCondLst>
                              <p:cond delay="0"/>
                            </p:stCondLst>
                            <p:childTnLst>
                              <p:par>
                                <p:cTn id="75" presetID="49" presetClass="entr" presetSubtype="0" decel="100000"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p:cTn id="77" dur="1000" fill="hold"/>
                                        <p:tgtEl>
                                          <p:spTgt spid="36"/>
                                        </p:tgtEl>
                                        <p:attrNameLst>
                                          <p:attrName>ppt_w</p:attrName>
                                        </p:attrNameLst>
                                      </p:cBhvr>
                                      <p:tavLst>
                                        <p:tav tm="0">
                                          <p:val>
                                            <p:fltVal val="0"/>
                                          </p:val>
                                        </p:tav>
                                        <p:tav tm="100000">
                                          <p:val>
                                            <p:strVal val="#ppt_w"/>
                                          </p:val>
                                        </p:tav>
                                      </p:tavLst>
                                    </p:anim>
                                    <p:anim calcmode="lin" valueType="num">
                                      <p:cBhvr>
                                        <p:cTn id="78" dur="1000" fill="hold"/>
                                        <p:tgtEl>
                                          <p:spTgt spid="36"/>
                                        </p:tgtEl>
                                        <p:attrNameLst>
                                          <p:attrName>ppt_h</p:attrName>
                                        </p:attrNameLst>
                                      </p:cBhvr>
                                      <p:tavLst>
                                        <p:tav tm="0">
                                          <p:val>
                                            <p:fltVal val="0"/>
                                          </p:val>
                                        </p:tav>
                                        <p:tav tm="100000">
                                          <p:val>
                                            <p:strVal val="#ppt_h"/>
                                          </p:val>
                                        </p:tav>
                                      </p:tavLst>
                                    </p:anim>
                                    <p:anim calcmode="lin" valueType="num">
                                      <p:cBhvr>
                                        <p:cTn id="79" dur="1000" fill="hold"/>
                                        <p:tgtEl>
                                          <p:spTgt spid="36"/>
                                        </p:tgtEl>
                                        <p:attrNameLst>
                                          <p:attrName>style.rotation</p:attrName>
                                        </p:attrNameLst>
                                      </p:cBhvr>
                                      <p:tavLst>
                                        <p:tav tm="0">
                                          <p:val>
                                            <p:fltVal val="360"/>
                                          </p:val>
                                        </p:tav>
                                        <p:tav tm="100000">
                                          <p:val>
                                            <p:fltVal val="0"/>
                                          </p:val>
                                        </p:tav>
                                      </p:tavLst>
                                    </p:anim>
                                    <p:animEffect transition="in" filter="fade">
                                      <p:cBhvr>
                                        <p:cTn id="80" dur="1000"/>
                                        <p:tgtEl>
                                          <p:spTgt spid="36"/>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1"/>
                                        </p:tgtEl>
                                        <p:attrNameLst>
                                          <p:attrName>style.visibility</p:attrName>
                                        </p:attrNameLst>
                                      </p:cBhvr>
                                      <p:to>
                                        <p:strVal val="visible"/>
                                      </p:to>
                                    </p:set>
                                  </p:childTnLst>
                                  <p:subTnLst>
                                    <p:audio>
                                      <p:cMediaNode>
                                        <p:cTn display="1" masterRel="sameClick">
                                          <p:stCondLst>
                                            <p:cond evt="begin" delay="0">
                                              <p:tn val="83"/>
                                            </p:cond>
                                          </p:stCondLst>
                                          <p:endCondLst>
                                            <p:cond evt="onStopAudio" delay="0">
                                              <p:tgtEl>
                                                <p:sldTgt/>
                                              </p:tgtEl>
                                            </p:cond>
                                          </p:endCondLst>
                                        </p:cTn>
                                        <p:tgtEl>
                                          <p:sndTgt r:embed="rId4" name="2211.wav"/>
                                        </p:tgtEl>
                                      </p:cMediaNode>
                                    </p:audio>
                                  </p:subTnLst>
                                </p:cTn>
                              </p:par>
                            </p:childTnLst>
                          </p:cTn>
                        </p:par>
                        <p:par>
                          <p:cTn id="85" fill="hold">
                            <p:stCondLst>
                              <p:cond delay="0"/>
                            </p:stCondLst>
                            <p:childTnLst>
                              <p:par>
                                <p:cTn id="86" presetID="35" presetClass="emph" presetSubtype="0" repeatCount="indefinite" fill="hold" nodeType="afterEffect">
                                  <p:stCondLst>
                                    <p:cond delay="0"/>
                                  </p:stCondLst>
                                  <p:endCondLst>
                                    <p:cond evt="onNext">
                                      <p:tgtEl>
                                        <p:sldTgt/>
                                      </p:tgtEl>
                                    </p:cond>
                                  </p:endCondLst>
                                  <p:childTnLst>
                                    <p:anim calcmode="discrete" valueType="str">
                                      <p:cBhvr>
                                        <p:cTn id="87" dur="1000" fill="hold"/>
                                        <p:tgtEl>
                                          <p:spTgt spid="11"/>
                                        </p:tgtEl>
                                        <p:attrNameLst>
                                          <p:attrName>style.visibility</p:attrName>
                                        </p:attrNameLst>
                                      </p:cBhvr>
                                      <p:tavLst>
                                        <p:tav tm="0">
                                          <p:val>
                                            <p:strVal val="hidden"/>
                                          </p:val>
                                        </p:tav>
                                        <p:tav tm="50000">
                                          <p:val>
                                            <p:strVal val="visible"/>
                                          </p:val>
                                        </p:tav>
                                      </p:tavLst>
                                    </p:anim>
                                  </p:childTnLst>
                                  <p:subTnLst>
                                    <p:audio>
                                      <p:cMediaNode>
                                        <p:cTn display="1" masterRel="sameClick">
                                          <p:stCondLst>
                                            <p:cond evt="begin" delay="0">
                                              <p:tn val="86"/>
                                            </p:cond>
                                          </p:stCondLst>
                                          <p:endCondLst>
                                            <p:cond evt="onStopAudio" delay="0">
                                              <p:tgtEl>
                                                <p:sldTgt/>
                                              </p:tgtEl>
                                            </p:cond>
                                          </p:endCondLst>
                                        </p:cTn>
                                        <p:tgtEl>
                                          <p:sndTgt r:embed="rId4" name="2211.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P spid="6" grpId="2"/>
      <p:bldP spid="6" grpId="3"/>
      <p:bldP spid="10" grpId="0"/>
      <p:bldP spid="13" grpId="0"/>
      <p:bldP spid="18" grpId="0"/>
      <p:bldP spid="24" grpId="0"/>
      <p:bldP spid="25" grpId="0"/>
      <p:bldP spid="35" grpId="0"/>
      <p:bldP spid="36" grpId="0"/>
      <p:bldP spid="15" grpId="0"/>
      <p:bldP spid="15" grpId="1"/>
      <p:bldP spid="15" grpId="2"/>
      <p:bldP spid="16" grpId="0"/>
      <p:bldP spid="16" grpId="1"/>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操作可行性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17" y="4882"/>
              <a:ext cx="101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075815" y="843280"/>
            <a:ext cx="6438900" cy="537210"/>
          </a:xfrm>
          <a:prstGeom prst="rect">
            <a:avLst/>
          </a:prstGeom>
          <a:noFill/>
        </p:spPr>
        <p:txBody>
          <a:bodyPr wrap="square" rtlCol="0">
            <a:spAutoFit/>
          </a:bodyPr>
          <a:p>
            <a:r>
              <a:rPr lang="zh-CN" altLang="en-US" sz="1400">
                <a:latin typeface="造字工房朗倩（非商用）细体" charset="-122"/>
                <a:ea typeface="造字工房朗倩（非商用）细体" charset="-122"/>
              </a:rPr>
              <a:t>（一）后台</a:t>
            </a:r>
            <a:r>
              <a:rPr lang="zh-CN" altLang="en-US" sz="1400">
                <a:solidFill>
                  <a:schemeClr val="accent5">
                    <a:lumMod val="60000"/>
                    <a:lumOff val="40000"/>
                  </a:schemeClr>
                </a:solidFill>
                <a:latin typeface="造字工房朗倩（非商用）细体" charset="-122"/>
                <a:ea typeface="造字工房朗倩（非商用）细体" charset="-122"/>
              </a:rPr>
              <a:t>数据库的及时更新</a:t>
            </a:r>
            <a:r>
              <a:rPr lang="zh-CN" altLang="en-US" sz="1400">
                <a:latin typeface="造字工房朗倩（非商用）细体" charset="-122"/>
                <a:ea typeface="造字工房朗倩（非商用）细体" charset="-122"/>
                <a:sym typeface="+mn-ea"/>
              </a:rPr>
              <a:t>（包括用户账号信息，发送内容，实行5分钟删除一次弹幕信息）</a:t>
            </a:r>
            <a:endParaRPr lang="zh-CN" altLang="en-US" sz="1400">
              <a:latin typeface="造字工房朗倩（非商用）细体" charset="-122"/>
              <a:ea typeface="造字工房朗倩（非商用）细体" charset="-122"/>
            </a:endParaRPr>
          </a:p>
        </p:txBody>
      </p:sp>
      <p:sp>
        <p:nvSpPr>
          <p:cNvPr id="19" name="文本框 18"/>
          <p:cNvSpPr txBox="1"/>
          <p:nvPr/>
        </p:nvSpPr>
        <p:spPr>
          <a:xfrm>
            <a:off x="2075815" y="1363345"/>
            <a:ext cx="6891020" cy="306705"/>
          </a:xfrm>
          <a:prstGeom prst="rect">
            <a:avLst/>
          </a:prstGeom>
          <a:noFill/>
        </p:spPr>
        <p:txBody>
          <a:bodyPr wrap="square" rtlCol="0">
            <a:spAutoFit/>
          </a:bodyPr>
          <a:p>
            <a:r>
              <a:rPr lang="zh-CN" altLang="en-US" sz="1400">
                <a:latin typeface="造字工房朗倩（非商用）细体" charset="-122"/>
                <a:ea typeface="造字工房朗倩（非商用）细体" charset="-122"/>
              </a:rPr>
              <a:t>（二）采取</a:t>
            </a:r>
            <a:r>
              <a:rPr lang="zh-CN" altLang="en-US" sz="1400">
                <a:solidFill>
                  <a:schemeClr val="accent4">
                    <a:lumMod val="75000"/>
                  </a:schemeClr>
                </a:solidFill>
                <a:latin typeface="造字工房朗倩（非商用）细体" charset="-122"/>
                <a:ea typeface="造字工房朗倩（非商用）细体" charset="-122"/>
              </a:rPr>
              <a:t>监听等待</a:t>
            </a:r>
            <a:r>
              <a:rPr lang="zh-CN" altLang="en-US" sz="1400">
                <a:latin typeface="造字工房朗倩（非商用）细体" charset="-122"/>
                <a:ea typeface="造字工房朗倩（非商用）细体" charset="-122"/>
              </a:rPr>
              <a:t>（Push Notify）的被动模式来获取弹幕信息</a:t>
            </a:r>
            <a:endParaRPr lang="zh-CN" altLang="en-US" sz="1400">
              <a:latin typeface="造字工房朗倩（非商用）细体" charset="-122"/>
              <a:ea typeface="造字工房朗倩（非商用）细体" charset="-122"/>
            </a:endParaRPr>
          </a:p>
        </p:txBody>
      </p:sp>
      <p:sp>
        <p:nvSpPr>
          <p:cNvPr id="20" name="文本框 19"/>
          <p:cNvSpPr txBox="1"/>
          <p:nvPr/>
        </p:nvSpPr>
        <p:spPr>
          <a:xfrm>
            <a:off x="2075815" y="1670050"/>
            <a:ext cx="6438900" cy="520065"/>
          </a:xfrm>
          <a:prstGeom prst="rect">
            <a:avLst/>
          </a:prstGeom>
          <a:noFill/>
        </p:spPr>
        <p:txBody>
          <a:bodyPr wrap="square" rtlCol="0">
            <a:spAutoFit/>
          </a:bodyPr>
          <a:p>
            <a:r>
              <a:rPr lang="zh-CN" altLang="en-US" sz="1400">
                <a:latin typeface="造字工房朗倩（非商用）细体" charset="-122"/>
                <a:ea typeface="造字工房朗倩（非商用）细体" charset="-122"/>
              </a:rPr>
              <a:t>（三）采取</a:t>
            </a:r>
            <a:r>
              <a:rPr lang="zh-CN" altLang="en-US" sz="1400">
                <a:solidFill>
                  <a:schemeClr val="accent6">
                    <a:lumMod val="75000"/>
                  </a:schemeClr>
                </a:solidFill>
                <a:latin typeface="造字工房朗倩（非商用）细体" charset="-122"/>
                <a:ea typeface="造字工房朗倩（非商用）细体" charset="-122"/>
              </a:rPr>
              <a:t>Websocket来实现双向通信</a:t>
            </a:r>
            <a:r>
              <a:rPr lang="zh-CN" altLang="en-US" sz="1400">
                <a:latin typeface="造字工房朗倩（非商用）细体" charset="-122"/>
                <a:ea typeface="造字工房朗倩（非商用）细体" charset="-122"/>
              </a:rPr>
              <a:t>（服务器端和客户端可同时发出请求）且Socket.IO支持以事件为基础的实时双向通讯，可以工作在任何平台</a:t>
            </a:r>
            <a:endParaRPr lang="zh-CN" altLang="en-US" sz="1400">
              <a:latin typeface="造字工房朗倩（非商用）细体" charset="-122"/>
              <a:ea typeface="造字工房朗倩（非商用）细体" charset="-122"/>
            </a:endParaRPr>
          </a:p>
        </p:txBody>
      </p:sp>
      <p:sp>
        <p:nvSpPr>
          <p:cNvPr id="21" name="文本框 20"/>
          <p:cNvSpPr txBox="1"/>
          <p:nvPr/>
        </p:nvSpPr>
        <p:spPr>
          <a:xfrm>
            <a:off x="2075815" y="2190115"/>
            <a:ext cx="6390005" cy="304800"/>
          </a:xfrm>
          <a:prstGeom prst="rect">
            <a:avLst/>
          </a:prstGeom>
          <a:noFill/>
        </p:spPr>
        <p:txBody>
          <a:bodyPr wrap="square" rtlCol="0">
            <a:spAutoFit/>
          </a:bodyPr>
          <a:p>
            <a:r>
              <a:rPr lang="zh-CN" altLang="en-US" sz="1400">
                <a:latin typeface="造字工房朗倩（非商用）细体" charset="-122"/>
                <a:ea typeface="造字工房朗倩（非商用）细体" charset="-122"/>
              </a:rPr>
              <a:t>（四）发射客户端发送事件以及弹幕给服务器端</a:t>
            </a:r>
            <a:endParaRPr lang="zh-CN" altLang="en-US" sz="1400">
              <a:latin typeface="造字工房朗倩（非商用）细体" charset="-122"/>
              <a:ea typeface="造字工房朗倩（非商用）细体" charset="-122"/>
            </a:endParaRPr>
          </a:p>
        </p:txBody>
      </p:sp>
      <p:sp>
        <p:nvSpPr>
          <p:cNvPr id="22" name="文本框 21"/>
          <p:cNvSpPr txBox="1"/>
          <p:nvPr/>
        </p:nvSpPr>
        <p:spPr>
          <a:xfrm>
            <a:off x="2075815" y="2494915"/>
            <a:ext cx="5669280" cy="306705"/>
          </a:xfrm>
          <a:prstGeom prst="rect">
            <a:avLst/>
          </a:prstGeom>
          <a:noFill/>
        </p:spPr>
        <p:txBody>
          <a:bodyPr wrap="square" rtlCol="0">
            <a:spAutoFit/>
          </a:bodyPr>
          <a:p>
            <a:r>
              <a:rPr lang="zh-CN" altLang="en-US" sz="1400">
                <a:latin typeface="造字工房朗倩（非商用）细体" charset="-122"/>
                <a:ea typeface="造字工房朗倩（非商用）细体" charset="-122"/>
              </a:rPr>
              <a:t>（五）把发射客户端写成一个</a:t>
            </a:r>
            <a:r>
              <a:rPr lang="zh-CN" altLang="en-US" sz="1400">
                <a:solidFill>
                  <a:srgbClr val="0070C0"/>
                </a:solidFill>
                <a:latin typeface="造字工房朗倩（非商用）细体" charset="-122"/>
                <a:ea typeface="造字工房朗倩（非商用）细体" charset="-122"/>
              </a:rPr>
              <a:t>web应用</a:t>
            </a:r>
            <a:r>
              <a:rPr lang="zh-CN" altLang="en-US" sz="1400">
                <a:latin typeface="造字工房朗倩（非商用）细体" charset="-122"/>
                <a:ea typeface="造字工房朗倩（非商用）细体" charset="-122"/>
              </a:rPr>
              <a:t>（做成一个实时的响应式网站）</a:t>
            </a:r>
            <a:endParaRPr lang="zh-CN" altLang="en-US" sz="1400">
              <a:latin typeface="造字工房朗倩（非商用）细体" charset="-122"/>
              <a:ea typeface="造字工房朗倩（非商用）细体" charset="-122"/>
            </a:endParaRPr>
          </a:p>
        </p:txBody>
      </p:sp>
      <p:sp>
        <p:nvSpPr>
          <p:cNvPr id="23" name="文本框 22"/>
          <p:cNvSpPr txBox="1"/>
          <p:nvPr/>
        </p:nvSpPr>
        <p:spPr>
          <a:xfrm>
            <a:off x="2075815" y="2801620"/>
            <a:ext cx="6675755" cy="323850"/>
          </a:xfrm>
          <a:prstGeom prst="rect">
            <a:avLst/>
          </a:prstGeom>
          <a:noFill/>
        </p:spPr>
        <p:txBody>
          <a:bodyPr wrap="square" rtlCol="0">
            <a:spAutoFit/>
          </a:bodyPr>
          <a:p>
            <a:r>
              <a:rPr lang="zh-CN" altLang="en-US" sz="1400">
                <a:latin typeface="造字工房朗倩（非商用）细体" charset="-122"/>
                <a:ea typeface="造字工房朗倩（非商用）细体" charset="-122"/>
              </a:rPr>
              <a:t>（六）做一个</a:t>
            </a:r>
            <a:r>
              <a:rPr lang="zh-CN" altLang="en-US" sz="1400">
                <a:solidFill>
                  <a:schemeClr val="accent3">
                    <a:lumMod val="75000"/>
                  </a:schemeClr>
                </a:solidFill>
                <a:latin typeface="造字工房朗倩（非商用）细体" charset="-122"/>
                <a:ea typeface="造字工房朗倩（非商用）细体" charset="-122"/>
              </a:rPr>
              <a:t>接收端</a:t>
            </a:r>
            <a:r>
              <a:rPr lang="zh-CN" altLang="en-US" sz="1400">
                <a:latin typeface="造字工房朗倩（非商用）细体" charset="-122"/>
                <a:ea typeface="造字工房朗倩（非商用）细体" charset="-122"/>
              </a:rPr>
              <a:t>（目前能力只能做到做一个基于node.js的静态屏幕客户端）</a:t>
            </a:r>
            <a:endParaRPr lang="zh-CN" altLang="en-US" sz="1400">
              <a:latin typeface="造字工房朗倩（非商用）细体" charset="-122"/>
              <a:ea typeface="造字工房朗倩（非商用）细体" charset="-122"/>
            </a:endParaRPr>
          </a:p>
        </p:txBody>
      </p:sp>
      <p:pic>
        <p:nvPicPr>
          <p:cNvPr id="6" name="图片 4" descr="NFD{`CUMRHHP[_3)_C`[JYM"/>
          <p:cNvPicPr>
            <a:picLocks noChangeAspect="1"/>
          </p:cNvPicPr>
          <p:nvPr/>
        </p:nvPicPr>
        <p:blipFill>
          <a:blip r:embed="rId3"/>
          <a:stretch>
            <a:fillRect/>
          </a:stretch>
        </p:blipFill>
        <p:spPr>
          <a:xfrm>
            <a:off x="2791460" y="1223645"/>
            <a:ext cx="5273040" cy="2922270"/>
          </a:xfrm>
          <a:prstGeom prst="rect">
            <a:avLst/>
          </a:prstGeom>
          <a:noFill/>
          <a:ln w="9525">
            <a:noFill/>
          </a:ln>
        </p:spPr>
      </p:pic>
      <p:sp>
        <p:nvSpPr>
          <p:cNvPr id="10" name="椭圆 9">
            <a:hlinkClick r:id="rId4"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1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1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0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10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2" nodeType="clickEffect">
                                  <p:stCondLst>
                                    <p:cond delay="0"/>
                                  </p:stCondLst>
                                  <p:childTnLst>
                                    <p:animEffect transition="out" filter="fade">
                                      <p:cBhvr>
                                        <p:cTn id="36" dur="500"/>
                                        <p:tgtEl>
                                          <p:spTgt spid="23"/>
                                        </p:tgtEl>
                                      </p:cBhvr>
                                    </p:animEffect>
                                    <p:set>
                                      <p:cBhvr>
                                        <p:cTn id="37" dur="1" fill="hold">
                                          <p:stCondLst>
                                            <p:cond delay="499"/>
                                          </p:stCondLst>
                                        </p:cTn>
                                        <p:tgtEl>
                                          <p:spTgt spid="23"/>
                                        </p:tgtEl>
                                        <p:attrNameLst>
                                          <p:attrName>style.visibility</p:attrName>
                                        </p:attrNameLst>
                                      </p:cBhvr>
                                      <p:to>
                                        <p:strVal val="hidden"/>
                                      </p:to>
                                    </p:set>
                                  </p:childTnLst>
                                </p:cTn>
                              </p:par>
                              <p:par>
                                <p:cTn id="38" presetID="10" presetClass="exit" presetSubtype="0" fill="hold" grpId="2" nodeType="withEffect">
                                  <p:stCondLst>
                                    <p:cond delay="0"/>
                                  </p:stCondLst>
                                  <p:childTnLst>
                                    <p:animEffect transition="out" filter="fade">
                                      <p:cBhvr>
                                        <p:cTn id="39" dur="500"/>
                                        <p:tgtEl>
                                          <p:spTgt spid="22"/>
                                        </p:tgtEl>
                                      </p:cBhvr>
                                    </p:animEffect>
                                    <p:set>
                                      <p:cBhvr>
                                        <p:cTn id="40" dur="1" fill="hold">
                                          <p:stCondLst>
                                            <p:cond delay="499"/>
                                          </p:stCondLst>
                                        </p:cTn>
                                        <p:tgtEl>
                                          <p:spTgt spid="22"/>
                                        </p:tgtEl>
                                        <p:attrNameLst>
                                          <p:attrName>style.visibility</p:attrName>
                                        </p:attrNameLst>
                                      </p:cBhvr>
                                      <p:to>
                                        <p:strVal val="hidden"/>
                                      </p:to>
                                    </p:set>
                                  </p:childTnLst>
                                </p:cTn>
                              </p:par>
                              <p:par>
                                <p:cTn id="41" presetID="10" presetClass="exit" presetSubtype="0" fill="hold" grpId="2" nodeType="withEffect">
                                  <p:stCondLst>
                                    <p:cond delay="0"/>
                                  </p:stCondLst>
                                  <p:childTnLst>
                                    <p:animEffect transition="out" filter="fade">
                                      <p:cBhvr>
                                        <p:cTn id="42" dur="500"/>
                                        <p:tgtEl>
                                          <p:spTgt spid="21"/>
                                        </p:tgtEl>
                                      </p:cBhvr>
                                    </p:animEffect>
                                    <p:set>
                                      <p:cBhvr>
                                        <p:cTn id="43" dur="1" fill="hold">
                                          <p:stCondLst>
                                            <p:cond delay="499"/>
                                          </p:stCondLst>
                                        </p:cTn>
                                        <p:tgtEl>
                                          <p:spTgt spid="21"/>
                                        </p:tgtEl>
                                        <p:attrNameLst>
                                          <p:attrName>style.visibility</p:attrName>
                                        </p:attrNameLst>
                                      </p:cBhvr>
                                      <p:to>
                                        <p:strVal val="hidden"/>
                                      </p:to>
                                    </p:set>
                                  </p:childTnLst>
                                </p:cTn>
                              </p:par>
                              <p:par>
                                <p:cTn id="44" presetID="10" presetClass="exit" presetSubtype="0" fill="hold" grpId="2" nodeType="withEffect">
                                  <p:stCondLst>
                                    <p:cond delay="0"/>
                                  </p:stCondLst>
                                  <p:childTnLst>
                                    <p:animEffect transition="out" filter="fade">
                                      <p:cBhvr>
                                        <p:cTn id="45" dur="500"/>
                                        <p:tgtEl>
                                          <p:spTgt spid="20"/>
                                        </p:tgtEl>
                                      </p:cBhvr>
                                    </p:animEffect>
                                    <p:set>
                                      <p:cBhvr>
                                        <p:cTn id="46" dur="1" fill="hold">
                                          <p:stCondLst>
                                            <p:cond delay="499"/>
                                          </p:stCondLst>
                                        </p:cTn>
                                        <p:tgtEl>
                                          <p:spTgt spid="20"/>
                                        </p:tgtEl>
                                        <p:attrNameLst>
                                          <p:attrName>style.visibility</p:attrName>
                                        </p:attrNameLst>
                                      </p:cBhvr>
                                      <p:to>
                                        <p:strVal val="hidden"/>
                                      </p:to>
                                    </p:set>
                                  </p:childTnLst>
                                </p:cTn>
                              </p:par>
                              <p:par>
                                <p:cTn id="47" presetID="10" presetClass="exit" presetSubtype="0" fill="hold" grpId="2" nodeType="withEffect">
                                  <p:stCondLst>
                                    <p:cond delay="0"/>
                                  </p:stCondLst>
                                  <p:childTnLst>
                                    <p:animEffect transition="out" filter="fade">
                                      <p:cBhvr>
                                        <p:cTn id="48" dur="500"/>
                                        <p:tgtEl>
                                          <p:spTgt spid="19"/>
                                        </p:tgtEl>
                                      </p:cBhvr>
                                    </p:animEffect>
                                    <p:set>
                                      <p:cBhvr>
                                        <p:cTn id="49" dur="1" fill="hold">
                                          <p:stCondLst>
                                            <p:cond delay="499"/>
                                          </p:stCondLst>
                                        </p:cTn>
                                        <p:tgtEl>
                                          <p:spTgt spid="19"/>
                                        </p:tgtEl>
                                        <p:attrNameLst>
                                          <p:attrName>style.visibility</p:attrName>
                                        </p:attrNameLst>
                                      </p:cBhvr>
                                      <p:to>
                                        <p:strVal val="hidden"/>
                                      </p:to>
                                    </p:set>
                                  </p:childTnLst>
                                </p:cTn>
                              </p:par>
                              <p:par>
                                <p:cTn id="50" presetID="10" presetClass="exit" presetSubtype="0" fill="hold" grpId="2" nodeType="withEffect">
                                  <p:stCondLst>
                                    <p:cond delay="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4" presetClass="entr" presetSubtype="10" fill="hold"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4" nodeType="click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fade">
                                      <p:cBhvr>
                                        <p:cTn id="61" dur="500"/>
                                        <p:tgtEl>
                                          <p:spTgt spid="50"/>
                                        </p:tgtEl>
                                      </p:cBhvr>
                                    </p:animEffect>
                                  </p:childTnLst>
                                </p:cTn>
                              </p:par>
                              <p:par>
                                <p:cTn id="62" presetID="10" presetClass="entr" presetSubtype="0" fill="hold" grpId="4" nodeType="withEffect">
                                  <p:stCondLst>
                                    <p:cond delay="0"/>
                                  </p:stCondLst>
                                  <p:iterate type="lt">
                                    <p:tmPct val="0"/>
                                  </p:iterate>
                                  <p:childTnLst>
                                    <p:set>
                                      <p:cBhvr>
                                        <p:cTn id="63" dur="1" fill="hold">
                                          <p:stCondLst>
                                            <p:cond delay="0"/>
                                          </p:stCondLst>
                                        </p:cTn>
                                        <p:tgtEl>
                                          <p:spTgt spid="51"/>
                                        </p:tgtEl>
                                        <p:attrNameLst>
                                          <p:attrName>style.visibility</p:attrName>
                                        </p:attrNameLst>
                                      </p:cBhvr>
                                      <p:to>
                                        <p:strVal val="visible"/>
                                      </p:to>
                                    </p:set>
                                    <p:animEffect transition="in" filter="fade">
                                      <p:cBhvr>
                                        <p:cTn id="64" dur="500"/>
                                        <p:tgtEl>
                                          <p:spTgt spid="51"/>
                                        </p:tgtEl>
                                      </p:cBhvr>
                                    </p:animEffect>
                                  </p:childTnLst>
                                </p:cTn>
                              </p:par>
                            </p:childTnLst>
                          </p:cTn>
                        </p:par>
                        <p:par>
                          <p:cTn id="65" fill="hold">
                            <p:stCondLst>
                              <p:cond delay="500"/>
                            </p:stCondLst>
                            <p:childTnLst>
                              <p:par>
                                <p:cTn id="66"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67" dur="500" accel="50000" decel="50000" autoRev="1" fill="hold">
                                          <p:stCondLst>
                                            <p:cond delay="0"/>
                                          </p:stCondLst>
                                        </p:cTn>
                                        <p:tgtEl>
                                          <p:spTgt spid="51"/>
                                        </p:tgtEl>
                                        <p:attrNameLst>
                                          <p:attrName>ppt_x</p:attrName>
                                          <p:attrName>ppt_y</p:attrName>
                                        </p:attrNameLst>
                                      </p:cBhvr>
                                    </p:animMotion>
                                    <p:animRot by="1500000">
                                      <p:cBhvr>
                                        <p:cTn id="68" dur="250" fill="hold">
                                          <p:stCondLst>
                                            <p:cond delay="0"/>
                                          </p:stCondLst>
                                        </p:cTn>
                                        <p:tgtEl>
                                          <p:spTgt spid="51"/>
                                        </p:tgtEl>
                                        <p:attrNameLst>
                                          <p:attrName>r</p:attrName>
                                        </p:attrNameLst>
                                      </p:cBhvr>
                                    </p:animRot>
                                    <p:animRot by="-1500000">
                                      <p:cBhvr>
                                        <p:cTn id="69" dur="250" fill="hold">
                                          <p:stCondLst>
                                            <p:cond delay="250"/>
                                          </p:stCondLst>
                                        </p:cTn>
                                        <p:tgtEl>
                                          <p:spTgt spid="51"/>
                                        </p:tgtEl>
                                        <p:attrNameLst>
                                          <p:attrName>r</p:attrName>
                                        </p:attrNameLst>
                                      </p:cBhvr>
                                    </p:animRot>
                                    <p:animRot by="-1500000">
                                      <p:cBhvr>
                                        <p:cTn id="70" dur="250" fill="hold">
                                          <p:stCondLst>
                                            <p:cond delay="500"/>
                                          </p:stCondLst>
                                        </p:cTn>
                                        <p:tgtEl>
                                          <p:spTgt spid="51"/>
                                        </p:tgtEl>
                                        <p:attrNameLst>
                                          <p:attrName>r</p:attrName>
                                        </p:attrNameLst>
                                      </p:cBhvr>
                                    </p:animRot>
                                    <p:animRot by="1500000">
                                      <p:cBhvr>
                                        <p:cTn id="71"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20" grpId="0"/>
      <p:bldP spid="21" grpId="0"/>
      <p:bldP spid="22" grpId="0"/>
      <p:bldP spid="23" grpId="0"/>
      <p:bldP spid="23" grpId="1"/>
      <p:bldP spid="22" grpId="1"/>
      <p:bldP spid="21" grpId="1"/>
      <p:bldP spid="20" grpId="1"/>
      <p:bldP spid="19" grpId="1"/>
      <p:bldP spid="12" grpId="1"/>
      <p:bldP spid="23" grpId="2"/>
      <p:bldP spid="22" grpId="2"/>
      <p:bldP spid="21" grpId="2"/>
      <p:bldP spid="20" grpId="2"/>
      <p:bldP spid="19" grpId="2"/>
      <p:bldP spid="12" grpId="2"/>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应交付</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成果</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61" y="4883"/>
              <a:ext cx="737" cy="614"/>
            </a:xfrm>
            <a:prstGeom prst="rect">
              <a:avLst/>
            </a:prstGeom>
            <a:noFill/>
          </p:spPr>
          <p:txBody>
            <a:bodyPr wrap="none" rtlCol="0">
              <a:spAutoFit/>
            </a:bodyPr>
            <a:p>
              <a:pPr algn="ctr"/>
              <a:r>
                <a:rPr lang="en-US" dirty="0">
                  <a:latin typeface="造字工房朗倩（非商用）细体" charset="-122"/>
                  <a:ea typeface="造字工房朗倩（非商用）细体" charset="-122"/>
                </a:rPr>
                <a:t>17</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4" cy="331"/>
              <a:chOff x="5986" y="4552"/>
              <a:chExt cx="444" cy="331"/>
            </a:xfrm>
          </p:grpSpPr>
          <p:cxnSp>
            <p:nvCxnSpPr>
              <p:cNvPr id="6" name="直接连接符 5"/>
              <p:cNvCxnSpPr>
                <a:endCxn id="5" idx="0"/>
              </p:cNvCxnSpPr>
              <p:nvPr/>
            </p:nvCxnSpPr>
            <p:spPr>
              <a:xfrm>
                <a:off x="6115"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94377" y="697946"/>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sharpenSoften amount="4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造字工房悦圆演示版常规体" charset="-122"/>
                  <a:ea typeface="造字工房悦圆演示版常规体" charset="-122"/>
                </a:rPr>
                <a:t>目录</a:t>
              </a:r>
              <a:endParaRPr lang="zh-CN" altLang="en-US" sz="2400" b="1" dirty="0">
                <a:solidFill>
                  <a:schemeClr val="tx1">
                    <a:lumMod val="85000"/>
                    <a:lumOff val="15000"/>
                  </a:schemeClr>
                </a:solidFill>
                <a:latin typeface="造字工房悦圆演示版常规体" charset="-122"/>
                <a:ea typeface="造字工房悦圆演示版常规体" charset="-122"/>
              </a:endParaRPr>
            </a:p>
          </p:txBody>
        </p:sp>
      </p:grpSp>
      <p:sp>
        <p:nvSpPr>
          <p:cNvPr id="2" name="TextBox 46"/>
          <p:cNvSpPr txBox="1"/>
          <p:nvPr/>
        </p:nvSpPr>
        <p:spPr>
          <a:xfrm>
            <a:off x="2266315"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二</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可行性分析</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3" name="TextBox 46"/>
          <p:cNvSpPr txBox="1"/>
          <p:nvPr/>
        </p:nvSpPr>
        <p:spPr>
          <a:xfrm>
            <a:off x="4932680" y="3078480"/>
            <a:ext cx="1976120" cy="356870"/>
          </a:xfrm>
          <a:prstGeom prst="rect">
            <a:avLst/>
          </a:prstGeom>
          <a:noFill/>
        </p:spPr>
        <p:txBody>
          <a:bodyPr wrap="square" rtlCol="0">
            <a:spAutoFit/>
          </a:bodyPr>
          <a:lstStyle/>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六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支持条件</a:t>
            </a:r>
            <a:endParaRPr lang="zh-CN" altLang="en-US"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4" name="TextBox 46"/>
          <p:cNvSpPr txBox="1"/>
          <p:nvPr/>
        </p:nvSpPr>
        <p:spPr>
          <a:xfrm>
            <a:off x="2266315" y="1582420"/>
            <a:ext cx="211963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一</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概述</a:t>
            </a:r>
            <a:endParaRPr lang="en-US" altLang="zh-CN" sz="1600" b="1" dirty="0" smtClean="0">
              <a:solidFill>
                <a:schemeClr val="tx1">
                  <a:lumMod val="85000"/>
                  <a:lumOff val="15000"/>
                </a:schemeClr>
              </a:solidFill>
              <a:latin typeface="造字工房悦圆演示版常规体" charset="-122"/>
              <a:ea typeface="造字工房悦圆演示版常规体" charset="-122"/>
            </a:endParaRPr>
          </a:p>
        </p:txBody>
      </p:sp>
      <p:grpSp>
        <p:nvGrpSpPr>
          <p:cNvPr id="18" name="组合 17"/>
          <p:cNvGrpSpPr/>
          <p:nvPr/>
        </p:nvGrpSpPr>
        <p:grpSpPr>
          <a:xfrm>
            <a:off x="7677676" y="4502150"/>
            <a:ext cx="773100" cy="603237"/>
            <a:chOff x="5816" y="4526"/>
            <a:chExt cx="1217" cy="950"/>
          </a:xfrm>
        </p:grpSpPr>
        <p:sp>
          <p:nvSpPr>
            <p:cNvPr id="6" name="矩形 5"/>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Box 2"/>
            <p:cNvSpPr txBox="1"/>
            <p:nvPr/>
          </p:nvSpPr>
          <p:spPr>
            <a:xfrm>
              <a:off x="5961" y="4883"/>
              <a:ext cx="928" cy="528"/>
            </a:xfrm>
            <a:prstGeom prst="rect">
              <a:avLst/>
            </a:prstGeom>
            <a:noFill/>
          </p:spPr>
          <p:txBody>
            <a:bodyPr wrap="none" rtlCol="0">
              <a:spAutoFit/>
            </a:bodyPr>
            <a:p>
              <a:pPr algn="ctr"/>
              <a:r>
                <a:rPr lang="en-US" sz="1600" u="sng" dirty="0">
                  <a:latin typeface="黑体" panose="02010609060101010101" charset="-122"/>
                  <a:ea typeface="黑体" panose="02010609060101010101" charset="-122"/>
                </a:rPr>
                <a:t>B  B</a:t>
              </a:r>
              <a:endParaRPr lang="en-US" sz="1600" u="sng" dirty="0">
                <a:latin typeface="黑体" panose="02010609060101010101" charset="-122"/>
                <a:ea typeface="黑体" panose="02010609060101010101" charset="-122"/>
              </a:endParaRPr>
            </a:p>
          </p:txBody>
        </p:sp>
        <p:grpSp>
          <p:nvGrpSpPr>
            <p:cNvPr id="9" name="组合 8"/>
            <p:cNvGrpSpPr/>
            <p:nvPr/>
          </p:nvGrpSpPr>
          <p:grpSpPr>
            <a:xfrm>
              <a:off x="5986" y="4552"/>
              <a:ext cx="439" cy="331"/>
              <a:chOff x="5986" y="4552"/>
              <a:chExt cx="439" cy="331"/>
            </a:xfrm>
          </p:grpSpPr>
          <p:cxnSp>
            <p:nvCxnSpPr>
              <p:cNvPr id="8" name="直接连接符 7"/>
              <p:cNvCxnSpPr>
                <a:endCxn id="7"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0" name="椭圆 9"/>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椭圆 11">
            <a:hlinkClick r:id="rId3" action="ppaction://hlinksldjump"/>
          </p:cNvPr>
          <p:cNvSpPr/>
          <p:nvPr/>
        </p:nvSpPr>
        <p:spPr>
          <a:xfrm>
            <a:off x="4251960"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0" name="椭圆 19">
            <a:hlinkClick r:id="rId4" action="ppaction://hlinksldjump"/>
          </p:cNvPr>
          <p:cNvSpPr/>
          <p:nvPr/>
        </p:nvSpPr>
        <p:spPr>
          <a:xfrm>
            <a:off x="4251960"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47" name="椭圆 46">
            <a:hlinkClick r:id="rId5" action="ppaction://hlinksldjump"/>
          </p:cNvPr>
          <p:cNvSpPr/>
          <p:nvPr/>
        </p:nvSpPr>
        <p:spPr>
          <a:xfrm>
            <a:off x="4251960"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TextBox 46"/>
          <p:cNvSpPr txBox="1"/>
          <p:nvPr/>
        </p:nvSpPr>
        <p:spPr>
          <a:xfrm>
            <a:off x="2266315" y="307848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三</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应交付成果</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13" name="椭圆 12">
            <a:hlinkClick r:id="rId6" action="ppaction://hlinksldjump"/>
          </p:cNvPr>
          <p:cNvSpPr/>
          <p:nvPr/>
        </p:nvSpPr>
        <p:spPr>
          <a:xfrm>
            <a:off x="7097395"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5" name="TextBox 46"/>
          <p:cNvSpPr txBox="1"/>
          <p:nvPr/>
        </p:nvSpPr>
        <p:spPr>
          <a:xfrm>
            <a:off x="4932680" y="158242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四</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项目团队</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26" name="椭圆 25">
            <a:hlinkClick r:id="rId7" action="ppaction://hlinksldjump"/>
          </p:cNvPr>
          <p:cNvSpPr/>
          <p:nvPr/>
        </p:nvSpPr>
        <p:spPr>
          <a:xfrm>
            <a:off x="7097395"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7" name="TextBox 46"/>
          <p:cNvSpPr txBox="1"/>
          <p:nvPr/>
        </p:nvSpPr>
        <p:spPr>
          <a:xfrm>
            <a:off x="4932680"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五</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开发过程</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28" name="椭圆 27">
            <a:hlinkClick r:id="rId8" action="ppaction://hlinksldjump"/>
          </p:cNvPr>
          <p:cNvSpPr/>
          <p:nvPr/>
        </p:nvSpPr>
        <p:spPr>
          <a:xfrm>
            <a:off x="7097395"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3735070" y="1249045"/>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2743835" y="1124585"/>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查 看</a:t>
            </a:r>
            <a:endParaRPr lang="zh-CN" altLang="en-US" sz="1000" b="1">
              <a:latin typeface="造字工房朗倩（非商用）细体" charset="-122"/>
              <a:ea typeface="造字工房朗倩（非商用）细体" charset="-122"/>
            </a:endParaRPr>
          </a:p>
        </p:txBody>
      </p:sp>
      <p:sp>
        <p:nvSpPr>
          <p:cNvPr id="56" name="TextBox 46"/>
          <p:cNvSpPr txBox="1"/>
          <p:nvPr/>
        </p:nvSpPr>
        <p:spPr>
          <a:xfrm>
            <a:off x="3583940" y="3771265"/>
            <a:ext cx="197612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七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其它</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58" name="椭圆 57">
            <a:hlinkClick r:id="rId5" action="ppaction://hlinksldjump"/>
          </p:cNvPr>
          <p:cNvSpPr/>
          <p:nvPr/>
        </p:nvSpPr>
        <p:spPr>
          <a:xfrm>
            <a:off x="5748655" y="3842385"/>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4" nodeType="withEffect">
                                  <p:stCondLst>
                                    <p:cond delay="0"/>
                                  </p:stCondLst>
                                  <p:iterate type="lt">
                                    <p:tmPct val="0"/>
                                  </p:iterate>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par>
                          <p:cTn id="11" fill="hold">
                            <p:stCondLst>
                              <p:cond delay="500"/>
                            </p:stCondLst>
                            <p:childTnLst>
                              <p:par>
                                <p:cTn id="1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3" dur="500" accel="50000" decel="50000" autoRev="1" fill="hold">
                                          <p:stCondLst>
                                            <p:cond delay="0"/>
                                          </p:stCondLst>
                                        </p:cTn>
                                        <p:tgtEl>
                                          <p:spTgt spid="51"/>
                                        </p:tgtEl>
                                        <p:attrNameLst>
                                          <p:attrName>ppt_x</p:attrName>
                                          <p:attrName>ppt_y</p:attrName>
                                        </p:attrNameLst>
                                      </p:cBhvr>
                                    </p:animMotion>
                                    <p:animRot by="1500000">
                                      <p:cBhvr>
                                        <p:cTn id="14" dur="250" fill="hold">
                                          <p:stCondLst>
                                            <p:cond delay="0"/>
                                          </p:stCondLst>
                                        </p:cTn>
                                        <p:tgtEl>
                                          <p:spTgt spid="51"/>
                                        </p:tgtEl>
                                        <p:attrNameLst>
                                          <p:attrName>r</p:attrName>
                                        </p:attrNameLst>
                                      </p:cBhvr>
                                    </p:animRot>
                                    <p:animRot by="-1500000">
                                      <p:cBhvr>
                                        <p:cTn id="15" dur="250" fill="hold">
                                          <p:stCondLst>
                                            <p:cond delay="250"/>
                                          </p:stCondLst>
                                        </p:cTn>
                                        <p:tgtEl>
                                          <p:spTgt spid="51"/>
                                        </p:tgtEl>
                                        <p:attrNameLst>
                                          <p:attrName>r</p:attrName>
                                        </p:attrNameLst>
                                      </p:cBhvr>
                                    </p:animRot>
                                    <p:animRot by="-1500000">
                                      <p:cBhvr>
                                        <p:cTn id="16" dur="250" fill="hold">
                                          <p:stCondLst>
                                            <p:cond delay="500"/>
                                          </p:stCondLst>
                                        </p:cTn>
                                        <p:tgtEl>
                                          <p:spTgt spid="51"/>
                                        </p:tgtEl>
                                        <p:attrNameLst>
                                          <p:attrName>r</p:attrName>
                                        </p:attrNameLst>
                                      </p:cBhvr>
                                    </p:animRot>
                                    <p:animRot by="1500000">
                                      <p:cBhvr>
                                        <p:cTn id="1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0" grpId="2" animBg="1"/>
      <p:bldP spid="50" grpId="3" animBg="1"/>
      <p:bldP spid="51" grpId="0"/>
      <p:bldP spid="51" grpId="1"/>
      <p:bldP spid="51" grpId="2"/>
      <p:bldP spid="51" grpId="3"/>
      <p:bldP spid="50" grpId="4" bldLvl="0" animBg="1"/>
      <p:bldP spid="51" grpId="4"/>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需完成的软件</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79" y="4907"/>
              <a:ext cx="89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532380" y="98107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1.  web APP</a:t>
            </a:r>
            <a:endParaRPr lang="en-US" altLang="zh-CN" sz="2800" b="0" i="1"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32380" y="148145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2.PC</a:t>
            </a:r>
            <a:r>
              <a:rPr lang="zh-CN" altLang="en-US" sz="2800" b="0" i="1" u="none">
                <a:latin typeface="造字工房朗倩（非商用）细体" charset="-122"/>
                <a:ea typeface="造字工房朗倩（非商用）细体" charset="-122"/>
                <a:cs typeface="宋体" panose="02010600030101010101" pitchFamily="2" charset="-122"/>
              </a:rPr>
              <a:t>桌面客户端</a:t>
            </a:r>
            <a:endParaRPr lang="zh-CN" altLang="en-US" sz="2800">
              <a:latin typeface="造字工房朗倩（非商用）细体" charset="-122"/>
              <a:ea typeface="造字工房朗倩（非商用）细体" charset="-122"/>
            </a:endParaRPr>
          </a:p>
        </p:txBody>
      </p:sp>
      <p:cxnSp>
        <p:nvCxnSpPr>
          <p:cNvPr id="6" name="直接连接符 5"/>
          <p:cNvCxnSpPr/>
          <p:nvPr/>
        </p:nvCxnSpPr>
        <p:spPr>
          <a:xfrm>
            <a:off x="179070" y="2465070"/>
            <a:ext cx="8754110" cy="0"/>
          </a:xfrm>
          <a:prstGeom prst="line">
            <a:avLst/>
          </a:prstGeom>
          <a:ln w="12700" cmpd="sng">
            <a:solidFill>
              <a:srgbClr val="262626"/>
            </a:solidFill>
            <a:prstDash val="solid"/>
          </a:ln>
        </p:spPr>
        <p:style>
          <a:lnRef idx="1">
            <a:schemeClr val="accent1"/>
          </a:lnRef>
          <a:fillRef idx="0">
            <a:schemeClr val="accent1"/>
          </a:fillRef>
          <a:effectRef idx="0">
            <a:schemeClr val="accent1"/>
          </a:effectRef>
          <a:fontRef idx="minor">
            <a:schemeClr val="tx1"/>
          </a:fontRef>
        </p:style>
      </p:cxnSp>
      <p:pic>
        <p:nvPicPr>
          <p:cNvPr id="11"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2781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7"/>
          <p:cNvSpPr txBox="1"/>
          <p:nvPr/>
        </p:nvSpPr>
        <p:spPr>
          <a:xfrm>
            <a:off x="395407" y="275617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3" name="文本框 12"/>
          <p:cNvSpPr txBox="1"/>
          <p:nvPr/>
        </p:nvSpPr>
        <p:spPr>
          <a:xfrm>
            <a:off x="2105025" y="2781300"/>
            <a:ext cx="5080000" cy="389890"/>
          </a:xfrm>
          <a:prstGeom prst="rect">
            <a:avLst/>
          </a:prstGeom>
          <a:noFill/>
          <a:ln w="9525">
            <a:noFill/>
          </a:ln>
        </p:spPr>
        <p:txBody>
          <a:bodyPr>
            <a:spAutoFit/>
          </a:bodyPr>
          <a:p>
            <a:pPr marL="0" indent="0" algn="l"/>
            <a:r>
              <a:rPr lang="zh-CN" altLang="en-US" b="0" u="none">
                <a:latin typeface="造字工房朗倩（非商用）细体" charset="-122"/>
                <a:ea typeface="造字工房朗倩（非商用）细体" charset="-122"/>
                <a:cs typeface="宋体" panose="02010600030101010101" pitchFamily="2" charset="-122"/>
              </a:rPr>
              <a:t>用户操作手册：本手册详细描述软件的功能、性</a:t>
            </a:r>
            <a:endParaRPr lang="zh-CN" altLang="en-US">
              <a:latin typeface="造字工房朗倩（非商用）细体" charset="-122"/>
              <a:ea typeface="造字工房朗倩（非商用）细体" charset="-122"/>
            </a:endParaRPr>
          </a:p>
        </p:txBody>
      </p:sp>
      <p:sp>
        <p:nvSpPr>
          <p:cNvPr id="15" name="文本框 14"/>
          <p:cNvSpPr txBox="1"/>
          <p:nvPr/>
        </p:nvSpPr>
        <p:spPr>
          <a:xfrm>
            <a:off x="2105025" y="3749040"/>
            <a:ext cx="5809615" cy="389890"/>
          </a:xfrm>
          <a:prstGeom prst="rect">
            <a:avLst/>
          </a:prstGeom>
          <a:noFill/>
        </p:spPr>
        <p:txBody>
          <a:bodyPr wrap="square" rtlCol="0" anchor="t">
            <a:spAutoFit/>
          </a:bodyPr>
          <a:p>
            <a:pPr marL="0" indent="0" algn="l"/>
            <a:r>
              <a:rPr lang="zh-CN" altLang="en-US">
                <a:latin typeface="造字工房朗倩（非商用）细体" charset="-122"/>
                <a:ea typeface="造字工房朗倩（非商用）细体" charset="-122"/>
                <a:cs typeface="宋体" panose="02010600030101010101" pitchFamily="2" charset="-122"/>
                <a:sym typeface="+mn-ea"/>
              </a:rPr>
              <a:t>别是操作方法的具体细节。</a:t>
            </a:r>
            <a:endParaRPr lang="zh-CN" altLang="en-US"/>
          </a:p>
        </p:txBody>
      </p:sp>
      <p:sp>
        <p:nvSpPr>
          <p:cNvPr id="16" name="文本框 15"/>
          <p:cNvSpPr txBox="1"/>
          <p:nvPr/>
        </p:nvSpPr>
        <p:spPr>
          <a:xfrm>
            <a:off x="2105025" y="3112770"/>
            <a:ext cx="5669280"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能和用户界面，使用户对如何使用该软件得到具体的了</a:t>
            </a:r>
            <a:endParaRPr lang="zh-CN" altLang="en-US"/>
          </a:p>
        </p:txBody>
      </p:sp>
      <p:sp>
        <p:nvSpPr>
          <p:cNvPr id="17" name="文本框 16"/>
          <p:cNvSpPr txBox="1"/>
          <p:nvPr/>
        </p:nvSpPr>
        <p:spPr>
          <a:xfrm>
            <a:off x="2105025" y="3430270"/>
            <a:ext cx="5743575"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解</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为操作人员提供该软件各种运行情况的有关知识，特</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1000"/>
                                        <p:tgtEl>
                                          <p:spTgt spid="1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1000"/>
                                        <p:tgtEl>
                                          <p:spTgt spid="1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13" grpId="0"/>
      <p:bldP spid="16" grpId="0"/>
      <p:bldP spid="15"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620" y="-14605"/>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须提交内部的文档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326696" y="8664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17" y="4882"/>
              <a:ext cx="101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21" name="文本框 20"/>
          <p:cNvSpPr txBox="1"/>
          <p:nvPr/>
        </p:nvSpPr>
        <p:spPr>
          <a:xfrm>
            <a:off x="2546985" y="892175"/>
            <a:ext cx="6297295" cy="84455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可行性分析报告</a:t>
            </a:r>
            <a:r>
              <a:rPr lang="zh-CN" altLang="en-US" sz="1600" b="0" u="none">
                <a:latin typeface="造字工房朗倩（非商用）细体" charset="-122"/>
                <a:ea typeface="造字工房朗倩（非商用）细体" charset="-122"/>
                <a:cs typeface="宋体" panose="02010600030101010101" pitchFamily="2" charset="-122"/>
              </a:rPr>
              <a:t>：说明该软件开发项目的实现在技术上、经济上和社会因素上的可行性，评述为了合理地达到开发目标可供选择的各种可能实施方案，说明并论证所选定实施方案的理由。 </a:t>
            </a:r>
            <a:endParaRPr lang="zh-CN" altLang="en-US" sz="1600">
              <a:latin typeface="造字工房朗倩（非商用）细体" charset="-122"/>
              <a:ea typeface="造字工房朗倩（非商用）细体" charset="-122"/>
            </a:endParaRPr>
          </a:p>
        </p:txBody>
      </p:sp>
      <p:sp>
        <p:nvSpPr>
          <p:cNvPr id="22" name="文本框 21"/>
          <p:cNvSpPr txBox="1"/>
          <p:nvPr/>
        </p:nvSpPr>
        <p:spPr>
          <a:xfrm>
            <a:off x="2795905" y="3683000"/>
            <a:ext cx="5080000" cy="1088390"/>
          </a:xfrm>
          <a:prstGeom prst="rect">
            <a:avLst/>
          </a:prstGeom>
          <a:noFill/>
          <a:ln w="9525">
            <a:noFill/>
          </a:ln>
        </p:spPr>
        <p:txBody>
          <a:bodyPr>
            <a:spAutoFit/>
          </a:bodyPr>
          <a:p>
            <a:pPr marL="0" indent="0" algn="l"/>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概要设计说明书</a:t>
            </a:r>
            <a:r>
              <a:rPr lang="zh-CN" altLang="en-US" sz="1600" b="0" u="none">
                <a:latin typeface="造字工房朗倩（非商用）细体" charset="-122"/>
                <a:ea typeface="造字工房朗倩（非商用）细体" charset="-122"/>
                <a:cs typeface="宋体" panose="02010600030101010101" pitchFamily="2" charset="-122"/>
              </a:rPr>
              <a:t>：该说明书是概要实际阶段的工作成果，它应说明功能分配、模块划分、程序的总体结构、输入输出以及接口设计、运行设计、数据结构设计和出错处理设计等，为详细设计提供基础。 </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2800985" y="2905125"/>
            <a:ext cx="6105525" cy="844550"/>
          </a:xfrm>
          <a:prstGeom prst="rect">
            <a:avLst/>
          </a:prstGeom>
          <a:noFill/>
        </p:spPr>
        <p:txBody>
          <a:bodyPr wrap="square" rtlCol="0" anchor="t">
            <a:spAutoFit/>
          </a:bodyPr>
          <a:p>
            <a:r>
              <a:rPr lang="zh-CN" altLang="en-US" sz="1600">
                <a:solidFill>
                  <a:srgbClr val="00B050"/>
                </a:solidFill>
                <a:latin typeface="造字工房朗倩（非商用）细体" charset="-122"/>
                <a:ea typeface="造字工房朗倩（非商用）细体" charset="-122"/>
                <a:cs typeface="宋体" panose="02010600030101010101" pitchFamily="2" charset="-122"/>
                <a:sym typeface="+mn-ea"/>
              </a:rPr>
              <a:t>项目开发计划</a:t>
            </a:r>
            <a:r>
              <a:rPr lang="zh-CN" altLang="en-US" sz="1600">
                <a:latin typeface="造字工房朗倩（非商用）细体" charset="-122"/>
                <a:ea typeface="造字工房朗倩（非商用）细体" charset="-122"/>
                <a:cs typeface="宋体" panose="02010600030101010101" pitchFamily="2" charset="-122"/>
                <a:sym typeface="+mn-ea"/>
              </a:rPr>
              <a:t>：为软件项目实施方案制订出具体计划，应该包括各部分工作的负责人员、开发的进度、开发经费的预算、所需的硬件及软件资源等。 </a:t>
            </a:r>
            <a:endParaRPr lang="zh-CN" altLang="en-US" sz="1600"/>
          </a:p>
        </p:txBody>
      </p:sp>
      <p:sp>
        <p:nvSpPr>
          <p:cNvPr id="24" name="文本框 23"/>
          <p:cNvSpPr txBox="1"/>
          <p:nvPr/>
        </p:nvSpPr>
        <p:spPr>
          <a:xfrm>
            <a:off x="2546985" y="1664335"/>
            <a:ext cx="6296660" cy="1332230"/>
          </a:xfrm>
          <a:prstGeom prst="rect">
            <a:avLst/>
          </a:prstGeom>
          <a:noFill/>
        </p:spPr>
        <p:txBody>
          <a:bodyPr wrap="square" rtlCol="0" anchor="t">
            <a:spAutoFit/>
          </a:bodyPr>
          <a:p>
            <a:pPr marL="266700" indent="0" algn="l" fontAlgn="auto"/>
            <a:r>
              <a:rPr lang="zh-CN" altLang="en-US" sz="1600">
                <a:solidFill>
                  <a:srgbClr val="7030A0"/>
                </a:solidFill>
                <a:latin typeface="造字工房朗倩（非商用）细体" charset="-122"/>
                <a:ea typeface="造字工房朗倩（非商用）细体" charset="-122"/>
                <a:cs typeface="宋体" panose="02010600030101010101" pitchFamily="2" charset="-122"/>
                <a:sym typeface="+mn-ea"/>
              </a:rPr>
              <a:t>软件需求说明书</a:t>
            </a:r>
            <a:r>
              <a:rPr lang="zh-CN" altLang="en-US" sz="1600">
                <a:latin typeface="造字工房朗倩（非商用）细体" charset="-122"/>
                <a:ea typeface="造字工房朗倩（非商用）细体" charset="-122"/>
                <a:cs typeface="宋体" panose="02010600030101010101" pitchFamily="2" charset="-122"/>
                <a:sym typeface="+mn-ea"/>
              </a:rPr>
              <a:t>（软件规格说明书）：对所开发软件的功能、性能、用户界面及运行环境等做出详细的说明。它是在用户与开发人员双方对软件需求取得共同理解并达成协议的条件下编写的，也是实施开发工作的基础。该说明书应给出数据逻辑和数据采集的各项要求，为生成和维护系统数据文件做好准备。 </a:t>
            </a:r>
            <a:endParaRPr lang="zh-CN" altLang="en-US" sz="1600">
              <a:latin typeface="造字工房朗倩（非商用）细体" charset="-122"/>
              <a:ea typeface="造字工房朗倩（非商用）细体" charset="-122"/>
              <a:cs typeface="宋体" panose="02010600030101010101" pitchFamily="2" charset="-122"/>
              <a:sym typeface="+mn-ea"/>
            </a:endParaRPr>
          </a:p>
        </p:txBody>
      </p:sp>
      <p:sp>
        <p:nvSpPr>
          <p:cNvPr id="25" name="文本框 24"/>
          <p:cNvSpPr txBox="1"/>
          <p:nvPr/>
        </p:nvSpPr>
        <p:spPr>
          <a:xfrm>
            <a:off x="2800985" y="956310"/>
            <a:ext cx="5080000" cy="600710"/>
          </a:xfrm>
          <a:prstGeom prst="rect">
            <a:avLst/>
          </a:prstGeom>
          <a:noFill/>
          <a:ln w="9525">
            <a:noFill/>
          </a:ln>
        </p:spPr>
        <p:txBody>
          <a:bodyPr>
            <a:spAutoFit/>
          </a:bodyPr>
          <a:p>
            <a:pPr marL="0" indent="0" algn="l"/>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详细设计说明书</a:t>
            </a:r>
            <a:r>
              <a:rPr lang="zh-CN" altLang="en-US" sz="1600" b="0" u="none">
                <a:latin typeface="造字工房朗倩（非商用）细体" charset="-122"/>
                <a:ea typeface="造字工房朗倩（非商用）细体" charset="-122"/>
                <a:cs typeface="宋体" panose="02010600030101010101" pitchFamily="2" charset="-122"/>
              </a:rPr>
              <a:t>：着重描述每一模块是怎样实现的，包括实现算法、逻辑流程等。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5" name="文本框 34"/>
          <p:cNvSpPr txBox="1"/>
          <p:nvPr/>
        </p:nvSpPr>
        <p:spPr>
          <a:xfrm>
            <a:off x="2795905" y="1435100"/>
            <a:ext cx="5862320" cy="844550"/>
          </a:xfrm>
          <a:prstGeom prst="rect">
            <a:avLst/>
          </a:prstGeom>
          <a:noFill/>
          <a:ln w="9525">
            <a:noFill/>
          </a:ln>
        </p:spPr>
        <p:txBody>
          <a:bodyPr wrap="square">
            <a:spAutoFit/>
          </a:bodyPr>
          <a:p>
            <a:pPr marL="0" indent="0" algn="l"/>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测试计划</a:t>
            </a:r>
            <a:r>
              <a:rPr lang="zh-CN" altLang="en-US" sz="1600" b="0" u="none">
                <a:latin typeface="造字工房朗倩（非商用）细体" charset="-122"/>
                <a:ea typeface="造字工房朗倩（非商用）细体" charset="-122"/>
                <a:cs typeface="宋体" panose="02010600030101010101" pitchFamily="2" charset="-122"/>
              </a:rPr>
              <a:t>：为做好集成测试和验收测试，需为如何组织测试制订实施计划。计划应包括测试的内容、进度、条件、人员、测试用例的选取原则、测试结果允许的偏差范围等。</a:t>
            </a:r>
            <a:endParaRPr lang="zh-CN" altLang="en-US" sz="1600">
              <a:latin typeface="造字工房朗倩（非商用）细体" charset="-122"/>
              <a:ea typeface="造字工房朗倩（非商用）细体" charset="-122"/>
            </a:endParaRPr>
          </a:p>
        </p:txBody>
      </p:sp>
      <p:sp>
        <p:nvSpPr>
          <p:cNvPr id="36" name="文本框 35"/>
          <p:cNvSpPr txBox="1"/>
          <p:nvPr/>
        </p:nvSpPr>
        <p:spPr>
          <a:xfrm>
            <a:off x="2795905" y="2152015"/>
            <a:ext cx="5080000" cy="844550"/>
          </a:xfrm>
          <a:prstGeom prst="rect">
            <a:avLst/>
          </a:prstGeom>
          <a:noFill/>
          <a:ln w="9525">
            <a:noFill/>
          </a:ln>
        </p:spPr>
        <p:txBody>
          <a:bodyPr>
            <a:spAutoFit/>
          </a:bodyPr>
          <a:p>
            <a:pPr marL="0" indent="0" algn="l"/>
            <a:r>
              <a:rPr lang="zh-CN" altLang="en-US" sz="1600" b="0" u="none">
                <a:solidFill>
                  <a:srgbClr val="00B050"/>
                </a:solidFill>
                <a:latin typeface="造字工房朗倩（非商用）细体" charset="-122"/>
                <a:ea typeface="造字工房朗倩（非商用）细体" charset="-122"/>
                <a:cs typeface="宋体" panose="02010600030101010101" pitchFamily="2" charset="-122"/>
              </a:rPr>
              <a:t>测试分析报告</a:t>
            </a:r>
            <a:r>
              <a:rPr lang="zh-CN" altLang="en-US" sz="1600" b="0" u="none">
                <a:latin typeface="造字工房朗倩（非商用）细体" charset="-122"/>
                <a:ea typeface="造字工房朗倩（非商用）细体" charset="-122"/>
                <a:cs typeface="宋体" panose="02010600030101010101" pitchFamily="2" charset="-122"/>
              </a:rPr>
              <a:t>：测试工作完成以后，应提交测试计划执行情况的说明，对测试结果加以分析，并提出测试的结论意见。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800985" y="2861310"/>
            <a:ext cx="5080000" cy="1088390"/>
          </a:xfrm>
          <a:prstGeom prst="rect">
            <a:avLst/>
          </a:prstGeom>
          <a:noFill/>
          <a:ln w="9525">
            <a:noFill/>
          </a:ln>
        </p:spPr>
        <p:txBody>
          <a:bodyPr>
            <a:spAutoFit/>
          </a:bodyPr>
          <a:p>
            <a:pPr marL="0" indent="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开发进度月报</a:t>
            </a:r>
            <a:r>
              <a:rPr lang="zh-CN" altLang="en-US" sz="1600" b="0" u="none">
                <a:latin typeface="造字工房朗倩（非商用）细体" charset="-122"/>
                <a:ea typeface="造字工房朗倩（非商用）细体" charset="-122"/>
                <a:cs typeface="宋体" panose="02010600030101010101" pitchFamily="2" charset="-122"/>
              </a:rPr>
              <a:t>：该月报系软件人员按月向管理部门提交的项目进展情况报告，报告应包括进度计划与实际执行情况的比较、阶段成果、遇到的问题和解决的办法以及下个月的打算等。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800985" y="3829685"/>
            <a:ext cx="5080000" cy="1088390"/>
          </a:xfrm>
          <a:prstGeom prst="rect">
            <a:avLst/>
          </a:prstGeom>
          <a:noFill/>
          <a:ln w="9525">
            <a:noFill/>
          </a:ln>
        </p:spPr>
        <p:txBody>
          <a:bodyPr>
            <a:spAutoFit/>
          </a:bodyPr>
          <a:p>
            <a:pPr marL="0" indent="0" algn="l"/>
            <a:r>
              <a:rPr lang="zh-CN" altLang="en-US" sz="1600" b="0" u="none">
                <a:solidFill>
                  <a:schemeClr val="accent6">
                    <a:lumMod val="50000"/>
                  </a:schemeClr>
                </a:solidFill>
                <a:latin typeface="造字工房朗倩（非商用）细体" charset="-122"/>
                <a:ea typeface="造字工房朗倩（非商用）细体" charset="-122"/>
                <a:cs typeface="宋体" panose="02010600030101010101" pitchFamily="2" charset="-122"/>
              </a:rPr>
              <a:t>项目开发总结报告</a:t>
            </a:r>
            <a:r>
              <a:rPr lang="zh-CN" altLang="en-US" sz="1600" b="0" u="none">
                <a:latin typeface="造字工房朗倩（非商用）细体" charset="-122"/>
                <a:ea typeface="造字工房朗倩（非商用）细体" charset="-122"/>
                <a:cs typeface="宋体" panose="02010600030101010101" pitchFamily="2" charset="-122"/>
              </a:rPr>
              <a:t>：软件项目开发完成以后，应与项目实施计划对照，总结实际执行的情况，如进度、成果、资源利用、成本和投入的人力，此外，还需对开发工作做出评价，总结出经验和教训。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546985" y="866775"/>
            <a:ext cx="6110605" cy="60071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软件问题报告</a:t>
            </a:r>
            <a:r>
              <a:rPr lang="zh-CN" altLang="en-US" sz="1600" b="0" u="none">
                <a:latin typeface="造字工房朗倩（非商用）细体" charset="-122"/>
                <a:ea typeface="造字工房朗倩（非商用）细体" charset="-122"/>
                <a:cs typeface="宋体" panose="02010600030101010101" pitchFamily="2" charset="-122"/>
              </a:rPr>
              <a:t>：指出软件问题的登记情况，如日期、发现人、状态、问题所属模块等，为软件修改提供准备文档。 </a:t>
            </a:r>
            <a:endParaRPr lang="zh-CN" altLang="en-US" sz="1600">
              <a:latin typeface="造字工房朗倩（非商用）细体" charset="-122"/>
              <a:ea typeface="造字工房朗倩（非商用）细体" charset="-122"/>
            </a:endParaRPr>
          </a:p>
        </p:txBody>
      </p:sp>
      <p:sp>
        <p:nvSpPr>
          <p:cNvPr id="40" name="文本框 39"/>
          <p:cNvSpPr txBox="1"/>
          <p:nvPr/>
        </p:nvSpPr>
        <p:spPr>
          <a:xfrm>
            <a:off x="2546985" y="1467485"/>
            <a:ext cx="5801360" cy="844550"/>
          </a:xfrm>
          <a:prstGeom prst="rect">
            <a:avLst/>
          </a:prstGeom>
          <a:noFill/>
          <a:ln w="9525">
            <a:noFill/>
          </a:ln>
        </p:spPr>
        <p:txBody>
          <a:bodyPr wrap="square">
            <a:spAutoFit/>
          </a:bodyPr>
          <a:p>
            <a:pPr marL="266700" indent="0" algn="l" fontAlgn="auto"/>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软件修改报告</a:t>
            </a:r>
            <a:r>
              <a:rPr lang="zh-CN" altLang="en-US" sz="1600" b="0" u="none">
                <a:latin typeface="造字工房朗倩（非商用）细体" charset="-122"/>
                <a:ea typeface="造字工房朗倩（非商用）细体" charset="-122"/>
                <a:cs typeface="宋体" panose="02010600030101010101" pitchFamily="2" charset="-122"/>
              </a:rPr>
              <a:t>：软件产品投入运行以后，发现了需对其进行修正、更改等问题，应将存在的问题、修改的考虑以及修改的影响做出详细的描述，提交审批。</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800985" y="2279650"/>
            <a:ext cx="5080000" cy="356870"/>
          </a:xfrm>
          <a:prstGeom prst="rect">
            <a:avLst/>
          </a:prstGeom>
          <a:noFill/>
          <a:ln w="9525">
            <a:noFill/>
          </a:ln>
        </p:spPr>
        <p:txBody>
          <a:bodyPr>
            <a:spAutoFit/>
          </a:bodyPr>
          <a:p>
            <a:pPr marL="266700" indent="-26670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源程序</a:t>
            </a:r>
            <a:r>
              <a:rPr lang="zh-CN" altLang="en-US" sz="1600" b="0" u="none">
                <a:latin typeface="造字工房朗倩（非商用）细体" charset="-122"/>
                <a:ea typeface="造字工房朗倩（非商用）细体" charset="-122"/>
                <a:cs typeface="宋体" panose="02010600030101010101" pitchFamily="2" charset="-122"/>
              </a:rPr>
              <a:t>：软件开发过程中的全部代码以及注释。</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1"/>
                                        </p:tgtEl>
                                      </p:cBhvr>
                                    </p:animEffect>
                                    <p:set>
                                      <p:cBhvr>
                                        <p:cTn id="27" dur="1" fill="hold">
                                          <p:stCondLst>
                                            <p:cond delay="499"/>
                                          </p:stCondLst>
                                        </p:cTn>
                                        <p:tgtEl>
                                          <p:spTgt spid="21"/>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24"/>
                                        </p:tgtEl>
                                      </p:cBhvr>
                                    </p:animEffect>
                                    <p:set>
                                      <p:cBhvr>
                                        <p:cTn id="30" dur="1" fill="hold">
                                          <p:stCondLst>
                                            <p:cond delay="499"/>
                                          </p:stCondLst>
                                        </p:cTn>
                                        <p:tgtEl>
                                          <p:spTgt spid="2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38"/>
                                        </p:tgtEl>
                                      </p:cBhvr>
                                    </p:animEffect>
                                    <p:set>
                                      <p:cBhvr>
                                        <p:cTn id="66" dur="1" fill="hold">
                                          <p:stCondLst>
                                            <p:cond delay="499"/>
                                          </p:stCondLst>
                                        </p:cTn>
                                        <p:tgtEl>
                                          <p:spTgt spid="38"/>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37"/>
                                        </p:tgtEl>
                                      </p:cBhvr>
                                    </p:animEffect>
                                    <p:set>
                                      <p:cBhvr>
                                        <p:cTn id="69" dur="1" fill="hold">
                                          <p:stCondLst>
                                            <p:cond delay="499"/>
                                          </p:stCondLst>
                                        </p:cTn>
                                        <p:tgtEl>
                                          <p:spTgt spid="37"/>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36"/>
                                        </p:tgtEl>
                                      </p:cBhvr>
                                    </p:animEffect>
                                    <p:set>
                                      <p:cBhvr>
                                        <p:cTn id="72" dur="1" fill="hold">
                                          <p:stCondLst>
                                            <p:cond delay="499"/>
                                          </p:stCondLst>
                                        </p:cTn>
                                        <p:tgtEl>
                                          <p:spTgt spid="36"/>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35"/>
                                        </p:tgtEl>
                                      </p:cBhvr>
                                    </p:animEffect>
                                    <p:set>
                                      <p:cBhvr>
                                        <p:cTn id="75" dur="1" fill="hold">
                                          <p:stCondLst>
                                            <p:cond delay="499"/>
                                          </p:stCondLst>
                                        </p:cTn>
                                        <p:tgtEl>
                                          <p:spTgt spid="35"/>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25"/>
                                        </p:tgtEl>
                                      </p:cBhvr>
                                    </p:animEffect>
                                    <p:set>
                                      <p:cBhvr>
                                        <p:cTn id="78" dur="1" fill="hold">
                                          <p:stCondLst>
                                            <p:cond delay="499"/>
                                          </p:stCondLst>
                                        </p:cTn>
                                        <p:tgtEl>
                                          <p:spTgt spid="2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500"/>
                                        <p:tgtEl>
                                          <p:spTgt spid="39"/>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1"/>
                                        </p:tgtEl>
                                        <p:attrNameLst>
                                          <p:attrName>style.visibility</p:attrName>
                                        </p:attrNameLst>
                                      </p:cBhvr>
                                      <p:to>
                                        <p:strVal val="visible"/>
                                      </p:to>
                                    </p:set>
                                    <p:animEffect transition="in" filter="fade">
                                      <p:cBhvr>
                                        <p:cTn id="9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3" grpId="0"/>
      <p:bldP spid="22" grpId="0"/>
      <p:bldP spid="25" grpId="0"/>
      <p:bldP spid="35" grpId="0"/>
      <p:bldP spid="36" grpId="0"/>
      <p:bldP spid="37" grpId="0"/>
      <p:bldP spid="38" grpId="0"/>
      <p:bldP spid="21" grpId="1"/>
      <p:bldP spid="24" grpId="1"/>
      <p:bldP spid="23" grpId="1"/>
      <p:bldP spid="22" grpId="1"/>
      <p:bldP spid="38" grpId="1"/>
      <p:bldP spid="37" grpId="1"/>
      <p:bldP spid="36" grpId="1"/>
      <p:bldP spid="35" grpId="1"/>
      <p:bldP spid="25" grpId="1"/>
      <p:bldP spid="40" grpId="0"/>
      <p:bldP spid="39" grpId="0"/>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71582" y="867053"/>
            <a:ext cx="160972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应当提供的服务</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6" y="4882"/>
              <a:ext cx="106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41" cy="330"/>
              <a:chOff x="5986" y="4552"/>
              <a:chExt cx="441" cy="330"/>
            </a:xfrm>
          </p:grpSpPr>
          <p:cxnSp>
            <p:nvCxnSpPr>
              <p:cNvPr id="30" name="直接连接符 29"/>
              <p:cNvCxnSpPr>
                <a:endCxn id="28" idx="0"/>
              </p:cNvCxnSpPr>
              <p:nvPr/>
            </p:nvCxnSpPr>
            <p:spPr>
              <a:xfrm>
                <a:off x="611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032000" y="931545"/>
            <a:ext cx="103568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课堂培训：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032000" y="159893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免费咨询：</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224472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技术支持：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289052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软件维护：</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53631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升级通知：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032000" y="418211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软件升级：</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068320" y="93154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以讲课形式对客户进行培训，使其能够正确使用软件。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067685" y="1588135"/>
            <a:ext cx="531622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客户可以在工作时间向技术人员提出问题并获得解答。</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3068320" y="224472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对于某些客户，采取上门指导的方式。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0" name="文本框 19"/>
          <p:cNvSpPr txBox="1"/>
          <p:nvPr/>
        </p:nvSpPr>
        <p:spPr>
          <a:xfrm>
            <a:off x="3068320" y="289052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获取软件使用中的问题，提供补丁程序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1" name="文本框 20"/>
          <p:cNvSpPr txBox="1"/>
          <p:nvPr/>
        </p:nvSpPr>
        <p:spPr>
          <a:xfrm>
            <a:off x="3067685" y="3467100"/>
            <a:ext cx="6403975"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在软件新版本发布的时候，及时通知</a:t>
            </a:r>
            <a:r>
              <a:rPr lang="en-US" altLang="zh-CN" sz="1600" b="0" u="none">
                <a:latin typeface="造字工房朗倩（非商用）细体" charset="-122"/>
                <a:ea typeface="造字工房朗倩（非商用）细体" charset="-122"/>
                <a:cs typeface="宋体" panose="02010600030101010101" pitchFamily="2" charset="-122"/>
              </a:rPr>
              <a:t>(Email</a:t>
            </a:r>
            <a:r>
              <a:rPr lang="zh-CN" altLang="en-US" sz="1600" b="0" u="none">
                <a:latin typeface="造字工房朗倩（非商用）细体" charset="-122"/>
                <a:ea typeface="造字工房朗倩（非商用）细体" charset="-122"/>
                <a:cs typeface="宋体" panose="02010600030101010101" pitchFamily="2" charset="-122"/>
              </a:rPr>
              <a:t>或邮寄信件</a:t>
            </a:r>
            <a:r>
              <a:rPr lang="en-US" altLang="zh-CN" sz="1600" b="0" u="none">
                <a:latin typeface="造字工房朗倩（非商用）细体" charset="-122"/>
                <a:ea typeface="造字工房朗倩（非商用）细体" charset="-122"/>
                <a:cs typeface="Times New Roman" panose="02020603050405020304" charset="0"/>
              </a:rPr>
              <a:t>)</a:t>
            </a:r>
            <a:r>
              <a:rPr lang="zh-CN" altLang="en-US" sz="1600" b="0" u="none">
                <a:latin typeface="造字工房朗倩（非商用）细体" charset="-122"/>
                <a:ea typeface="造字工房朗倩（非商用）细体" charset="-122"/>
                <a:cs typeface="宋体" panose="02010600030101010101" pitchFamily="2" charset="-122"/>
              </a:rPr>
              <a:t>注册的</a:t>
            </a:r>
            <a:endParaRPr lang="zh-CN" altLang="en-US" sz="1600">
              <a:latin typeface="造字工房朗倩（非商用）细体" charset="-122"/>
              <a:ea typeface="造字工房朗倩（非商用）细体" charset="-122"/>
            </a:endParaRPr>
          </a:p>
        </p:txBody>
      </p:sp>
      <p:sp>
        <p:nvSpPr>
          <p:cNvPr id="22" name="文本框 21"/>
          <p:cNvSpPr txBox="1"/>
          <p:nvPr/>
        </p:nvSpPr>
        <p:spPr>
          <a:xfrm>
            <a:off x="3067685" y="3754755"/>
            <a:ext cx="2418080" cy="356870"/>
          </a:xfrm>
          <a:prstGeom prst="rect">
            <a:avLst/>
          </a:prstGeom>
          <a:noFill/>
        </p:spPr>
        <p:txBody>
          <a:bodyPr wrap="none" rtlCol="0" anchor="t">
            <a:spAutoFit/>
          </a:bodyPr>
          <a:p>
            <a:pPr marL="0" indent="0" algn="l" fontAlgn="auto"/>
            <a:r>
              <a:rPr lang="zh-CN" altLang="en-US" sz="1600">
                <a:latin typeface="造字工房朗倩（非商用）细体" charset="-122"/>
                <a:ea typeface="造字工房朗倩（非商用）细体" charset="-122"/>
                <a:cs typeface="宋体" panose="02010600030101010101" pitchFamily="2" charset="-122"/>
                <a:sym typeface="+mn-ea"/>
              </a:rPr>
              <a:t>用户，并提供试用版本。</a:t>
            </a:r>
            <a:endParaRPr lang="zh-CN" altLang="en-US" sz="1600"/>
          </a:p>
        </p:txBody>
      </p:sp>
      <p:sp>
        <p:nvSpPr>
          <p:cNvPr id="23" name="文本框 22"/>
          <p:cNvSpPr txBox="1"/>
          <p:nvPr/>
        </p:nvSpPr>
        <p:spPr>
          <a:xfrm>
            <a:off x="3067685" y="418211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对于注册用户，只需较少的费用即可升级到新的版本。</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10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10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10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1000"/>
                                        <p:tgtEl>
                                          <p:spTgt spid="21"/>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10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3" grpId="0"/>
      <p:bldP spid="15" grpId="0"/>
      <p:bldP spid="16" grpId="0"/>
      <p:bldP spid="17" grpId="0"/>
      <p:bldP spid="18" grpId="0"/>
      <p:bldP spid="19" grpId="0"/>
      <p:bldP spid="20" grpId="0"/>
      <p:bldP spid="21" grpId="0"/>
      <p:bldP spid="22"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92537" y="736243"/>
            <a:ext cx="140589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项目验收方式</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与依据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18" y="4882"/>
              <a:ext cx="81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217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系统验收标准</a:t>
            </a:r>
            <a:endParaRPr lang="zh-CN" altLang="en-US" sz="2000">
              <a:latin typeface="造字工房朗倩（非商用）细体" charset="-122"/>
              <a:ea typeface="造字工房朗倩（非商用）细体" charset="-122"/>
            </a:endParaRPr>
          </a:p>
        </p:txBody>
      </p:sp>
      <p:sp>
        <p:nvSpPr>
          <p:cNvPr id="10" name="文本框 9"/>
          <p:cNvSpPr txBox="1"/>
          <p:nvPr/>
        </p:nvSpPr>
        <p:spPr>
          <a:xfrm>
            <a:off x="2039620" y="1412240"/>
            <a:ext cx="6442075" cy="35687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测试用例不通过数的比例</a:t>
            </a:r>
            <a:r>
              <a:rPr lang="en-US" altLang="zh-CN" sz="1600" b="0" u="none">
                <a:latin typeface="造字工房朗倩（非商用）细体" charset="-122"/>
                <a:ea typeface="造字工房朗倩（非商用）细体" charset="-122"/>
                <a:cs typeface="宋体" panose="02010600030101010101" pitchFamily="2" charset="-122"/>
              </a:rPr>
              <a:t>&lt;1%;</a:t>
            </a:r>
            <a:endParaRPr lang="zh-CN" altLang="en-US" sz="1600">
              <a:latin typeface="造字工房朗倩（非商用）细体" charset="-122"/>
              <a:ea typeface="造字工房朗倩（非商用）细体" charset="-122"/>
            </a:endParaRPr>
          </a:p>
        </p:txBody>
      </p:sp>
      <p:sp>
        <p:nvSpPr>
          <p:cNvPr id="24" name="文本框 23"/>
          <p:cNvSpPr txBox="1"/>
          <p:nvPr/>
        </p:nvSpPr>
        <p:spPr>
          <a:xfrm>
            <a:off x="2039620" y="1719580"/>
            <a:ext cx="6442075" cy="35687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(2)   </a:t>
            </a:r>
            <a:r>
              <a:rPr lang="zh-CN" altLang="en-US" sz="1600" b="0" u="none">
                <a:latin typeface="造字工房朗倩（非商用）细体" charset="-122"/>
                <a:ea typeface="造字工房朗倩（非商用）细体" charset="-122"/>
                <a:cs typeface="宋体" panose="02010600030101010101" pitchFamily="2" charset="-122"/>
              </a:rPr>
              <a:t>功能齐全且不存在导致用户的工作不能完成的错误</a:t>
            </a:r>
            <a:r>
              <a:rPr lang="en-US" altLang="zh-CN" sz="1600" b="0" u="none">
                <a:latin typeface="造字工房朗倩（非商用）细体" charset="-122"/>
                <a:ea typeface="造字工房朗倩（非商用）细体" charset="-122"/>
                <a:cs typeface="宋体" panose="02010600030101010101" pitchFamily="2" charset="-122"/>
              </a:rPr>
              <a:t>;</a:t>
            </a:r>
            <a:endParaRPr lang="zh-CN" altLang="en-US" sz="1600">
              <a:latin typeface="造字工房朗倩（非商用）细体" charset="-122"/>
              <a:ea typeface="造字工房朗倩（非商用）细体" charset="-122"/>
            </a:endParaRPr>
          </a:p>
        </p:txBody>
      </p:sp>
      <p:sp>
        <p:nvSpPr>
          <p:cNvPr id="25" name="文本框 24"/>
          <p:cNvSpPr txBox="1"/>
          <p:nvPr/>
        </p:nvSpPr>
        <p:spPr>
          <a:xfrm>
            <a:off x="2039620" y="2026920"/>
            <a:ext cx="6442075" cy="356870"/>
          </a:xfrm>
          <a:prstGeom prst="rect">
            <a:avLst/>
          </a:prstGeom>
          <a:noFill/>
          <a:ln w="9525">
            <a:noFill/>
          </a:ln>
        </p:spPr>
        <p:txBody>
          <a:bodyPr wrap="square">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(3)   </a:t>
            </a:r>
            <a:r>
              <a:rPr lang="zh-CN" altLang="en-US" sz="1600" b="0" u="none">
                <a:latin typeface="造字工房朗倩（非商用）细体" charset="-122"/>
                <a:ea typeface="造字工房朗倩（非商用）细体" charset="-122"/>
                <a:cs typeface="宋体" panose="02010600030101010101" pitchFamily="2" charset="-122"/>
              </a:rPr>
              <a:t>用户界面方面不存在的问题导致用户的工作不能顺利进行的错误</a:t>
            </a:r>
            <a:endParaRPr lang="zh-CN" altLang="en-US" sz="1600">
              <a:latin typeface="造字工房朗倩（非商用）细体" charset="-122"/>
              <a:ea typeface="造字工房朗倩（非商用）细体" charset="-122"/>
            </a:endParaRPr>
          </a:p>
        </p:txBody>
      </p:sp>
      <p:sp>
        <p:nvSpPr>
          <p:cNvPr id="35" name="文本框 34"/>
          <p:cNvSpPr txBox="1"/>
          <p:nvPr/>
        </p:nvSpPr>
        <p:spPr>
          <a:xfrm>
            <a:off x="2039620" y="2334260"/>
            <a:ext cx="6442075" cy="35687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(4)  </a:t>
            </a:r>
            <a:r>
              <a:rPr lang="zh-CN" altLang="en-US" sz="1600" b="0" u="none">
                <a:latin typeface="造字工房朗倩（非商用）细体" charset="-122"/>
                <a:ea typeface="造字工房朗倩（非商用）细体" charset="-122"/>
                <a:cs typeface="宋体" panose="02010600030101010101" pitchFamily="2" charset="-122"/>
              </a:rPr>
              <a:t>所有提交的错误、异常都得到改正</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6" name="文本框 35"/>
          <p:cNvSpPr txBox="1"/>
          <p:nvPr/>
        </p:nvSpPr>
        <p:spPr>
          <a:xfrm>
            <a:off x="2039620" y="2641600"/>
            <a:ext cx="6442075" cy="35687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(5)  </a:t>
            </a:r>
            <a:r>
              <a:rPr lang="zh-CN" altLang="en-US" sz="1600" b="0" u="none">
                <a:latin typeface="造字工房朗倩（非商用）细体" charset="-122"/>
                <a:ea typeface="造字工房朗倩（非商用）细体" charset="-122"/>
                <a:cs typeface="宋体" panose="02010600030101010101" pitchFamily="2" charset="-122"/>
              </a:rPr>
              <a:t>良好的用户体验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032000" y="305752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文件验收标准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0" name="文本框 39"/>
          <p:cNvSpPr txBox="1"/>
          <p:nvPr/>
        </p:nvSpPr>
        <p:spPr>
          <a:xfrm>
            <a:off x="2032000" y="343916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各个文档都应满足</a:t>
            </a:r>
            <a:r>
              <a:rPr lang="en-US" altLang="zh-CN" sz="1600" b="0" u="none">
                <a:latin typeface="造字工房朗倩（非商用）细体" charset="-122"/>
                <a:ea typeface="造字工房朗倩（非商用）细体" charset="-122"/>
                <a:cs typeface="宋体" panose="02010600030101010101" pitchFamily="2" charset="-122"/>
              </a:rPr>
              <a:t>GB8567</a:t>
            </a:r>
            <a:r>
              <a:rPr lang="zh-CN" altLang="en-US" sz="1600" b="0" u="none">
                <a:latin typeface="造字工房朗倩（非商用）细体" charset="-122"/>
                <a:ea typeface="造字工房朗倩（非商用）细体" charset="-122"/>
                <a:cs typeface="宋体" panose="02010600030101010101" pitchFamily="2" charset="-122"/>
              </a:rPr>
              <a:t>的相关标准</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032000" y="379603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服务验收标准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2" name="文本框 41"/>
          <p:cNvSpPr txBox="1"/>
          <p:nvPr/>
        </p:nvSpPr>
        <p:spPr>
          <a:xfrm>
            <a:off x="2039620" y="417766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按时交付系统，并提供安装、培训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椭圆 5">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10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10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4"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500"/>
                                        <p:tgtEl>
                                          <p:spTgt spid="50"/>
                                        </p:tgtEl>
                                      </p:cBhvr>
                                    </p:animEffect>
                                  </p:childTnLst>
                                </p:cTn>
                              </p:par>
                              <p:par>
                                <p:cTn id="58" presetID="10" presetClass="entr" presetSubtype="0" fill="hold" grpId="4" nodeType="withEffect">
                                  <p:stCondLst>
                                    <p:cond delay="0"/>
                                  </p:stCondLst>
                                  <p:iterate type="lt">
                                    <p:tmPct val="0"/>
                                  </p:iterate>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par>
                          <p:cTn id="61" fill="hold">
                            <p:stCondLst>
                              <p:cond delay="500"/>
                            </p:stCondLst>
                            <p:childTnLst>
                              <p:par>
                                <p:cTn id="6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63" dur="500" accel="50000" decel="50000" autoRev="1" fill="hold">
                                          <p:stCondLst>
                                            <p:cond delay="0"/>
                                          </p:stCondLst>
                                        </p:cTn>
                                        <p:tgtEl>
                                          <p:spTgt spid="51"/>
                                        </p:tgtEl>
                                        <p:attrNameLst>
                                          <p:attrName>ppt_x</p:attrName>
                                          <p:attrName>ppt_y</p:attrName>
                                        </p:attrNameLst>
                                      </p:cBhvr>
                                    </p:animMotion>
                                    <p:animRot by="1500000">
                                      <p:cBhvr>
                                        <p:cTn id="64" dur="250" fill="hold">
                                          <p:stCondLst>
                                            <p:cond delay="0"/>
                                          </p:stCondLst>
                                        </p:cTn>
                                        <p:tgtEl>
                                          <p:spTgt spid="51"/>
                                        </p:tgtEl>
                                        <p:attrNameLst>
                                          <p:attrName>r</p:attrName>
                                        </p:attrNameLst>
                                      </p:cBhvr>
                                    </p:animRot>
                                    <p:animRot by="-1500000">
                                      <p:cBhvr>
                                        <p:cTn id="65" dur="250" fill="hold">
                                          <p:stCondLst>
                                            <p:cond delay="250"/>
                                          </p:stCondLst>
                                        </p:cTn>
                                        <p:tgtEl>
                                          <p:spTgt spid="51"/>
                                        </p:tgtEl>
                                        <p:attrNameLst>
                                          <p:attrName>r</p:attrName>
                                        </p:attrNameLst>
                                      </p:cBhvr>
                                    </p:animRot>
                                    <p:animRot by="-1500000">
                                      <p:cBhvr>
                                        <p:cTn id="66" dur="250" fill="hold">
                                          <p:stCondLst>
                                            <p:cond delay="500"/>
                                          </p:stCondLst>
                                        </p:cTn>
                                        <p:tgtEl>
                                          <p:spTgt spid="51"/>
                                        </p:tgtEl>
                                        <p:attrNameLst>
                                          <p:attrName>r</p:attrName>
                                        </p:attrNameLst>
                                      </p:cBhvr>
                                    </p:animRot>
                                    <p:animRot by="1500000">
                                      <p:cBhvr>
                                        <p:cTn id="6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24" grpId="0"/>
      <p:bldP spid="25" grpId="0"/>
      <p:bldP spid="35" grpId="0"/>
      <p:bldP spid="36" grpId="0"/>
      <p:bldP spid="39" grpId="0"/>
      <p:bldP spid="41" grpId="0"/>
      <p:bldP spid="40" grpId="0"/>
      <p:bldP spid="42"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204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项目</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团队</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02" y="4883"/>
              <a:ext cx="858"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22</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5" cy="331"/>
              <a:chOff x="5986" y="4552"/>
              <a:chExt cx="445" cy="331"/>
            </a:xfrm>
          </p:grpSpPr>
          <p:cxnSp>
            <p:nvCxnSpPr>
              <p:cNvPr id="6" name="直接连接符 5"/>
              <p:cNvCxnSpPr>
                <a:endCxn id="5" idx="0"/>
              </p:cNvCxnSpPr>
              <p:nvPr/>
            </p:nvCxnSpPr>
            <p:spPr>
              <a:xfrm>
                <a:off x="6116"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人力资源配置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9" y="4907"/>
              <a:ext cx="97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55"/>
              <a:chOff x="5986" y="4552"/>
              <a:chExt cx="439" cy="355"/>
            </a:xfrm>
          </p:grpSpPr>
          <p:cxnSp>
            <p:nvCxnSpPr>
              <p:cNvPr id="30" name="直接连接符 29"/>
              <p:cNvCxnSpPr>
                <a:endCxn id="28" idx="0"/>
              </p:cNvCxnSpPr>
              <p:nvPr/>
            </p:nvCxnSpPr>
            <p:spPr>
              <a:xfrm>
                <a:off x="6110"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1" name="图片 10" descr="005"/>
          <p:cNvPicPr>
            <a:picLocks noChangeAspect="1"/>
          </p:cNvPicPr>
          <p:nvPr/>
        </p:nvPicPr>
        <p:blipFill>
          <a:blip r:embed="rId1"/>
          <a:stretch>
            <a:fillRect/>
          </a:stretch>
        </p:blipFill>
        <p:spPr>
          <a:xfrm>
            <a:off x="2126615" y="2788920"/>
            <a:ext cx="895350" cy="895350"/>
          </a:xfrm>
          <a:prstGeom prst="rect">
            <a:avLst/>
          </a:prstGeom>
        </p:spPr>
      </p:pic>
      <p:sp>
        <p:nvSpPr>
          <p:cNvPr id="19" name="文本框 18"/>
          <p:cNvSpPr txBox="1"/>
          <p:nvPr/>
        </p:nvSpPr>
        <p:spPr>
          <a:xfrm>
            <a:off x="4336415" y="1664335"/>
            <a:ext cx="3611880" cy="914400"/>
          </a:xfrm>
          <a:prstGeom prst="rect">
            <a:avLst/>
          </a:prstGeom>
          <a:noFill/>
        </p:spPr>
        <p:txBody>
          <a:bodyPr wrap="square" rtlCol="0">
            <a:spAutoFit/>
          </a:bodyPr>
          <a:p>
            <a:r>
              <a:rPr lang="zh-CN" altLang="en-US">
                <a:latin typeface="造字工房朗倩（非商用）细体" charset="-122"/>
                <a:ea typeface="造字工房朗倩（非商用）细体" charset="-122"/>
              </a:rPr>
              <a:t>负责实现网页上弹幕的正常输出，并测试程序本身，同时督促组员按时完成任务</a:t>
            </a:r>
            <a:endParaRPr lang="zh-CN" altLang="en-US">
              <a:latin typeface="造字工房朗倩（非商用）细体" charset="-122"/>
              <a:ea typeface="造字工房朗倩（非商用）细体" charset="-122"/>
            </a:endParaRPr>
          </a:p>
        </p:txBody>
      </p:sp>
      <p:pic>
        <p:nvPicPr>
          <p:cNvPr id="20" name="图片 19" descr="012"/>
          <p:cNvPicPr>
            <a:picLocks noChangeAspect="1"/>
          </p:cNvPicPr>
          <p:nvPr/>
        </p:nvPicPr>
        <p:blipFill>
          <a:blip r:embed="rId2"/>
          <a:stretch>
            <a:fillRect/>
          </a:stretch>
        </p:blipFill>
        <p:spPr>
          <a:xfrm>
            <a:off x="2294890" y="988060"/>
            <a:ext cx="1640840" cy="1640840"/>
          </a:xfrm>
          <a:prstGeom prst="rect">
            <a:avLst/>
          </a:prstGeom>
        </p:spPr>
      </p:pic>
      <p:pic>
        <p:nvPicPr>
          <p:cNvPr id="21" name="图片 20" descr="005"/>
          <p:cNvPicPr>
            <a:picLocks noChangeAspect="1"/>
          </p:cNvPicPr>
          <p:nvPr/>
        </p:nvPicPr>
        <p:blipFill>
          <a:blip r:embed="rId1"/>
          <a:stretch>
            <a:fillRect/>
          </a:stretch>
        </p:blipFill>
        <p:spPr>
          <a:xfrm>
            <a:off x="3122295" y="2788920"/>
            <a:ext cx="895350" cy="895350"/>
          </a:xfrm>
          <a:prstGeom prst="rect">
            <a:avLst/>
          </a:prstGeom>
        </p:spPr>
      </p:pic>
      <p:sp>
        <p:nvSpPr>
          <p:cNvPr id="22" name="文本框 21"/>
          <p:cNvSpPr txBox="1"/>
          <p:nvPr/>
        </p:nvSpPr>
        <p:spPr>
          <a:xfrm>
            <a:off x="4256405" y="3195320"/>
            <a:ext cx="3618230" cy="916940"/>
          </a:xfrm>
          <a:prstGeom prst="rect">
            <a:avLst/>
          </a:prstGeom>
          <a:noFill/>
        </p:spPr>
        <p:txBody>
          <a:bodyPr wrap="square" rtlCol="0">
            <a:spAutoFit/>
          </a:bodyPr>
          <a:p>
            <a:r>
              <a:rPr lang="zh-CN" altLang="en-US">
                <a:latin typeface="造字工房朗倩（非商用）细体" charset="-122"/>
                <a:ea typeface="造字工房朗倩（非商用）细体" charset="-122"/>
              </a:rPr>
              <a:t>负责学习有关Android的Java语言，学习基本网站的设计，JavaScript脚本语言，辅助组长去完善这个软件</a:t>
            </a:r>
            <a:endParaRPr lang="zh-CN" altLang="en-US">
              <a:latin typeface="造字工房朗倩（非商用）细体" charset="-122"/>
              <a:ea typeface="造字工房朗倩（非商用）细体" charset="-122"/>
            </a:endParaRPr>
          </a:p>
        </p:txBody>
      </p:sp>
      <p:pic>
        <p:nvPicPr>
          <p:cNvPr id="3074" name="Picture 2" descr="C:\Documents and Settings\Administrator\My Documents\Downloads\percentages.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65006" y="834390"/>
            <a:ext cx="323999" cy="323999"/>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p:cNvSpPr txBox="1"/>
          <p:nvPr/>
        </p:nvSpPr>
        <p:spPr>
          <a:xfrm>
            <a:off x="4336415" y="1298575"/>
            <a:ext cx="220218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组长：朱天琦</a:t>
            </a:r>
            <a:endParaRPr lang="zh-CN" altLang="en-US">
              <a:latin typeface="造字工房朗倩（非商用）细体" charset="-122"/>
              <a:ea typeface="造字工房朗倩（非商用）细体" charset="-122"/>
              <a:sym typeface="+mn-ea"/>
            </a:endParaRPr>
          </a:p>
        </p:txBody>
      </p:sp>
      <p:sp>
        <p:nvSpPr>
          <p:cNvPr id="38" name="文本框 37"/>
          <p:cNvSpPr txBox="1"/>
          <p:nvPr/>
        </p:nvSpPr>
        <p:spPr>
          <a:xfrm>
            <a:off x="4256405" y="2885440"/>
            <a:ext cx="3296920" cy="36576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组员：简浩男、杨珂</a:t>
            </a:r>
            <a:endParaRPr lang="zh-CN" altLang="en-US">
              <a:latin typeface="造字工房朗倩（非商用）细体" charset="-122"/>
              <a:ea typeface="造字工房朗倩（非商用）细体" charset="-122"/>
              <a:sym typeface="+mn-ea"/>
            </a:endParaRPr>
          </a:p>
        </p:txBody>
      </p:sp>
      <p:sp>
        <p:nvSpPr>
          <p:cNvPr id="6" name="文本框 5"/>
          <p:cNvSpPr txBox="1"/>
          <p:nvPr/>
        </p:nvSpPr>
        <p:spPr>
          <a:xfrm>
            <a:off x="488950" y="817880"/>
            <a:ext cx="1174115" cy="356870"/>
          </a:xfrm>
          <a:prstGeom prst="rect">
            <a:avLst/>
          </a:prstGeom>
          <a:noFill/>
        </p:spPr>
        <p:txBody>
          <a:bodyPr wrap="square" rtlCol="0">
            <a:spAutoFit/>
          </a:bodyPr>
          <a:p>
            <a:pPr algn="ctr"/>
            <a:r>
              <a:rPr lang="zh-CN" altLang="en-US" sz="1600" b="1">
                <a:latin typeface="造字工房朗倩（非商用）细体" charset="-122"/>
                <a:ea typeface="造字工房朗倩（非商用）细体" charset="-122"/>
              </a:rPr>
              <a:t>具体职能</a:t>
            </a:r>
            <a:endParaRPr lang="zh-CN" altLang="en-US" sz="1600" b="1">
              <a:latin typeface="造字工房朗倩（非商用）细体" charset="-122"/>
              <a:ea typeface="造字工房朗倩（非商用）细体" charset="-122"/>
            </a:endParaRPr>
          </a:p>
        </p:txBody>
      </p:sp>
      <p:sp>
        <p:nvSpPr>
          <p:cNvPr id="7" name="文本框 6"/>
          <p:cNvSpPr txBox="1"/>
          <p:nvPr/>
        </p:nvSpPr>
        <p:spPr>
          <a:xfrm>
            <a:off x="6435090" y="939800"/>
            <a:ext cx="2400935" cy="1761490"/>
          </a:xfrm>
          <a:prstGeom prst="rect">
            <a:avLst/>
          </a:prstGeom>
          <a:noFill/>
        </p:spPr>
        <p:txBody>
          <a:bodyPr wrap="square" rtlCol="0">
            <a:spAutoFit/>
          </a:bodyPr>
          <a:p>
            <a:r>
              <a:rPr lang="zh-CN" altLang="en-US">
                <a:latin typeface="造字工房朗倩（非商用）细体" charset="-122"/>
                <a:ea typeface="造字工房朗倩（非商用）细体" charset="-122"/>
              </a:rPr>
              <a:t>朱天琦</a:t>
            </a:r>
            <a:endParaRPr lang="zh-CN" altLang="en-US">
              <a:latin typeface="造字工房朗倩（非商用）细体" charset="-122"/>
              <a:ea typeface="造字工房朗倩（非商用）细体" charset="-122"/>
            </a:endParaRPr>
          </a:p>
          <a:p>
            <a:endParaRPr lang="en-US" altLang="zh-CN">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HTML+CSS+JS(JQ)</a:t>
            </a:r>
            <a:r>
              <a:rPr lang="zh-CN" altLang="en-US">
                <a:latin typeface="造字工房朗倩（非商用）细体" charset="-122"/>
                <a:ea typeface="造字工房朗倩（非商用）细体" charset="-122"/>
              </a:rPr>
              <a:t>的前端编写以及</a:t>
            </a:r>
            <a:r>
              <a:rPr lang="en-US" altLang="zh-CN">
                <a:latin typeface="造字工房朗倩（非商用）细体" charset="-122"/>
                <a:ea typeface="造字工房朗倩（非商用）细体" charset="-122"/>
              </a:rPr>
              <a:t>node.js</a:t>
            </a:r>
            <a:r>
              <a:rPr lang="zh-CN" altLang="en-US">
                <a:latin typeface="造字工房朗倩（非商用）细体" charset="-122"/>
                <a:ea typeface="造字工房朗倩（非商用）细体" charset="-122"/>
              </a:rPr>
              <a:t>的服务器端编写</a:t>
            </a:r>
            <a:endParaRPr lang="zh-CN" altLang="en-US">
              <a:latin typeface="造字工房朗倩（非商用）细体" charset="-122"/>
              <a:ea typeface="造字工房朗倩（非商用）细体" charset="-122"/>
            </a:endParaRPr>
          </a:p>
        </p:txBody>
      </p:sp>
      <p:sp>
        <p:nvSpPr>
          <p:cNvPr id="9" name="文本框 8"/>
          <p:cNvSpPr txBox="1"/>
          <p:nvPr/>
        </p:nvSpPr>
        <p:spPr>
          <a:xfrm>
            <a:off x="4309110" y="2628900"/>
            <a:ext cx="2104390" cy="1761490"/>
          </a:xfrm>
          <a:prstGeom prst="rect">
            <a:avLst/>
          </a:prstGeom>
          <a:noFill/>
        </p:spPr>
        <p:txBody>
          <a:bodyPr wrap="square" rtlCol="0">
            <a:spAutoFit/>
          </a:bodyPr>
          <a:p>
            <a:r>
              <a:rPr lang="zh-CN" altLang="en-US">
                <a:latin typeface="造字工房朗倩（非商用）细体" charset="-122"/>
                <a:ea typeface="造字工房朗倩（非商用）细体" charset="-122"/>
              </a:rPr>
              <a:t>简浩男</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职能：负责</a:t>
            </a:r>
            <a:r>
              <a:rPr lang="en-US" altLang="zh-CN">
                <a:latin typeface="造字工房朗倩（非商用）细体" charset="-122"/>
                <a:ea typeface="造字工房朗倩（非商用）细体" charset="-122"/>
              </a:rPr>
              <a:t>PC</a:t>
            </a:r>
            <a:r>
              <a:rPr lang="zh-CN" altLang="en-US">
                <a:latin typeface="造字工房朗倩（非商用）细体" charset="-122"/>
                <a:ea typeface="造字工房朗倩（非商用）细体" charset="-122"/>
              </a:rPr>
              <a:t>端客户端的编写以及各阶段报告的汇总，搜集资料</a:t>
            </a:r>
            <a:endParaRPr lang="zh-CN" altLang="en-US">
              <a:latin typeface="造字工房朗倩（非商用）细体" charset="-122"/>
              <a:ea typeface="造字工房朗倩（非商用）细体" charset="-122"/>
            </a:endParaRPr>
          </a:p>
        </p:txBody>
      </p:sp>
      <p:sp>
        <p:nvSpPr>
          <p:cNvPr id="10" name="文本框 9"/>
          <p:cNvSpPr txBox="1"/>
          <p:nvPr/>
        </p:nvSpPr>
        <p:spPr>
          <a:xfrm>
            <a:off x="7309485" y="2628900"/>
            <a:ext cx="1885315" cy="1761490"/>
          </a:xfrm>
          <a:prstGeom prst="rect">
            <a:avLst/>
          </a:prstGeom>
          <a:noFill/>
        </p:spPr>
        <p:txBody>
          <a:bodyPr wrap="square" rtlCol="0">
            <a:spAutoFit/>
          </a:bodyPr>
          <a:p>
            <a:r>
              <a:rPr lang="zh-CN" altLang="en-US">
                <a:latin typeface="造字工房朗倩（非商用）细体" charset="-122"/>
                <a:ea typeface="造字工房朗倩（非商用）细体" charset="-122"/>
              </a:rPr>
              <a:t>杨珂</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职能：负责团队的</a:t>
            </a:r>
            <a:r>
              <a:rPr lang="en-US" altLang="zh-CN">
                <a:latin typeface="造字工房朗倩（非商用）细体" charset="-122"/>
                <a:ea typeface="造字工房朗倩（非商用）细体" charset="-122"/>
              </a:rPr>
              <a:t>UI</a:t>
            </a:r>
            <a:r>
              <a:rPr lang="zh-CN" altLang="en-US">
                <a:latin typeface="造字工房朗倩（非商用）细体" charset="-122"/>
                <a:ea typeface="造字工房朗倩（非商用）细体" charset="-122"/>
              </a:rPr>
              <a:t>设计以及</a:t>
            </a:r>
            <a:r>
              <a:rPr lang="en-US" altLang="zh-CN">
                <a:latin typeface="造字工房朗倩（非商用）细体" charset="-122"/>
                <a:ea typeface="造字工房朗倩（非商用）细体" charset="-122"/>
              </a:rPr>
              <a:t>PPT</a:t>
            </a:r>
            <a:r>
              <a:rPr lang="zh-CN" altLang="en-US">
                <a:latin typeface="造字工房朗倩（非商用）细体" charset="-122"/>
                <a:ea typeface="造字工房朗倩（非商用）细体" charset="-122"/>
              </a:rPr>
              <a:t>的初稿，各阶段的概要整理。</a:t>
            </a:r>
            <a:endParaRPr lang="zh-CN" altLang="en-US">
              <a:latin typeface="造字工房朗倩（非商用）细体" charset="-122"/>
              <a:ea typeface="造字工房朗倩（非商用）细体" charset="-122"/>
            </a:endParaRPr>
          </a:p>
        </p:txBody>
      </p:sp>
      <p:pic>
        <p:nvPicPr>
          <p:cNvPr id="12" name="图片 6"/>
          <p:cNvPicPr>
            <a:picLocks noChangeAspect="1"/>
          </p:cNvPicPr>
          <p:nvPr/>
        </p:nvPicPr>
        <p:blipFill>
          <a:blip r:embed="rId5"/>
          <a:stretch>
            <a:fillRect/>
          </a:stretch>
        </p:blipFill>
        <p:spPr>
          <a:xfrm>
            <a:off x="2113280" y="882650"/>
            <a:ext cx="6648450" cy="3360420"/>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1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fade">
                                      <p:cBhvr>
                                        <p:cTn id="17" dur="500"/>
                                        <p:tgtEl>
                                          <p:spTgt spid="19">
                                            <p:txEl>
                                              <p:pRg st="0" end="0"/>
                                            </p:txEl>
                                          </p:spTgt>
                                        </p:tgtEl>
                                      </p:cBhvr>
                                    </p:animEffect>
                                  </p:childTnLst>
                                </p:cTn>
                              </p:par>
                              <p:par>
                                <p:cTn id="18" presetID="37"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900" decel="100000" fill="hold"/>
                                        <p:tgtEl>
                                          <p:spTgt spid="11"/>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24" presetID="37"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1000"/>
                                        <p:tgtEl>
                                          <p:spTgt spid="21"/>
                                        </p:tgtEl>
                                      </p:cBhvr>
                                    </p:animEffect>
                                    <p:anim calcmode="lin" valueType="num">
                                      <p:cBhvr>
                                        <p:cTn id="27" dur="1000" fill="hold"/>
                                        <p:tgtEl>
                                          <p:spTgt spid="21"/>
                                        </p:tgtEl>
                                        <p:attrNameLst>
                                          <p:attrName>ppt_x</p:attrName>
                                        </p:attrNameLst>
                                      </p:cBhvr>
                                      <p:tavLst>
                                        <p:tav tm="0">
                                          <p:val>
                                            <p:strVal val="#ppt_x"/>
                                          </p:val>
                                        </p:tav>
                                        <p:tav tm="100000">
                                          <p:val>
                                            <p:strVal val="#ppt_x"/>
                                          </p:val>
                                        </p:tav>
                                      </p:tavLst>
                                    </p:anim>
                                    <p:anim calcmode="lin" valueType="num">
                                      <p:cBhvr>
                                        <p:cTn id="28" dur="900" decel="100000" fill="hold"/>
                                        <p:tgtEl>
                                          <p:spTgt spid="21"/>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8" presetClass="entr" presetSubtype="0" accel="50000" fill="hold" grpId="6" nodeType="click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1000" fill="hold"/>
                                        <p:tgtEl>
                                          <p:spTgt spid="3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5" dur="1000" fill="hold"/>
                                        <p:tgtEl>
                                          <p:spTgt spid="38"/>
                                        </p:tgtEl>
                                        <p:attrNameLst>
                                          <p:attrName>ppt_x</p:attrName>
                                        </p:attrNameLst>
                                      </p:cBhvr>
                                      <p:tavLst>
                                        <p:tav tm="0">
                                          <p:val>
                                            <p:fltVal val="-1"/>
                                          </p:val>
                                        </p:tav>
                                        <p:tav tm="50000">
                                          <p:val>
                                            <p:fltVal val="0.95"/>
                                          </p:val>
                                        </p:tav>
                                        <p:tav tm="100000">
                                          <p:val>
                                            <p:strVal val="#ppt_x"/>
                                          </p:val>
                                        </p:tav>
                                      </p:tavLst>
                                    </p:anim>
                                    <p:anim calcmode="lin" valueType="num">
                                      <p:cBhvr>
                                        <p:cTn id="36" dur="1000" fill="hold"/>
                                        <p:tgtEl>
                                          <p:spTgt spid="38"/>
                                        </p:tgtEl>
                                        <p:attrNameLst>
                                          <p:attrName>ppt_y</p:attrName>
                                        </p:attrNameLst>
                                      </p:cBhvr>
                                      <p:tavLst>
                                        <p:tav tm="0">
                                          <p:val>
                                            <p:strVal val="#ppt_y"/>
                                          </p:val>
                                        </p:tav>
                                        <p:tav tm="100000">
                                          <p:val>
                                            <p:strVal val="#ppt_y"/>
                                          </p:val>
                                        </p:tav>
                                      </p:tavLst>
                                    </p:anim>
                                    <p:animEffect transition="in" filter="fade">
                                      <p:cBhvr>
                                        <p:cTn id="37" dur="10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52" presetClass="entr" presetSubtype="0" fill="hold" grpId="1" nodeType="clickEffect">
                                  <p:stCondLst>
                                    <p:cond delay="0"/>
                                  </p:stCondLst>
                                  <p:childTnLst>
                                    <p:set>
                                      <p:cBhvr>
                                        <p:cTn id="41" dur="1" fill="hold">
                                          <p:stCondLst>
                                            <p:cond delay="0"/>
                                          </p:stCondLst>
                                        </p:cTn>
                                        <p:tgtEl>
                                          <p:spTgt spid="22"/>
                                        </p:tgtEl>
                                        <p:attrNameLst>
                                          <p:attrName>style.visibility</p:attrName>
                                        </p:attrNameLst>
                                      </p:cBhvr>
                                      <p:to>
                                        <p:strVal val="visible"/>
                                      </p:to>
                                    </p:set>
                                    <p:animScale>
                                      <p:cBhvr>
                                        <p:cTn id="42"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22"/>
                                        </p:tgtEl>
                                        <p:attrNameLst>
                                          <p:attrName>ppt_x</p:attrName>
                                          <p:attrName>ppt_y</p:attrName>
                                        </p:attrNameLst>
                                      </p:cBhvr>
                                    </p:animMotion>
                                    <p:animEffect transition="in" filter="fade">
                                      <p:cBhvr>
                                        <p:cTn id="44" dur="1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1"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childTnLst>
                                </p:cTn>
                              </p:par>
                              <p:par>
                                <p:cTn id="50" presetID="10" presetClass="exit" presetSubtype="0" fill="hold" grpId="1" nodeType="withEffect">
                                  <p:stCondLst>
                                    <p:cond delay="0"/>
                                  </p:stCondLst>
                                  <p:childTnLst>
                                    <p:animEffect transition="out" filter="fade">
                                      <p:cBhvr>
                                        <p:cTn id="51" dur="1000"/>
                                        <p:tgtEl>
                                          <p:spTgt spid="8"/>
                                        </p:tgtEl>
                                      </p:cBhvr>
                                    </p:animEffect>
                                    <p:set>
                                      <p:cBhvr>
                                        <p:cTn id="52" dur="1" fill="hold">
                                          <p:stCondLst>
                                            <p:cond delay="998"/>
                                          </p:stCondLst>
                                        </p:cTn>
                                        <p:tgtEl>
                                          <p:spTgt spid="8"/>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3"/>
                                        </p:tgtEl>
                                      </p:cBhvr>
                                    </p:animEffect>
                                    <p:set>
                                      <p:cBhvr>
                                        <p:cTn id="55" dur="1" fill="hold">
                                          <p:stCondLst>
                                            <p:cond delay="499"/>
                                          </p:stCondLst>
                                        </p:cTn>
                                        <p:tgtEl>
                                          <p:spTgt spid="23"/>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19">
                                            <p:txEl>
                                              <p:pRg st="0" end="0"/>
                                            </p:txEl>
                                          </p:spTgt>
                                        </p:tgtEl>
                                      </p:cBhvr>
                                    </p:animEffect>
                                    <p:set>
                                      <p:cBhvr>
                                        <p:cTn id="58" dur="1" fill="hold">
                                          <p:stCondLst>
                                            <p:cond delay="499"/>
                                          </p:stCondLst>
                                        </p:cTn>
                                        <p:tgtEl>
                                          <p:spTgt spid="19">
                                            <p:txEl>
                                              <p:pRg st="0" end="0"/>
                                            </p:txEl>
                                          </p:spTgt>
                                        </p:tgtEl>
                                        <p:attrNameLst>
                                          <p:attrName>style.visibility</p:attrName>
                                        </p:attrNameLst>
                                      </p:cBhvr>
                                      <p:to>
                                        <p:strVal val="hidden"/>
                                      </p:to>
                                    </p:set>
                                  </p:childTnLst>
                                </p:cTn>
                              </p:par>
                              <p:par>
                                <p:cTn id="59" presetID="10" presetClass="exit" presetSubtype="0" fill="hold" grpId="7" nodeType="withEffect">
                                  <p:stCondLst>
                                    <p:cond delay="0"/>
                                  </p:stCondLst>
                                  <p:childTnLst>
                                    <p:animEffect transition="out" filter="fade">
                                      <p:cBhvr>
                                        <p:cTn id="60" dur="500"/>
                                        <p:tgtEl>
                                          <p:spTgt spid="38"/>
                                        </p:tgtEl>
                                      </p:cBhvr>
                                    </p:animEffect>
                                    <p:set>
                                      <p:cBhvr>
                                        <p:cTn id="61" dur="1" fill="hold">
                                          <p:stCondLst>
                                            <p:cond delay="499"/>
                                          </p:stCondLst>
                                        </p:cTn>
                                        <p:tgtEl>
                                          <p:spTgt spid="38"/>
                                        </p:tgtEl>
                                        <p:attrNameLst>
                                          <p:attrName>style.visibility</p:attrName>
                                        </p:attrNameLst>
                                      </p:cBhvr>
                                      <p:to>
                                        <p:strVal val="hidden"/>
                                      </p:to>
                                    </p:set>
                                  </p:childTnLst>
                                </p:cTn>
                              </p:par>
                              <p:par>
                                <p:cTn id="62" presetID="10" presetClass="exit" presetSubtype="0" fill="hold" grpId="2" nodeType="withEffect">
                                  <p:stCondLst>
                                    <p:cond delay="0"/>
                                  </p:stCondLst>
                                  <p:childTnLst>
                                    <p:animEffect transition="out" filter="fade">
                                      <p:cBhvr>
                                        <p:cTn id="63" dur="500"/>
                                        <p:tgtEl>
                                          <p:spTgt spid="22"/>
                                        </p:tgtEl>
                                      </p:cBhvr>
                                    </p:animEffect>
                                    <p:set>
                                      <p:cBhvr>
                                        <p:cTn id="64" dur="1" fill="hold">
                                          <p:stCondLst>
                                            <p:cond delay="499"/>
                                          </p:stCondLst>
                                        </p:cTn>
                                        <p:tgtEl>
                                          <p:spTgt spid="2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nodeType="clickEffect">
                                  <p:stCondLst>
                                    <p:cond delay="0"/>
                                  </p:stCondLst>
                                  <p:childTnLst>
                                    <p:animMotion origin="layout" path="M 0.000000 0.000000 L 0.222292 -0.005556 " pathEditMode="relative" rAng="0" ptsTypes="">
                                      <p:cBhvr>
                                        <p:cTn id="68" dur="2000" fill="hold"/>
                                        <p:tgtEl>
                                          <p:spTgt spid="20"/>
                                        </p:tgtEl>
                                        <p:attrNameLst>
                                          <p:attrName>ppt_x</p:attrName>
                                          <p:attrName>ppt_y</p:attrName>
                                        </p:attrNameLst>
                                      </p:cBhvr>
                                      <p:rCtr x="125" y="0"/>
                                    </p:animMotion>
                                  </p:childTnLst>
                                </p:cTn>
                              </p:par>
                              <p:par>
                                <p:cTn id="69" presetID="63" presetClass="path" presetSubtype="0" accel="50000" decel="50000" fill="hold" nodeType="withEffect">
                                  <p:stCondLst>
                                    <p:cond delay="0"/>
                                  </p:stCondLst>
                                  <p:childTnLst>
                                    <p:animMotion origin="layout" path="M -0.003958 0.010000 L 0.345833 0.010741 " pathEditMode="relative" rAng="0" ptsTypes="">
                                      <p:cBhvr>
                                        <p:cTn id="70" dur="2000" fill="hold"/>
                                        <p:tgtEl>
                                          <p:spTgt spid="21"/>
                                        </p:tgtEl>
                                        <p:attrNameLst>
                                          <p:attrName>ppt_x</p:attrName>
                                          <p:attrName>ppt_y</p:attrName>
                                        </p:attrNameLst>
                                      </p:cBhvr>
                                      <p:rCtr x="179" y="0"/>
                                    </p:animMotion>
                                  </p:childTnLst>
                                </p:cTn>
                              </p:par>
                              <p:par>
                                <p:cTn id="71" presetID="63" presetClass="path" presetSubtype="0" accel="50000" decel="50000" fill="hold" nodeType="withEffect">
                                  <p:stCondLst>
                                    <p:cond delay="0"/>
                                  </p:stCondLst>
                                  <p:childTnLst>
                                    <p:animMotion origin="layout" path="M 0.000000 0.000000 L 0.116111 -0.003210 " pathEditMode="relative" rAng="0" ptsTypes="">
                                      <p:cBhvr>
                                        <p:cTn id="72" dur="2000" fill="hold"/>
                                        <p:tgtEl>
                                          <p:spTgt spid="11"/>
                                        </p:tgtEl>
                                        <p:attrNameLst>
                                          <p:attrName>ppt_x</p:attrName>
                                          <p:attrName>ppt_y</p:attrName>
                                        </p:attrNameLst>
                                      </p:cBhvr>
                                      <p:rCtr x="62" y="-1"/>
                                    </p:animMotion>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500"/>
                                        <p:tgtEl>
                                          <p:spTgt spid="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500"/>
                                        <p:tgtEl>
                                          <p:spTgt spid="1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9"/>
                                        </p:tgtEl>
                                      </p:cBhvr>
                                    </p:animEffect>
                                    <p:set>
                                      <p:cBhvr>
                                        <p:cTn id="92" dur="1" fill="hold">
                                          <p:stCondLst>
                                            <p:cond delay="499"/>
                                          </p:stCondLst>
                                        </p:cTn>
                                        <p:tgtEl>
                                          <p:spTgt spid="9"/>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7"/>
                                        </p:tgtEl>
                                      </p:cBhvr>
                                    </p:animEffect>
                                    <p:set>
                                      <p:cBhvr>
                                        <p:cTn id="95" dur="1" fill="hold">
                                          <p:stCondLst>
                                            <p:cond delay="499"/>
                                          </p:stCondLst>
                                        </p:cTn>
                                        <p:tgtEl>
                                          <p:spTgt spid="7"/>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0"/>
                                        </p:tgtEl>
                                      </p:cBhvr>
                                    </p:animEffect>
                                    <p:set>
                                      <p:cBhvr>
                                        <p:cTn id="98" dur="1" fill="hold">
                                          <p:stCondLst>
                                            <p:cond delay="499"/>
                                          </p:stCondLst>
                                        </p:cTn>
                                        <p:tgtEl>
                                          <p:spTgt spid="10"/>
                                        </p:tgtEl>
                                        <p:attrNameLst>
                                          <p:attrName>style.visibility</p:attrName>
                                        </p:attrNameLst>
                                      </p:cBhvr>
                                      <p:to>
                                        <p:strVal val="hidden"/>
                                      </p:to>
                                    </p:set>
                                  </p:childTnLst>
                                </p:cTn>
                              </p:par>
                              <p:par>
                                <p:cTn id="99" presetID="10" presetClass="entr" presetSubtype="0" fill="hold" nodeType="withEffect">
                                  <p:stCondLst>
                                    <p:cond delay="0"/>
                                  </p:stCondLst>
                                  <p:childTnLst>
                                    <p:set>
                                      <p:cBhvr>
                                        <p:cTn id="100" dur="1" fill="hold">
                                          <p:stCondLst>
                                            <p:cond delay="0"/>
                                          </p:stCondLst>
                                        </p:cTn>
                                        <p:tgtEl>
                                          <p:spTgt spid="12"/>
                                        </p:tgtEl>
                                        <p:attrNameLst>
                                          <p:attrName>style.visibility</p:attrName>
                                        </p:attrNameLst>
                                      </p:cBhvr>
                                      <p:to>
                                        <p:strVal val="visible"/>
                                      </p:to>
                                    </p:set>
                                    <p:animEffect transition="in" filter="fade">
                                      <p:cBhvr>
                                        <p:cTn id="10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8" grpId="0"/>
      <p:bldP spid="38" grpId="1"/>
      <p:bldP spid="38" grpId="2"/>
      <p:bldP spid="38" grpId="3"/>
      <p:bldP spid="38" grpId="4"/>
      <p:bldP spid="38" grpId="5"/>
      <p:bldP spid="38" grpId="6"/>
      <p:bldP spid="22" grpId="0"/>
      <p:bldP spid="22" grpId="1"/>
      <p:bldP spid="6" grpId="0"/>
      <p:bldP spid="6" grpId="1"/>
      <p:bldP spid="8" grpId="0"/>
      <p:bldP spid="8" grpId="1"/>
      <p:bldP spid="23" grpId="1"/>
      <p:bldP spid="19" grpId="0" bldLvl="0" build="allAtOnce"/>
      <p:bldP spid="38" grpId="7"/>
      <p:bldP spid="22" grpId="2"/>
      <p:bldP spid="7" grpId="0"/>
      <p:bldP spid="9" grpId="0"/>
      <p:bldP spid="10" grpId="0"/>
      <p:bldP spid="9" grpId="1"/>
      <p:bldP spid="7" grpId="1"/>
      <p:bldP spid="10"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人员分工</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5" cy="330"/>
              <a:chOff x="5986" y="4552"/>
              <a:chExt cx="575" cy="330"/>
            </a:xfrm>
          </p:grpSpPr>
          <p:cxnSp>
            <p:nvCxnSpPr>
              <p:cNvPr id="30" name="直接连接符 29"/>
              <p:cNvCxnSpPr>
                <a:endCxn id="28" idx="0"/>
              </p:cNvCxnSpPr>
              <p:nvPr/>
            </p:nvCxnSpPr>
            <p:spPr>
              <a:xfrm>
                <a:off x="6246"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37" name="图片 36" descr="158"/>
          <p:cNvPicPr>
            <a:picLocks noChangeAspect="1"/>
          </p:cNvPicPr>
          <p:nvPr/>
        </p:nvPicPr>
        <p:blipFill>
          <a:blip r:embed="rId1"/>
          <a:stretch>
            <a:fillRect/>
          </a:stretch>
        </p:blipFill>
        <p:spPr>
          <a:xfrm>
            <a:off x="2068195" y="882650"/>
            <a:ext cx="332740" cy="332740"/>
          </a:xfrm>
          <a:prstGeom prst="rect">
            <a:avLst/>
          </a:prstGeom>
        </p:spPr>
      </p:pic>
      <p:pic>
        <p:nvPicPr>
          <p:cNvPr id="39" name="图片 38" descr="157"/>
          <p:cNvPicPr>
            <a:picLocks noChangeAspect="1"/>
          </p:cNvPicPr>
          <p:nvPr/>
        </p:nvPicPr>
        <p:blipFill>
          <a:blip r:embed="rId2"/>
          <a:stretch>
            <a:fillRect/>
          </a:stretch>
        </p:blipFill>
        <p:spPr>
          <a:xfrm>
            <a:off x="2018030" y="2317750"/>
            <a:ext cx="316230" cy="316230"/>
          </a:xfrm>
          <a:prstGeom prst="rect">
            <a:avLst/>
          </a:prstGeom>
        </p:spPr>
      </p:pic>
      <p:pic>
        <p:nvPicPr>
          <p:cNvPr id="40" name="图片 39" descr="161"/>
          <p:cNvPicPr>
            <a:picLocks noChangeAspect="1"/>
          </p:cNvPicPr>
          <p:nvPr/>
        </p:nvPicPr>
        <p:blipFill>
          <a:blip r:embed="rId3"/>
          <a:stretch>
            <a:fillRect/>
          </a:stretch>
        </p:blipFill>
        <p:spPr>
          <a:xfrm>
            <a:off x="2018030" y="3756660"/>
            <a:ext cx="310515" cy="310515"/>
          </a:xfrm>
          <a:prstGeom prst="rect">
            <a:avLst/>
          </a:prstGeom>
        </p:spPr>
      </p:pic>
      <p:pic>
        <p:nvPicPr>
          <p:cNvPr id="42" name="Picture 2" descr="C:\Documents and Settings\Administrator\My Documents\Downloads\list51.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0" name="文本框 99"/>
          <p:cNvSpPr txBox="1"/>
          <p:nvPr/>
        </p:nvSpPr>
        <p:spPr>
          <a:xfrm>
            <a:off x="2662555" y="882650"/>
            <a:ext cx="6325870" cy="133223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组长任务</a:t>
            </a:r>
            <a:r>
              <a:rPr lang="en-US" altLang="zh-CN" sz="1600" b="0" u="none">
                <a:latin typeface="造字工房朗倩（非商用）细体" charset="-122"/>
                <a:ea typeface="造字工房朗倩（非商用）细体" charset="-122"/>
                <a:cs typeface="Times New Roman" panose="02020603050405020304" charset="0"/>
              </a:rPr>
              <a:t>:  </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系统总的开发计划书</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(2)  </a:t>
            </a:r>
            <a:r>
              <a:rPr lang="zh-CN" altLang="en-US" sz="1600" b="0" u="none">
                <a:latin typeface="造字工房朗倩（非商用）细体" charset="-122"/>
                <a:ea typeface="造字工房朗倩（非商用）细体" charset="-122"/>
                <a:cs typeface="宋体" panose="02010600030101010101" pitchFamily="2" charset="-122"/>
              </a:rPr>
              <a:t>每周至少组织小组讨论一次，记录讨论内容，列出本周开发计划</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  </a:t>
            </a:r>
            <a:r>
              <a:rPr lang="zh-CN" altLang="en-US" sz="1600" b="0" u="none">
                <a:latin typeface="造字工房朗倩（非商用）细体" charset="-122"/>
                <a:ea typeface="造字工房朗倩（非商用）细体" charset="-122"/>
                <a:cs typeface="宋体" panose="02010600030101010101" pitchFamily="2" charset="-122"/>
              </a:rPr>
              <a:t>项目开发进度的管理</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(4)  </a:t>
            </a:r>
            <a:r>
              <a:rPr lang="zh-CN" altLang="en-US" sz="1600" b="0" u="none">
                <a:latin typeface="造字工房朗倩（非商用）细体" charset="-122"/>
                <a:ea typeface="造字工房朗倩（非商用）细体" charset="-122"/>
                <a:cs typeface="宋体" panose="02010600030101010101" pitchFamily="2" charset="-122"/>
              </a:rPr>
              <a:t>团队的组织和协调</a:t>
            </a:r>
            <a:endParaRPr lang="zh-CN" altLang="en-US" sz="1600">
              <a:latin typeface="造字工房朗倩（非商用）细体" charset="-122"/>
              <a:ea typeface="造字工房朗倩（非商用）细体" charset="-122"/>
            </a:endParaRPr>
          </a:p>
        </p:txBody>
      </p:sp>
      <p:sp>
        <p:nvSpPr>
          <p:cNvPr id="6" name="文本框 5"/>
          <p:cNvSpPr txBox="1"/>
          <p:nvPr/>
        </p:nvSpPr>
        <p:spPr>
          <a:xfrm>
            <a:off x="2727325" y="2214880"/>
            <a:ext cx="5080000" cy="157607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设计任务</a:t>
            </a:r>
            <a:r>
              <a:rPr lang="en-US" altLang="zh-CN" sz="1600" b="0" u="none">
                <a:latin typeface="造字工房朗倩（非商用）细体" charset="-122"/>
                <a:ea typeface="造字工房朗倩（非商用）细体" charset="-122"/>
                <a:cs typeface="Times New Roman" panose="02020603050405020304" charset="0"/>
              </a:rPr>
              <a:t>: </a:t>
            </a:r>
            <a:r>
              <a:rPr lang="en-US" altLang="zh-CN" sz="1600" b="0" u="none">
                <a:latin typeface="造字工房朗倩（非商用）细体" charset="-122"/>
                <a:ea typeface="造字工房朗倩（非商用）细体" charset="-122"/>
                <a:cs typeface="宋体" panose="02010600030101010101" pitchFamily="2" charset="-122"/>
              </a:rPr>
              <a:t> </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进行系统的需求分析和系统设计</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完成系统需求说明书和系统设计说明书</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(4)</a:t>
            </a:r>
            <a:r>
              <a:rPr lang="zh-CN" altLang="en-US" sz="1600" b="0" u="none">
                <a:latin typeface="造字工房朗倩（非商用）细体" charset="-122"/>
                <a:ea typeface="造字工房朗倩（非商用）细体" charset="-122"/>
                <a:cs typeface="Times New Roman" panose="02020603050405020304" charset="0"/>
              </a:rPr>
              <a:t>编</a:t>
            </a:r>
            <a:r>
              <a:rPr lang="zh-CN" altLang="en-US" sz="1600" b="0" u="none">
                <a:latin typeface="造字工房朗倩（非商用）细体" charset="-122"/>
                <a:ea typeface="造字工房朗倩（非商用）细体" charset="-122"/>
                <a:cs typeface="宋体" panose="02010600030101010101" pitchFamily="2" charset="-122"/>
              </a:rPr>
              <a:t>写测试计划，参与系统测试，记录</a:t>
            </a:r>
            <a:r>
              <a:rPr lang="en-US" altLang="zh-CN" sz="1600" b="0" u="none">
                <a:latin typeface="造字工房朗倩（非商用）细体" charset="-122"/>
                <a:ea typeface="造字工房朗倩（非商用）细体" charset="-122"/>
                <a:cs typeface="Times New Roman" panose="02020603050405020304" charset="0"/>
              </a:rPr>
              <a:t>Bug</a:t>
            </a:r>
            <a:r>
              <a:rPr lang="zh-CN" altLang="en-US" sz="1600" b="0" u="none">
                <a:latin typeface="造字工房朗倩（非商用）细体" charset="-122"/>
                <a:ea typeface="造字工房朗倩（非商用）细体" charset="-122"/>
                <a:cs typeface="宋体" panose="02010600030101010101" pitchFamily="2" charset="-122"/>
              </a:rPr>
              <a:t>跟踪列表</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(5)</a:t>
            </a:r>
            <a:r>
              <a:rPr lang="zh-CN" altLang="en-US" sz="1600" b="0" u="none">
                <a:latin typeface="造字工房朗倩（非商用）细体" charset="-122"/>
                <a:ea typeface="造字工房朗倩（非商用）细体" charset="-122"/>
                <a:cs typeface="宋体" panose="02010600030101010101" pitchFamily="2" charset="-122"/>
              </a:rPr>
              <a:t>协助文档人员完成用户相关文档</a:t>
            </a:r>
            <a:endParaRPr lang="zh-CN" altLang="en-US" sz="1600">
              <a:latin typeface="造字工房朗倩（非商用）细体" charset="-122"/>
              <a:ea typeface="造字工房朗倩（非商用）细体" charset="-122"/>
            </a:endParaRPr>
          </a:p>
        </p:txBody>
      </p:sp>
      <p:sp>
        <p:nvSpPr>
          <p:cNvPr id="7" name="文本框 6"/>
          <p:cNvSpPr txBox="1"/>
          <p:nvPr/>
        </p:nvSpPr>
        <p:spPr>
          <a:xfrm>
            <a:off x="2720975" y="3756660"/>
            <a:ext cx="5080000" cy="1088390"/>
          </a:xfrm>
          <a:prstGeom prst="rect">
            <a:avLst/>
          </a:prstGeom>
          <a:noFill/>
          <a:ln w="9525">
            <a:noFill/>
          </a:ln>
        </p:spPr>
        <p:txBody>
          <a:bodyPr>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开发任务</a:t>
            </a:r>
            <a:r>
              <a:rPr lang="en-US" altLang="zh-CN" sz="1600" b="0" u="none">
                <a:latin typeface="造字工房朗倩（非商用）细体" charset="-122"/>
                <a:ea typeface="造字工房朗倩（非商用）细体" charset="-122"/>
                <a:cs typeface="Times New Roman" panose="02020603050405020304" charset="0"/>
              </a:rPr>
              <a:t>:</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根据设计完成编码，并注释</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进行单元测试</a:t>
            </a:r>
            <a:endParaRPr lang="zh-CN" altLang="en-US" sz="1600">
              <a:latin typeface="造字工房朗倩（非商用）细体" charset="-122"/>
              <a:ea typeface="造字工房朗倩（非商用）细体" charset="-122"/>
            </a:endParaRPr>
          </a:p>
        </p:txBody>
      </p:sp>
      <p:sp>
        <p:nvSpPr>
          <p:cNvPr id="9" name="文本框 8"/>
          <p:cNvSpPr txBox="1"/>
          <p:nvPr/>
        </p:nvSpPr>
        <p:spPr>
          <a:xfrm>
            <a:off x="6642735" y="3710305"/>
            <a:ext cx="2084705"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美工和用户文档</a:t>
            </a:r>
            <a:r>
              <a:rPr lang="en-US" altLang="zh-CN" sz="1600" b="0" u="none">
                <a:latin typeface="造字工房朗倩（非商用）细体" charset="-122"/>
                <a:ea typeface="造字工房朗倩（非商用）细体" charset="-122"/>
                <a:cs typeface="宋体" panose="02010600030101010101" pitchFamily="2" charset="-122"/>
              </a:rPr>
              <a:t>:</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界面的设计和美工</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用户手册的编写</a:t>
            </a:r>
            <a:endParaRPr lang="zh-CN" altLang="en-US" sz="1600">
              <a:latin typeface="造字工房朗倩（非商用）细体" charset="-122"/>
              <a:ea typeface="造字工房朗倩（非商用）细体" charset="-122"/>
            </a:endParaRPr>
          </a:p>
        </p:txBody>
      </p:sp>
      <p:pic>
        <p:nvPicPr>
          <p:cNvPr id="10" name="图片 9" descr="160"/>
          <p:cNvPicPr>
            <a:picLocks noChangeAspect="1"/>
          </p:cNvPicPr>
          <p:nvPr/>
        </p:nvPicPr>
        <p:blipFill>
          <a:blip r:embed="rId6"/>
          <a:stretch>
            <a:fillRect/>
          </a:stretch>
        </p:blipFill>
        <p:spPr>
          <a:xfrm>
            <a:off x="6288405" y="3710305"/>
            <a:ext cx="292735" cy="292735"/>
          </a:xfrm>
          <a:prstGeom prst="rect">
            <a:avLst/>
          </a:prstGeom>
        </p:spPr>
      </p:pic>
      <p:pic>
        <p:nvPicPr>
          <p:cNvPr id="19" name="图片 18" descr="{M0YMKKW_KD{Z{L6~P75YOY"/>
          <p:cNvPicPr>
            <a:picLocks noChangeAspect="1"/>
          </p:cNvPicPr>
          <p:nvPr/>
        </p:nvPicPr>
        <p:blipFill>
          <a:blip r:embed="rId7"/>
          <a:stretch>
            <a:fillRect/>
          </a:stretch>
        </p:blipFill>
        <p:spPr>
          <a:xfrm>
            <a:off x="3067685" y="631190"/>
            <a:ext cx="3007995" cy="4137025"/>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2"/>
                                        </p:tgtEl>
                                      </p:cBhvr>
                                    </p:animEffect>
                                    <p:set>
                                      <p:cBhvr>
                                        <p:cTn id="47" dur="1" fill="hold">
                                          <p:stCondLst>
                                            <p:cond delay="499"/>
                                          </p:stCondLst>
                                        </p:cTn>
                                        <p:tgtEl>
                                          <p:spTgt spid="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6"/>
                                        </p:tgtEl>
                                      </p:cBhvr>
                                    </p:animEffect>
                                    <p:set>
                                      <p:cBhvr>
                                        <p:cTn id="50" dur="1" fill="hold">
                                          <p:stCondLst>
                                            <p:cond delay="499"/>
                                          </p:stCondLst>
                                        </p:cTn>
                                        <p:tgtEl>
                                          <p:spTgt spid="26"/>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37"/>
                                        </p:tgtEl>
                                      </p:cBhvr>
                                    </p:animEffect>
                                    <p:set>
                                      <p:cBhvr>
                                        <p:cTn id="53" dur="1" fill="hold">
                                          <p:stCondLst>
                                            <p:cond delay="499"/>
                                          </p:stCondLst>
                                        </p:cTn>
                                        <p:tgtEl>
                                          <p:spTgt spid="37"/>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39"/>
                                        </p:tgtEl>
                                      </p:cBhvr>
                                    </p:animEffect>
                                    <p:set>
                                      <p:cBhvr>
                                        <p:cTn id="56" dur="1" fill="hold">
                                          <p:stCondLst>
                                            <p:cond delay="499"/>
                                          </p:stCondLst>
                                        </p:cTn>
                                        <p:tgtEl>
                                          <p:spTgt spid="39"/>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40"/>
                                        </p:tgtEl>
                                      </p:cBhvr>
                                    </p:animEffect>
                                    <p:set>
                                      <p:cBhvr>
                                        <p:cTn id="59" dur="1" fill="hold">
                                          <p:stCondLst>
                                            <p:cond delay="499"/>
                                          </p:stCondLst>
                                        </p:cTn>
                                        <p:tgtEl>
                                          <p:spTgt spid="4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00"/>
                                        </p:tgtEl>
                                      </p:cBhvr>
                                    </p:animEffect>
                                    <p:set>
                                      <p:cBhvr>
                                        <p:cTn id="62" dur="1" fill="hold">
                                          <p:stCondLst>
                                            <p:cond delay="499"/>
                                          </p:stCondLst>
                                        </p:cTn>
                                        <p:tgtEl>
                                          <p:spTgt spid="100"/>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6"/>
                                        </p:tgtEl>
                                      </p:cBhvr>
                                    </p:animEffect>
                                    <p:set>
                                      <p:cBhvr>
                                        <p:cTn id="65" dur="1" fill="hold">
                                          <p:stCondLst>
                                            <p:cond delay="499"/>
                                          </p:stCondLst>
                                        </p:cTn>
                                        <p:tgtEl>
                                          <p:spTgt spid="6"/>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7"/>
                                        </p:tgtEl>
                                      </p:cBhvr>
                                    </p:animEffect>
                                    <p:set>
                                      <p:cBhvr>
                                        <p:cTn id="68" dur="1" fill="hold">
                                          <p:stCondLst>
                                            <p:cond delay="499"/>
                                          </p:stCondLst>
                                        </p:cTn>
                                        <p:tgtEl>
                                          <p:spTgt spid="7"/>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0"/>
                                        </p:tgtEl>
                                      </p:cBhvr>
                                    </p:animEffect>
                                    <p:set>
                                      <p:cBhvr>
                                        <p:cTn id="74" dur="1" fill="hold">
                                          <p:stCondLst>
                                            <p:cond delay="499"/>
                                          </p:stCondLst>
                                        </p:cTn>
                                        <p:tgtEl>
                                          <p:spTgt spid="1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0" grpId="0"/>
      <p:bldP spid="6" grpId="0"/>
      <p:bldP spid="7" grpId="0"/>
      <p:bldP spid="9" grpId="0"/>
      <p:bldP spid="100" grpId="1"/>
      <p:bldP spid="6" grpId="1"/>
      <p:bldP spid="7" grpId="1"/>
      <p:bldP spid="9"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协作与沟通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5" cy="330"/>
              <a:chOff x="5986" y="4552"/>
              <a:chExt cx="575" cy="330"/>
            </a:xfrm>
          </p:grpSpPr>
          <p:cxnSp>
            <p:nvCxnSpPr>
              <p:cNvPr id="30" name="直接连接符 29"/>
              <p:cNvCxnSpPr>
                <a:endCxn id="28" idx="0"/>
              </p:cNvCxnSpPr>
              <p:nvPr/>
            </p:nvCxnSpPr>
            <p:spPr>
              <a:xfrm>
                <a:off x="6246"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46680" y="882650"/>
            <a:ext cx="491426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项目团队内部协作：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46680" y="1719580"/>
            <a:ext cx="178244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项目接口人员：</a:t>
            </a:r>
            <a:endParaRPr lang="zh-CN" altLang="en-US" sz="1600">
              <a:latin typeface="造字工房朗倩（非商用）细体" charset="-122"/>
              <a:ea typeface="造字工房朗倩（非商用）细体" charset="-122"/>
            </a:endParaRPr>
          </a:p>
        </p:txBody>
      </p:sp>
      <p:sp>
        <p:nvSpPr>
          <p:cNvPr id="15" name="文本框 14"/>
          <p:cNvSpPr txBox="1"/>
          <p:nvPr/>
        </p:nvSpPr>
        <p:spPr>
          <a:xfrm>
            <a:off x="3539490" y="2816860"/>
            <a:ext cx="52666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杨珂：负责本项目同用户的接口人员</a:t>
            </a:r>
            <a:endParaRPr lang="zh-CN" altLang="en-US" sz="1600">
              <a:latin typeface="造字工房朗倩（非商用）细体" charset="-122"/>
              <a:ea typeface="造字工房朗倩（非商用）细体" charset="-122"/>
            </a:endParaRPr>
          </a:p>
        </p:txBody>
      </p:sp>
      <p:sp>
        <p:nvSpPr>
          <p:cNvPr id="16" name="文本框 15"/>
          <p:cNvSpPr txBox="1"/>
          <p:nvPr/>
        </p:nvSpPr>
        <p:spPr>
          <a:xfrm>
            <a:off x="3539490" y="2085340"/>
            <a:ext cx="465963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朱天琦：负责本项目同学校的接口人员</a:t>
            </a:r>
            <a:endParaRPr lang="zh-CN" altLang="en-US" sz="1600">
              <a:latin typeface="造字工房朗倩（非商用）细体" charset="-122"/>
              <a:ea typeface="造字工房朗倩（非商用）细体" charset="-122"/>
            </a:endParaRPr>
          </a:p>
        </p:txBody>
      </p:sp>
      <p:sp>
        <p:nvSpPr>
          <p:cNvPr id="17" name="文本框 16"/>
          <p:cNvSpPr txBox="1"/>
          <p:nvPr/>
        </p:nvSpPr>
        <p:spPr>
          <a:xfrm>
            <a:off x="3539490" y="2451100"/>
            <a:ext cx="590613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简浩男：负责本项目同分第三方（潜在用户）的接口人员</a:t>
            </a:r>
            <a:endParaRPr lang="zh-CN" altLang="en-US" sz="1600">
              <a:latin typeface="造字工房朗倩（非商用）细体" charset="-122"/>
              <a:ea typeface="造字工房朗倩（非商用）细体" charset="-122"/>
            </a:endParaRPr>
          </a:p>
        </p:txBody>
      </p:sp>
      <p:sp>
        <p:nvSpPr>
          <p:cNvPr id="18" name="文本框 17"/>
          <p:cNvSpPr txBox="1"/>
          <p:nvPr/>
        </p:nvSpPr>
        <p:spPr>
          <a:xfrm>
            <a:off x="2646680" y="3357880"/>
            <a:ext cx="395097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项目团队外部沟通与协作模式：</a:t>
            </a:r>
            <a:endParaRPr lang="zh-CN" altLang="en-US" sz="1600">
              <a:latin typeface="造字工房朗倩（非商用）细体" charset="-122"/>
              <a:ea typeface="造字工房朗倩（非商用）细体" charset="-122"/>
            </a:endParaRPr>
          </a:p>
        </p:txBody>
      </p:sp>
      <p:sp>
        <p:nvSpPr>
          <p:cNvPr id="24" name="文本框 23"/>
          <p:cNvSpPr txBox="1"/>
          <p:nvPr/>
        </p:nvSpPr>
        <p:spPr>
          <a:xfrm>
            <a:off x="3206750" y="3944620"/>
            <a:ext cx="659320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采取面对面老师沟通的形式来解决学校层面的应用型推广</a:t>
            </a:r>
            <a:endParaRPr lang="zh-CN" altLang="en-US" sz="1600">
              <a:latin typeface="造字工房朗倩（非商用）细体" charset="-122"/>
              <a:ea typeface="造字工房朗倩（非商用）细体" charset="-122"/>
            </a:endParaRPr>
          </a:p>
        </p:txBody>
      </p:sp>
      <p:sp>
        <p:nvSpPr>
          <p:cNvPr id="25" name="文本框 24"/>
          <p:cNvSpPr txBox="1"/>
          <p:nvPr/>
        </p:nvSpPr>
        <p:spPr>
          <a:xfrm>
            <a:off x="3539490" y="1248410"/>
            <a:ext cx="3891280" cy="33528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微信群，以及寝室会议</a:t>
            </a:r>
            <a:endParaRPr lang="zh-CN" altLang="en-US" sz="1600">
              <a:latin typeface="造字工房朗倩（非商用）细体" charset="-122"/>
              <a:ea typeface="造字工房朗倩（非商用）细体" charset="-122"/>
              <a:sym typeface="+mn-ea"/>
            </a:endParaRPr>
          </a:p>
        </p:txBody>
      </p:sp>
      <p:pic>
        <p:nvPicPr>
          <p:cNvPr id="35" name="图片 34" descr="019"/>
          <p:cNvPicPr>
            <a:picLocks noChangeAspect="1"/>
          </p:cNvPicPr>
          <p:nvPr/>
        </p:nvPicPr>
        <p:blipFill>
          <a:blip r:embed="rId1"/>
          <a:stretch>
            <a:fillRect/>
          </a:stretch>
        </p:blipFill>
        <p:spPr>
          <a:xfrm>
            <a:off x="2314575" y="826135"/>
            <a:ext cx="332105" cy="332105"/>
          </a:xfrm>
          <a:prstGeom prst="rect">
            <a:avLst/>
          </a:prstGeom>
        </p:spPr>
      </p:pic>
      <p:pic>
        <p:nvPicPr>
          <p:cNvPr id="36" name="图片 35" descr="044"/>
          <p:cNvPicPr>
            <a:picLocks noChangeAspect="1"/>
          </p:cNvPicPr>
          <p:nvPr/>
        </p:nvPicPr>
        <p:blipFill>
          <a:blip r:embed="rId2"/>
          <a:stretch>
            <a:fillRect/>
          </a:stretch>
        </p:blipFill>
        <p:spPr>
          <a:xfrm>
            <a:off x="2329815" y="1642110"/>
            <a:ext cx="300990" cy="300990"/>
          </a:xfrm>
          <a:prstGeom prst="rect">
            <a:avLst/>
          </a:prstGeom>
        </p:spPr>
      </p:pic>
      <p:pic>
        <p:nvPicPr>
          <p:cNvPr id="37" name="图片 36" descr="158"/>
          <p:cNvPicPr>
            <a:picLocks noChangeAspect="1"/>
          </p:cNvPicPr>
          <p:nvPr/>
        </p:nvPicPr>
        <p:blipFill>
          <a:blip r:embed="rId3"/>
          <a:stretch>
            <a:fillRect/>
          </a:stretch>
        </p:blipFill>
        <p:spPr>
          <a:xfrm>
            <a:off x="3206750" y="2087880"/>
            <a:ext cx="332740" cy="332740"/>
          </a:xfrm>
          <a:prstGeom prst="rect">
            <a:avLst/>
          </a:prstGeom>
        </p:spPr>
      </p:pic>
      <p:pic>
        <p:nvPicPr>
          <p:cNvPr id="39" name="图片 38" descr="157"/>
          <p:cNvPicPr>
            <a:picLocks noChangeAspect="1"/>
          </p:cNvPicPr>
          <p:nvPr/>
        </p:nvPicPr>
        <p:blipFill>
          <a:blip r:embed="rId4"/>
          <a:stretch>
            <a:fillRect/>
          </a:stretch>
        </p:blipFill>
        <p:spPr>
          <a:xfrm>
            <a:off x="3206750" y="2460625"/>
            <a:ext cx="316230" cy="316230"/>
          </a:xfrm>
          <a:prstGeom prst="rect">
            <a:avLst/>
          </a:prstGeom>
        </p:spPr>
      </p:pic>
      <p:pic>
        <p:nvPicPr>
          <p:cNvPr id="40" name="图片 39" descr="161"/>
          <p:cNvPicPr>
            <a:picLocks noChangeAspect="1"/>
          </p:cNvPicPr>
          <p:nvPr/>
        </p:nvPicPr>
        <p:blipFill>
          <a:blip r:embed="rId5"/>
          <a:stretch>
            <a:fillRect/>
          </a:stretch>
        </p:blipFill>
        <p:spPr>
          <a:xfrm>
            <a:off x="3212465" y="2828925"/>
            <a:ext cx="310515" cy="310515"/>
          </a:xfrm>
          <a:prstGeom prst="rect">
            <a:avLst/>
          </a:prstGeom>
        </p:spPr>
      </p:pic>
      <p:pic>
        <p:nvPicPr>
          <p:cNvPr id="41" name="图片 40" descr="128"/>
          <p:cNvPicPr>
            <a:picLocks noChangeAspect="1"/>
          </p:cNvPicPr>
          <p:nvPr/>
        </p:nvPicPr>
        <p:blipFill>
          <a:blip r:embed="rId6"/>
          <a:stretch>
            <a:fillRect/>
          </a:stretch>
        </p:blipFill>
        <p:spPr>
          <a:xfrm>
            <a:off x="2314575" y="3357880"/>
            <a:ext cx="300990" cy="300990"/>
          </a:xfrm>
          <a:prstGeom prst="rect">
            <a:avLst/>
          </a:prstGeom>
        </p:spPr>
      </p:pic>
      <p:pic>
        <p:nvPicPr>
          <p:cNvPr id="42"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descr="JTTENI3`LY(J28SP[UMUFS5"/>
          <p:cNvPicPr>
            <a:picLocks noChangeAspect="1"/>
          </p:cNvPicPr>
          <p:nvPr/>
        </p:nvPicPr>
        <p:blipFill>
          <a:blip r:embed="rId9"/>
          <a:stretch>
            <a:fillRect/>
          </a:stretch>
        </p:blipFill>
        <p:spPr>
          <a:xfrm>
            <a:off x="2256155" y="1277620"/>
            <a:ext cx="5847715" cy="2381250"/>
          </a:xfrm>
          <a:prstGeom prst="rect">
            <a:avLst/>
          </a:prstGeom>
        </p:spPr>
      </p:pic>
      <p:sp>
        <p:nvSpPr>
          <p:cNvPr id="100" name="文本框 99"/>
          <p:cNvSpPr txBox="1"/>
          <p:nvPr/>
        </p:nvSpPr>
        <p:spPr>
          <a:xfrm>
            <a:off x="230505" y="826135"/>
            <a:ext cx="1717040" cy="356870"/>
          </a:xfrm>
          <a:prstGeom prst="rect">
            <a:avLst/>
          </a:prstGeom>
          <a:noFill/>
          <a:ln w="9525">
            <a:noFill/>
          </a:ln>
        </p:spPr>
        <p:txBody>
          <a:bodyPr wrap="square">
            <a:spAutoFit/>
          </a:bodyPr>
          <a:p>
            <a:pPr marL="0" indent="0" algn="l"/>
            <a:r>
              <a:rPr lang="zh-CN" altLang="en-US" sz="1600" b="1" u="none">
                <a:latin typeface="造字工房朗倩（非商用）细体" charset="-122"/>
                <a:ea typeface="造字工房朗倩（非商用）细体" charset="-122"/>
                <a:cs typeface="宋体" panose="02010600030101010101" pitchFamily="2" charset="-122"/>
              </a:rPr>
              <a:t>风险评估及对策</a:t>
            </a:r>
            <a:endParaRPr lang="zh-CN" altLang="en-US" sz="1600" b="1" u="none">
              <a:latin typeface="造字工房朗倩（非商用）细体" charset="-122"/>
              <a:ea typeface="造字工房朗倩（非商用）细体" charset="-122"/>
              <a:cs typeface="宋体" panose="02010600030101010101" pitchFamily="2" charset="-122"/>
            </a:endParaRPr>
          </a:p>
        </p:txBody>
      </p:sp>
      <p:pic>
        <p:nvPicPr>
          <p:cNvPr id="7"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0478" y="84786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椭圆 8">
            <a:hlinkClick r:id="rId10"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50" presetClass="entr" presetSubtype="0" decel="100000" fill="hold" grpId="1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strVal val="#ppt_w+.3"/>
                                          </p:val>
                                        </p:tav>
                                        <p:tav tm="100000">
                                          <p:val>
                                            <p:strVal val="#ppt_w"/>
                                          </p:val>
                                        </p:tav>
                                      </p:tavLst>
                                    </p:anim>
                                    <p:anim calcmode="lin" valueType="num">
                                      <p:cBhvr>
                                        <p:cTn id="11" dur="500" fill="hold"/>
                                        <p:tgtEl>
                                          <p:spTgt spid="12"/>
                                        </p:tgtEl>
                                        <p:attrNameLst>
                                          <p:attrName>ppt_h</p:attrName>
                                        </p:attrNameLst>
                                      </p:cBhvr>
                                      <p:tavLst>
                                        <p:tav tm="0">
                                          <p:val>
                                            <p:strVal val="#ppt_h"/>
                                          </p:val>
                                        </p:tav>
                                        <p:tav tm="100000">
                                          <p:val>
                                            <p:strVal val="#ppt_h"/>
                                          </p:val>
                                        </p:tav>
                                      </p:tavLst>
                                    </p:anim>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1"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anim calcmode="lin" valueType="num">
                                      <p:cBhvr>
                                        <p:cTn id="18" dur="500" fill="hold"/>
                                        <p:tgtEl>
                                          <p:spTgt spid="25"/>
                                        </p:tgtEl>
                                        <p:attrNameLst>
                                          <p:attrName>ppt_x</p:attrName>
                                        </p:attrNameLst>
                                      </p:cBhvr>
                                      <p:tavLst>
                                        <p:tav tm="0">
                                          <p:val>
                                            <p:strVal val="#ppt_x"/>
                                          </p:val>
                                        </p:tav>
                                        <p:tav tm="100000">
                                          <p:val>
                                            <p:strVal val="#ppt_x"/>
                                          </p:val>
                                        </p:tav>
                                      </p:tavLst>
                                    </p:anim>
                                    <p:anim calcmode="lin" valueType="num">
                                      <p:cBhvr>
                                        <p:cTn id="1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strVal val="#ppt_w+.3"/>
                                          </p:val>
                                        </p:tav>
                                        <p:tav tm="100000">
                                          <p:val>
                                            <p:strVal val="#ppt_w"/>
                                          </p:val>
                                        </p:tav>
                                      </p:tavLst>
                                    </p:anim>
                                    <p:anim calcmode="lin" valueType="num">
                                      <p:cBhvr>
                                        <p:cTn id="28" dur="500" fill="hold"/>
                                        <p:tgtEl>
                                          <p:spTgt spid="13"/>
                                        </p:tgtEl>
                                        <p:attrNameLst>
                                          <p:attrName>ppt_h</p:attrName>
                                        </p:attrNameLst>
                                      </p:cBhvr>
                                      <p:tavLst>
                                        <p:tav tm="0">
                                          <p:val>
                                            <p:strVal val="#ppt_h"/>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1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10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10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50" presetClass="entr" presetSubtype="0" decel="10000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strVal val="#ppt_w+.3"/>
                                          </p:val>
                                        </p:tav>
                                        <p:tav tm="100000">
                                          <p:val>
                                            <p:strVal val="#ppt_w"/>
                                          </p:val>
                                        </p:tav>
                                      </p:tavLst>
                                    </p:anim>
                                    <p:anim calcmode="lin" valueType="num">
                                      <p:cBhvr>
                                        <p:cTn id="62" dur="500" fill="hold"/>
                                        <p:tgtEl>
                                          <p:spTgt spid="18"/>
                                        </p:tgtEl>
                                        <p:attrNameLst>
                                          <p:attrName>ppt_h</p:attrName>
                                        </p:attrNameLst>
                                      </p:cBhvr>
                                      <p:tavLst>
                                        <p:tav tm="0">
                                          <p:val>
                                            <p:strVal val="#ppt_h"/>
                                          </p:val>
                                        </p:tav>
                                        <p:tav tm="100000">
                                          <p:val>
                                            <p:strVal val="#ppt_h"/>
                                          </p:val>
                                        </p:tav>
                                      </p:tavLst>
                                    </p:anim>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10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fade">
                                      <p:cBhvr>
                                        <p:cTn id="76" dur="500"/>
                                        <p:tgtEl>
                                          <p:spTgt spid="100"/>
                                        </p:tgtEl>
                                      </p:cBhvr>
                                    </p:animEffect>
                                  </p:childTnLst>
                                </p:cTn>
                              </p:par>
                              <p:par>
                                <p:cTn id="77" presetID="10" presetClass="exit" presetSubtype="0" fill="hold" grpId="1" nodeType="withEffect">
                                  <p:stCondLst>
                                    <p:cond delay="0"/>
                                  </p:stCondLst>
                                  <p:childTnLst>
                                    <p:animEffect transition="out" filter="fade">
                                      <p:cBhvr>
                                        <p:cTn id="78" dur="500"/>
                                        <p:tgtEl>
                                          <p:spTgt spid="8"/>
                                        </p:tgtEl>
                                      </p:cBhvr>
                                    </p:animEffect>
                                    <p:set>
                                      <p:cBhvr>
                                        <p:cTn id="79" dur="1" fill="hold">
                                          <p:stCondLst>
                                            <p:cond delay="499"/>
                                          </p:stCondLst>
                                        </p:cTn>
                                        <p:tgtEl>
                                          <p:spTgt spid="8"/>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42"/>
                                        </p:tgtEl>
                                      </p:cBhvr>
                                    </p:animEffect>
                                    <p:set>
                                      <p:cBhvr>
                                        <p:cTn id="82" dur="1" fill="hold">
                                          <p:stCondLst>
                                            <p:cond delay="499"/>
                                          </p:stCondLst>
                                        </p:cTn>
                                        <p:tgtEl>
                                          <p:spTgt spid="4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500"/>
                                        <p:tgtEl>
                                          <p:spTgt spid="6"/>
                                        </p:tgtEl>
                                      </p:cBhvr>
                                    </p:animEffect>
                                  </p:childTnLst>
                                </p:cTn>
                              </p:par>
                              <p:par>
                                <p:cTn id="88" presetID="10" presetClass="exit" presetSubtype="0" fill="hold" grpId="2" nodeType="withEffect">
                                  <p:stCondLst>
                                    <p:cond delay="0"/>
                                  </p:stCondLst>
                                  <p:childTnLst>
                                    <p:animEffect transition="out" filter="fade">
                                      <p:cBhvr>
                                        <p:cTn id="89" dur="500"/>
                                        <p:tgtEl>
                                          <p:spTgt spid="8"/>
                                        </p:tgtEl>
                                      </p:cBhvr>
                                    </p:animEffect>
                                    <p:set>
                                      <p:cBhvr>
                                        <p:cTn id="90" dur="1" fill="hold">
                                          <p:stCondLst>
                                            <p:cond delay="499"/>
                                          </p:stCondLst>
                                        </p:cTn>
                                        <p:tgtEl>
                                          <p:spTgt spid="8"/>
                                        </p:tgtEl>
                                        <p:attrNameLst>
                                          <p:attrName>style.visibility</p:attrName>
                                        </p:attrNameLst>
                                      </p:cBhvr>
                                      <p:to>
                                        <p:strVal val="hidden"/>
                                      </p:to>
                                    </p:set>
                                  </p:childTnLst>
                                </p:cTn>
                              </p:par>
                              <p:par>
                                <p:cTn id="91" presetID="10" presetClass="exit" presetSubtype="0" fill="hold" grpId="11" nodeType="with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3"/>
                                        </p:tgtEl>
                                      </p:cBhvr>
                                    </p:animEffect>
                                    <p:set>
                                      <p:cBhvr>
                                        <p:cTn id="96" dur="1" fill="hold">
                                          <p:stCondLst>
                                            <p:cond delay="499"/>
                                          </p:stCondLst>
                                        </p:cTn>
                                        <p:tgtEl>
                                          <p:spTgt spid="13"/>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5"/>
                                        </p:tgtEl>
                                      </p:cBhvr>
                                    </p:animEffect>
                                    <p:set>
                                      <p:cBhvr>
                                        <p:cTn id="99" dur="1" fill="hold">
                                          <p:stCondLst>
                                            <p:cond delay="499"/>
                                          </p:stCondLst>
                                        </p:cTn>
                                        <p:tgtEl>
                                          <p:spTgt spid="15"/>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6"/>
                                        </p:tgtEl>
                                      </p:cBhvr>
                                    </p:animEffect>
                                    <p:set>
                                      <p:cBhvr>
                                        <p:cTn id="102" dur="1" fill="hold">
                                          <p:stCondLst>
                                            <p:cond delay="499"/>
                                          </p:stCondLst>
                                        </p:cTn>
                                        <p:tgtEl>
                                          <p:spTgt spid="16"/>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7"/>
                                        </p:tgtEl>
                                      </p:cBhvr>
                                    </p:animEffect>
                                    <p:set>
                                      <p:cBhvr>
                                        <p:cTn id="105" dur="1" fill="hold">
                                          <p:stCondLst>
                                            <p:cond delay="499"/>
                                          </p:stCondLst>
                                        </p:cTn>
                                        <p:tgtEl>
                                          <p:spTgt spid="17"/>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18"/>
                                        </p:tgtEl>
                                      </p:cBhvr>
                                    </p:animEffect>
                                    <p:set>
                                      <p:cBhvr>
                                        <p:cTn id="108" dur="1" fill="hold">
                                          <p:stCondLst>
                                            <p:cond delay="499"/>
                                          </p:stCondLst>
                                        </p:cTn>
                                        <p:tgtEl>
                                          <p:spTgt spid="18"/>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4"/>
                                        </p:tgtEl>
                                      </p:cBhvr>
                                    </p:animEffect>
                                    <p:set>
                                      <p:cBhvr>
                                        <p:cTn id="111" dur="1" fill="hold">
                                          <p:stCondLst>
                                            <p:cond delay="499"/>
                                          </p:stCondLst>
                                        </p:cTn>
                                        <p:tgtEl>
                                          <p:spTgt spid="24"/>
                                        </p:tgtEl>
                                        <p:attrNameLst>
                                          <p:attrName>style.visibility</p:attrName>
                                        </p:attrNameLst>
                                      </p:cBhvr>
                                      <p:to>
                                        <p:strVal val="hidden"/>
                                      </p:to>
                                    </p:set>
                                  </p:childTnLst>
                                </p:cTn>
                              </p:par>
                              <p:par>
                                <p:cTn id="112" presetID="10" presetClass="exit" presetSubtype="0" fill="hold" grpId="2" nodeType="withEffect">
                                  <p:stCondLst>
                                    <p:cond delay="0"/>
                                  </p:stCondLst>
                                  <p:childTnLst>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35"/>
                                        </p:tgtEl>
                                      </p:cBhvr>
                                    </p:animEffect>
                                    <p:set>
                                      <p:cBhvr>
                                        <p:cTn id="117" dur="1" fill="hold">
                                          <p:stCondLst>
                                            <p:cond delay="499"/>
                                          </p:stCondLst>
                                        </p:cTn>
                                        <p:tgtEl>
                                          <p:spTgt spid="35"/>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6"/>
                                        </p:tgtEl>
                                      </p:cBhvr>
                                    </p:animEffect>
                                    <p:set>
                                      <p:cBhvr>
                                        <p:cTn id="120" dur="1" fill="hold">
                                          <p:stCondLst>
                                            <p:cond delay="499"/>
                                          </p:stCondLst>
                                        </p:cTn>
                                        <p:tgtEl>
                                          <p:spTgt spid="36"/>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37"/>
                                        </p:tgtEl>
                                      </p:cBhvr>
                                    </p:animEffect>
                                    <p:set>
                                      <p:cBhvr>
                                        <p:cTn id="123" dur="1" fill="hold">
                                          <p:stCondLst>
                                            <p:cond delay="499"/>
                                          </p:stCondLst>
                                        </p:cTn>
                                        <p:tgtEl>
                                          <p:spTgt spid="37"/>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39"/>
                                        </p:tgtEl>
                                      </p:cBhvr>
                                    </p:animEffect>
                                    <p:set>
                                      <p:cBhvr>
                                        <p:cTn id="126" dur="1" fill="hold">
                                          <p:stCondLst>
                                            <p:cond delay="499"/>
                                          </p:stCondLst>
                                        </p:cTn>
                                        <p:tgtEl>
                                          <p:spTgt spid="3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40"/>
                                        </p:tgtEl>
                                      </p:cBhvr>
                                    </p:animEffect>
                                    <p:set>
                                      <p:cBhvr>
                                        <p:cTn id="129" dur="1" fill="hold">
                                          <p:stCondLst>
                                            <p:cond delay="499"/>
                                          </p:stCondLst>
                                        </p:cTn>
                                        <p:tgtEl>
                                          <p:spTgt spid="40"/>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41"/>
                                        </p:tgtEl>
                                      </p:cBhvr>
                                    </p:animEffect>
                                    <p:set>
                                      <p:cBhvr>
                                        <p:cTn id="132" dur="1" fill="hold">
                                          <p:stCondLst>
                                            <p:cond delay="499"/>
                                          </p:stCondLst>
                                        </p:cTn>
                                        <p:tgtEl>
                                          <p:spTgt spid="41"/>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42"/>
                                        </p:tgtEl>
                                      </p:cBhvr>
                                    </p:animEffect>
                                    <p:set>
                                      <p:cBhvr>
                                        <p:cTn id="135" dur="1" fill="hold">
                                          <p:stCondLst>
                                            <p:cond delay="499"/>
                                          </p:stCondLst>
                                        </p:cTn>
                                        <p:tgtEl>
                                          <p:spTgt spid="42"/>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4" nodeType="click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fade">
                                      <p:cBhvr>
                                        <p:cTn id="140" dur="500"/>
                                        <p:tgtEl>
                                          <p:spTgt spid="50"/>
                                        </p:tgtEl>
                                      </p:cBhvr>
                                    </p:animEffect>
                                  </p:childTnLst>
                                </p:cTn>
                              </p:par>
                              <p:par>
                                <p:cTn id="141" presetID="10" presetClass="entr" presetSubtype="0" fill="hold" grpId="4" nodeType="withEffect">
                                  <p:stCondLst>
                                    <p:cond delay="0"/>
                                  </p:stCondLst>
                                  <p:iterate type="lt">
                                    <p:tmPct val="0"/>
                                  </p:iterate>
                                  <p:childTnLst>
                                    <p:set>
                                      <p:cBhvr>
                                        <p:cTn id="142" dur="1" fill="hold">
                                          <p:stCondLst>
                                            <p:cond delay="0"/>
                                          </p:stCondLst>
                                        </p:cTn>
                                        <p:tgtEl>
                                          <p:spTgt spid="51"/>
                                        </p:tgtEl>
                                        <p:attrNameLst>
                                          <p:attrName>style.visibility</p:attrName>
                                        </p:attrNameLst>
                                      </p:cBhvr>
                                      <p:to>
                                        <p:strVal val="visible"/>
                                      </p:to>
                                    </p:set>
                                    <p:animEffect transition="in" filter="fade">
                                      <p:cBhvr>
                                        <p:cTn id="143" dur="500"/>
                                        <p:tgtEl>
                                          <p:spTgt spid="51"/>
                                        </p:tgtEl>
                                      </p:cBhvr>
                                    </p:animEffect>
                                  </p:childTnLst>
                                </p:cTn>
                              </p:par>
                            </p:childTnLst>
                          </p:cTn>
                        </p:par>
                        <p:par>
                          <p:cTn id="144" fill="hold">
                            <p:stCondLst>
                              <p:cond delay="500"/>
                            </p:stCondLst>
                            <p:childTnLst>
                              <p:par>
                                <p:cTn id="145"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46" dur="500" accel="50000" decel="50000" autoRev="1" fill="hold">
                                          <p:stCondLst>
                                            <p:cond delay="0"/>
                                          </p:stCondLst>
                                        </p:cTn>
                                        <p:tgtEl>
                                          <p:spTgt spid="51"/>
                                        </p:tgtEl>
                                        <p:attrNameLst>
                                          <p:attrName>ppt_x</p:attrName>
                                          <p:attrName>ppt_y</p:attrName>
                                        </p:attrNameLst>
                                      </p:cBhvr>
                                    </p:animMotion>
                                    <p:animRot by="1500000">
                                      <p:cBhvr>
                                        <p:cTn id="147" dur="250" fill="hold">
                                          <p:stCondLst>
                                            <p:cond delay="0"/>
                                          </p:stCondLst>
                                        </p:cTn>
                                        <p:tgtEl>
                                          <p:spTgt spid="51"/>
                                        </p:tgtEl>
                                        <p:attrNameLst>
                                          <p:attrName>r</p:attrName>
                                        </p:attrNameLst>
                                      </p:cBhvr>
                                    </p:animRot>
                                    <p:animRot by="-1500000">
                                      <p:cBhvr>
                                        <p:cTn id="148" dur="250" fill="hold">
                                          <p:stCondLst>
                                            <p:cond delay="250"/>
                                          </p:stCondLst>
                                        </p:cTn>
                                        <p:tgtEl>
                                          <p:spTgt spid="51"/>
                                        </p:tgtEl>
                                        <p:attrNameLst>
                                          <p:attrName>r</p:attrName>
                                        </p:attrNameLst>
                                      </p:cBhvr>
                                    </p:animRot>
                                    <p:animRot by="-1500000">
                                      <p:cBhvr>
                                        <p:cTn id="149" dur="250" fill="hold">
                                          <p:stCondLst>
                                            <p:cond delay="500"/>
                                          </p:stCondLst>
                                        </p:cTn>
                                        <p:tgtEl>
                                          <p:spTgt spid="51"/>
                                        </p:tgtEl>
                                        <p:attrNameLst>
                                          <p:attrName>r</p:attrName>
                                        </p:attrNameLst>
                                      </p:cBhvr>
                                    </p:animRot>
                                    <p:animRot by="1500000">
                                      <p:cBhvr>
                                        <p:cTn id="150"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5" grpId="1"/>
      <p:bldP spid="12" grpId="0"/>
      <p:bldP spid="12" grpId="1"/>
      <p:bldP spid="12" grpId="2"/>
      <p:bldP spid="12" grpId="3"/>
      <p:bldP spid="12" grpId="4"/>
      <p:bldP spid="12" grpId="5"/>
      <p:bldP spid="12" grpId="6"/>
      <p:bldP spid="12" grpId="7"/>
      <p:bldP spid="12" grpId="8"/>
      <p:bldP spid="12" grpId="9"/>
      <p:bldP spid="12" grpId="10"/>
      <p:bldP spid="13" grpId="0"/>
      <p:bldP spid="16" grpId="0"/>
      <p:bldP spid="17" grpId="0"/>
      <p:bldP spid="15" grpId="0"/>
      <p:bldP spid="18" grpId="0"/>
      <p:bldP spid="24" grpId="0"/>
      <p:bldP spid="100" grpId="0"/>
      <p:bldP spid="8" grpId="1"/>
      <p:bldP spid="8" grpId="2"/>
      <p:bldP spid="12" grpId="11"/>
      <p:bldP spid="13" grpId="1"/>
      <p:bldP spid="15" grpId="1"/>
      <p:bldP spid="16" grpId="1"/>
      <p:bldP spid="17" grpId="1"/>
      <p:bldP spid="18" grpId="1"/>
      <p:bldP spid="24" grpId="1"/>
      <p:bldP spid="25" grpId="2"/>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848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开发</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过程</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5984" y="4883"/>
              <a:ext cx="894"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26</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5" cy="331"/>
              <a:chOff x="5986" y="4552"/>
              <a:chExt cx="445" cy="331"/>
            </a:xfrm>
          </p:grpSpPr>
          <p:cxnSp>
            <p:nvCxnSpPr>
              <p:cNvPr id="6" name="直接连接符 5"/>
              <p:cNvCxnSpPr>
                <a:endCxn id="5" idx="0"/>
              </p:cNvCxnSpPr>
              <p:nvPr/>
            </p:nvCxnSpPr>
            <p:spPr>
              <a:xfrm>
                <a:off x="6116"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需求分析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032000" y="855980"/>
            <a:ext cx="6972300" cy="133223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需求分析是整个设计中重要的一环，当可行性分析完成，项目立项，确定开发角色后，从</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20</a:t>
            </a:r>
            <a:r>
              <a:rPr lang="zh-CN" altLang="en-US" sz="1600" b="0" u="none">
                <a:latin typeface="造字工房朗倩（非商用）细体" charset="-122"/>
                <a:ea typeface="造字工房朗倩（非商用）细体" charset="-122"/>
                <a:cs typeface="宋体" panose="02010600030101010101" pitchFamily="2" charset="-122"/>
              </a:rPr>
              <a:t>开始至</a:t>
            </a:r>
            <a:r>
              <a:rPr lang="en-US" altLang="zh-CN" sz="1600" b="0" u="none">
                <a:latin typeface="造字工房朗倩（非商用）细体" charset="-122"/>
                <a:ea typeface="造字工房朗倩（非商用）细体" charset="-122"/>
                <a:cs typeface="宋体" panose="02010600030101010101" pitchFamily="2" charset="-122"/>
              </a:rPr>
              <a:t>12</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日，有关的设计开发人员与相关业务人员共同对业务流程、管理方式进行分析，并进行资料的收集、整理。在完成了对有关数据信息的收集、归纳和分析整理后，确定了用户需求，对软件必须完成的功能进行了定义，在此基础上完成了数据定义，建立了数据字典。</a:t>
            </a:r>
            <a:endParaRPr lang="zh-CN" altLang="en-US" sz="1600">
              <a:latin typeface="造字工房朗倩（非商用）细体" charset="-122"/>
              <a:ea typeface="造字工房朗倩（非商用）细体" charset="-122"/>
            </a:endParaRPr>
          </a:p>
        </p:txBody>
      </p:sp>
      <p:grpSp>
        <p:nvGrpSpPr>
          <p:cNvPr id="18" name="组合 17"/>
          <p:cNvGrpSpPr/>
          <p:nvPr/>
        </p:nvGrpSpPr>
        <p:grpSpPr>
          <a:xfrm>
            <a:off x="118745" y="2308860"/>
            <a:ext cx="1419225" cy="492760"/>
            <a:chOff x="187" y="3636"/>
            <a:chExt cx="2235" cy="776"/>
          </a:xfrm>
        </p:grpSpPr>
        <p:pic>
          <p:nvPicPr>
            <p:cNvPr id="11"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3636"/>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850" y="3743"/>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系统设计</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3" name="文本框 12"/>
          <p:cNvSpPr txBox="1"/>
          <p:nvPr/>
        </p:nvSpPr>
        <p:spPr>
          <a:xfrm>
            <a:off x="2032000" y="2393315"/>
            <a:ext cx="6972300" cy="82296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20</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30</a:t>
            </a:r>
            <a:r>
              <a:rPr lang="zh-CN" altLang="en-US" sz="1600" b="0" u="none">
                <a:latin typeface="造字工房朗倩（非商用）细体" charset="-122"/>
                <a:ea typeface="造字工房朗倩（非商用）细体" charset="-122"/>
                <a:cs typeface="宋体" panose="02010600030101010101" pitchFamily="2" charset="-122"/>
              </a:rPr>
              <a:t>日，完成对整个系统的分析设计，对概念模型、存储模式、完整性控制、存取权限等进行了定义，对系统功能各模块进行了详细设计、定义了数据库总体结构、编码命名规范</a:t>
            </a:r>
            <a:endParaRPr lang="zh-CN" altLang="en-US" sz="1600">
              <a:latin typeface="造字工房朗倩（非商用）细体" charset="-122"/>
              <a:ea typeface="造字工房朗倩（非商用）细体" charset="-122"/>
            </a:endParaRPr>
          </a:p>
        </p:txBody>
      </p:sp>
      <p:grpSp>
        <p:nvGrpSpPr>
          <p:cNvPr id="19" name="组合 18"/>
          <p:cNvGrpSpPr/>
          <p:nvPr/>
        </p:nvGrpSpPr>
        <p:grpSpPr>
          <a:xfrm>
            <a:off x="118745" y="3306445"/>
            <a:ext cx="1622425" cy="492760"/>
            <a:chOff x="187" y="5207"/>
            <a:chExt cx="2555" cy="776"/>
          </a:xfrm>
        </p:grpSpPr>
        <p:pic>
          <p:nvPicPr>
            <p:cNvPr id="14"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5207"/>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9"/>
            <p:cNvSpPr txBox="1"/>
            <p:nvPr/>
          </p:nvSpPr>
          <p:spPr>
            <a:xfrm>
              <a:off x="850" y="5340"/>
              <a:ext cx="1893"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编码及测试</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6" name="文本框 15"/>
          <p:cNvSpPr txBox="1"/>
          <p:nvPr/>
        </p:nvSpPr>
        <p:spPr>
          <a:xfrm>
            <a:off x="2032000" y="3390900"/>
            <a:ext cx="6972300" cy="108839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12</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2</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日，完成程序设计和系统测试，完成了数据库建立及程序的编制调试。为了避免错误积累，采用边开发边测试的基本模式，对每个模块都安排专人进行单独测试，系统联调及系统测试，对系统处理逻辑、例外处理能力、容错能力等进行大规模的测试，对发现的问题进行彻底纠正</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6016" y="210039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概述</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98" y="4883"/>
              <a:ext cx="461" cy="614"/>
            </a:xfrm>
            <a:prstGeom prst="rect">
              <a:avLst/>
            </a:prstGeom>
            <a:noFill/>
          </p:spPr>
          <p:txBody>
            <a:bodyPr wrap="none" rtlCol="0">
              <a:spAutoFit/>
            </a:bodyPr>
            <a:p>
              <a:pPr algn="ctr"/>
              <a:r>
                <a:rPr lang="en-US" dirty="0">
                  <a:latin typeface="造字工房朗倩（非商用）细体" charset="-122"/>
                  <a:ea typeface="造字工房朗倩（非商用）细体" charset="-122"/>
                </a:rPr>
                <a:t>1</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3" cy="331"/>
              <a:chOff x="5986" y="4552"/>
              <a:chExt cx="443" cy="331"/>
            </a:xfrm>
          </p:grpSpPr>
          <p:cxnSp>
            <p:nvCxnSpPr>
              <p:cNvPr id="6" name="直接连接符 5"/>
              <p:cNvCxnSpPr>
                <a:endCxn id="5" idx="0"/>
              </p:cNvCxnSpPr>
              <p:nvPr/>
            </p:nvCxnSpPr>
            <p:spPr>
              <a:xfrm>
                <a:off x="6114"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产品部署</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032000" y="855980"/>
            <a:ext cx="6972300"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从2月1日开始至2月5日，完成用户培训工作，编写各类文档，系统投入运</a:t>
            </a:r>
            <a:endParaRPr sz="1600" b="0" u="none">
              <a:latin typeface="造字工房朗倩（非商用）细体" charset="-122"/>
              <a:ea typeface="造字工房朗倩（非商用）细体" charset="-122"/>
              <a:cs typeface="宋体" panose="02010600030101010101" pitchFamily="2" charset="-122"/>
            </a:endParaRPr>
          </a:p>
        </p:txBody>
      </p:sp>
      <p:grpSp>
        <p:nvGrpSpPr>
          <p:cNvPr id="12" name="组合 11"/>
          <p:cNvGrpSpPr/>
          <p:nvPr/>
        </p:nvGrpSpPr>
        <p:grpSpPr>
          <a:xfrm>
            <a:off x="118745" y="1631315"/>
            <a:ext cx="1419225" cy="492760"/>
            <a:chOff x="187" y="2569"/>
            <a:chExt cx="2235" cy="776"/>
          </a:xfrm>
        </p:grpSpPr>
        <p:pic>
          <p:nvPicPr>
            <p:cNvPr id="17"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2569"/>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9"/>
            <p:cNvSpPr txBox="1"/>
            <p:nvPr/>
          </p:nvSpPr>
          <p:spPr>
            <a:xfrm>
              <a:off x="850" y="2702"/>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sym typeface="+mn-ea"/>
                </a:rPr>
                <a:t>项目总结</a:t>
              </a:r>
              <a:endParaRPr lang="en-US" altLang="zh-CN" sz="1600" b="1" dirty="0">
                <a:solidFill>
                  <a:schemeClr val="tx1">
                    <a:lumMod val="85000"/>
                    <a:lumOff val="15000"/>
                  </a:schemeClr>
                </a:solidFill>
                <a:latin typeface="造字工房朗倩（非商用）细体" charset="-122"/>
                <a:ea typeface="造字工房朗倩（非商用）细体" charset="-122"/>
                <a:sym typeface="+mn-ea"/>
              </a:endParaRPr>
            </a:p>
          </p:txBody>
        </p:sp>
      </p:grpSp>
      <p:sp>
        <p:nvSpPr>
          <p:cNvPr id="100" name="文本框 99"/>
          <p:cNvSpPr txBox="1"/>
          <p:nvPr/>
        </p:nvSpPr>
        <p:spPr>
          <a:xfrm>
            <a:off x="2032000" y="1631315"/>
            <a:ext cx="697230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项目结束后用一周左右时间，对项目研发、部署等开发过程中的问题、经验</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13" name="图片 4"/>
          <p:cNvPicPr>
            <a:picLocks noChangeAspect="1"/>
          </p:cNvPicPr>
          <p:nvPr/>
        </p:nvPicPr>
        <p:blipFill>
          <a:blip r:embed="rId3"/>
          <a:stretch>
            <a:fillRect/>
          </a:stretch>
        </p:blipFill>
        <p:spPr>
          <a:xfrm>
            <a:off x="2042160" y="2178050"/>
            <a:ext cx="5059680" cy="2593340"/>
          </a:xfrm>
          <a:prstGeom prst="rect">
            <a:avLst/>
          </a:prstGeom>
          <a:noFill/>
          <a:ln w="9525">
            <a:noFill/>
          </a:ln>
        </p:spPr>
      </p:pic>
      <p:sp>
        <p:nvSpPr>
          <p:cNvPr id="14" name="文本框 13"/>
          <p:cNvSpPr txBox="1"/>
          <p:nvPr/>
        </p:nvSpPr>
        <p:spPr>
          <a:xfrm>
            <a:off x="2032000" y="1113790"/>
            <a:ext cx="792480" cy="356870"/>
          </a:xfrm>
          <a:prstGeom prst="rect">
            <a:avLst/>
          </a:prstGeom>
          <a:noFill/>
        </p:spPr>
        <p:txBody>
          <a:bodyPr wrap="none" rtlCol="0" anchor="t">
            <a:spAutoFit/>
          </a:bodyPr>
          <a:p>
            <a:pPr marL="0" indent="0" algn="l"/>
            <a:r>
              <a:rPr sz="1600">
                <a:latin typeface="造字工房朗倩（非商用）细体" charset="-122"/>
                <a:ea typeface="造字工房朗倩（非商用）细体" charset="-122"/>
                <a:cs typeface="宋体" panose="02010600030101010101" pitchFamily="2" charset="-122"/>
                <a:sym typeface="+mn-ea"/>
              </a:rPr>
              <a:t>行阶段</a:t>
            </a:r>
            <a:endParaRPr lang="zh-CN" altLang="en-US" sz="1600"/>
          </a:p>
        </p:txBody>
      </p:sp>
      <p:sp>
        <p:nvSpPr>
          <p:cNvPr id="15" name="文本框 14"/>
          <p:cNvSpPr txBox="1"/>
          <p:nvPr/>
        </p:nvSpPr>
        <p:spPr>
          <a:xfrm>
            <a:off x="2032000" y="1864360"/>
            <a:ext cx="5262880" cy="356870"/>
          </a:xfrm>
          <a:prstGeom prst="rect">
            <a:avLst/>
          </a:prstGeom>
          <a:noFill/>
        </p:spPr>
        <p:txBody>
          <a:bodyPr wrap="none" rtlCol="0" anchor="t">
            <a:spAutoFit/>
          </a:bodyPr>
          <a:p>
            <a:pPr marL="0" indent="0" algn="l"/>
            <a:r>
              <a:rPr lang="zh-CN" altLang="en-US" sz="1600">
                <a:latin typeface="造字工房朗倩（非商用）细体" charset="-122"/>
                <a:ea typeface="造字工房朗倩（非商用）细体" charset="-122"/>
                <a:cs typeface="宋体" panose="02010600030101010101" pitchFamily="2" charset="-122"/>
                <a:sym typeface="+mn-ea"/>
              </a:rPr>
              <a:t>教训总结备案，以利于项目经验的积累和开发进的的缩短</a:t>
            </a:r>
            <a:endParaRPr lang="zh-CN" altLang="en-US" sz="1600">
              <a:latin typeface="造字工房朗倩（非商用）细体" charset="-122"/>
              <a:ea typeface="造字工房朗倩（非商用）细体" charset="-122"/>
              <a:cs typeface="宋体" panose="02010600030101010101" pitchFamily="2" charset="-122"/>
              <a:sym typeface="+mn-ea"/>
            </a:endParaRPr>
          </a:p>
        </p:txBody>
      </p:sp>
      <p:pic>
        <p:nvPicPr>
          <p:cNvPr id="16" name="图片 15" descr="Cache_-535eace67c5ea82f."/>
          <p:cNvPicPr>
            <a:picLocks noChangeAspect="1"/>
          </p:cNvPicPr>
          <p:nvPr/>
        </p:nvPicPr>
        <p:blipFill>
          <a:blip r:embed="rId4"/>
          <a:stretch>
            <a:fillRect/>
          </a:stretch>
        </p:blipFill>
        <p:spPr>
          <a:xfrm>
            <a:off x="2553335" y="820420"/>
            <a:ext cx="4220210" cy="3714115"/>
          </a:xfrm>
          <a:prstGeom prst="rect">
            <a:avLst/>
          </a:prstGeom>
        </p:spPr>
      </p:pic>
      <p:grpSp>
        <p:nvGrpSpPr>
          <p:cNvPr id="21" name="组合 20"/>
          <p:cNvGrpSpPr/>
          <p:nvPr/>
        </p:nvGrpSpPr>
        <p:grpSpPr>
          <a:xfrm>
            <a:off x="205105" y="820420"/>
            <a:ext cx="1117600" cy="356870"/>
            <a:chOff x="518" y="1887"/>
            <a:chExt cx="1760" cy="562"/>
          </a:xfrm>
        </p:grpSpPr>
        <p:sp>
          <p:nvSpPr>
            <p:cNvPr id="20" name="TextBox 9"/>
            <p:cNvSpPr txBox="1"/>
            <p:nvPr/>
          </p:nvSpPr>
          <p:spPr>
            <a:xfrm>
              <a:off x="1028" y="1887"/>
              <a:ext cx="1251" cy="562"/>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甘特图</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pic>
          <p:nvPicPr>
            <p:cNvPr id="3074" name="Picture 2" descr="C:\Documents and Settings\Administrator\My Documents\Downloads\percentages.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518" y="1887"/>
              <a:ext cx="510" cy="51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wipe(left)">
                                      <p:cBhvr>
                                        <p:cTn id="21" dur="1000"/>
                                        <p:tgtEl>
                                          <p:spTgt spid="100"/>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0"/>
                                        </p:tgtEl>
                                      </p:cBhvr>
                                    </p:animEffect>
                                    <p:set>
                                      <p:cBhvr>
                                        <p:cTn id="36" dur="1" fill="hold">
                                          <p:stCondLst>
                                            <p:cond delay="499"/>
                                          </p:stCondLst>
                                        </p:cTn>
                                        <p:tgtEl>
                                          <p:spTgt spid="10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00" grpId="0"/>
      <p:bldP spid="14" grpId="0"/>
      <p:bldP spid="8" grpId="1"/>
      <p:bldP spid="13" grpId="1"/>
      <p:bldP spid="100" grpId="1"/>
      <p:bldP spid="14"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质量保证计划</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1936750" y="944880"/>
            <a:ext cx="74930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管理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4" name="文本框 13"/>
          <p:cNvSpPr txBox="1"/>
          <p:nvPr/>
        </p:nvSpPr>
        <p:spPr>
          <a:xfrm>
            <a:off x="2686050" y="944880"/>
            <a:ext cx="582549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组长负责</a:t>
            </a:r>
            <a:r>
              <a:rPr lang="en-US" altLang="zh-CN" sz="1600" b="0" u="none">
                <a:latin typeface="造字工房朗倩（非商用）细体" charset="-122"/>
                <a:ea typeface="造字工房朗倩（非商用）细体" charset="-122"/>
                <a:cs typeface="宋体" panose="02010600030101010101" pitchFamily="2" charset="-122"/>
              </a:rPr>
              <a:t>PPT</a:t>
            </a:r>
            <a:r>
              <a:rPr lang="zh-CN" altLang="en-US" sz="1600" b="0" u="none">
                <a:latin typeface="造字工房朗倩（非商用）细体" charset="-122"/>
                <a:ea typeface="造字工房朗倩（非商用）细体" charset="-122"/>
                <a:cs typeface="宋体" panose="02010600030101010101" pitchFamily="2" charset="-122"/>
              </a:rPr>
              <a:t>的审核，每周会议的总结，项目进度的监督</a:t>
            </a:r>
            <a:endParaRPr lang="zh-CN" altLang="en-US" sz="1600">
              <a:latin typeface="造字工房朗倩（非商用）细体" charset="-122"/>
              <a:ea typeface="造字工房朗倩（非商用）细体" charset="-122"/>
            </a:endParaRPr>
          </a:p>
        </p:txBody>
      </p:sp>
      <p:sp>
        <p:nvSpPr>
          <p:cNvPr id="15" name="文本框 14"/>
          <p:cNvSpPr txBox="1"/>
          <p:nvPr/>
        </p:nvSpPr>
        <p:spPr>
          <a:xfrm>
            <a:off x="1936750" y="1590675"/>
            <a:ext cx="5080000" cy="396240"/>
          </a:xfrm>
          <a:prstGeom prst="rect">
            <a:avLst/>
          </a:prstGeom>
          <a:noFill/>
          <a:ln w="9525">
            <a:noFill/>
          </a:ln>
        </p:spPr>
        <p:txBody>
          <a:bodyPr>
            <a:spAutoFit/>
          </a:bodyPr>
          <a:p>
            <a:pPr marL="266700" indent="-266700" algn="l"/>
            <a:r>
              <a:rPr lang="zh-CN" altLang="en-US" sz="2000" b="0" u="none">
                <a:latin typeface="造字工房朗倩（非商用）细体" charset="-122"/>
                <a:ea typeface="造字工房朗倩（非商用）细体" charset="-122"/>
                <a:cs typeface="宋体" panose="02010600030101010101" pitchFamily="2" charset="-122"/>
              </a:rPr>
              <a:t>文档</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721610" y="163131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统一采用标准模板，统一宋体，保存</a:t>
            </a:r>
            <a:r>
              <a:rPr lang="en-US" altLang="zh-CN" sz="1600" b="0" u="none">
                <a:latin typeface="造字工房朗倩（非商用）细体" charset="-122"/>
                <a:ea typeface="造字工房朗倩（非商用）细体" charset="-122"/>
                <a:cs typeface="宋体" panose="02010600030101010101" pitchFamily="2" charset="-122"/>
              </a:rPr>
              <a:t>doc</a:t>
            </a:r>
            <a:r>
              <a:rPr lang="zh-CN" altLang="en-US" sz="1600" b="0" u="none">
                <a:latin typeface="造字工房朗倩（非商用）细体" charset="-122"/>
                <a:ea typeface="造字工房朗倩（非商用）细体" charset="-122"/>
                <a:cs typeface="宋体" panose="02010600030101010101" pitchFamily="2" charset="-122"/>
              </a:rPr>
              <a:t>格式</a:t>
            </a:r>
            <a:endParaRPr lang="zh-CN" altLang="en-US" sz="1600">
              <a:latin typeface="造字工房朗倩（非商用）细体" charset="-122"/>
              <a:ea typeface="造字工房朗倩（非商用）细体" charset="-122"/>
            </a:endParaRPr>
          </a:p>
        </p:txBody>
      </p:sp>
      <p:sp>
        <p:nvSpPr>
          <p:cNvPr id="19" name="文本框 18"/>
          <p:cNvSpPr txBox="1"/>
          <p:nvPr/>
        </p:nvSpPr>
        <p:spPr>
          <a:xfrm>
            <a:off x="1936750" y="2209800"/>
            <a:ext cx="5080000" cy="396240"/>
          </a:xfrm>
          <a:prstGeom prst="rect">
            <a:avLst/>
          </a:prstGeom>
          <a:noFill/>
          <a:ln w="9525">
            <a:noFill/>
          </a:ln>
        </p:spPr>
        <p:txBody>
          <a:bodyPr>
            <a:spAutoFit/>
          </a:bodyPr>
          <a:p>
            <a:pPr marL="266700" indent="-266700" algn="l"/>
            <a:r>
              <a:rPr lang="zh-CN" altLang="en-US" sz="2000" b="0" u="none">
                <a:latin typeface="造字工房朗倩（非商用）细体" charset="-122"/>
                <a:ea typeface="造字工房朗倩（非商用）细体" charset="-122"/>
                <a:cs typeface="宋体" panose="02010600030101010101" pitchFamily="2" charset="-122"/>
              </a:rPr>
              <a:t>标准、条例和约定</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20" name="文本框 19"/>
          <p:cNvSpPr txBox="1"/>
          <p:nvPr/>
        </p:nvSpPr>
        <p:spPr>
          <a:xfrm>
            <a:off x="4234180" y="2005965"/>
            <a:ext cx="5080000" cy="82296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没有及时完成任务的组员在食堂</a:t>
            </a:r>
            <a:r>
              <a:rPr lang="en-US" altLang="zh-CN" sz="1600" b="0" u="none">
                <a:latin typeface="造字工房朗倩（非商用）细体" charset="-122"/>
                <a:ea typeface="造字工房朗倩（非商用）细体" charset="-122"/>
                <a:cs typeface="宋体" panose="02010600030101010101" pitchFamily="2" charset="-122"/>
              </a:rPr>
              <a:t>TeamBuilding</a:t>
            </a:r>
            <a:r>
              <a:rPr lang="zh-CN" altLang="en-US" sz="1600" b="0" u="none">
                <a:latin typeface="造字工房朗倩（非商用）细体" charset="-122"/>
                <a:ea typeface="造字工房朗倩（非商用）细体" charset="-122"/>
                <a:cs typeface="宋体" panose="02010600030101010101" pitchFamily="2" charset="-122"/>
              </a:rPr>
              <a:t>过程中承担起请其他两位组员吃饭的责任（其他两位组员帮助未及时完成工作的组员完成尚未完成的部分）</a:t>
            </a:r>
            <a:endParaRPr lang="zh-CN" altLang="en-US" sz="1600">
              <a:latin typeface="造字工房朗倩（非商用）细体" charset="-122"/>
              <a:ea typeface="造字工房朗倩（非商用）细体" charset="-122"/>
            </a:endParaRPr>
          </a:p>
        </p:txBody>
      </p:sp>
      <p:sp>
        <p:nvSpPr>
          <p:cNvPr id="21" name="文本框 20"/>
          <p:cNvSpPr txBox="1"/>
          <p:nvPr/>
        </p:nvSpPr>
        <p:spPr>
          <a:xfrm>
            <a:off x="1936750" y="3413760"/>
            <a:ext cx="5080000" cy="396240"/>
          </a:xfrm>
          <a:prstGeom prst="rect">
            <a:avLst/>
          </a:prstGeom>
          <a:noFill/>
          <a:ln w="9525">
            <a:noFill/>
          </a:ln>
        </p:spPr>
        <p:txBody>
          <a:bodyPr>
            <a:spAutoFit/>
          </a:bodyPr>
          <a:p>
            <a:pPr marL="266700" indent="-266700" algn="l"/>
            <a:r>
              <a:rPr lang="zh-CN" altLang="en-US" sz="2000" b="0" u="none">
                <a:latin typeface="造字工房朗倩（非商用）细体" charset="-122"/>
                <a:ea typeface="造字工房朗倩（非商用）细体" charset="-122"/>
                <a:cs typeface="宋体" panose="02010600030101010101" pitchFamily="2" charset="-122"/>
              </a:rPr>
              <a:t>评审和检查</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22" name="文本框 21"/>
          <p:cNvSpPr txBox="1"/>
          <p:nvPr/>
        </p:nvSpPr>
        <p:spPr>
          <a:xfrm>
            <a:off x="3524250" y="342582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定时与杨枨老师沟通，审查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1936750" y="4093845"/>
            <a:ext cx="5080000" cy="422910"/>
          </a:xfrm>
          <a:prstGeom prst="rect">
            <a:avLst/>
          </a:prstGeom>
          <a:noFill/>
          <a:ln w="9525">
            <a:noFill/>
          </a:ln>
        </p:spPr>
        <p:txBody>
          <a:bodyPr>
            <a:spAutoFit/>
          </a:bodyPr>
          <a:p>
            <a:pPr marL="266700" indent="-266700" algn="l"/>
            <a:r>
              <a:rPr lang="zh-CN" altLang="en-US" sz="2000" b="0" u="none">
                <a:latin typeface="造字工房朗倩（非商用）细体" charset="-122"/>
                <a:ea typeface="造字工房朗倩（非商用）细体" charset="-122"/>
                <a:cs typeface="宋体" panose="02010600030101010101" pitchFamily="2" charset="-122"/>
              </a:rPr>
              <a:t>软件配置管理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24" name="文本框 23"/>
          <p:cNvSpPr txBox="1"/>
          <p:nvPr/>
        </p:nvSpPr>
        <p:spPr>
          <a:xfrm>
            <a:off x="4234180" y="2872740"/>
            <a:ext cx="5080000" cy="33528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组长管理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5" name="文本框 24"/>
          <p:cNvSpPr txBox="1"/>
          <p:nvPr/>
        </p:nvSpPr>
        <p:spPr>
          <a:xfrm>
            <a:off x="1936750" y="2828925"/>
            <a:ext cx="239014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工具、技术和方法</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35" name="文本框 34"/>
          <p:cNvSpPr txBox="1"/>
          <p:nvPr/>
        </p:nvSpPr>
        <p:spPr>
          <a:xfrm>
            <a:off x="3610610" y="3761105"/>
            <a:ext cx="5466080" cy="84455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Visio profession</a:t>
            </a:r>
            <a:r>
              <a:rPr lang="zh-CN" altLang="en-US" sz="1600" b="0" u="none">
                <a:latin typeface="造字工房朗倩（非商用）细体" charset="-122"/>
                <a:ea typeface="造字工房朗倩（非商用）细体" charset="-122"/>
                <a:cs typeface="宋体" panose="02010600030101010101" pitchFamily="2" charset="-122"/>
              </a:rPr>
              <a:t>：用于流程图的绘制</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WebStorm</a:t>
            </a:r>
            <a:r>
              <a:rPr lang="zh-CN" altLang="en-US" sz="1600" b="0" u="none">
                <a:latin typeface="造字工房朗倩（非商用）细体" charset="-122"/>
                <a:ea typeface="造字工房朗倩（非商用）细体" charset="-122"/>
                <a:cs typeface="宋体" panose="02010600030101010101" pitchFamily="2" charset="-122"/>
              </a:rPr>
              <a:t>：</a:t>
            </a:r>
            <a:r>
              <a:rPr lang="en-US" altLang="zh-CN" sz="1600" b="0" u="none">
                <a:latin typeface="造字工房朗倩（非商用）细体" charset="-122"/>
                <a:ea typeface="造字工房朗倩（非商用）细体" charset="-122"/>
                <a:cs typeface="Times New Roman" panose="02020603050405020304" charset="0"/>
              </a:rPr>
              <a:t>HTML5+CSS+JS+node.js</a:t>
            </a:r>
            <a:r>
              <a:rPr lang="zh-CN" altLang="en-US" sz="1600" b="0" u="none">
                <a:latin typeface="造字工房朗倩（非商用）细体" charset="-122"/>
                <a:ea typeface="造字工房朗倩（非商用）细体" charset="-122"/>
                <a:cs typeface="宋体" panose="02010600030101010101" pitchFamily="2" charset="-122"/>
              </a:rPr>
              <a:t>的编写其他</a:t>
            </a:r>
            <a:r>
              <a:rPr lang="en-US" altLang="zh-CN" sz="1600" b="0" u="none">
                <a:latin typeface="造字工房朗倩（非商用）细体" charset="-122"/>
                <a:ea typeface="造字工房朗倩（非商用）细体" charset="-122"/>
                <a:cs typeface="宋体" panose="02010600030101010101" pitchFamily="2" charset="-122"/>
              </a:rPr>
              <a:t>Office</a:t>
            </a:r>
            <a:r>
              <a:rPr lang="zh-CN" altLang="en-US" sz="1600" b="0" u="none">
                <a:latin typeface="造字工房朗倩（非商用）细体" charset="-122"/>
                <a:ea typeface="造字工房朗倩（非商用）细体" charset="-122"/>
                <a:cs typeface="宋体" panose="02010600030101010101" pitchFamily="2" charset="-122"/>
              </a:rPr>
              <a:t>：</a:t>
            </a:r>
            <a:r>
              <a:rPr lang="en-US" altLang="zh-CN" sz="1600" b="0" u="none">
                <a:latin typeface="造字工房朗倩（非商用）细体" charset="-122"/>
                <a:ea typeface="造字工房朗倩（非商用）细体" charset="-122"/>
                <a:cs typeface="Times New Roman" panose="02020603050405020304" charset="0"/>
              </a:rPr>
              <a:t>PPT</a:t>
            </a:r>
            <a:r>
              <a:rPr lang="zh-CN" altLang="en-US" sz="1600" b="0" u="none">
                <a:latin typeface="造字工房朗倩（非商用）细体" charset="-122"/>
                <a:ea typeface="造字工房朗倩（非商用）细体" charset="-122"/>
                <a:cs typeface="宋体" panose="02010600030101010101" pitchFamily="2" charset="-122"/>
              </a:rPr>
              <a:t>，文档的编写</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10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10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10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9" grpId="0"/>
      <p:bldP spid="25" grpId="0"/>
      <p:bldP spid="21" grpId="0"/>
      <p:bldP spid="23" grpId="0"/>
      <p:bldP spid="35" grpId="0"/>
      <p:bldP spid="22" grpId="0"/>
      <p:bldP spid="20" grpId="0"/>
      <p:bldP spid="16" grpId="0"/>
      <p:bldP spid="14" grpId="0"/>
      <p:bldP spid="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其他</a:t>
            </a:r>
            <a:r>
              <a:rPr lang="en-US" altLang="zh-CN" sz="1600" b="1" dirty="0">
                <a:solidFill>
                  <a:schemeClr val="tx1">
                    <a:lumMod val="85000"/>
                    <a:lumOff val="15000"/>
                  </a:schemeClr>
                </a:solidFill>
                <a:latin typeface="造字工房朗倩（非商用）细体" charset="-122"/>
                <a:ea typeface="造字工房朗倩（非商用）细体" charset="-122"/>
              </a:rPr>
              <a:t>计划</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进度控制计划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3980180" y="1012825"/>
            <a:ext cx="342646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组长定期检查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974215" y="236029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预算监控计划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3928110" y="239331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经济方面不存在预算</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922145" y="380936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配置管理计划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980180" y="384238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定期编写项目阶段总结以及分析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椭圆 12">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4"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4" nodeType="withEffect">
                                  <p:stCondLst>
                                    <p:cond delay="0"/>
                                  </p:stCondLst>
                                  <p:iterate type="lt">
                                    <p:tmPct val="0"/>
                                  </p:iterate>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par>
                          <p:cTn id="41" fill="hold">
                            <p:stCondLst>
                              <p:cond delay="500"/>
                            </p:stCondLst>
                            <p:childTnLst>
                              <p:par>
                                <p:cTn id="4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43" dur="500" accel="50000" decel="50000" autoRev="1" fill="hold">
                                          <p:stCondLst>
                                            <p:cond delay="0"/>
                                          </p:stCondLst>
                                        </p:cTn>
                                        <p:tgtEl>
                                          <p:spTgt spid="51"/>
                                        </p:tgtEl>
                                        <p:attrNameLst>
                                          <p:attrName>ppt_x</p:attrName>
                                          <p:attrName>ppt_y</p:attrName>
                                        </p:attrNameLst>
                                      </p:cBhvr>
                                    </p:animMotion>
                                    <p:animRot by="1500000">
                                      <p:cBhvr>
                                        <p:cTn id="44" dur="250" fill="hold">
                                          <p:stCondLst>
                                            <p:cond delay="0"/>
                                          </p:stCondLst>
                                        </p:cTn>
                                        <p:tgtEl>
                                          <p:spTgt spid="51"/>
                                        </p:tgtEl>
                                        <p:attrNameLst>
                                          <p:attrName>r</p:attrName>
                                        </p:attrNameLst>
                                      </p:cBhvr>
                                    </p:animRot>
                                    <p:animRot by="-1500000">
                                      <p:cBhvr>
                                        <p:cTn id="45" dur="250" fill="hold">
                                          <p:stCondLst>
                                            <p:cond delay="250"/>
                                          </p:stCondLst>
                                        </p:cTn>
                                        <p:tgtEl>
                                          <p:spTgt spid="51"/>
                                        </p:tgtEl>
                                        <p:attrNameLst>
                                          <p:attrName>r</p:attrName>
                                        </p:attrNameLst>
                                      </p:cBhvr>
                                    </p:animRot>
                                    <p:animRot by="-1500000">
                                      <p:cBhvr>
                                        <p:cTn id="46" dur="250" fill="hold">
                                          <p:stCondLst>
                                            <p:cond delay="500"/>
                                          </p:stCondLst>
                                        </p:cTn>
                                        <p:tgtEl>
                                          <p:spTgt spid="51"/>
                                        </p:tgtEl>
                                        <p:attrNameLst>
                                          <p:attrName>r</p:attrName>
                                        </p:attrNameLst>
                                      </p:cBhvr>
                                    </p:animRot>
                                    <p:animRot by="1500000">
                                      <p:cBhvr>
                                        <p:cTn id="4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1" grpId="0"/>
      <p:bldP spid="17" grpId="0"/>
      <p:bldP spid="8" grpId="0"/>
      <p:bldP spid="12" grpId="0"/>
      <p:bldP spid="18"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支持</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条件</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64" y="4883"/>
              <a:ext cx="733"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31</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5" cy="331"/>
              <a:chOff x="5986" y="4552"/>
              <a:chExt cx="445" cy="331"/>
            </a:xfrm>
          </p:grpSpPr>
          <p:cxnSp>
            <p:nvCxnSpPr>
              <p:cNvPr id="6" name="直接连接符 5"/>
              <p:cNvCxnSpPr>
                <a:endCxn id="5" idx="0"/>
              </p:cNvCxnSpPr>
              <p:nvPr/>
            </p:nvCxnSpPr>
            <p:spPr>
              <a:xfrm>
                <a:off x="6116"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硬件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916555" y="1435735"/>
            <a:ext cx="5080000" cy="2850515"/>
          </a:xfrm>
          <a:prstGeom prst="rect">
            <a:avLst/>
          </a:prstGeom>
          <a:noFill/>
          <a:ln w="9525">
            <a:noFill/>
          </a:ln>
        </p:spPr>
        <p:txBody>
          <a:bodyPr>
            <a:spAutoFit/>
          </a:bodyPr>
          <a:p>
            <a:pPr marL="0" indent="0" algn="l" fontAlgn="auto"/>
            <a:r>
              <a:rPr lang="zh-CN" altLang="en-US" sz="1200" b="0" u="none">
                <a:latin typeface="造字工房悦圆演示版常规体" charset="-122"/>
                <a:ea typeface="造字工房悦圆演示版常规体" charset="-122"/>
                <a:cs typeface="宋体" panose="02010600030101010101" pitchFamily="2" charset="-122"/>
              </a:rPr>
              <a:t>服务器：</a:t>
            </a:r>
            <a:r>
              <a:rPr lang="en-US" altLang="zh-CN" sz="1200" b="0" u="none">
                <a:latin typeface="造字工房悦圆演示版常规体" charset="-122"/>
                <a:ea typeface="造字工房悦圆演示版常规体" charset="-122"/>
                <a:cs typeface="宋体" panose="02010600030101010101" pitchFamily="2" charset="-122"/>
              </a:rPr>
              <a:t>Pentium III 500</a:t>
            </a:r>
            <a:r>
              <a:rPr lang="zh-CN" altLang="en-US" sz="1200" b="0" u="none">
                <a:latin typeface="造字工房悦圆演示版常规体" charset="-122"/>
                <a:ea typeface="造字工房悦圆演示版常规体" charset="-122"/>
                <a:cs typeface="宋体" panose="02010600030101010101" pitchFamily="2" charset="-122"/>
              </a:rPr>
              <a:t>以上或更高内存：</a:t>
            </a:r>
            <a:r>
              <a:rPr lang="en-US" altLang="zh-CN" sz="1200" b="0" u="none">
                <a:latin typeface="造字工房悦圆演示版常规体" charset="-122"/>
                <a:ea typeface="造字工房悦圆演示版常规体" charset="-122"/>
                <a:cs typeface="宋体" panose="02010600030101010101" pitchFamily="2" charset="-122"/>
              </a:rPr>
              <a:t>512M</a:t>
            </a:r>
            <a:r>
              <a:rPr lang="zh-CN" altLang="en-US" sz="1200" b="0" u="none">
                <a:latin typeface="造字工房悦圆演示版常规体" charset="-122"/>
                <a:ea typeface="造字工房悦圆演示版常规体" charset="-122"/>
                <a:cs typeface="宋体" panose="02010600030101010101" pitchFamily="2" charset="-122"/>
              </a:rPr>
              <a:t>以上硬盘：至少</a:t>
            </a:r>
            <a:r>
              <a:rPr lang="en-US" altLang="zh-CN" sz="1200" b="0" u="none">
                <a:latin typeface="造字工房悦圆演示版常规体" charset="-122"/>
                <a:ea typeface="造字工房悦圆演示版常规体" charset="-122"/>
                <a:cs typeface="宋体" panose="02010600030101010101" pitchFamily="2" charset="-122"/>
              </a:rPr>
              <a:t>80G</a:t>
            </a:r>
            <a:r>
              <a:rPr lang="zh-CN" altLang="en-US" sz="1200" b="0" u="none">
                <a:latin typeface="造字工房悦圆演示版常规体" charset="-122"/>
                <a:ea typeface="造字工房悦圆演示版常规体" charset="-122"/>
                <a:cs typeface="宋体" panose="02010600030101010101" pitchFamily="2" charset="-122"/>
              </a:rPr>
              <a:t>以上</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CD</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Times New Roman" panose="02020603050405020304" charset="0"/>
              </a:rPr>
              <a:t>ROM</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宋体" panose="02010600030101010101" pitchFamily="2" charset="-122"/>
              </a:rPr>
              <a:t>32</a:t>
            </a:r>
            <a:r>
              <a:rPr lang="zh-CN" altLang="en-US" sz="1200" b="0" u="none">
                <a:latin typeface="造字工房悦圆演示版常规体" charset="-122"/>
                <a:ea typeface="造字工房悦圆演示版常规体" charset="-122"/>
                <a:cs typeface="宋体" panose="02010600030101010101" pitchFamily="2" charset="-122"/>
              </a:rPr>
              <a:t>倍速以上网络适配器：</a:t>
            </a:r>
            <a:r>
              <a:rPr lang="en-US" altLang="zh-CN" sz="1200" b="0" u="none">
                <a:latin typeface="造字工房悦圆演示版常规体" charset="-122"/>
                <a:ea typeface="造字工房悦圆演示版常规体" charset="-122"/>
                <a:cs typeface="宋体" panose="02010600030101010101" pitchFamily="2" charset="-122"/>
              </a:rPr>
              <a:t>10MB/100MB</a:t>
            </a:r>
            <a:r>
              <a:rPr lang="zh-CN" altLang="en-US" sz="1200" b="0" u="none">
                <a:latin typeface="造字工房悦圆演示版常规体" charset="-122"/>
                <a:ea typeface="造字工房悦圆演示版常规体" charset="-122"/>
                <a:cs typeface="宋体" panose="02010600030101010101" pitchFamily="2" charset="-122"/>
              </a:rPr>
              <a:t>自适应打印机一台</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UPS(</a:t>
            </a:r>
            <a:r>
              <a:rPr lang="zh-CN" altLang="en-US" sz="1200" b="0" u="none">
                <a:latin typeface="造字工房悦圆演示版常规体" charset="-122"/>
                <a:ea typeface="造字工房悦圆演示版常规体" charset="-122"/>
                <a:cs typeface="宋体" panose="02010600030101010101" pitchFamily="2" charset="-122"/>
              </a:rPr>
              <a:t>选配</a:t>
            </a:r>
            <a:r>
              <a:rPr lang="en-US" altLang="zh-CN" sz="1200" b="0" u="none">
                <a:latin typeface="造字工房悦圆演示版常规体" charset="-122"/>
                <a:ea typeface="造字工房悦圆演示版常规体" charset="-122"/>
                <a:cs typeface="Times New Roman" panose="02020603050405020304" charset="0"/>
              </a:rPr>
              <a:t>)</a:t>
            </a:r>
            <a:endParaRPr lang="en-US" altLang="zh-CN" sz="1200" b="0" u="none">
              <a:latin typeface="造字工房悦圆演示版常规体" charset="-122"/>
              <a:ea typeface="造字工房悦圆演示版常规体" charset="-122"/>
              <a:cs typeface="宋体" panose="02010600030101010101" pitchFamily="2" charset="-122"/>
            </a:endParaRPr>
          </a:p>
          <a:p>
            <a:pPr marL="0" indent="0" algn="l" fontAlgn="auto"/>
            <a:r>
              <a:rPr lang="zh-CN" altLang="en-US" sz="1200" b="0" u="none">
                <a:latin typeface="造字工房悦圆演示版常规体" charset="-122"/>
                <a:ea typeface="造字工房悦圆演示版常规体" charset="-122"/>
                <a:cs typeface="宋体" panose="02010600030101010101" pitchFamily="2" charset="-122"/>
              </a:rPr>
              <a:t>工作站：</a:t>
            </a:r>
            <a:r>
              <a:rPr lang="en-US" altLang="zh-CN" sz="1200" b="0" u="none">
                <a:latin typeface="造字工房悦圆演示版常规体" charset="-122"/>
                <a:ea typeface="造字工房悦圆演示版常规体" charset="-122"/>
                <a:cs typeface="宋体" panose="02010600030101010101" pitchFamily="2" charset="-122"/>
              </a:rPr>
              <a:t>Pentium 4</a:t>
            </a:r>
            <a:r>
              <a:rPr lang="zh-CN" altLang="en-US" sz="1200" b="0" u="none">
                <a:latin typeface="造字工房悦圆演示版常规体" charset="-122"/>
                <a:ea typeface="造字工房悦圆演示版常规体" charset="-122"/>
                <a:cs typeface="宋体" panose="02010600030101010101" pitchFamily="2" charset="-122"/>
              </a:rPr>
              <a:t>以上微机；内存：</a:t>
            </a:r>
            <a:r>
              <a:rPr lang="en-US" altLang="zh-CN" sz="1200" b="0" u="none">
                <a:latin typeface="造字工房悦圆演示版常规体" charset="-122"/>
                <a:ea typeface="造字工房悦圆演示版常规体" charset="-122"/>
                <a:cs typeface="宋体" panose="02010600030101010101" pitchFamily="2" charset="-122"/>
              </a:rPr>
              <a:t>512MB</a:t>
            </a:r>
            <a:endParaRPr lang="en-US" altLang="zh-CN" sz="1200" b="0" u="none">
              <a:latin typeface="造字工房悦圆演示版常规体" charset="-122"/>
              <a:ea typeface="造字工房悦圆演示版常规体" charset="-122"/>
              <a:cs typeface="宋体" panose="02010600030101010101" pitchFamily="2" charset="-122"/>
            </a:endParaRPr>
          </a:p>
          <a:p>
            <a:pPr marL="0" indent="0" algn="l" fontAlgn="auto"/>
            <a:r>
              <a:rPr lang="zh-CN" altLang="en-US" sz="1200" b="0" u="none">
                <a:latin typeface="造字工房悦圆演示版常规体" charset="-122"/>
                <a:ea typeface="造字工房悦圆演示版常规体" charset="-122"/>
                <a:cs typeface="宋体" panose="02010600030101010101" pitchFamily="2" charset="-122"/>
              </a:rPr>
              <a:t>硬盘：至少</a:t>
            </a:r>
            <a:r>
              <a:rPr lang="en-US" altLang="zh-CN" sz="1200" b="0" u="none">
                <a:latin typeface="造字工房悦圆演示版常规体" charset="-122"/>
                <a:ea typeface="造字工房悦圆演示版常规体" charset="-122"/>
                <a:cs typeface="宋体" panose="02010600030101010101" pitchFamily="2" charset="-122"/>
              </a:rPr>
              <a:t>80</a:t>
            </a:r>
            <a:r>
              <a:rPr lang="zh-CN" altLang="en-US" sz="1200" b="0" u="none">
                <a:latin typeface="造字工房悦圆演示版常规体" charset="-122"/>
                <a:ea typeface="造字工房悦圆演示版常规体" charset="-122"/>
                <a:cs typeface="宋体" panose="02010600030101010101" pitchFamily="2" charset="-122"/>
              </a:rPr>
              <a:t>以上；</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CD</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Times New Roman" panose="02020603050405020304" charset="0"/>
              </a:rPr>
              <a:t>ROM</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宋体" panose="02010600030101010101" pitchFamily="2" charset="-122"/>
              </a:rPr>
              <a:t>32</a:t>
            </a:r>
            <a:r>
              <a:rPr lang="zh-CN" altLang="en-US" sz="1200" b="0" u="none">
                <a:latin typeface="造字工房悦圆演示版常规体" charset="-122"/>
                <a:ea typeface="造字工房悦圆演示版常规体" charset="-122"/>
                <a:cs typeface="宋体" panose="02010600030101010101" pitchFamily="2" charset="-122"/>
              </a:rPr>
              <a:t>倍速以上；网络适配器：</a:t>
            </a:r>
            <a:r>
              <a:rPr lang="en-US" altLang="zh-CN" sz="1200" b="0" u="none">
                <a:latin typeface="造字工房悦圆演示版常规体" charset="-122"/>
                <a:ea typeface="造字工房悦圆演示版常规体" charset="-122"/>
                <a:cs typeface="宋体" panose="02010600030101010101" pitchFamily="2" charset="-122"/>
              </a:rPr>
              <a:t>10M</a:t>
            </a:r>
            <a:r>
              <a:rPr lang="zh-CN" altLang="en-US" sz="1200" b="0" u="none">
                <a:latin typeface="造字工房悦圆演示版常规体" charset="-122"/>
                <a:ea typeface="造字工房悦圆演示版常规体" charset="-122"/>
                <a:cs typeface="宋体" panose="02010600030101010101" pitchFamily="2" charset="-122"/>
              </a:rPr>
              <a:t>Ｂ</a:t>
            </a:r>
            <a:r>
              <a:rPr lang="en-US" altLang="zh-CN" sz="1200" b="0" u="none">
                <a:latin typeface="造字工房悦圆演示版常规体" charset="-122"/>
                <a:ea typeface="造字工房悦圆演示版常规体" charset="-122"/>
                <a:cs typeface="Times New Roman" panose="02020603050405020304" charset="0"/>
              </a:rPr>
              <a:t>/100M</a:t>
            </a:r>
            <a:r>
              <a:rPr lang="zh-CN" altLang="en-US" sz="1200" b="0" u="none">
                <a:latin typeface="造字工房悦圆演示版常规体" charset="-122"/>
                <a:ea typeface="造字工房悦圆演示版常规体" charset="-122"/>
                <a:cs typeface="宋体" panose="02010600030101010101" pitchFamily="2" charset="-122"/>
              </a:rPr>
              <a:t>Ｂ自适应网络： 至少一台服务器至少一台工作站使用</a:t>
            </a:r>
            <a:r>
              <a:rPr lang="en-US" altLang="zh-CN" sz="1200" b="0" u="none">
                <a:latin typeface="造字工房悦圆演示版常规体" charset="-122"/>
                <a:ea typeface="造字工房悦圆演示版常规体" charset="-122"/>
                <a:cs typeface="宋体" panose="02010600030101010101" pitchFamily="2" charset="-122"/>
              </a:rPr>
              <a:t>TCP/IP</a:t>
            </a:r>
            <a:r>
              <a:rPr lang="zh-CN" altLang="en-US" sz="1200" b="0" u="none">
                <a:latin typeface="造字工房悦圆演示版常规体" charset="-122"/>
                <a:ea typeface="造字工房悦圆演示版常规体" charset="-122"/>
                <a:cs typeface="宋体" panose="02010600030101010101" pitchFamily="2" charset="-122"/>
              </a:rPr>
              <a:t>协议的局域网</a:t>
            </a:r>
            <a:endParaRPr lang="zh-CN" altLang="en-US">
              <a:latin typeface="造字工房悦圆演示版常规体" charset="-122"/>
              <a:ea typeface="造字工房悦圆演示版常规体" charset="-122"/>
            </a:endParaRPr>
          </a:p>
        </p:txBody>
      </p:sp>
      <p:sp>
        <p:nvSpPr>
          <p:cNvPr id="14" name="文本框 13"/>
          <p:cNvSpPr txBox="1"/>
          <p:nvPr/>
        </p:nvSpPr>
        <p:spPr>
          <a:xfrm>
            <a:off x="1974215" y="1012825"/>
            <a:ext cx="96139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软件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935605" y="1435735"/>
            <a:ext cx="5080000" cy="108839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操作系统为</a:t>
            </a:r>
            <a:r>
              <a:rPr lang="en-US" altLang="zh-CN" sz="1600" b="0" u="none">
                <a:latin typeface="造字工房朗倩（非商用）细体" charset="-122"/>
                <a:ea typeface="造字工房朗倩（非商用）细体" charset="-122"/>
                <a:cs typeface="宋体" panose="02010600030101010101" pitchFamily="2" charset="-122"/>
              </a:rPr>
              <a:t>Window XP</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使用集成开发工具</a:t>
            </a:r>
            <a:r>
              <a:rPr lang="en-US" altLang="zh-CN" sz="1600" b="0" u="none">
                <a:latin typeface="造字工房朗倩（非商用）细体" charset="-122"/>
                <a:ea typeface="造字工房朗倩（非商用）细体" charset="-122"/>
                <a:cs typeface="Times New Roman" panose="02020603050405020304" charset="0"/>
              </a:rPr>
              <a:t>Eclipse5.5.1</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数据库采用</a:t>
            </a:r>
            <a:r>
              <a:rPr lang="en-US" altLang="zh-CN" sz="1600" b="0" u="none">
                <a:latin typeface="造字工房朗倩（非商用）细体" charset="-122"/>
                <a:ea typeface="造字工房朗倩（非商用）细体" charset="-122"/>
                <a:cs typeface="Times New Roman" panose="02020603050405020304" charset="0"/>
              </a:rPr>
              <a:t>SQL Server200</a:t>
            </a:r>
            <a:r>
              <a:rPr lang="en-US" altLang="zh-CN" sz="1600" b="0" u="none">
                <a:latin typeface="造字工房朗倩（非商用）细体" charset="-122"/>
                <a:ea typeface="造字工房朗倩（非商用）细体" charset="-122"/>
                <a:cs typeface="宋体" panose="02010600030101010101" pitchFamily="2" charset="-122"/>
              </a:rPr>
              <a:t>5</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项目运行环境为</a:t>
            </a:r>
            <a:r>
              <a:rPr lang="en-US" altLang="zh-CN" sz="1600" b="0" u="none">
                <a:latin typeface="造字工房朗倩（非商用）细体" charset="-122"/>
                <a:ea typeface="造字工房朗倩（非商用）细体" charset="-122"/>
                <a:cs typeface="宋体" panose="02010600030101010101" pitchFamily="2" charset="-122"/>
              </a:rPr>
              <a:t>iis5.0</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00"/>
                                        </p:tgtEl>
                                      </p:cBhvr>
                                    </p:animEffect>
                                    <p:set>
                                      <p:cBhvr>
                                        <p:cTn id="20" dur="1" fill="hold">
                                          <p:stCondLst>
                                            <p:cond delay="499"/>
                                          </p:stCondLst>
                                        </p:cTn>
                                        <p:tgtEl>
                                          <p:spTgt spid="10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3" grpId="0"/>
      <p:bldP spid="13" grpId="1"/>
      <p:bldP spid="100" grpId="1"/>
      <p:bldP spid="14"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运行</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99263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一</a:t>
            </a:r>
            <a:r>
              <a:rPr lang="en-US" altLang="zh-CN" sz="2000" b="0" u="none">
                <a:latin typeface="造字工房朗倩（非商用）细体" charset="-122"/>
                <a:ea typeface="造字工房朗倩（非商用）细体" charset="-122"/>
                <a:cs typeface="宋体" panose="02010600030101010101" pitchFamily="2" charset="-122"/>
              </a:rPr>
              <a:t>.</a:t>
            </a:r>
            <a:r>
              <a:rPr lang="zh-CN" altLang="en-US" sz="2000" b="0" u="none">
                <a:latin typeface="造字工房朗倩（非商用）细体" charset="-122"/>
                <a:ea typeface="造字工房朗倩（非商用）细体" charset="-122"/>
                <a:cs typeface="宋体" panose="02010600030101010101" pitchFamily="2" charset="-122"/>
              </a:rPr>
              <a:t>服务器的要求</a:t>
            </a:r>
            <a:endParaRPr lang="zh-CN" altLang="en-US" sz="2000">
              <a:latin typeface="造字工房朗倩（非商用）细体" charset="-122"/>
              <a:ea typeface="造字工房朗倩（非商用）细体" charset="-122"/>
            </a:endParaRPr>
          </a:p>
        </p:txBody>
      </p:sp>
      <p:sp>
        <p:nvSpPr>
          <p:cNvPr id="11" name="文本框 10"/>
          <p:cNvSpPr txBox="1"/>
          <p:nvPr/>
        </p:nvSpPr>
        <p:spPr>
          <a:xfrm>
            <a:off x="1992630" y="1305560"/>
            <a:ext cx="6776085" cy="600710"/>
          </a:xfrm>
          <a:prstGeom prst="rect">
            <a:avLst/>
          </a:prstGeom>
          <a:noFill/>
          <a:ln w="9525">
            <a:noFill/>
          </a:ln>
        </p:spPr>
        <p:txBody>
          <a:bodyPr wrap="square">
            <a:spAutoFit/>
          </a:bodyPr>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．服务器的中央处理部件（</a:t>
            </a:r>
            <a:r>
              <a:rPr lang="en-US" altLang="zh-CN" sz="1600" b="0" u="none">
                <a:latin typeface="造字工房朗倩（非商用）细体" charset="-122"/>
                <a:ea typeface="造字工房朗倩（非商用）细体" charset="-122"/>
                <a:cs typeface="Times New Roman" panose="02020603050405020304" charset="0"/>
              </a:rPr>
              <a:t>CPU</a:t>
            </a:r>
            <a:r>
              <a:rPr lang="zh-CN" altLang="en-US" sz="1600" b="0" u="none">
                <a:latin typeface="造字工房朗倩（非商用）细体" charset="-122"/>
                <a:ea typeface="造字工房朗倩（非商用）细体" charset="-122"/>
                <a:cs typeface="宋体" panose="02010600030101010101" pitchFamily="2" charset="-122"/>
              </a:rPr>
              <a:t>）建议使用</a:t>
            </a:r>
            <a:r>
              <a:rPr lang="en-US" altLang="zh-CN" sz="1600" b="0" u="none">
                <a:latin typeface="造字工房朗倩（非商用）细体" charset="-122"/>
                <a:ea typeface="造字工房朗倩（非商用）细体" charset="-122"/>
                <a:cs typeface="Times New Roman" panose="02020603050405020304" charset="0"/>
              </a:rPr>
              <a:t>PIII 1G</a:t>
            </a:r>
            <a:r>
              <a:rPr lang="zh-CN" altLang="en-US" sz="1600" b="0" u="none">
                <a:latin typeface="造字工房朗倩（非商用）细体" charset="-122"/>
                <a:ea typeface="造字工房朗倩（非商用）细体" charset="-122"/>
                <a:cs typeface="宋体" panose="02010600030101010101" pitchFamily="2" charset="-122"/>
              </a:rPr>
              <a:t>（以上） </a:t>
            </a:r>
            <a:r>
              <a:rPr lang="en-US" altLang="zh-CN" sz="1600" b="0" u="none">
                <a:latin typeface="造字工房朗倩（非商用）细体" charset="-122"/>
                <a:ea typeface="造字工房朗倩（非商用）细体" charset="-122"/>
                <a:cs typeface="Times New Roman" panose="02020603050405020304" charset="0"/>
              </a:rPr>
              <a:t>Xeon</a:t>
            </a:r>
            <a:r>
              <a:rPr lang="zh-CN" altLang="en-US" sz="1600" b="0" u="none">
                <a:latin typeface="造字工房朗倩（非商用）细体" charset="-122"/>
                <a:ea typeface="造字工房朗倩（非商用）细体" charset="-122"/>
                <a:cs typeface="宋体" panose="02010600030101010101" pitchFamily="2" charset="-122"/>
              </a:rPr>
              <a:t>处理器芯片。</a:t>
            </a:r>
            <a:endParaRPr lang="zh-CN" altLang="en-US" sz="1600">
              <a:latin typeface="造字工房朗倩（非商用）细体" charset="-122"/>
              <a:ea typeface="造字工房朗倩（非商用）细体" charset="-122"/>
            </a:endParaRPr>
          </a:p>
        </p:txBody>
      </p:sp>
      <p:sp>
        <p:nvSpPr>
          <p:cNvPr id="12" name="文本框 11"/>
          <p:cNvSpPr txBox="1"/>
          <p:nvPr/>
        </p:nvSpPr>
        <p:spPr>
          <a:xfrm>
            <a:off x="1992630" y="1944370"/>
            <a:ext cx="6196330" cy="356870"/>
          </a:xfrm>
          <a:prstGeom prst="rect">
            <a:avLst/>
          </a:prstGeom>
          <a:noFill/>
        </p:spPr>
        <p:txBody>
          <a:bodyPr wrap="square" rtlCol="0" anchor="t">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2</a:t>
            </a:r>
            <a:r>
              <a:rPr lang="zh-CN" altLang="en-US" sz="1600">
                <a:latin typeface="造字工房朗倩（非商用）细体" charset="-122"/>
                <a:ea typeface="造字工房朗倩（非商用）细体" charset="-122"/>
                <a:cs typeface="宋体" panose="02010600030101010101" pitchFamily="2" charset="-122"/>
                <a:sym typeface="+mn-ea"/>
              </a:rPr>
              <a:t>．服务器内存必须使用服务器专用</a:t>
            </a:r>
            <a:r>
              <a:rPr lang="en-US" altLang="zh-CN" sz="1600">
                <a:latin typeface="造字工房朗倩（非商用）细体" charset="-122"/>
                <a:ea typeface="造字工房朗倩（非商用）细体" charset="-122"/>
                <a:cs typeface="Times New Roman" panose="02020603050405020304" charset="0"/>
                <a:sym typeface="+mn-ea"/>
              </a:rPr>
              <a:t>ECC</a:t>
            </a:r>
            <a:r>
              <a:rPr lang="zh-CN" altLang="en-US" sz="1600">
                <a:latin typeface="造字工房朗倩（非商用）细体" charset="-122"/>
                <a:ea typeface="造字工房朗倩（非商用）细体" charset="-122"/>
                <a:cs typeface="宋体" panose="02010600030101010101" pitchFamily="2" charset="-122"/>
                <a:sym typeface="+mn-ea"/>
              </a:rPr>
              <a:t>内存</a:t>
            </a:r>
            <a:endParaRPr lang="zh-CN" altLang="en-US" sz="1600"/>
          </a:p>
        </p:txBody>
      </p:sp>
      <p:sp>
        <p:nvSpPr>
          <p:cNvPr id="13" name="文本框 12"/>
          <p:cNvSpPr txBox="1"/>
          <p:nvPr/>
        </p:nvSpPr>
        <p:spPr>
          <a:xfrm>
            <a:off x="1992630" y="2339340"/>
            <a:ext cx="5372100" cy="600710"/>
          </a:xfrm>
          <a:prstGeom prst="rect">
            <a:avLst/>
          </a:prstGeom>
          <a:noFill/>
        </p:spPr>
        <p:txBody>
          <a:bodyPr wrap="square" rtlCol="0" anchor="t">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3</a:t>
            </a:r>
            <a:r>
              <a:rPr lang="zh-CN" altLang="en-US" sz="1600">
                <a:latin typeface="造字工房朗倩（非商用）细体" charset="-122"/>
                <a:ea typeface="造字工房朗倩（非商用）细体" charset="-122"/>
                <a:cs typeface="宋体" panose="02010600030101010101" pitchFamily="2" charset="-122"/>
                <a:sym typeface="+mn-ea"/>
              </a:rPr>
              <a:t>．为了保证数据存储的绝对可靠，硬盘应使用磁盘冗余阵列（</a:t>
            </a:r>
            <a:r>
              <a:rPr lang="en-US" altLang="zh-CN" sz="1600">
                <a:latin typeface="造字工房朗倩（非商用）细体" charset="-122"/>
                <a:ea typeface="造字工房朗倩（非商用）细体" charset="-122"/>
                <a:cs typeface="Times New Roman" panose="02020603050405020304" charset="0"/>
                <a:sym typeface="+mn-ea"/>
              </a:rPr>
              <a:t>RAID 01</a:t>
            </a:r>
            <a:r>
              <a:rPr lang="zh-CN" altLang="en-US" sz="1600">
                <a:latin typeface="造字工房朗倩（非商用）细体" charset="-122"/>
                <a:ea typeface="造字工房朗倩（非商用）细体" charset="-122"/>
                <a:cs typeface="宋体" panose="02010600030101010101" pitchFamily="2" charset="-122"/>
                <a:sym typeface="+mn-ea"/>
              </a:rPr>
              <a:t>）</a:t>
            </a:r>
            <a:endParaRPr lang="zh-CN" altLang="en-US" sz="1600"/>
          </a:p>
        </p:txBody>
      </p:sp>
      <p:sp>
        <p:nvSpPr>
          <p:cNvPr id="14" name="文本框 13"/>
          <p:cNvSpPr txBox="1"/>
          <p:nvPr/>
        </p:nvSpPr>
        <p:spPr>
          <a:xfrm>
            <a:off x="1992630" y="2978150"/>
            <a:ext cx="7228840" cy="1088390"/>
          </a:xfrm>
          <a:prstGeom prst="rect">
            <a:avLst/>
          </a:prstGeom>
          <a:noFill/>
        </p:spPr>
        <p:txBody>
          <a:bodyPr wrap="square" rtlCol="0" anchor="t">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4</a:t>
            </a:r>
            <a:r>
              <a:rPr lang="zh-CN" altLang="en-US" sz="1600">
                <a:latin typeface="造字工房朗倩（非商用）细体" charset="-122"/>
                <a:ea typeface="造字工房朗倩（非商用）细体" charset="-122"/>
                <a:cs typeface="宋体" panose="02010600030101010101" pitchFamily="2" charset="-122"/>
                <a:sym typeface="+mn-ea"/>
              </a:rPr>
              <a:t>．为了防止服务器不可预测的故障，或者服务器的定期维护对公司整个</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fontAlgn="auto"/>
            <a:r>
              <a:rPr lang="zh-CN" altLang="en-US" sz="1600">
                <a:latin typeface="造字工房朗倩（非商用）细体" charset="-122"/>
                <a:ea typeface="造字工房朗倩（非商用）细体" charset="-122"/>
                <a:cs typeface="宋体" panose="02010600030101010101" pitchFamily="2" charset="-122"/>
                <a:sym typeface="+mn-ea"/>
              </a:rPr>
              <a:t>业务造成的影响，所有建议使用两台服务器。两台服务器应构成双机热备份。中间使用</a:t>
            </a:r>
            <a:r>
              <a:rPr lang="en-US" altLang="zh-CN" sz="1600">
                <a:latin typeface="造字工房朗倩（非商用）细体" charset="-122"/>
                <a:ea typeface="造字工房朗倩（非商用）细体" charset="-122"/>
                <a:cs typeface="Times New Roman" panose="02020603050405020304" charset="0"/>
                <a:sym typeface="+mn-ea"/>
              </a:rPr>
              <a:t>Watchdog</a:t>
            </a:r>
            <a:r>
              <a:rPr lang="zh-CN" altLang="en-US" sz="1600">
                <a:latin typeface="造字工房朗倩（非商用）细体" charset="-122"/>
                <a:ea typeface="造字工房朗倩（非商用）细体" charset="-122"/>
                <a:cs typeface="宋体" panose="02010600030101010101" pitchFamily="2" charset="-122"/>
                <a:sym typeface="+mn-ea"/>
              </a:rPr>
              <a:t>电路。这样的结构可以保证整个系统的长时间不间断工作，即使在服务器定期维护的时候也可以使用后备另一台服务器工作</a:t>
            </a:r>
            <a:endParaRPr lang="zh-CN" altLang="en-US" sz="1600"/>
          </a:p>
        </p:txBody>
      </p:sp>
      <p:sp>
        <p:nvSpPr>
          <p:cNvPr id="100" name="文本框 99"/>
          <p:cNvSpPr txBox="1"/>
          <p:nvPr/>
        </p:nvSpPr>
        <p:spPr>
          <a:xfrm>
            <a:off x="2007870" y="1305560"/>
            <a:ext cx="6421120" cy="356870"/>
          </a:xfrm>
          <a:prstGeom prst="rect">
            <a:avLst/>
          </a:prstGeom>
          <a:noFill/>
          <a:ln w="9525">
            <a:noFill/>
          </a:ln>
        </p:spPr>
        <p:txBody>
          <a:bodyPr wrap="square">
            <a:spAutoFit/>
          </a:bodyPr>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5</a:t>
            </a:r>
            <a:r>
              <a:rPr lang="zh-CN" altLang="en-US" sz="1600" b="0" u="none">
                <a:latin typeface="造字工房朗倩（非商用）细体" charset="-122"/>
                <a:ea typeface="造字工房朗倩（非商用）细体" charset="-122"/>
                <a:cs typeface="宋体" panose="02010600030101010101" pitchFamily="2" charset="-122"/>
              </a:rPr>
              <a:t>．服务器应支持热插拔电源</a:t>
            </a:r>
            <a:endParaRPr lang="zh-CN" altLang="en-US" sz="1600">
              <a:latin typeface="造字工房朗倩（非商用）细体" charset="-122"/>
              <a:ea typeface="造字工房朗倩（非商用）细体" charset="-122"/>
            </a:endParaRPr>
          </a:p>
        </p:txBody>
      </p:sp>
      <p:sp>
        <p:nvSpPr>
          <p:cNvPr id="16" name="文本框 15"/>
          <p:cNvSpPr txBox="1"/>
          <p:nvPr/>
        </p:nvSpPr>
        <p:spPr>
          <a:xfrm>
            <a:off x="2007870" y="1738630"/>
            <a:ext cx="6421120" cy="35687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6</a:t>
            </a:r>
            <a:r>
              <a:rPr lang="zh-CN" altLang="en-US" sz="1600" b="0" u="none">
                <a:latin typeface="造字工房朗倩（非商用）细体" charset="-122"/>
                <a:ea typeface="造字工房朗倩（非商用）细体" charset="-122"/>
                <a:cs typeface="宋体" panose="02010600030101010101" pitchFamily="2" charset="-122"/>
              </a:rPr>
              <a:t>．服务器必须配备</a:t>
            </a:r>
            <a:r>
              <a:rPr lang="en-US" altLang="zh-CN" sz="1600" b="0" u="none">
                <a:latin typeface="造字工房朗倩（非商用）细体" charset="-122"/>
                <a:ea typeface="造字工房朗倩（非商用）细体" charset="-122"/>
                <a:cs typeface="Times New Roman" panose="02020603050405020304" charset="0"/>
              </a:rPr>
              <a:t>UPS</a:t>
            </a:r>
            <a:r>
              <a:rPr lang="zh-CN" altLang="en-US" sz="1600" b="0" u="none">
                <a:latin typeface="造字工房朗倩（非商用）细体" charset="-122"/>
                <a:ea typeface="造字工房朗倩（非商用）细体" charset="-122"/>
                <a:cs typeface="宋体" panose="02010600030101010101" pitchFamily="2" charset="-122"/>
              </a:rPr>
              <a:t>（不间断电源）</a:t>
            </a:r>
            <a:endParaRPr lang="zh-CN" altLang="en-US" sz="1600">
              <a:latin typeface="造字工房朗倩（非商用）细体" charset="-122"/>
              <a:ea typeface="造字工房朗倩（非商用）细体" charset="-122"/>
            </a:endParaRPr>
          </a:p>
        </p:txBody>
      </p:sp>
      <p:sp>
        <p:nvSpPr>
          <p:cNvPr id="17" name="文本框 16"/>
          <p:cNvSpPr txBox="1"/>
          <p:nvPr/>
        </p:nvSpPr>
        <p:spPr>
          <a:xfrm>
            <a:off x="2007870" y="2232660"/>
            <a:ext cx="6421120" cy="35687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7</a:t>
            </a:r>
            <a:r>
              <a:rPr lang="zh-CN" altLang="en-US" sz="1600" b="0" u="none">
                <a:latin typeface="造字工房朗倩（非商用）细体" charset="-122"/>
                <a:ea typeface="造字工房朗倩（非商用）细体" charset="-122"/>
                <a:cs typeface="宋体" panose="02010600030101010101" pitchFamily="2" charset="-122"/>
              </a:rPr>
              <a:t>．服务器应该放在学校内部。不然无法进行程序调试</a:t>
            </a:r>
            <a:endParaRPr lang="zh-CN" altLang="en-US" sz="1600">
              <a:latin typeface="造字工房朗倩（非商用）细体" charset="-122"/>
              <a:ea typeface="造字工房朗倩（非商用）细体" charset="-122"/>
            </a:endParaRPr>
          </a:p>
        </p:txBody>
      </p:sp>
      <p:sp>
        <p:nvSpPr>
          <p:cNvPr id="18" name="文本框 17"/>
          <p:cNvSpPr txBox="1"/>
          <p:nvPr/>
        </p:nvSpPr>
        <p:spPr>
          <a:xfrm>
            <a:off x="2007870" y="2784475"/>
            <a:ext cx="6421120" cy="35687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8</a:t>
            </a:r>
            <a:r>
              <a:rPr lang="zh-CN" altLang="en-US" sz="1600" b="0" u="none">
                <a:latin typeface="造字工房朗倩（非商用）细体" charset="-122"/>
                <a:ea typeface="造字工房朗倩（非商用）细体" charset="-122"/>
                <a:cs typeface="宋体" panose="02010600030101010101" pitchFamily="2" charset="-122"/>
              </a:rPr>
              <a:t>．服务器应该必须有固定</a:t>
            </a:r>
            <a:r>
              <a:rPr lang="en-US" altLang="zh-CN" sz="1600" b="0" u="none">
                <a:latin typeface="造字工房朗倩（非商用）细体" charset="-122"/>
                <a:ea typeface="造字工房朗倩（非商用）细体" charset="-122"/>
                <a:cs typeface="Times New Roman" panose="02020603050405020304" charset="0"/>
              </a:rPr>
              <a:t>IP</a:t>
            </a:r>
            <a:r>
              <a:rPr lang="zh-CN" altLang="en-US" sz="1600" b="0" u="none">
                <a:latin typeface="造字工房朗倩（非商用）细体" charset="-122"/>
                <a:ea typeface="造字工房朗倩（非商用）细体" charset="-122"/>
                <a:cs typeface="宋体" panose="02010600030101010101" pitchFamily="2" charset="-122"/>
              </a:rPr>
              <a:t>地址</a:t>
            </a:r>
            <a:endParaRPr lang="zh-CN" altLang="en-US" sz="1600">
              <a:latin typeface="造字工房朗倩（非商用）细体" charset="-122"/>
              <a:ea typeface="造字工房朗倩（非商用）细体" charset="-122"/>
            </a:endParaRPr>
          </a:p>
        </p:txBody>
      </p:sp>
      <p:sp>
        <p:nvSpPr>
          <p:cNvPr id="19" name="文本框 18"/>
          <p:cNvSpPr txBox="1"/>
          <p:nvPr/>
        </p:nvSpPr>
        <p:spPr>
          <a:xfrm>
            <a:off x="2007870" y="3191510"/>
            <a:ext cx="6421120" cy="60071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9</a:t>
            </a:r>
            <a:r>
              <a:rPr lang="zh-CN" altLang="en-US" sz="1600" b="0" u="none">
                <a:latin typeface="造字工房朗倩（非商用）细体" charset="-122"/>
                <a:ea typeface="造字工房朗倩（非商用）细体" charset="-122"/>
                <a:cs typeface="宋体" panose="02010600030101010101" pitchFamily="2" charset="-122"/>
              </a:rPr>
              <a:t>．其他性能在经济条件允许的情况下，应该尽量使用高速稳定的配件</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0"/>
                                        </p:tgtEl>
                                        <p:attrNameLst>
                                          <p:attrName>style.visibility</p:attrName>
                                        </p:attrNameLst>
                                      </p:cBhvr>
                                      <p:to>
                                        <p:strVal val="visible"/>
                                      </p:to>
                                    </p:set>
                                    <p:animEffect transition="in" filter="fade">
                                      <p:cBhvr>
                                        <p:cTn id="46" dur="500"/>
                                        <p:tgtEl>
                                          <p:spTgt spid="10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P spid="11" grpId="1"/>
      <p:bldP spid="14" grpId="1"/>
      <p:bldP spid="12" grpId="1"/>
      <p:bldP spid="13" grpId="1"/>
      <p:bldP spid="19" grpId="0"/>
      <p:bldP spid="18" grpId="0"/>
      <p:bldP spid="17" grpId="0"/>
      <p:bldP spid="16" grpId="0"/>
      <p:bldP spid="10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运行</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99263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二</a:t>
            </a:r>
            <a:r>
              <a:rPr lang="en-US" altLang="zh-CN" sz="2000" b="0" u="none">
                <a:latin typeface="造字工房朗倩（非商用）细体" charset="-122"/>
                <a:ea typeface="造字工房朗倩（非商用）细体" charset="-122"/>
                <a:cs typeface="宋体" panose="02010600030101010101" pitchFamily="2" charset="-122"/>
              </a:rPr>
              <a:t>.</a:t>
            </a:r>
            <a:r>
              <a:rPr lang="zh-CN" altLang="en-US" sz="2000" b="0" u="none">
                <a:latin typeface="造字工房朗倩（非商用）细体" charset="-122"/>
                <a:ea typeface="造字工房朗倩（非商用）细体" charset="-122"/>
                <a:cs typeface="宋体" panose="02010600030101010101" pitchFamily="2" charset="-122"/>
              </a:rPr>
              <a:t>服务器上应该配备的软件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1992630" y="1264285"/>
            <a:ext cx="6906895" cy="60071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操作系统：</a:t>
            </a:r>
            <a:r>
              <a:rPr lang="en-US" altLang="zh-CN" sz="1600" b="0" u="none">
                <a:latin typeface="造字工房朗倩（非商用）细体" charset="-122"/>
                <a:ea typeface="造字工房朗倩（非商用）细体" charset="-122"/>
                <a:cs typeface="宋体" panose="02010600030101010101" pitchFamily="2" charset="-122"/>
              </a:rPr>
              <a:t>Microsoft Windows 2000 server </a:t>
            </a:r>
            <a:r>
              <a:rPr lang="zh-CN" altLang="en-US" sz="1600" b="0" u="none">
                <a:latin typeface="造字工房朗倩（非商用）细体" charset="-122"/>
                <a:ea typeface="造字工房朗倩（非商用）细体" charset="-122"/>
                <a:cs typeface="宋体" panose="02010600030101010101" pitchFamily="2" charset="-122"/>
              </a:rPr>
              <a:t>或者 </a:t>
            </a:r>
            <a:r>
              <a:rPr lang="en-US" altLang="zh-CN" sz="1600" b="0" u="none">
                <a:latin typeface="造字工房朗倩（非商用）细体" charset="-122"/>
                <a:ea typeface="造字工房朗倩（非商用）细体" charset="-122"/>
                <a:cs typeface="Times New Roman" panose="02020603050405020304" charset="0"/>
              </a:rPr>
              <a:t>Microsoft Windows 2000 Advanced server</a:t>
            </a:r>
            <a:endParaRPr lang="zh-CN" altLang="en-US" sz="1600">
              <a:latin typeface="造字工房朗倩（非商用）细体" charset="-122"/>
              <a:ea typeface="造字工房朗倩（非商用）细体" charset="-122"/>
            </a:endParaRPr>
          </a:p>
        </p:txBody>
      </p:sp>
      <p:sp>
        <p:nvSpPr>
          <p:cNvPr id="20" name="文本框 19"/>
          <p:cNvSpPr txBox="1"/>
          <p:nvPr/>
        </p:nvSpPr>
        <p:spPr>
          <a:xfrm>
            <a:off x="1992630" y="1831975"/>
            <a:ext cx="6906895" cy="356870"/>
          </a:xfrm>
          <a:prstGeom prst="rect">
            <a:avLst/>
          </a:prstGeom>
          <a:noFill/>
          <a:ln w="9525">
            <a:noFill/>
          </a:ln>
        </p:spPr>
        <p:txBody>
          <a:bodyPr wrap="square">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(2)  </a:t>
            </a:r>
            <a:r>
              <a:rPr lang="zh-CN" altLang="en-US" sz="1600" b="0" u="none">
                <a:latin typeface="造字工房朗倩（非商用）细体" charset="-122"/>
                <a:ea typeface="造字工房朗倩（非商用）细体" charset="-122"/>
                <a:cs typeface="宋体" panose="02010600030101010101" pitchFamily="2" charset="-122"/>
              </a:rPr>
              <a:t>数据库：</a:t>
            </a:r>
            <a:r>
              <a:rPr lang="en-US" altLang="zh-CN" sz="1600" b="0" u="none">
                <a:latin typeface="造字工房朗倩（非商用）细体" charset="-122"/>
                <a:ea typeface="造字工房朗倩（非商用）细体" charset="-122"/>
                <a:cs typeface="宋体" panose="02010600030101010101" pitchFamily="2" charset="-122"/>
              </a:rPr>
              <a:t>Microsoft SQL Server 2005 (</a:t>
            </a:r>
            <a:r>
              <a:rPr lang="zh-CN" altLang="en-US" sz="1600" b="0" u="none">
                <a:latin typeface="造字工房朗倩（非商用）细体" charset="-122"/>
                <a:ea typeface="造字工房朗倩（非商用）细体" charset="-122"/>
                <a:cs typeface="宋体" panose="02010600030101010101" pitchFamily="2" charset="-122"/>
              </a:rPr>
              <a:t>简体中文版</a:t>
            </a:r>
            <a:r>
              <a:rPr lang="en-US" altLang="zh-CN" sz="1600" b="0" u="none">
                <a:latin typeface="造字工房朗倩（非商用）细体" charset="-122"/>
                <a:ea typeface="造字工房朗倩（非商用）细体" charset="-122"/>
                <a:cs typeface="Times New Roman" panose="02020603050405020304" charset="0"/>
              </a:rPr>
              <a:t>) </a:t>
            </a:r>
            <a:endParaRPr lang="zh-CN" altLang="en-US" sz="1600">
              <a:latin typeface="造字工房朗倩（非商用）细体" charset="-122"/>
              <a:ea typeface="造字工房朗倩（非商用）细体" charset="-122"/>
            </a:endParaRPr>
          </a:p>
        </p:txBody>
      </p:sp>
      <p:sp>
        <p:nvSpPr>
          <p:cNvPr id="21" name="文本框 20"/>
          <p:cNvSpPr txBox="1"/>
          <p:nvPr/>
        </p:nvSpPr>
        <p:spPr>
          <a:xfrm>
            <a:off x="1992630" y="2155825"/>
            <a:ext cx="6906895" cy="35687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(3)  </a:t>
            </a:r>
            <a:r>
              <a:rPr lang="zh-CN" altLang="en-US" sz="1600" b="0" u="none">
                <a:latin typeface="造字工房朗倩（非商用）细体" charset="-122"/>
                <a:ea typeface="造字工房朗倩（非商用）细体" charset="-122"/>
                <a:cs typeface="宋体" panose="02010600030101010101" pitchFamily="2" charset="-122"/>
              </a:rPr>
              <a:t>服务器必须使用专业的防火墙和反病毒软件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2" name="文本框 21"/>
          <p:cNvSpPr txBox="1"/>
          <p:nvPr/>
        </p:nvSpPr>
        <p:spPr>
          <a:xfrm>
            <a:off x="1992630" y="3291205"/>
            <a:ext cx="6906895" cy="60071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(5)  </a:t>
            </a:r>
            <a:r>
              <a:rPr lang="zh-CN" altLang="en-US" sz="1600" b="0" u="none">
                <a:latin typeface="造字工房朗倩（非商用）细体" charset="-122"/>
                <a:ea typeface="造字工房朗倩（非商用）细体" charset="-122"/>
                <a:cs typeface="宋体" panose="02010600030101010101" pitchFamily="2" charset="-122"/>
              </a:rPr>
              <a:t>除了为了运行必须配备的程序以外，服务器上建议尽量不要安装其他无关程序，以减少程序的混乱或者程序的意外冲突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1992630" y="2479675"/>
            <a:ext cx="6906895" cy="84455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(4)  </a:t>
            </a:r>
            <a:r>
              <a:rPr lang="zh-CN" altLang="en-US" sz="1600" b="0" u="none">
                <a:latin typeface="造字工房朗倩（非商用）细体" charset="-122"/>
                <a:ea typeface="造字工房朗倩（非商用）细体" charset="-122"/>
                <a:cs typeface="宋体" panose="02010600030101010101" pitchFamily="2" charset="-122"/>
              </a:rPr>
              <a:t>各系的操作系统尽量统一。（</a:t>
            </a:r>
            <a:r>
              <a:rPr lang="en-US" altLang="zh-CN" sz="1600" b="0" u="none">
                <a:latin typeface="造字工房朗倩（非商用）细体" charset="-122"/>
                <a:ea typeface="造字工房朗倩（非商用）细体" charset="-122"/>
                <a:cs typeface="宋体" panose="02010600030101010101" pitchFamily="2" charset="-122"/>
              </a:rPr>
              <a:t>Windows 9x</a:t>
            </a:r>
            <a:r>
              <a:rPr lang="zh-CN" altLang="en-US" sz="1600" b="0" u="none">
                <a:latin typeface="造字工房朗倩（非商用）细体" charset="-122"/>
                <a:ea typeface="造字工房朗倩（非商用）细体" charset="-122"/>
                <a:cs typeface="宋体" panose="02010600030101010101" pitchFamily="2" charset="-122"/>
              </a:rPr>
              <a:t>系列或者</a:t>
            </a:r>
            <a:r>
              <a:rPr lang="en-US" altLang="zh-CN" sz="1600" b="0" u="none">
                <a:latin typeface="造字工房朗倩（非商用）细体" charset="-122"/>
                <a:ea typeface="造字工房朗倩（非商用）细体" charset="-122"/>
                <a:cs typeface="Times New Roman" panose="02020603050405020304" charset="0"/>
              </a:rPr>
              <a:t>Windows 2000</a:t>
            </a:r>
            <a:r>
              <a:rPr lang="zh-CN" altLang="en-US" sz="1600" b="0" u="none">
                <a:latin typeface="造字工房朗倩（非商用）细体" charset="-122"/>
                <a:ea typeface="造字工房朗倩（非商用）细体" charset="-122"/>
                <a:cs typeface="宋体" panose="02010600030101010101" pitchFamily="2" charset="-122"/>
              </a:rPr>
              <a:t>系列）。这样可以避免管理软件因为操作系统版本不一致造成的过多的开销</a:t>
            </a:r>
            <a:endParaRPr lang="zh-CN" altLang="en-US" sz="1600">
              <a:latin typeface="造字工房朗倩（非商用）细体" charset="-122"/>
              <a:ea typeface="造字工房朗倩（非商用）细体" charset="-122"/>
            </a:endParaRPr>
          </a:p>
        </p:txBody>
      </p:sp>
      <p:sp>
        <p:nvSpPr>
          <p:cNvPr id="24" name="文本框 23"/>
          <p:cNvSpPr txBox="1"/>
          <p:nvPr/>
        </p:nvSpPr>
        <p:spPr>
          <a:xfrm>
            <a:off x="1992630" y="4182745"/>
            <a:ext cx="6906895" cy="60071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(7)   </a:t>
            </a:r>
            <a:r>
              <a:rPr lang="zh-CN" altLang="en-US" sz="1600" b="0" u="none">
                <a:latin typeface="造字工房朗倩（非商用）细体" charset="-122"/>
                <a:ea typeface="造字工房朗倩（非商用）细体" charset="-122"/>
                <a:cs typeface="宋体" panose="02010600030101010101" pitchFamily="2" charset="-122"/>
              </a:rPr>
              <a:t>各系的机器必须也安装反病毒软件和防火墙。以防止网络上的蠕虫病毒在整个网络范围内的蔓延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5" name="文本框 24"/>
          <p:cNvSpPr txBox="1"/>
          <p:nvPr/>
        </p:nvSpPr>
        <p:spPr>
          <a:xfrm>
            <a:off x="1992630" y="3858895"/>
            <a:ext cx="6906895" cy="35687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(6)  </a:t>
            </a:r>
            <a:r>
              <a:rPr lang="zh-CN" altLang="en-US" sz="1600" b="0" u="none">
                <a:latin typeface="造字工房朗倩（非商用）细体" charset="-122"/>
                <a:ea typeface="造字工房朗倩（非商用）细体" charset="-122"/>
                <a:cs typeface="宋体" panose="02010600030101010101" pitchFamily="2" charset="-122"/>
              </a:rPr>
              <a:t>如果要打印涉及字段比较多的报表，应该配备针式打印机</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4" grpId="0"/>
      <p:bldP spid="25" grpId="0"/>
      <p:bldP spid="22" grpId="0"/>
      <p:bldP spid="23" grpId="0"/>
      <p:bldP spid="21" grpId="0"/>
      <p:bldP spid="20"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其他</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1540"/>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内部支持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032000" y="2419350"/>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客户支持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743325" y="839470"/>
            <a:ext cx="5080000" cy="60071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组长：朱天琦暂且拿出私有域名以及服务器来支持此项目的实行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743325" y="252920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定期抽取用户来进行用户体验，分析不足</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8" name="椭圆 7">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4"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4" nodeType="withEffect">
                                  <p:stCondLst>
                                    <p:cond delay="0"/>
                                  </p:stCondLst>
                                  <p:iterate type="lt">
                                    <p:tmPct val="0"/>
                                  </p:iterate>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childTnLst>
                          </p:cTn>
                        </p:par>
                        <p:par>
                          <p:cTn id="31" fill="hold">
                            <p:stCondLst>
                              <p:cond delay="500"/>
                            </p:stCondLst>
                            <p:childTnLst>
                              <p:par>
                                <p:cTn id="3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33" dur="500" accel="50000" decel="50000" autoRev="1" fill="hold">
                                          <p:stCondLst>
                                            <p:cond delay="0"/>
                                          </p:stCondLst>
                                        </p:cTn>
                                        <p:tgtEl>
                                          <p:spTgt spid="51"/>
                                        </p:tgtEl>
                                        <p:attrNameLst>
                                          <p:attrName>ppt_x</p:attrName>
                                          <p:attrName>ppt_y</p:attrName>
                                        </p:attrNameLst>
                                      </p:cBhvr>
                                    </p:animMotion>
                                    <p:animRot by="1500000">
                                      <p:cBhvr>
                                        <p:cTn id="34" dur="250" fill="hold">
                                          <p:stCondLst>
                                            <p:cond delay="0"/>
                                          </p:stCondLst>
                                        </p:cTn>
                                        <p:tgtEl>
                                          <p:spTgt spid="51"/>
                                        </p:tgtEl>
                                        <p:attrNameLst>
                                          <p:attrName>r</p:attrName>
                                        </p:attrNameLst>
                                      </p:cBhvr>
                                    </p:animRot>
                                    <p:animRot by="-1500000">
                                      <p:cBhvr>
                                        <p:cTn id="35" dur="250" fill="hold">
                                          <p:stCondLst>
                                            <p:cond delay="250"/>
                                          </p:stCondLst>
                                        </p:cTn>
                                        <p:tgtEl>
                                          <p:spTgt spid="51"/>
                                        </p:tgtEl>
                                        <p:attrNameLst>
                                          <p:attrName>r</p:attrName>
                                        </p:attrNameLst>
                                      </p:cBhvr>
                                    </p:animRot>
                                    <p:animRot by="-1500000">
                                      <p:cBhvr>
                                        <p:cTn id="36" dur="250" fill="hold">
                                          <p:stCondLst>
                                            <p:cond delay="500"/>
                                          </p:stCondLst>
                                        </p:cTn>
                                        <p:tgtEl>
                                          <p:spTgt spid="51"/>
                                        </p:tgtEl>
                                        <p:attrNameLst>
                                          <p:attrName>r</p:attrName>
                                        </p:attrNameLst>
                                      </p:cBhvr>
                                    </p:animRot>
                                    <p:animRot by="1500000">
                                      <p:cBhvr>
                                        <p:cTn id="3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6" grpId="0"/>
      <p:bldP spid="18" grpId="0"/>
      <p:bldP spid="17"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219437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其他</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5990" y="4883"/>
              <a:ext cx="881"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36</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4" cy="331"/>
              <a:chOff x="5986" y="4552"/>
              <a:chExt cx="444" cy="331"/>
            </a:xfrm>
          </p:grpSpPr>
          <p:cxnSp>
            <p:nvCxnSpPr>
              <p:cNvPr id="6" name="直接连接符 5"/>
              <p:cNvCxnSpPr>
                <a:endCxn id="5" idx="0"/>
              </p:cNvCxnSpPr>
              <p:nvPr/>
            </p:nvCxnSpPr>
            <p:spPr>
              <a:xfrm>
                <a:off x="6115"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产品成本</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1826260" y="3387725"/>
            <a:ext cx="1490980" cy="489585"/>
          </a:xfrm>
          <a:prstGeom prst="rect">
            <a:avLst/>
          </a:prstGeom>
          <a:noFill/>
          <a:ln w="9525">
            <a:noFill/>
          </a:ln>
        </p:spPr>
        <p:txBody>
          <a:bodyPr wrap="square">
            <a:spAutoFit/>
          </a:bodyPr>
          <a:p>
            <a:pPr marL="0" indent="0" algn="l"/>
            <a:r>
              <a:rPr lang="zh-CN" altLang="en-US" sz="2400" b="0" u="none">
                <a:latin typeface="造字工房朗倩（非商用）细体" charset="-122"/>
                <a:ea typeface="造字工房朗倩（非商用）细体" charset="-122"/>
                <a:cs typeface="宋体" panose="02010600030101010101" pitchFamily="2" charset="-122"/>
              </a:rPr>
              <a:t>设备成本</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3149600" y="3448685"/>
            <a:ext cx="595693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组长：朱天琦暂且拿出私有域名以及服务器来支持此项目的实行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26260" y="1063625"/>
            <a:ext cx="1490980" cy="489585"/>
          </a:xfrm>
          <a:prstGeom prst="rect">
            <a:avLst/>
          </a:prstGeom>
          <a:noFill/>
          <a:ln w="9525">
            <a:noFill/>
          </a:ln>
        </p:spPr>
        <p:txBody>
          <a:bodyPr wrap="square">
            <a:spAutoFit/>
          </a:bodyPr>
          <a:p>
            <a:pPr marL="0" indent="0" algn="l"/>
            <a:r>
              <a:rPr lang="zh-CN" altLang="en-US" sz="2400" b="0" u="none">
                <a:latin typeface="造字工房朗倩（非商用）细体" charset="-122"/>
                <a:ea typeface="造字工房朗倩（非商用）细体" charset="-122"/>
                <a:cs typeface="宋体" panose="02010600030101010101" pitchFamily="2" charset="-122"/>
              </a:rPr>
              <a:t>人员成本</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317240" y="1196340"/>
            <a:ext cx="595693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预计项目工作时间</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个月</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项目</a:t>
            </a:r>
            <a:r>
              <a:rPr lang="zh-CN" altLang="en-US" sz="1600" b="1" dirty="0">
                <a:solidFill>
                  <a:schemeClr val="tx1">
                    <a:lumMod val="85000"/>
                    <a:lumOff val="15000"/>
                  </a:schemeClr>
                </a:solidFill>
                <a:latin typeface="造字工房朗倩（非商用）细体" charset="-122"/>
                <a:ea typeface="造字工房朗倩（非商用）细体" charset="-122"/>
              </a:rPr>
              <a:t>背景</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3" name="TextBox 12"/>
          <p:cNvSpPr txBox="1"/>
          <p:nvPr/>
        </p:nvSpPr>
        <p:spPr>
          <a:xfrm>
            <a:off x="2217420" y="843280"/>
            <a:ext cx="6070600" cy="701040"/>
          </a:xfrm>
          <a:prstGeom prst="rect">
            <a:avLst/>
          </a:prstGeom>
          <a:noFill/>
        </p:spPr>
        <p:txBody>
          <a:bodyPr wrap="square" rtlCol="0">
            <a:spAutoFit/>
          </a:bodyPr>
          <a:lstStyle/>
          <a:p>
            <a:pPr lvl="0" algn="ctr">
              <a:lnSpc>
                <a:spcPct val="200000"/>
              </a:lnSpc>
            </a:pPr>
            <a:r>
              <a:rPr lang="en-US" altLang="zh-CN" sz="2000" dirty="0">
                <a:solidFill>
                  <a:prstClr val="black"/>
                </a:solidFill>
                <a:latin typeface="造字工房朗倩（非商用）细体" charset="-122"/>
                <a:ea typeface="造字工房朗倩（非商用）细体" charset="-122"/>
                <a:cs typeface="Arial" panose="020B0604020202020204" pitchFamily="34" charset="0"/>
              </a:rPr>
              <a:t>近年来</a:t>
            </a:r>
            <a:endParaRPr lang="en-US" altLang="zh-CN" sz="2000" dirty="0">
              <a:solidFill>
                <a:prstClr val="black"/>
              </a:solidFill>
              <a:latin typeface="造字工房朗倩（非商用）细体" charset="-122"/>
              <a:ea typeface="造字工房朗倩（非商用）细体" charset="-122"/>
              <a:cs typeface="Arial" panose="020B0604020202020204" pitchFamily="34" charset="0"/>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741295" y="1449070"/>
            <a:ext cx="5041265" cy="396240"/>
          </a:xfrm>
          <a:prstGeom prst="rect">
            <a:avLst/>
          </a:prstGeom>
          <a:noFill/>
        </p:spPr>
        <p:txBody>
          <a:bodyPr wrap="square" rtlCol="0">
            <a:spAutoFit/>
          </a:bodyPr>
          <a:p>
            <a:pPr algn="ctr"/>
            <a:r>
              <a:rPr lang="en-US" altLang="zh-CN" sz="2000">
                <a:latin typeface="造字工房朗倩（非商用）细体" charset="-122"/>
                <a:ea typeface="造字工房朗倩（非商用）细体" charset="-122"/>
              </a:rPr>
              <a:t>一种视频网站</a:t>
            </a:r>
            <a:endParaRPr lang="en-US" altLang="zh-CN" sz="2000">
              <a:latin typeface="造字工房朗倩（非商用）细体" charset="-122"/>
              <a:ea typeface="造字工房朗倩（非商用）细体" charset="-122"/>
            </a:endParaRPr>
          </a:p>
        </p:txBody>
      </p:sp>
      <p:sp>
        <p:nvSpPr>
          <p:cNvPr id="10" name="文本框 9"/>
          <p:cNvSpPr txBox="1"/>
          <p:nvPr/>
        </p:nvSpPr>
        <p:spPr>
          <a:xfrm>
            <a:off x="3547745" y="2561590"/>
            <a:ext cx="3428365" cy="368300"/>
          </a:xfrm>
          <a:prstGeom prst="rect">
            <a:avLst/>
          </a:prstGeom>
          <a:noFill/>
        </p:spPr>
        <p:txBody>
          <a:bodyPr wrap="square" rtlCol="0">
            <a:spAutoFit/>
          </a:bodyPr>
          <a:p>
            <a:pPr algn="ctr"/>
            <a:r>
              <a:rPr lang="en-US" altLang="zh-CN">
                <a:latin typeface="造字工房朗倩（非商用）细体" charset="-122"/>
                <a:ea typeface="造字工房朗倩（非商用）细体" charset="-122"/>
              </a:rPr>
              <a:t>——</a:t>
            </a:r>
            <a:r>
              <a:rPr lang="zh-CN" altLang="en-US">
                <a:solidFill>
                  <a:srgbClr val="FF0000"/>
                </a:solidFill>
                <a:latin typeface="造字工房朗倩（非商用）细体" charset="-122"/>
                <a:ea typeface="造字工房朗倩（非商用）细体" charset="-122"/>
              </a:rPr>
              <a:t>弹</a:t>
            </a:r>
            <a:r>
              <a:rPr lang="zh-CN" altLang="en-US">
                <a:solidFill>
                  <a:srgbClr val="00B050"/>
                </a:solidFill>
                <a:latin typeface="造字工房朗倩（非商用）细体" charset="-122"/>
                <a:ea typeface="造字工房朗倩（非商用）细体" charset="-122"/>
              </a:rPr>
              <a:t>幕</a:t>
            </a:r>
            <a:r>
              <a:rPr lang="zh-CN" altLang="en-US">
                <a:solidFill>
                  <a:srgbClr val="0070C0"/>
                </a:solidFill>
                <a:latin typeface="造字工房朗倩（非商用）细体" charset="-122"/>
                <a:ea typeface="造字工房朗倩（非商用）细体" charset="-122"/>
              </a:rPr>
              <a:t>网</a:t>
            </a:r>
            <a:endParaRPr lang="zh-CN" altLang="en-US">
              <a:solidFill>
                <a:srgbClr val="0070C0"/>
              </a:solidFill>
              <a:latin typeface="造字工房朗倩（非商用）细体" charset="-122"/>
              <a:ea typeface="造字工房朗倩（非商用）细体" charset="-122"/>
            </a:endParaRPr>
          </a:p>
        </p:txBody>
      </p:sp>
      <p:sp>
        <p:nvSpPr>
          <p:cNvPr id="6" name="文本框 5"/>
          <p:cNvSpPr txBox="1"/>
          <p:nvPr/>
        </p:nvSpPr>
        <p:spPr>
          <a:xfrm>
            <a:off x="3373120" y="3020060"/>
            <a:ext cx="4439285" cy="762000"/>
          </a:xfrm>
          <a:prstGeom prst="rect">
            <a:avLst/>
          </a:prstGeom>
          <a:noFill/>
        </p:spPr>
        <p:txBody>
          <a:bodyPr wrap="square" rtlCol="0">
            <a:spAutoFit/>
          </a:bodyPr>
          <a:p>
            <a:pPr algn="ctr"/>
            <a:r>
              <a:rPr lang="zh-CN" altLang="en-US" sz="4400">
                <a:latin typeface="造字工房悦圆演示版常规体" charset="-122"/>
                <a:ea typeface="造字工房悦圆演示版常规体" charset="-122"/>
              </a:rPr>
              <a:t>什么是弹幕？</a:t>
            </a:r>
            <a:endParaRPr lang="zh-CN" altLang="en-US" sz="4400">
              <a:latin typeface="造字工房悦圆演示版常规体" charset="-122"/>
              <a:ea typeface="造字工房悦圆演示版常规体" charset="-122"/>
            </a:endParaRPr>
          </a:p>
        </p:txBody>
      </p:sp>
      <p:sp>
        <p:nvSpPr>
          <p:cNvPr id="15" name="文本框 14"/>
          <p:cNvSpPr txBox="1"/>
          <p:nvPr/>
        </p:nvSpPr>
        <p:spPr>
          <a:xfrm>
            <a:off x="1535430" y="1802130"/>
            <a:ext cx="7162800"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sym typeface="+mn-ea"/>
              </a:rPr>
              <a:t>以</a:t>
            </a:r>
            <a:r>
              <a:rPr lang="en-US" altLang="zh-CN">
                <a:latin typeface="造字工房朗倩（非商用）细体" charset="-122"/>
                <a:ea typeface="造字工房朗倩（非商用）细体" charset="-122"/>
                <a:sym typeface="+mn-ea"/>
              </a:rPr>
              <a:t>同学介绍和论坛推荐的软着陆的方式</a:t>
            </a:r>
            <a:endParaRPr lang="zh-CN" altLang="en-US">
              <a:latin typeface="造字工房朗倩（非商用）细体" charset="-122"/>
              <a:ea typeface="造字工房朗倩（非商用）细体" charset="-122"/>
            </a:endParaRPr>
          </a:p>
        </p:txBody>
      </p:sp>
      <p:sp>
        <p:nvSpPr>
          <p:cNvPr id="16" name="文本框 15"/>
          <p:cNvSpPr txBox="1"/>
          <p:nvPr/>
        </p:nvSpPr>
        <p:spPr>
          <a:xfrm>
            <a:off x="2296795" y="2167890"/>
            <a:ext cx="5928995" cy="389890"/>
          </a:xfrm>
          <a:prstGeom prst="rect">
            <a:avLst/>
          </a:prstGeom>
          <a:noFill/>
        </p:spPr>
        <p:txBody>
          <a:bodyPr wrap="square" rtlCol="0">
            <a:spAutoFit/>
          </a:bodyPr>
          <a:p>
            <a:pPr algn="ctr"/>
            <a:r>
              <a:rPr lang="zh-CN" altLang="en-US">
                <a:latin typeface="造字工房朗倩（非商用）细体" charset="-122"/>
                <a:ea typeface="造字工房朗倩（非商用）细体" charset="-122"/>
                <a:sym typeface="+mn-ea"/>
              </a:rPr>
              <a:t>迅速</a:t>
            </a:r>
            <a:r>
              <a:rPr lang="en-US" altLang="zh-CN">
                <a:latin typeface="造字工房朗倩（非商用）细体" charset="-122"/>
                <a:ea typeface="造字工房朗倩（非商用）细体" charset="-122"/>
                <a:sym typeface="+mn-ea"/>
              </a:rPr>
              <a:t>在青年人之中蔓延开来</a:t>
            </a:r>
            <a:endParaRPr lang="en-US" altLang="zh-CN">
              <a:latin typeface="造字工房朗倩（非商用）细体" charset="-122"/>
              <a:ea typeface="造字工房朗倩（非商用）细体" charset="-122"/>
              <a:sym typeface="+mn-ea"/>
            </a:endParaRPr>
          </a:p>
        </p:txBody>
      </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1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1" presetClass="entr" presetSubtype="0" fill="hold" grpId="1" nodeType="clickEffect">
                                  <p:stCondLst>
                                    <p:cond delay="0"/>
                                  </p:stCondLst>
                                  <p:iterate type="lt">
                                    <p:tmPct val="1000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grpId="4"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 calcmode="lin" valueType="num">
                                      <p:cBhvr>
                                        <p:cTn id="38" dur="500" fill="hold"/>
                                        <p:tgtEl>
                                          <p:spTgt spid="6"/>
                                        </p:tgtEl>
                                        <p:attrNameLst>
                                          <p:attrName>style.rotation</p:attrName>
                                        </p:attrNameLst>
                                      </p:cBhvr>
                                      <p:tavLst>
                                        <p:tav tm="0">
                                          <p:val>
                                            <p:fltVal val="360"/>
                                          </p:val>
                                        </p:tav>
                                        <p:tav tm="100000">
                                          <p:val>
                                            <p:fltVal val="0"/>
                                          </p:val>
                                        </p:tav>
                                      </p:tavLst>
                                    </p:anim>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9" grpId="0"/>
      <p:bldP spid="15" grpId="0"/>
      <p:bldP spid="16" grpId="0"/>
      <p:bldP spid="6" grpId="0"/>
      <p:bldP spid="6" grpId="1"/>
      <p:bldP spid="6" grpId="2"/>
      <p:bldP spid="6" grpId="3"/>
      <p:bldP spid="6" grpId="4"/>
      <p:bldP spid="10"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关键问题</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2" y="4907"/>
              <a:ext cx="106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55"/>
              <a:chOff x="5986" y="4552"/>
              <a:chExt cx="439" cy="355"/>
            </a:xfrm>
          </p:grpSpPr>
          <p:cxnSp>
            <p:nvCxnSpPr>
              <p:cNvPr id="30" name="直接连接符 29"/>
              <p:cNvCxnSpPr>
                <a:endCxn id="28" idx="0"/>
              </p:cNvCxnSpPr>
              <p:nvPr/>
            </p:nvCxnSpPr>
            <p:spPr>
              <a:xfrm>
                <a:off x="6110"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8" name="文本框 17"/>
          <p:cNvSpPr txBox="1"/>
          <p:nvPr/>
        </p:nvSpPr>
        <p:spPr>
          <a:xfrm>
            <a:off x="2146935" y="820420"/>
            <a:ext cx="5956935" cy="84455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1.    </a:t>
            </a:r>
            <a:r>
              <a:rPr sz="1600" b="0" u="none">
                <a:latin typeface="造字工房朗倩（非商用）细体" charset="-122"/>
                <a:ea typeface="造字工房朗倩（非商用）细体" charset="-122"/>
                <a:cs typeface="宋体" panose="02010600030101010101" pitchFamily="2" charset="-122"/>
              </a:rPr>
              <a:t>项目成员之间的交流情况，成员之间的交流严重影响到项目的进度以及项目的设计效率，因此成员之间的良好交流是项目完成的保证</a:t>
            </a:r>
            <a:endParaRPr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146935" y="1671955"/>
            <a:ext cx="5956935" cy="60071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2.  </a:t>
            </a:r>
            <a:r>
              <a:rPr sz="1600" b="0" u="none">
                <a:latin typeface="造字工房朗倩（非商用）细体" charset="-122"/>
                <a:ea typeface="造字工房朗倩（非商用）细体" charset="-122"/>
                <a:cs typeface="宋体" panose="02010600030101010101" pitchFamily="2" charset="-122"/>
              </a:rPr>
              <a:t>利用已学的知识来完成项目，在不知道的情况下可以学习型的技术以及新的思想，从而产生更具创新的技术</a:t>
            </a:r>
            <a:endParaRPr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146935" y="2279650"/>
            <a:ext cx="5956935" cy="108839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3.  </a:t>
            </a:r>
            <a:r>
              <a:rPr sz="1600" b="0" u="none">
                <a:latin typeface="造字工房朗倩（非商用）细体" charset="-122"/>
                <a:ea typeface="造字工房朗倩（非商用）细体" charset="-122"/>
                <a:cs typeface="宋体" panose="02010600030101010101" pitchFamily="2" charset="-122"/>
              </a:rPr>
              <a:t>风险与未来相关：项目的进行往往伴随着风险，在项目的进行中总有些不可预测的异常发生，从而产生风险，在项目进行的过程中风险可能会导致项目严重停止不前，甚至导致项目要大换血，从而产生很多麻烦</a:t>
            </a:r>
            <a:endParaRPr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146935" y="337502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4. </a:t>
            </a:r>
            <a:r>
              <a:rPr sz="1600" b="0" u="none">
                <a:latin typeface="造字工房朗倩（非商用）细体" charset="-122"/>
                <a:ea typeface="造字工房朗倩（非商用）细体" charset="-122"/>
                <a:cs typeface="宋体" panose="02010600030101010101" pitchFamily="2" charset="-122"/>
              </a:rPr>
              <a:t>数据库的优化</a:t>
            </a:r>
            <a:endParaRPr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46935" y="3738880"/>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5.</a:t>
            </a:r>
            <a:r>
              <a:rPr sz="1600" b="0" u="none">
                <a:latin typeface="造字工房朗倩（非商用）细体" charset="-122"/>
                <a:ea typeface="造字工房朗倩（非商用）细体" charset="-122"/>
                <a:cs typeface="宋体" panose="02010600030101010101" pitchFamily="2" charset="-122"/>
              </a:rPr>
              <a:t>服务器的响应速度</a:t>
            </a:r>
            <a:endParaRPr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46935" y="410273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6.</a:t>
            </a:r>
            <a:r>
              <a:rPr sz="1600" b="0" u="none">
                <a:latin typeface="造字工房朗倩（非商用）细体" charset="-122"/>
                <a:ea typeface="造字工房朗倩（非商用）细体" charset="-122"/>
                <a:cs typeface="宋体" panose="02010600030101010101" pitchFamily="2" charset="-122"/>
              </a:rPr>
              <a:t>数据库的操作以及存储</a:t>
            </a:r>
            <a:endParaRPr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46935" y="445960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7.</a:t>
            </a:r>
            <a:r>
              <a:rPr sz="1600" b="0" u="none">
                <a:latin typeface="造字工房朗倩（非商用）细体" charset="-122"/>
                <a:ea typeface="造字工房朗倩（非商用）细体" charset="-122"/>
                <a:cs typeface="宋体" panose="02010600030101010101" pitchFamily="2" charset="-122"/>
              </a:rPr>
              <a:t>用户信息的安全</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9" grpId="0"/>
      <p:bldP spid="10" grpId="0"/>
      <p:bldP spid="12" grpId="0"/>
      <p:bldP spid="13" grpId="0"/>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专题计划要点</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48" y="4882"/>
              <a:ext cx="95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1" name="图片 10" descr="JOREYZD{)8__U959FF86D8F"/>
          <p:cNvPicPr>
            <a:picLocks noChangeAspect="1"/>
          </p:cNvPicPr>
          <p:nvPr/>
        </p:nvPicPr>
        <p:blipFill>
          <a:blip r:embed="rId3"/>
          <a:stretch>
            <a:fillRect/>
          </a:stretch>
        </p:blipFill>
        <p:spPr>
          <a:xfrm>
            <a:off x="2370455" y="647700"/>
            <a:ext cx="5733415" cy="3847465"/>
          </a:xfrm>
          <a:prstGeom prst="rect">
            <a:avLst/>
          </a:prstGeom>
        </p:spPr>
      </p:pic>
    </p:spTree>
  </p:cSld>
  <p:clrMapOvr>
    <a:masterClrMapping/>
  </p:clrMapOvr>
  <p:transition>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39552" y="855687"/>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项目估算</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14" name="组合 113"/>
          <p:cNvGrpSpPr/>
          <p:nvPr/>
        </p:nvGrpSpPr>
        <p:grpSpPr>
          <a:xfrm>
            <a:off x="2394847" y="1625394"/>
            <a:ext cx="1529310" cy="2232677"/>
            <a:chOff x="2394847" y="1625394"/>
            <a:chExt cx="1529310" cy="2232677"/>
          </a:xfrm>
        </p:grpSpPr>
        <p:grpSp>
          <p:nvGrpSpPr>
            <p:cNvPr id="113" name="组合 112"/>
            <p:cNvGrpSpPr/>
            <p:nvPr/>
          </p:nvGrpSpPr>
          <p:grpSpPr>
            <a:xfrm>
              <a:off x="2585565" y="1625394"/>
              <a:ext cx="1147874" cy="528818"/>
              <a:chOff x="2274229" y="1625394"/>
              <a:chExt cx="1147874" cy="528818"/>
            </a:xfrm>
          </p:grpSpPr>
          <p:sp>
            <p:nvSpPr>
              <p:cNvPr id="77" name="圆角矩形 76"/>
              <p:cNvSpPr/>
              <p:nvPr/>
            </p:nvSpPr>
            <p:spPr>
              <a:xfrm>
                <a:off x="2274229" y="1625394"/>
                <a:ext cx="1018000" cy="528818"/>
              </a:xfrm>
              <a:prstGeom prst="roundRect">
                <a:avLst/>
              </a:prstGeom>
              <a:noFill/>
              <a:ln w="1016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78" name="圆角矩形 77"/>
              <p:cNvSpPr/>
              <p:nvPr/>
            </p:nvSpPr>
            <p:spPr>
              <a:xfrm>
                <a:off x="3299246" y="1772288"/>
                <a:ext cx="122857" cy="235030"/>
              </a:xfrm>
              <a:prstGeom prst="round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79" name="矩形 78"/>
              <p:cNvSpPr/>
              <p:nvPr/>
            </p:nvSpPr>
            <p:spPr>
              <a:xfrm>
                <a:off x="2377340" y="1725549"/>
                <a:ext cx="88022" cy="328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80" name="矩形 79"/>
              <p:cNvSpPr/>
              <p:nvPr/>
            </p:nvSpPr>
            <p:spPr>
              <a:xfrm>
                <a:off x="2520356" y="1725549"/>
                <a:ext cx="88022" cy="328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81" name="矩形 80"/>
              <p:cNvSpPr/>
              <p:nvPr/>
            </p:nvSpPr>
            <p:spPr>
              <a:xfrm>
                <a:off x="2663371" y="1725549"/>
                <a:ext cx="88022" cy="328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82" name="矩形 81"/>
              <p:cNvSpPr/>
              <p:nvPr/>
            </p:nvSpPr>
            <p:spPr>
              <a:xfrm>
                <a:off x="2806387" y="1725549"/>
                <a:ext cx="88022" cy="328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83" name="矩形 82"/>
              <p:cNvSpPr/>
              <p:nvPr/>
            </p:nvSpPr>
            <p:spPr>
              <a:xfrm>
                <a:off x="2949402" y="1725549"/>
                <a:ext cx="88022" cy="328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84" name="矩形 83"/>
              <p:cNvSpPr/>
              <p:nvPr/>
            </p:nvSpPr>
            <p:spPr>
              <a:xfrm>
                <a:off x="3092416" y="1725549"/>
                <a:ext cx="88022" cy="328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grpSp>
        <p:sp>
          <p:nvSpPr>
            <p:cNvPr id="85" name="矩形 84"/>
            <p:cNvSpPr/>
            <p:nvPr/>
          </p:nvSpPr>
          <p:spPr>
            <a:xfrm>
              <a:off x="2394847" y="2852231"/>
              <a:ext cx="1529310" cy="1005840"/>
            </a:xfrm>
            <a:prstGeom prst="rect">
              <a:avLst/>
            </a:prstGeom>
          </p:spPr>
          <p:txBody>
            <a:bodyPr wrap="square">
              <a:spAutoFit/>
            </a:bodyPr>
            <a:lstStyle/>
            <a:p>
              <a:pPr algn="just">
                <a:lnSpc>
                  <a:spcPct val="150000"/>
                </a:lnSpc>
              </a:pPr>
              <a:r>
                <a:rPr lang="en-US" altLang="zh-CN" sz="1000" dirty="0">
                  <a:latin typeface="造字工房朗倩（非商用）细体" charset="-122"/>
                  <a:ea typeface="造字工房朗倩（非商用）细体" charset="-122"/>
                  <a:cs typeface="Arial" panose="020B0604020202020204" pitchFamily="34" charset="0"/>
                </a:rPr>
                <a:t>针对城院学生12000名以及实际用户大小来考虑数据库的大小以及数据存储规模</a:t>
              </a:r>
              <a:endParaRPr lang="en-US" altLang="zh-CN" sz="1000" dirty="0">
                <a:latin typeface="造字工房朗倩（非商用）细体" charset="-122"/>
                <a:ea typeface="造字工房朗倩（非商用）细体" charset="-122"/>
                <a:cs typeface="Arial" panose="020B0604020202020204" pitchFamily="34" charset="0"/>
              </a:endParaRPr>
            </a:p>
          </p:txBody>
        </p:sp>
        <p:sp>
          <p:nvSpPr>
            <p:cNvPr id="86" name="TextBox 85"/>
            <p:cNvSpPr txBox="1"/>
            <p:nvPr/>
          </p:nvSpPr>
          <p:spPr>
            <a:xfrm>
              <a:off x="2460887" y="2348659"/>
              <a:ext cx="1403350" cy="365760"/>
            </a:xfrm>
            <a:prstGeom prst="rect">
              <a:avLst/>
            </a:prstGeom>
            <a:noFill/>
          </p:spPr>
          <p:txBody>
            <a:bodyPr wrap="square" rtlCol="0">
              <a:spAutoFit/>
            </a:bodyPr>
            <a:lstStyle/>
            <a:p>
              <a:pPr algn="ctr"/>
              <a:r>
                <a:rPr lang="en-US" altLang="zh-CN" b="1" dirty="0" smtClean="0">
                  <a:solidFill>
                    <a:schemeClr val="tx1">
                      <a:lumMod val="75000"/>
                      <a:lumOff val="25000"/>
                    </a:schemeClr>
                  </a:solidFill>
                  <a:latin typeface="造字工房朗倩（非商用）细体" charset="-122"/>
                  <a:ea typeface="造字工房朗倩（非商用）细体" charset="-122"/>
                </a:rPr>
                <a:t>数据量大小</a:t>
              </a:r>
              <a:endParaRPr lang="en-US" altLang="zh-CN" b="1" dirty="0" smtClean="0">
                <a:solidFill>
                  <a:schemeClr val="tx1">
                    <a:lumMod val="75000"/>
                    <a:lumOff val="25000"/>
                  </a:schemeClr>
                </a:solidFill>
                <a:latin typeface="造字工房朗倩（非商用）细体" charset="-122"/>
                <a:ea typeface="造字工房朗倩（非商用）细体" charset="-122"/>
              </a:endParaRPr>
            </a:p>
          </p:txBody>
        </p:sp>
        <p:cxnSp>
          <p:nvCxnSpPr>
            <p:cNvPr id="87" name="直接连接符 86"/>
            <p:cNvCxnSpPr/>
            <p:nvPr/>
          </p:nvCxnSpPr>
          <p:spPr>
            <a:xfrm>
              <a:off x="2534779" y="2687272"/>
              <a:ext cx="1249447" cy="1"/>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a:xfrm>
            <a:off x="4513125" y="1625394"/>
            <a:ext cx="1656715" cy="2004077"/>
            <a:chOff x="4363848" y="1625394"/>
            <a:chExt cx="1656715" cy="2004077"/>
          </a:xfrm>
        </p:grpSpPr>
        <p:grpSp>
          <p:nvGrpSpPr>
            <p:cNvPr id="112" name="组合 111"/>
            <p:cNvGrpSpPr/>
            <p:nvPr/>
          </p:nvGrpSpPr>
          <p:grpSpPr>
            <a:xfrm>
              <a:off x="4618701" y="1625394"/>
              <a:ext cx="1147874" cy="528818"/>
              <a:chOff x="4572458" y="1625394"/>
              <a:chExt cx="1147874" cy="528818"/>
            </a:xfrm>
          </p:grpSpPr>
          <p:sp>
            <p:nvSpPr>
              <p:cNvPr id="89" name="圆角矩形 88"/>
              <p:cNvSpPr/>
              <p:nvPr/>
            </p:nvSpPr>
            <p:spPr>
              <a:xfrm>
                <a:off x="4572458" y="1625394"/>
                <a:ext cx="1018000" cy="528818"/>
              </a:xfrm>
              <a:prstGeom prst="roundRect">
                <a:avLst/>
              </a:prstGeom>
              <a:noFill/>
              <a:ln w="1016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grpSp>
            <p:nvGrpSpPr>
              <p:cNvPr id="109" name="组合 108"/>
              <p:cNvGrpSpPr/>
              <p:nvPr/>
            </p:nvGrpSpPr>
            <p:grpSpPr>
              <a:xfrm>
                <a:off x="4675569" y="1725549"/>
                <a:ext cx="1044763" cy="328508"/>
                <a:chOff x="4675569" y="1725549"/>
                <a:chExt cx="1044763" cy="328508"/>
              </a:xfrm>
            </p:grpSpPr>
            <p:sp>
              <p:nvSpPr>
                <p:cNvPr id="90" name="圆角矩形 89"/>
                <p:cNvSpPr/>
                <p:nvPr/>
              </p:nvSpPr>
              <p:spPr>
                <a:xfrm>
                  <a:off x="5597475" y="1772288"/>
                  <a:ext cx="122857" cy="235030"/>
                </a:xfrm>
                <a:prstGeom prst="round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91" name="矩形 90"/>
                <p:cNvSpPr/>
                <p:nvPr/>
              </p:nvSpPr>
              <p:spPr>
                <a:xfrm>
                  <a:off x="4675569" y="1725549"/>
                  <a:ext cx="88022" cy="328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92" name="矩形 91"/>
                <p:cNvSpPr/>
                <p:nvPr/>
              </p:nvSpPr>
              <p:spPr>
                <a:xfrm>
                  <a:off x="4818585" y="1725549"/>
                  <a:ext cx="88022" cy="328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93" name="矩形 92"/>
                <p:cNvSpPr/>
                <p:nvPr/>
              </p:nvSpPr>
              <p:spPr>
                <a:xfrm>
                  <a:off x="4961600" y="1725549"/>
                  <a:ext cx="88022" cy="328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94" name="矩形 93"/>
                <p:cNvSpPr/>
                <p:nvPr/>
              </p:nvSpPr>
              <p:spPr>
                <a:xfrm>
                  <a:off x="5104616" y="1725549"/>
                  <a:ext cx="88022" cy="328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grpSp>
        </p:grpSp>
        <p:sp>
          <p:nvSpPr>
            <p:cNvPr id="95" name="TextBox 94"/>
            <p:cNvSpPr txBox="1"/>
            <p:nvPr/>
          </p:nvSpPr>
          <p:spPr>
            <a:xfrm>
              <a:off x="4363848" y="2321354"/>
              <a:ext cx="1656715" cy="365760"/>
            </a:xfrm>
            <a:prstGeom prst="rect">
              <a:avLst/>
            </a:prstGeom>
            <a:noFill/>
          </p:spPr>
          <p:txBody>
            <a:bodyPr wrap="square" rtlCol="0">
              <a:spAutoFit/>
            </a:bodyPr>
            <a:lstStyle/>
            <a:p>
              <a:pPr algn="ctr"/>
              <a:r>
                <a:rPr lang="en-US" altLang="zh-CN" b="1" dirty="0" smtClean="0">
                  <a:solidFill>
                    <a:schemeClr val="tx1">
                      <a:lumMod val="75000"/>
                      <a:lumOff val="25000"/>
                    </a:schemeClr>
                  </a:solidFill>
                  <a:latin typeface="造字工房朗倩（非商用）细体" charset="-122"/>
                  <a:ea typeface="造字工房朗倩（非商用）细体" charset="-122"/>
                </a:rPr>
                <a:t>使用的技术</a:t>
              </a:r>
              <a:endParaRPr lang="en-US" altLang="zh-CN" b="1" dirty="0" smtClean="0">
                <a:solidFill>
                  <a:schemeClr val="tx1">
                    <a:lumMod val="75000"/>
                    <a:lumOff val="25000"/>
                  </a:schemeClr>
                </a:solidFill>
                <a:latin typeface="造字工房朗倩（非商用）细体" charset="-122"/>
                <a:ea typeface="造字工房朗倩（非商用）细体" charset="-122"/>
              </a:endParaRPr>
            </a:p>
          </p:txBody>
        </p:sp>
        <p:cxnSp>
          <p:nvCxnSpPr>
            <p:cNvPr id="96" name="直接连接符 95"/>
            <p:cNvCxnSpPr/>
            <p:nvPr/>
          </p:nvCxnSpPr>
          <p:spPr>
            <a:xfrm>
              <a:off x="4567915" y="2687272"/>
              <a:ext cx="1249447" cy="1"/>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4427983" y="2852231"/>
              <a:ext cx="1529310" cy="777240"/>
            </a:xfrm>
            <a:prstGeom prst="rect">
              <a:avLst/>
            </a:prstGeom>
          </p:spPr>
          <p:txBody>
            <a:bodyPr wrap="square">
              <a:spAutoFit/>
            </a:bodyPr>
            <a:lstStyle/>
            <a:p>
              <a:pPr algn="just">
                <a:lnSpc>
                  <a:spcPct val="150000"/>
                </a:lnSpc>
              </a:pPr>
              <a:r>
                <a:rPr lang="en-US" altLang="zh-CN" sz="1000" dirty="0">
                  <a:latin typeface="造字工房朗倩（非商用）细体" charset="-122"/>
                  <a:ea typeface="造字工房朗倩（非商用）细体" charset="-122"/>
                  <a:cs typeface="Arial" panose="020B0604020202020204" pitchFamily="34" charset="0"/>
                </a:rPr>
                <a:t>Html，CSS,js，node.js,JSON(可能会用java写一个PC端客户端）</a:t>
              </a:r>
              <a:endParaRPr lang="en-US" altLang="zh-CN" sz="1000" dirty="0">
                <a:latin typeface="造字工房朗倩（非商用）细体" charset="-122"/>
                <a:ea typeface="造字工房朗倩（非商用）细体" charset="-122"/>
                <a:cs typeface="Arial" panose="020B0604020202020204" pitchFamily="34" charset="0"/>
              </a:endParaRPr>
            </a:p>
          </p:txBody>
        </p:sp>
      </p:grpSp>
      <p:grpSp>
        <p:nvGrpSpPr>
          <p:cNvPr id="117" name="组合 116"/>
          <p:cNvGrpSpPr/>
          <p:nvPr/>
        </p:nvGrpSpPr>
        <p:grpSpPr>
          <a:xfrm>
            <a:off x="6759673" y="1625394"/>
            <a:ext cx="1529310" cy="2232677"/>
            <a:chOff x="6759673" y="1625394"/>
            <a:chExt cx="1529310" cy="2232677"/>
          </a:xfrm>
        </p:grpSpPr>
        <p:grpSp>
          <p:nvGrpSpPr>
            <p:cNvPr id="111" name="组合 110"/>
            <p:cNvGrpSpPr/>
            <p:nvPr/>
          </p:nvGrpSpPr>
          <p:grpSpPr>
            <a:xfrm>
              <a:off x="6950244" y="1625394"/>
              <a:ext cx="1148168" cy="528818"/>
              <a:chOff x="6882823" y="1625394"/>
              <a:chExt cx="1148168" cy="528818"/>
            </a:xfrm>
          </p:grpSpPr>
          <p:sp>
            <p:nvSpPr>
              <p:cNvPr id="97" name="圆角矩形 96"/>
              <p:cNvSpPr/>
              <p:nvPr/>
            </p:nvSpPr>
            <p:spPr>
              <a:xfrm>
                <a:off x="6882823" y="1625394"/>
                <a:ext cx="1018000" cy="528818"/>
              </a:xfrm>
              <a:prstGeom prst="roundRect">
                <a:avLst/>
              </a:prstGeom>
              <a:noFill/>
              <a:ln w="1016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grpSp>
            <p:nvGrpSpPr>
              <p:cNvPr id="110" name="组合 109"/>
              <p:cNvGrpSpPr/>
              <p:nvPr/>
            </p:nvGrpSpPr>
            <p:grpSpPr>
              <a:xfrm>
                <a:off x="7004256" y="1725547"/>
                <a:ext cx="1026735" cy="328510"/>
                <a:chOff x="7004256" y="1725547"/>
                <a:chExt cx="1026735" cy="328510"/>
              </a:xfrm>
            </p:grpSpPr>
            <p:sp>
              <p:nvSpPr>
                <p:cNvPr id="98" name="圆角矩形 97"/>
                <p:cNvSpPr/>
                <p:nvPr/>
              </p:nvSpPr>
              <p:spPr>
                <a:xfrm>
                  <a:off x="7908133" y="1772287"/>
                  <a:ext cx="122858" cy="235030"/>
                </a:xfrm>
                <a:prstGeom prst="round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sp>
              <p:nvSpPr>
                <p:cNvPr id="99" name="矩形 98"/>
                <p:cNvSpPr/>
                <p:nvPr/>
              </p:nvSpPr>
              <p:spPr>
                <a:xfrm>
                  <a:off x="7004256" y="1725547"/>
                  <a:ext cx="88024" cy="32851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grpSp>
        </p:grpSp>
        <p:sp>
          <p:nvSpPr>
            <p:cNvPr id="100" name="TextBox 99"/>
            <p:cNvSpPr txBox="1"/>
            <p:nvPr/>
          </p:nvSpPr>
          <p:spPr>
            <a:xfrm>
              <a:off x="6841588" y="2321354"/>
              <a:ext cx="1366520" cy="365760"/>
            </a:xfrm>
            <a:prstGeom prst="rect">
              <a:avLst/>
            </a:prstGeom>
            <a:noFill/>
          </p:spPr>
          <p:txBody>
            <a:bodyPr wrap="square" rtlCol="0">
              <a:spAutoFit/>
            </a:bodyPr>
            <a:lstStyle/>
            <a:p>
              <a:pPr algn="ctr"/>
              <a:r>
                <a:rPr lang="en-US" altLang="zh-CN" b="1" dirty="0" smtClean="0">
                  <a:solidFill>
                    <a:schemeClr val="tx1">
                      <a:lumMod val="75000"/>
                      <a:lumOff val="25000"/>
                    </a:schemeClr>
                  </a:solidFill>
                  <a:latin typeface="造字工房朗倩（非商用）细体" charset="-122"/>
                  <a:ea typeface="造字工房朗倩（非商用）细体" charset="-122"/>
                </a:rPr>
                <a:t>成本估算</a:t>
              </a:r>
              <a:endParaRPr lang="en-US" altLang="zh-CN" b="1" dirty="0" smtClean="0">
                <a:solidFill>
                  <a:schemeClr val="tx1">
                    <a:lumMod val="75000"/>
                    <a:lumOff val="25000"/>
                  </a:schemeClr>
                </a:solidFill>
                <a:latin typeface="造字工房朗倩（非商用）细体" charset="-122"/>
                <a:ea typeface="造字工房朗倩（非商用）细体" charset="-122"/>
              </a:endParaRPr>
            </a:p>
          </p:txBody>
        </p:sp>
        <p:cxnSp>
          <p:nvCxnSpPr>
            <p:cNvPr id="101" name="直接连接符 100"/>
            <p:cNvCxnSpPr/>
            <p:nvPr/>
          </p:nvCxnSpPr>
          <p:spPr>
            <a:xfrm>
              <a:off x="6899605" y="2687272"/>
              <a:ext cx="1249447" cy="1"/>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6759673" y="2852231"/>
              <a:ext cx="1529310" cy="1005840"/>
            </a:xfrm>
            <a:prstGeom prst="rect">
              <a:avLst/>
            </a:prstGeom>
          </p:spPr>
          <p:txBody>
            <a:bodyPr wrap="square">
              <a:spAutoFit/>
            </a:bodyPr>
            <a:lstStyle/>
            <a:p>
              <a:pPr algn="just">
                <a:lnSpc>
                  <a:spcPct val="150000"/>
                </a:lnSpc>
              </a:pPr>
              <a:r>
                <a:rPr lang="en-US" altLang="zh-CN" sz="1000" dirty="0">
                  <a:latin typeface="造字工房朗倩（非商用）细体" charset="-122"/>
                  <a:ea typeface="造字工房朗倩（非商用）细体" charset="-122"/>
                  <a:cs typeface="Arial" panose="020B0604020202020204" pitchFamily="34" charset="0"/>
                </a:rPr>
                <a:t>用一个阿里云的虚拟主机绑定一个域名（组员私有，先为项目贡献出来暂用）</a:t>
              </a:r>
              <a:endParaRPr lang="en-US" altLang="zh-CN" sz="1000" dirty="0">
                <a:latin typeface="造字工房朗倩（非商用）细体" charset="-122"/>
                <a:ea typeface="造字工房朗倩（非商用）细体" charset="-122"/>
                <a:cs typeface="Arial" panose="020B0604020202020204" pitchFamily="34" charset="0"/>
              </a:endParaRPr>
            </a:p>
          </p:txBody>
        </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5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37317" y="766723"/>
            <a:ext cx="160972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研究结论与建议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pic>
        <p:nvPicPr>
          <p:cNvPr id="10" name="Picture 2" descr="C:\Documents and Settings\Administrator\My Documents\Downloads\document.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165161" y="766496"/>
            <a:ext cx="323844" cy="32384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a:off x="488950" y="1172845"/>
            <a:ext cx="8031480" cy="0"/>
          </a:xfrm>
          <a:prstGeom prst="line">
            <a:avLst/>
          </a:prstGeom>
          <a:ln w="12700" cmpd="sng">
            <a:solidFill>
              <a:srgbClr val="262626"/>
            </a:solidFill>
            <a:prstDash val="solid"/>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488950" y="1224280"/>
            <a:ext cx="8031480" cy="3681730"/>
          </a:xfrm>
          <a:prstGeom prst="rect">
            <a:avLst/>
          </a:prstGeom>
          <a:noFill/>
        </p:spPr>
        <p:txBody>
          <a:bodyPr wrap="square" rtlCol="0">
            <a:spAutoFit/>
          </a:bodyPr>
          <a:p>
            <a:r>
              <a:rPr lang="zh-CN" altLang="en-US">
                <a:latin typeface="造字工房朗倩（非商用）细体" charset="-122"/>
                <a:ea typeface="造字工房朗倩（非商用）细体" charset="-122"/>
              </a:rPr>
              <a:t>经过会议商讨，程序模型</a:t>
            </a:r>
            <a:r>
              <a:rPr lang="zh-CN" altLang="en-US">
                <a:solidFill>
                  <a:schemeClr val="accent1">
                    <a:lumMod val="40000"/>
                    <a:lumOff val="60000"/>
                  </a:schemeClr>
                </a:solidFill>
                <a:latin typeface="造字工房朗倩（非商用）细体" charset="-122"/>
                <a:ea typeface="造字工房朗倩（非商用）细体" charset="-122"/>
              </a:rPr>
              <a:t>大概模型</a:t>
            </a:r>
            <a:r>
              <a:rPr lang="zh-CN" altLang="en-US">
                <a:latin typeface="造字工房朗倩（非商用）细体" charset="-122"/>
                <a:ea typeface="造字工房朗倩（非商用）细体" charset="-122"/>
              </a:rPr>
              <a:t>已出</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要做的事情也</a:t>
            </a:r>
            <a:r>
              <a:rPr lang="zh-CN" altLang="en-US">
                <a:solidFill>
                  <a:srgbClr val="C00000"/>
                </a:solidFill>
                <a:latin typeface="造字工房朗倩（非商用）细体" charset="-122"/>
                <a:ea typeface="造字工房朗倩（非商用）细体" charset="-122"/>
              </a:rPr>
              <a:t>已经明确</a:t>
            </a:r>
            <a:r>
              <a:rPr lang="zh-CN" altLang="en-US">
                <a:latin typeface="造字工房朗倩（非商用）细体" charset="-122"/>
                <a:ea typeface="造字工房朗倩（非商用）细体" charset="-122"/>
              </a:rPr>
              <a:t>，分工合作达到</a:t>
            </a:r>
            <a:r>
              <a:rPr lang="zh-CN" altLang="en-US">
                <a:solidFill>
                  <a:srgbClr val="FFC000"/>
                </a:solidFill>
                <a:latin typeface="造字工房朗倩（非商用）细体" charset="-122"/>
                <a:ea typeface="造字工房朗倩（非商用）细体" charset="-122"/>
              </a:rPr>
              <a:t>最佳的效益</a:t>
            </a:r>
            <a:r>
              <a:rPr lang="zh-CN" altLang="en-US">
                <a:latin typeface="造字工房朗倩（非商用）细体" charset="-122"/>
                <a:ea typeface="造字工房朗倩（非商用）细体" charset="-122"/>
              </a:rPr>
              <a:t>。</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首先是去图书馆借有关用</a:t>
            </a:r>
            <a:r>
              <a:rPr lang="zh-CN" altLang="en-US">
                <a:solidFill>
                  <a:srgbClr val="00B0F0"/>
                </a:solidFill>
                <a:latin typeface="造字工房朗倩（非商用）细体" charset="-122"/>
                <a:ea typeface="造字工房朗倩（非商用）细体" charset="-122"/>
              </a:rPr>
              <a:t>Java</a:t>
            </a:r>
            <a:r>
              <a:rPr lang="zh-CN" altLang="en-US">
                <a:latin typeface="造字工房朗倩（非商用）细体" charset="-122"/>
                <a:ea typeface="造字工房朗倩（非商用）细体" charset="-122"/>
              </a:rPr>
              <a:t>语言写</a:t>
            </a:r>
            <a:r>
              <a:rPr lang="zh-CN" altLang="en-US">
                <a:solidFill>
                  <a:srgbClr val="92D050"/>
                </a:solidFill>
                <a:latin typeface="造字工房朗倩（非商用）细体" charset="-122"/>
                <a:ea typeface="造字工房朗倩（非商用）细体" charset="-122"/>
              </a:rPr>
              <a:t>Android</a:t>
            </a:r>
            <a:r>
              <a:rPr lang="zh-CN" altLang="en-US">
                <a:latin typeface="造字工房朗倩（非商用）细体" charset="-122"/>
                <a:ea typeface="造字工房朗倩（非商用）细体" charset="-122"/>
              </a:rPr>
              <a:t>的书，通过</a:t>
            </a:r>
            <a:r>
              <a:rPr lang="zh-CN" altLang="en-US">
                <a:solidFill>
                  <a:schemeClr val="accent5">
                    <a:lumMod val="75000"/>
                  </a:schemeClr>
                </a:solidFill>
                <a:latin typeface="造字工房朗倩（非商用）细体" charset="-122"/>
                <a:ea typeface="造字工房朗倩（非商用）细体" charset="-122"/>
              </a:rPr>
              <a:t>动态网站建设</a:t>
            </a:r>
            <a:r>
              <a:rPr lang="zh-CN" altLang="en-US">
                <a:latin typeface="造字工房朗倩（非商用）细体" charset="-122"/>
                <a:ea typeface="造字工房朗倩（非商用）细体" charset="-122"/>
              </a:rPr>
              <a:t>这门课程学习到如何做出一个</a:t>
            </a:r>
            <a:r>
              <a:rPr lang="zh-CN" altLang="en-US">
                <a:solidFill>
                  <a:srgbClr val="FFFF00"/>
                </a:solidFill>
                <a:latin typeface="造字工房朗倩（非商用）细体" charset="-122"/>
                <a:ea typeface="造字工房朗倩（非商用）细体" charset="-122"/>
              </a:rPr>
              <a:t>Web网站</a:t>
            </a:r>
            <a:r>
              <a:rPr lang="zh-CN" altLang="en-US">
                <a:latin typeface="造字工房朗倩（非商用）细体" charset="-122"/>
                <a:ea typeface="造字工房朗倩（非商用）细体" charset="-122"/>
              </a:rPr>
              <a:t>，对本学期的计算机网络原理提前学习，尽可能通过半个学期学习完毕</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在前期，先构思出这款软件的大致功能，不然就没有着手的目标；</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在中期，站在用户的角度去修改一些不人性化的功能；</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在后期，修改其图形界面使得该网站趋向于更美观，对系统的数据维护和一些出现的BUG进行修改。</a:t>
            </a:r>
            <a:endParaRPr lang="zh-CN" altLang="en-US">
              <a:latin typeface="造字工房朗倩（非商用）细体" charset="-122"/>
              <a:ea typeface="造字工房朗倩（非商用）细体" charset="-122"/>
            </a:endParaRPr>
          </a:p>
        </p:txBody>
      </p:sp>
      <p:grpSp>
        <p:nvGrpSpPr>
          <p:cNvPr id="12" name="组合 11"/>
          <p:cNvGrpSpPr/>
          <p:nvPr/>
        </p:nvGrpSpPr>
        <p:grpSpPr>
          <a:xfrm>
            <a:off x="7699375" y="4516120"/>
            <a:ext cx="729615" cy="597042"/>
            <a:chOff x="5816" y="4526"/>
            <a:chExt cx="1217" cy="1027"/>
          </a:xfrm>
        </p:grpSpPr>
        <p:sp>
          <p:nvSpPr>
            <p:cNvPr id="13" name="矩形 12"/>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41</a:t>
              </a:r>
              <a:endParaRPr lang="en-US" dirty="0">
                <a:latin typeface="造字工房朗倩（非商用）细体" charset="-122"/>
                <a:ea typeface="造字工房朗倩（非商用）细体" charset="-122"/>
              </a:endParaRPr>
            </a:p>
          </p:txBody>
        </p:sp>
        <p:grpSp>
          <p:nvGrpSpPr>
            <p:cNvPr id="16" name="组合 15"/>
            <p:cNvGrpSpPr/>
            <p:nvPr/>
          </p:nvGrpSpPr>
          <p:grpSpPr>
            <a:xfrm>
              <a:off x="5986" y="4552"/>
              <a:ext cx="438" cy="330"/>
              <a:chOff x="5986" y="4552"/>
              <a:chExt cx="438" cy="330"/>
            </a:xfrm>
          </p:grpSpPr>
          <p:cxnSp>
            <p:nvCxnSpPr>
              <p:cNvPr id="17" name="直接连接符 16"/>
              <p:cNvCxnSpPr>
                <a:endCxn id="15"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18" name="椭圆 1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23" name="组合 22"/>
            <p:cNvGrpSpPr/>
            <p:nvPr/>
          </p:nvGrpSpPr>
          <p:grpSpPr>
            <a:xfrm rot="6720000">
              <a:off x="6506" y="4580"/>
              <a:ext cx="438" cy="330"/>
              <a:chOff x="5986" y="4552"/>
              <a:chExt cx="438" cy="330"/>
            </a:xfrm>
          </p:grpSpPr>
          <p:cxnSp>
            <p:nvCxnSpPr>
              <p:cNvPr id="24" name="直接连接符 23"/>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25" name="椭圆 24"/>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28188" y="334670"/>
            <a:ext cx="492591" cy="49259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1825046" y="650604"/>
            <a:ext cx="0" cy="363363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47700" y="398145"/>
            <a:ext cx="1097280" cy="365760"/>
          </a:xfrm>
          <a:prstGeom prst="rect">
            <a:avLst/>
          </a:prstGeom>
          <a:noFill/>
        </p:spPr>
        <p:txBody>
          <a:bodyPr wrap="none" rtlCol="0">
            <a:spAutoFit/>
          </a:bodyPr>
          <a:p>
            <a:r>
              <a:rPr lang="zh-CN" altLang="en-US"/>
              <a:t>绩效评定</a:t>
            </a:r>
            <a:endParaRPr lang="zh-CN" altLang="en-US"/>
          </a:p>
        </p:txBody>
      </p:sp>
      <p:sp>
        <p:nvSpPr>
          <p:cNvPr id="4" name="文本框 3"/>
          <p:cNvSpPr txBox="1"/>
          <p:nvPr/>
        </p:nvSpPr>
        <p:spPr>
          <a:xfrm>
            <a:off x="2218055" y="461645"/>
            <a:ext cx="1097280" cy="365760"/>
          </a:xfrm>
          <a:prstGeom prst="rect">
            <a:avLst/>
          </a:prstGeom>
          <a:noFill/>
        </p:spPr>
        <p:txBody>
          <a:bodyPr wrap="none" rtlCol="0">
            <a:spAutoFit/>
          </a:bodyPr>
          <a:p>
            <a:r>
              <a:rPr lang="zh-CN" altLang="en-US"/>
              <a:t>简浩男：</a:t>
            </a:r>
            <a:endParaRPr lang="zh-CN" altLang="en-US"/>
          </a:p>
        </p:txBody>
      </p:sp>
      <p:cxnSp>
        <p:nvCxnSpPr>
          <p:cNvPr id="5" name="直接连接符 4"/>
          <p:cNvCxnSpPr/>
          <p:nvPr/>
        </p:nvCxnSpPr>
        <p:spPr>
          <a:xfrm>
            <a:off x="1826316" y="882379"/>
            <a:ext cx="0" cy="363363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218055" y="969645"/>
            <a:ext cx="2922905" cy="3660140"/>
          </a:xfrm>
          <a:prstGeom prst="rect">
            <a:avLst/>
          </a:prstGeom>
          <a:noFill/>
        </p:spPr>
        <p:txBody>
          <a:bodyPr wrap="square" rtlCol="0">
            <a:spAutoFit/>
          </a:bodyPr>
          <a:p>
            <a:r>
              <a:rPr lang="zh-CN" altLang="en-US"/>
              <a:t>权重</a:t>
            </a:r>
            <a:r>
              <a:rPr lang="en-US" altLang="zh-CN"/>
              <a:t>		 10</a:t>
            </a:r>
            <a:endParaRPr lang="en-US" altLang="zh-CN"/>
          </a:p>
          <a:p>
            <a:r>
              <a:rPr lang="zh-CN" altLang="en-US"/>
              <a:t>职责要求                   10</a:t>
            </a:r>
            <a:endParaRPr lang="zh-CN" altLang="en-US"/>
          </a:p>
          <a:p>
            <a:r>
              <a:rPr lang="zh-CN" altLang="en-US"/>
              <a:t>技术难度	 </a:t>
            </a:r>
            <a:r>
              <a:rPr lang="en-US" altLang="zh-CN"/>
              <a:t>10</a:t>
            </a:r>
            <a:r>
              <a:rPr lang="zh-CN" altLang="en-US"/>
              <a:t>   </a:t>
            </a:r>
            <a:endParaRPr lang="zh-CN" altLang="en-US"/>
          </a:p>
          <a:p>
            <a:r>
              <a:rPr lang="zh-CN" altLang="en-US"/>
              <a:t>工作的重要性	 10</a:t>
            </a:r>
            <a:endParaRPr lang="zh-CN" altLang="en-US"/>
          </a:p>
          <a:p>
            <a:r>
              <a:rPr lang="zh-CN" altLang="en-US"/>
              <a:t>工作强度</a:t>
            </a:r>
            <a:r>
              <a:rPr lang="en-US" altLang="zh-CN"/>
              <a:t>	</a:t>
            </a:r>
            <a:r>
              <a:rPr lang="zh-CN" altLang="en-US"/>
              <a:t> 10</a:t>
            </a:r>
            <a:endParaRPr lang="zh-CN" altLang="en-US"/>
          </a:p>
          <a:p>
            <a:r>
              <a:rPr lang="zh-CN" altLang="en-US"/>
              <a:t>实际完成情况：	 </a:t>
            </a:r>
            <a:endParaRPr lang="zh-CN" altLang="en-US"/>
          </a:p>
          <a:p>
            <a:r>
              <a:rPr lang="en-US" altLang="zh-CN"/>
              <a:t>所承担工作的完成速度5</a:t>
            </a:r>
            <a:endParaRPr lang="en-US" altLang="zh-CN"/>
          </a:p>
          <a:p>
            <a:r>
              <a:rPr lang="en-US" altLang="zh-CN"/>
              <a:t>所承担工作的完成质量6</a:t>
            </a:r>
            <a:endParaRPr lang="en-US" altLang="zh-CN"/>
          </a:p>
          <a:p>
            <a:r>
              <a:rPr lang="en-US" altLang="zh-CN"/>
              <a:t>工作沟通               7</a:t>
            </a:r>
            <a:endParaRPr lang="en-US" altLang="zh-CN"/>
          </a:p>
          <a:p>
            <a:r>
              <a:rPr lang="en-US" altLang="zh-CN"/>
              <a:t>文档提交的及时程 4</a:t>
            </a:r>
            <a:endParaRPr lang="en-US" altLang="zh-CN"/>
          </a:p>
          <a:p>
            <a:r>
              <a:rPr lang="en-US" altLang="zh-CN"/>
              <a:t>文档的质量	         5</a:t>
            </a:r>
            <a:endParaRPr lang="en-US" altLang="zh-CN"/>
          </a:p>
          <a:p>
            <a:r>
              <a:rPr lang="en-US" altLang="zh-CN"/>
              <a:t>工作态度                 8	</a:t>
            </a:r>
            <a:endParaRPr lang="en-US" altLang="zh-CN"/>
          </a:p>
        </p:txBody>
      </p:sp>
      <p:sp>
        <p:nvSpPr>
          <p:cNvPr id="7" name="文本框 6"/>
          <p:cNvSpPr txBox="1"/>
          <p:nvPr/>
        </p:nvSpPr>
        <p:spPr>
          <a:xfrm>
            <a:off x="6837045" y="398145"/>
            <a:ext cx="640080" cy="365760"/>
          </a:xfrm>
          <a:prstGeom prst="rect">
            <a:avLst/>
          </a:prstGeom>
          <a:noFill/>
        </p:spPr>
        <p:txBody>
          <a:bodyPr wrap="none" rtlCol="0">
            <a:spAutoFit/>
          </a:bodyPr>
          <a:p>
            <a:r>
              <a:rPr lang="zh-CN" altLang="en-US"/>
              <a:t>杨珂</a:t>
            </a:r>
            <a:endParaRPr lang="zh-CN" altLang="en-US"/>
          </a:p>
        </p:txBody>
      </p:sp>
      <p:sp>
        <p:nvSpPr>
          <p:cNvPr id="8" name="文本框 7"/>
          <p:cNvSpPr txBox="1"/>
          <p:nvPr/>
        </p:nvSpPr>
        <p:spPr>
          <a:xfrm>
            <a:off x="5405755" y="1006475"/>
            <a:ext cx="2926080" cy="3385820"/>
          </a:xfrm>
          <a:prstGeom prst="rect">
            <a:avLst/>
          </a:prstGeom>
          <a:noFill/>
        </p:spPr>
        <p:txBody>
          <a:bodyPr wrap="none" rtlCol="0">
            <a:spAutoFit/>
          </a:bodyPr>
          <a:p>
            <a:pPr algn="l"/>
            <a:r>
              <a:rPr lang="zh-CN" altLang="en-US">
                <a:sym typeface="+mn-ea"/>
              </a:rPr>
              <a:t>权重</a:t>
            </a:r>
            <a:r>
              <a:rPr lang="en-US" altLang="zh-CN">
                <a:sym typeface="+mn-ea"/>
              </a:rPr>
              <a:t>		 10</a:t>
            </a:r>
            <a:endParaRPr lang="en-US" altLang="zh-CN"/>
          </a:p>
          <a:p>
            <a:pPr algn="l"/>
            <a:r>
              <a:rPr lang="zh-CN" altLang="en-US">
                <a:sym typeface="+mn-ea"/>
              </a:rPr>
              <a:t>职责要求                   10</a:t>
            </a:r>
            <a:endParaRPr lang="zh-CN" altLang="en-US"/>
          </a:p>
          <a:p>
            <a:pPr algn="l"/>
            <a:r>
              <a:rPr lang="zh-CN" altLang="en-US">
                <a:sym typeface="+mn-ea"/>
              </a:rPr>
              <a:t>技术难度	 </a:t>
            </a:r>
            <a:r>
              <a:rPr lang="en-US" altLang="zh-CN">
                <a:sym typeface="+mn-ea"/>
              </a:rPr>
              <a:t>10</a:t>
            </a:r>
            <a:r>
              <a:rPr lang="zh-CN" altLang="en-US">
                <a:sym typeface="+mn-ea"/>
              </a:rPr>
              <a:t>   </a:t>
            </a:r>
            <a:endParaRPr lang="zh-CN" altLang="en-US"/>
          </a:p>
          <a:p>
            <a:pPr algn="l"/>
            <a:r>
              <a:rPr lang="zh-CN" altLang="en-US">
                <a:sym typeface="+mn-ea"/>
              </a:rPr>
              <a:t>工作的重要性	 10</a:t>
            </a:r>
            <a:endParaRPr lang="zh-CN" altLang="en-US"/>
          </a:p>
          <a:p>
            <a:pPr algn="l"/>
            <a:r>
              <a:rPr lang="zh-CN" altLang="en-US">
                <a:sym typeface="+mn-ea"/>
              </a:rPr>
              <a:t>工作强度</a:t>
            </a:r>
            <a:r>
              <a:rPr lang="en-US" altLang="zh-CN">
                <a:sym typeface="+mn-ea"/>
              </a:rPr>
              <a:t>	</a:t>
            </a:r>
            <a:r>
              <a:rPr lang="zh-CN" altLang="en-US">
                <a:sym typeface="+mn-ea"/>
              </a:rPr>
              <a:t> 10</a:t>
            </a:r>
            <a:endParaRPr lang="zh-CN" altLang="en-US"/>
          </a:p>
          <a:p>
            <a:pPr algn="l"/>
            <a:r>
              <a:rPr lang="zh-CN" altLang="en-US">
                <a:sym typeface="+mn-ea"/>
              </a:rPr>
              <a:t>实际完成情况：	 </a:t>
            </a:r>
            <a:endParaRPr lang="zh-CN" altLang="en-US"/>
          </a:p>
          <a:p>
            <a:pPr algn="l"/>
            <a:r>
              <a:rPr lang="en-US" altLang="zh-CN">
                <a:sym typeface="+mn-ea"/>
              </a:rPr>
              <a:t>所承担工作的完成速度7</a:t>
            </a:r>
            <a:endParaRPr lang="en-US" altLang="zh-CN"/>
          </a:p>
          <a:p>
            <a:pPr algn="l"/>
            <a:r>
              <a:rPr lang="en-US" altLang="zh-CN">
                <a:sym typeface="+mn-ea"/>
              </a:rPr>
              <a:t>所承担工作的完成质量6</a:t>
            </a:r>
            <a:endParaRPr lang="en-US" altLang="zh-CN"/>
          </a:p>
          <a:p>
            <a:pPr algn="l"/>
            <a:r>
              <a:rPr lang="en-US" altLang="zh-CN">
                <a:sym typeface="+mn-ea"/>
              </a:rPr>
              <a:t>工作沟通               7</a:t>
            </a:r>
            <a:endParaRPr lang="en-US" altLang="zh-CN"/>
          </a:p>
          <a:p>
            <a:pPr algn="l"/>
            <a:r>
              <a:rPr lang="en-US" altLang="zh-CN">
                <a:sym typeface="+mn-ea"/>
              </a:rPr>
              <a:t>文档提交的及时程 7</a:t>
            </a:r>
            <a:endParaRPr lang="en-US" altLang="zh-CN"/>
          </a:p>
          <a:p>
            <a:pPr algn="l"/>
            <a:r>
              <a:rPr lang="en-US" altLang="zh-CN">
                <a:sym typeface="+mn-ea"/>
              </a:rPr>
              <a:t>文档的质量	         6</a:t>
            </a:r>
            <a:endParaRPr lang="en-US" altLang="zh-CN"/>
          </a:p>
          <a:p>
            <a:pPr algn="l"/>
            <a:r>
              <a:rPr lang="en-US" altLang="zh-CN">
                <a:sym typeface="+mn-ea"/>
              </a:rPr>
              <a:t>工作态度                 8	</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5307" y="2231480"/>
            <a:ext cx="2012950" cy="555625"/>
          </a:xfrm>
          <a:prstGeom prst="rect">
            <a:avLst/>
          </a:prstGeom>
          <a:noFill/>
        </p:spPr>
        <p:txBody>
          <a:bodyPr wrap="none" rtlCol="0">
            <a:spAutoFit/>
          </a:bodyPr>
          <a:lstStyle/>
          <a:p>
            <a:r>
              <a:rPr lang="en-US" altLang="zh-CN" sz="2800" b="1" dirty="0" smtClean="0">
                <a:solidFill>
                  <a:schemeClr val="tx1">
                    <a:lumMod val="85000"/>
                    <a:lumOff val="15000"/>
                  </a:schemeClr>
                </a:solidFill>
                <a:latin typeface="造字工房朗倩（非商用）细体" charset="-122"/>
                <a:ea typeface="造字工房朗倩（非商用）细体" charset="-122"/>
              </a:rPr>
              <a:t>THANKS</a:t>
            </a:r>
            <a:endParaRPr lang="en-US" altLang="zh-CN" sz="2800" b="1" dirty="0" smtClean="0">
              <a:solidFill>
                <a:schemeClr val="tx1">
                  <a:lumMod val="85000"/>
                  <a:lumOff val="15000"/>
                </a:schemeClr>
              </a:solidFill>
              <a:latin typeface="造字工房朗倩（非商用）细体" charset="-122"/>
              <a:ea typeface="造字工房朗倩（非商用）细体"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185811" y="3783330"/>
            <a:ext cx="773100" cy="603237"/>
            <a:chOff x="5816" y="4526"/>
            <a:chExt cx="1217" cy="950"/>
          </a:xfrm>
        </p:grpSpPr>
        <p:sp>
          <p:nvSpPr>
            <p:cNvPr id="8" name="矩形 7"/>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2"/>
            <p:cNvSpPr txBox="1"/>
            <p:nvPr/>
          </p:nvSpPr>
          <p:spPr>
            <a:xfrm>
              <a:off x="5901" y="4883"/>
              <a:ext cx="1048" cy="562"/>
            </a:xfrm>
            <a:prstGeom prst="rect">
              <a:avLst/>
            </a:prstGeom>
            <a:noFill/>
          </p:spPr>
          <p:txBody>
            <a:bodyPr wrap="none" rtlCol="0">
              <a:spAutoFit/>
            </a:bodyPr>
            <a:p>
              <a:pPr algn="ctr"/>
              <a:r>
                <a:rPr lang="en-US" sz="1600" u="sng" dirty="0">
                  <a:latin typeface="造字工房朗倩（非商用）细体" charset="-122"/>
                  <a:ea typeface="造字工房朗倩（非商用）细体" charset="-122"/>
                </a:rPr>
                <a:t>B   B</a:t>
              </a:r>
              <a:endParaRPr lang="en-US" sz="1600" u="sng" dirty="0">
                <a:latin typeface="造字工房朗倩（非商用）细体" charset="-122"/>
                <a:ea typeface="造字工房朗倩（非商用）细体" charset="-122"/>
              </a:endParaRPr>
            </a:p>
          </p:txBody>
        </p:sp>
        <p:grpSp>
          <p:nvGrpSpPr>
            <p:cNvPr id="10" name="组合 9"/>
            <p:cNvGrpSpPr/>
            <p:nvPr/>
          </p:nvGrpSpPr>
          <p:grpSpPr>
            <a:xfrm>
              <a:off x="5986" y="4552"/>
              <a:ext cx="439" cy="331"/>
              <a:chOff x="5986" y="4552"/>
              <a:chExt cx="439" cy="331"/>
            </a:xfrm>
          </p:grpSpPr>
          <p:cxnSp>
            <p:nvCxnSpPr>
              <p:cNvPr id="11" name="直接连接符 10"/>
              <p:cNvCxnSpPr>
                <a:endCxn id="9"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2" name="椭圆 11"/>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6582410" y="3641725"/>
            <a:ext cx="2028190" cy="368300"/>
          </a:xfrm>
          <a:prstGeom prst="rect">
            <a:avLst/>
          </a:prstGeom>
          <a:noFill/>
        </p:spPr>
        <p:txBody>
          <a:bodyPr wrap="square" rtlCol="0">
            <a:spAutoFit/>
          </a:bodyPr>
          <a:p>
            <a:r>
              <a:rPr lang="zh-CN" altLang="en-US">
                <a:latin typeface="造字工房朗倩（非商用）细体" charset="-122"/>
                <a:ea typeface="造字工房朗倩（非商用）细体" charset="-122"/>
              </a:rPr>
              <a:t>小组：</a:t>
            </a:r>
            <a:r>
              <a:rPr lang="en-US" altLang="zh-CN">
                <a:latin typeface="造字工房朗倩（非商用）细体" charset="-122"/>
                <a:ea typeface="造字工房朗倩（非商用）细体" charset="-122"/>
              </a:rPr>
              <a:t>G20</a:t>
            </a:r>
            <a:endParaRPr lang="en-US" altLang="zh-CN">
              <a:latin typeface="造字工房朗倩（非商用）细体" charset="-122"/>
              <a:ea typeface="造字工房朗倩（非商用）细体" charset="-122"/>
            </a:endParaRPr>
          </a:p>
        </p:txBody>
      </p:sp>
      <p:sp>
        <p:nvSpPr>
          <p:cNvPr id="14" name="文本框 13"/>
          <p:cNvSpPr txBox="1"/>
          <p:nvPr/>
        </p:nvSpPr>
        <p:spPr>
          <a:xfrm>
            <a:off x="6582410" y="3996690"/>
            <a:ext cx="2388235" cy="938530"/>
          </a:xfrm>
          <a:prstGeom prst="rect">
            <a:avLst/>
          </a:prstGeom>
          <a:noFill/>
        </p:spPr>
        <p:txBody>
          <a:bodyPr wrap="square" rtlCol="0">
            <a:spAutoFit/>
          </a:bodyPr>
          <a:p>
            <a:r>
              <a:rPr lang="zh-CN" altLang="en-US">
                <a:latin typeface="造字工房朗倩（非商用）细体" charset="-122"/>
                <a:ea typeface="造字工房朗倩（非商用）细体" charset="-122"/>
              </a:rPr>
              <a:t>计划负责人：朱天琦</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可行性报告：简浩男</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PPT</a:t>
            </a:r>
            <a:r>
              <a:rPr lang="zh-CN" altLang="en-US">
                <a:latin typeface="造字工房朗倩（非商用）细体" charset="-122"/>
                <a:ea typeface="造字工房朗倩（非商用）细体" charset="-122"/>
              </a:rPr>
              <a:t>：杨珂</a:t>
            </a:r>
            <a:endParaRPr lang="zh-CN" altLang="en-US">
              <a:latin typeface="造字工房朗倩（非商用）细体" charset="-122"/>
              <a:ea typeface="造字工房朗倩（非商用）细体" charset="-122"/>
            </a:endParaRPr>
          </a:p>
        </p:txBody>
      </p:sp>
      <p:sp>
        <p:nvSpPr>
          <p:cNvPr id="6" name="文本框 5"/>
          <p:cNvSpPr txBox="1"/>
          <p:nvPr/>
        </p:nvSpPr>
        <p:spPr>
          <a:xfrm>
            <a:off x="266065" y="192405"/>
            <a:ext cx="6367145" cy="2035810"/>
          </a:xfrm>
          <a:prstGeom prst="rect">
            <a:avLst/>
          </a:prstGeom>
          <a:noFill/>
        </p:spPr>
        <p:txBody>
          <a:bodyPr wrap="square" rtlCol="0">
            <a:spAutoFit/>
          </a:bodyPr>
          <a:p>
            <a:r>
              <a:rPr lang="zh-CN" altLang="en-US">
                <a:latin typeface="造字工房朗倩（非商用）细体" charset="-122"/>
                <a:ea typeface="造字工房朗倩（非商用）细体" charset="-122"/>
              </a:rPr>
              <a:t>参考资 料：</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  知乎上关于WebSocket的科普</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Cnodes《实时弹幕系统的设计与实现》</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Github 云吧</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参考网站：</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    bilibili</a:t>
            </a:r>
            <a:r>
              <a:rPr lang="zh-CN" altLang="en-US">
                <a:latin typeface="造字工房朗倩（非商用）细体" charset="-122"/>
                <a:ea typeface="造字工房朗倩（非商用）细体" charset="-122"/>
              </a:rPr>
              <a:t>弹幕网</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childTnLst>
                                    <p:animRot by="21600000">
                                      <p:cBhvr>
                                        <p:cTn id="6" dur="5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0" name="图片 9" descr="70f86863gw1f2xix6xnp3j20cl0bujt7"/>
          <p:cNvPicPr>
            <a:picLocks noChangeAspect="1"/>
          </p:cNvPicPr>
          <p:nvPr/>
        </p:nvPicPr>
        <p:blipFill>
          <a:blip r:embed="rId1"/>
          <a:stretch>
            <a:fillRect/>
          </a:stretch>
        </p:blipFill>
        <p:spPr>
          <a:xfrm>
            <a:off x="3074035" y="871220"/>
            <a:ext cx="3362325" cy="3162300"/>
          </a:xfrm>
          <a:prstGeom prst="rect">
            <a:avLst/>
          </a:prstGeom>
        </p:spPr>
      </p:pic>
      <p:pic>
        <p:nvPicPr>
          <p:cNvPr id="14" name="图片 13" descr="70f86863gw1f2xix2yivvj20sg0lcai1"/>
          <p:cNvPicPr>
            <a:picLocks noChangeAspect="1"/>
          </p:cNvPicPr>
          <p:nvPr/>
        </p:nvPicPr>
        <p:blipFill>
          <a:blip r:embed="rId2"/>
          <a:stretch>
            <a:fillRect/>
          </a:stretch>
        </p:blipFill>
        <p:spPr>
          <a:xfrm>
            <a:off x="2277110" y="871220"/>
            <a:ext cx="4458335" cy="3347085"/>
          </a:xfrm>
          <a:prstGeom prst="rect">
            <a:avLst/>
          </a:prstGeom>
        </p:spPr>
      </p:pic>
      <p:sp>
        <p:nvSpPr>
          <p:cNvPr id="19" name="文本框 18"/>
          <p:cNvSpPr txBox="1"/>
          <p:nvPr/>
        </p:nvSpPr>
        <p:spPr>
          <a:xfrm>
            <a:off x="1177290" y="1018540"/>
            <a:ext cx="1378585" cy="389890"/>
          </a:xfrm>
          <a:prstGeom prst="rect">
            <a:avLst/>
          </a:prstGeom>
          <a:noFill/>
        </p:spPr>
        <p:txBody>
          <a:bodyPr wrap="square" rtlCol="0">
            <a:spAutoFit/>
          </a:bodyPr>
          <a:p>
            <a:r>
              <a:rPr lang="zh-CN" altLang="en-US">
                <a:latin typeface="造字工房悦圆演示版常规体" charset="-122"/>
                <a:ea typeface="造字工房悦圆演示版常规体" charset="-122"/>
              </a:rPr>
              <a:t>有这样的</a:t>
            </a:r>
            <a:endParaRPr lang="zh-CN" altLang="en-US">
              <a:latin typeface="造字工房悦圆演示版常规体" charset="-122"/>
              <a:ea typeface="造字工房悦圆演示版常规体" charset="-122"/>
            </a:endParaRPr>
          </a:p>
        </p:txBody>
      </p:sp>
      <p:sp>
        <p:nvSpPr>
          <p:cNvPr id="20" name="文本框 19"/>
          <p:cNvSpPr txBox="1"/>
          <p:nvPr/>
        </p:nvSpPr>
        <p:spPr>
          <a:xfrm>
            <a:off x="1129030" y="1586230"/>
            <a:ext cx="1148080" cy="389890"/>
          </a:xfrm>
          <a:prstGeom prst="rect">
            <a:avLst/>
          </a:prstGeom>
          <a:noFill/>
        </p:spPr>
        <p:txBody>
          <a:bodyPr wrap="square" rtlCol="0">
            <a:spAutoFit/>
          </a:bodyPr>
          <a:p>
            <a:r>
              <a:rPr lang="zh-CN" altLang="en-US">
                <a:latin typeface="造字工房朗倩（非商用）细体" charset="-122"/>
                <a:ea typeface="造字工房朗倩（非商用）细体" charset="-122"/>
              </a:rPr>
              <a:t>有这样的</a:t>
            </a:r>
            <a:endParaRPr lang="zh-CN" altLang="en-US">
              <a:latin typeface="造字工房朗倩（非商用）细体" charset="-122"/>
              <a:ea typeface="造字工房朗倩（非商用）细体" charset="-122"/>
            </a:endParaRPr>
          </a:p>
        </p:txBody>
      </p:sp>
      <p:grpSp>
        <p:nvGrpSpPr>
          <p:cNvPr id="30" name="组合 29"/>
          <p:cNvGrpSpPr/>
          <p:nvPr/>
        </p:nvGrpSpPr>
        <p:grpSpPr>
          <a:xfrm>
            <a:off x="2204720" y="749300"/>
            <a:ext cx="4735195" cy="3722370"/>
            <a:chOff x="-1819" y="2218"/>
            <a:chExt cx="7457" cy="5862"/>
          </a:xfrm>
        </p:grpSpPr>
        <p:pic>
          <p:nvPicPr>
            <p:cNvPr id="7" name="图片 6" descr="70f86863gw1f2x8v4bnp6j20k00twdm3 (1)"/>
            <p:cNvPicPr>
              <a:picLocks noChangeAspect="1"/>
            </p:cNvPicPr>
            <p:nvPr/>
          </p:nvPicPr>
          <p:blipFill>
            <a:blip r:embed="rId3"/>
            <a:srcRect t="50331"/>
            <a:stretch>
              <a:fillRect/>
            </a:stretch>
          </p:blipFill>
          <p:spPr>
            <a:xfrm>
              <a:off x="-1818" y="2546"/>
              <a:ext cx="7456" cy="5534"/>
            </a:xfrm>
            <a:prstGeom prst="rect">
              <a:avLst/>
            </a:prstGeom>
          </p:spPr>
        </p:pic>
        <p:pic>
          <p:nvPicPr>
            <p:cNvPr id="18" name="图片 17" descr="70f86863gw1f2x8v4bnp6j20k00twdm3"/>
            <p:cNvPicPr>
              <a:picLocks noChangeAspect="1"/>
            </p:cNvPicPr>
            <p:nvPr/>
          </p:nvPicPr>
          <p:blipFill>
            <a:blip r:embed="rId3"/>
            <a:srcRect b="50987"/>
            <a:stretch>
              <a:fillRect/>
            </a:stretch>
          </p:blipFill>
          <p:spPr>
            <a:xfrm>
              <a:off x="-1819" y="2218"/>
              <a:ext cx="7457" cy="5463"/>
            </a:xfrm>
            <a:prstGeom prst="rect">
              <a:avLst/>
            </a:prstGeom>
          </p:spPr>
        </p:pic>
      </p:grpSp>
      <p:sp>
        <p:nvSpPr>
          <p:cNvPr id="11" name="文本框 10"/>
          <p:cNvSpPr txBox="1"/>
          <p:nvPr/>
        </p:nvSpPr>
        <p:spPr>
          <a:xfrm>
            <a:off x="890270" y="2042160"/>
            <a:ext cx="1386840" cy="389890"/>
          </a:xfrm>
          <a:prstGeom prst="rect">
            <a:avLst/>
          </a:prstGeom>
          <a:noFill/>
        </p:spPr>
        <p:txBody>
          <a:bodyPr wrap="square" rtlCol="0">
            <a:spAutoFit/>
          </a:bodyPr>
          <a:p>
            <a:r>
              <a:rPr lang="zh-CN" altLang="en-US">
                <a:latin typeface="造字工房悦圆演示版常规体" charset="-122"/>
                <a:ea typeface="造字工房悦圆演示版常规体" charset="-122"/>
              </a:rPr>
              <a:t>还有这样的</a:t>
            </a:r>
            <a:endParaRPr lang="zh-CN" altLang="en-US">
              <a:latin typeface="造字工房悦圆演示版常规体" charset="-122"/>
              <a:ea typeface="造字工房悦圆演示版常规体" charset="-122"/>
            </a:endParaRPr>
          </a:p>
        </p:txBody>
      </p:sp>
      <p:grpSp>
        <p:nvGrpSpPr>
          <p:cNvPr id="21" name="组合 20"/>
          <p:cNvGrpSpPr/>
          <p:nvPr/>
        </p:nvGrpSpPr>
        <p:grpSpPr>
          <a:xfrm>
            <a:off x="7699375" y="4516755"/>
            <a:ext cx="729615" cy="595149"/>
            <a:chOff x="5816" y="4526"/>
            <a:chExt cx="1217" cy="1033"/>
          </a:xfrm>
        </p:grpSpPr>
        <p:sp>
          <p:nvSpPr>
            <p:cNvPr id="22" name="矩形 21"/>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TextBox 2"/>
            <p:cNvSpPr txBox="1"/>
            <p:nvPr/>
          </p:nvSpPr>
          <p:spPr>
            <a:xfrm>
              <a:off x="6078" y="4882"/>
              <a:ext cx="691" cy="677"/>
            </a:xfrm>
            <a:prstGeom prst="rect">
              <a:avLst/>
            </a:prstGeom>
            <a:noFill/>
          </p:spPr>
          <p:txBody>
            <a:bodyPr wrap="square" rtlCol="0">
              <a:spAutoFit/>
            </a:bodyPr>
            <a:p>
              <a:pPr algn="ctr"/>
              <a:r>
                <a:rPr lang="en-US" dirty="0">
                  <a:latin typeface="造字工房朗倩（非商用）细体" charset="-122"/>
                  <a:ea typeface="造字工房朗倩（非商用）细体" charset="-122"/>
                </a:rPr>
                <a:t>3</a:t>
              </a:r>
              <a:endParaRPr lang="en-US" dirty="0">
                <a:latin typeface="造字工房朗倩（非商用）细体" charset="-122"/>
                <a:ea typeface="造字工房朗倩（非商用）细体" charset="-122"/>
              </a:endParaRPr>
            </a:p>
          </p:txBody>
        </p:sp>
        <p:grpSp>
          <p:nvGrpSpPr>
            <p:cNvPr id="24" name="组合 23"/>
            <p:cNvGrpSpPr/>
            <p:nvPr/>
          </p:nvGrpSpPr>
          <p:grpSpPr>
            <a:xfrm>
              <a:off x="5986" y="4552"/>
              <a:ext cx="437" cy="330"/>
              <a:chOff x="5986" y="4552"/>
              <a:chExt cx="437" cy="330"/>
            </a:xfrm>
          </p:grpSpPr>
          <p:cxnSp>
            <p:nvCxnSpPr>
              <p:cNvPr id="25" name="直接连接符 24"/>
              <p:cNvCxnSpPr>
                <a:endCxn id="23"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27" name="组合 26"/>
            <p:cNvGrpSpPr/>
            <p:nvPr/>
          </p:nvGrpSpPr>
          <p:grpSpPr>
            <a:xfrm rot="6720000">
              <a:off x="6506" y="4580"/>
              <a:ext cx="438" cy="330"/>
              <a:chOff x="5986" y="4552"/>
              <a:chExt cx="438" cy="330"/>
            </a:xfrm>
          </p:grpSpPr>
          <p:cxnSp>
            <p:nvCxnSpPr>
              <p:cNvPr id="28" name="直接连接符 27"/>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29" name="椭圆 28"/>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3"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subTnLst>
                                    <p:audio>
                                      <p:cMediaNode vol="99000">
                                        <p:cTn display="1"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p:tgtEl>
                                          <p:spTgt spid="20"/>
                                        </p:tgtEl>
                                        <p:attrNameLst>
                                          <p:attrName>ppt_y</p:attrName>
                                        </p:attrNameLst>
                                      </p:cBhvr>
                                      <p:tavLst>
                                        <p:tav tm="0">
                                          <p:val>
                                            <p:strVal val="#ppt_y+#ppt_h*1.125000"/>
                                          </p:val>
                                        </p:tav>
                                        <p:tav tm="100000">
                                          <p:val>
                                            <p:strVal val="#ppt_y"/>
                                          </p:val>
                                        </p:tav>
                                      </p:tavLst>
                                    </p:anim>
                                    <p:animEffect transition="in" filter="wipe(up)">
                                      <p:cBhvr>
                                        <p:cTn id="18" dur="500"/>
                                        <p:tgtEl>
                                          <p:spTgt spid="20"/>
                                        </p:tgtEl>
                                      </p:cBhvr>
                                    </p:animEffect>
                                  </p:childTnLst>
                                </p:cTn>
                              </p:par>
                              <p:par>
                                <p:cTn id="19" presetID="1" presetClass="exit" presetSubtype="0" fill="hold"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grpId="6"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p:tgtEl>
                                          <p:spTgt spid="11"/>
                                        </p:tgtEl>
                                        <p:attrNameLst>
                                          <p:attrName>ppt_y</p:attrName>
                                        </p:attrNameLst>
                                      </p:cBhvr>
                                      <p:tavLst>
                                        <p:tav tm="0">
                                          <p:val>
                                            <p:strVal val="#ppt_y+#ppt_h*1.125000"/>
                                          </p:val>
                                        </p:tav>
                                        <p:tav tm="100000">
                                          <p:val>
                                            <p:strVal val="#ppt_y"/>
                                          </p:val>
                                        </p:tav>
                                      </p:tavLst>
                                    </p:anim>
                                    <p:animEffect transition="in" filter="wipe(up)">
                                      <p:cBhvr>
                                        <p:cTn id="32" dur="500"/>
                                        <p:tgtEl>
                                          <p:spTgt spid="11"/>
                                        </p:tgtEl>
                                      </p:cBhvr>
                                    </p:animEffect>
                                  </p:childTnLst>
                                </p:cTn>
                              </p:par>
                              <p:par>
                                <p:cTn id="33" presetID="1" presetClass="exit" presetSubtype="0" fill="hold" nodeType="with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19" grpId="3"/>
      <p:bldP spid="19" grpId="4"/>
      <p:bldP spid="19" grpId="5"/>
      <p:bldP spid="19" grpId="6"/>
      <p:bldP spid="20" grpId="0"/>
      <p:bldP spid="11" grpId="0"/>
      <p:bldP spid="20"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项目</a:t>
            </a:r>
            <a:r>
              <a:rPr lang="zh-CN" altLang="en-US" sz="1600" b="1" dirty="0">
                <a:solidFill>
                  <a:schemeClr val="tx1">
                    <a:lumMod val="85000"/>
                    <a:lumOff val="15000"/>
                  </a:schemeClr>
                </a:solidFill>
                <a:latin typeface="造字工房朗倩（非商用）细体" charset="-122"/>
                <a:ea typeface="造字工房朗倩（非商用）细体" charset="-122"/>
              </a:rPr>
              <a:t>要求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2353945" y="904875"/>
            <a:ext cx="5066665" cy="389890"/>
          </a:xfrm>
          <a:prstGeom prst="rect">
            <a:avLst/>
          </a:prstGeom>
          <a:noFill/>
        </p:spPr>
        <p:txBody>
          <a:bodyPr wrap="square" rtlCol="0">
            <a:spAutoFit/>
          </a:bodyPr>
          <a:p>
            <a:r>
              <a:rPr lang="zh-CN" altLang="en-US">
                <a:latin typeface="造字工房朗倩（非商用）细体" charset="-122"/>
                <a:ea typeface="造字工房朗倩（非商用）细体" charset="-122"/>
              </a:rPr>
              <a:t>初步决定实现在</a:t>
            </a:r>
            <a:r>
              <a:rPr lang="zh-CN" altLang="en-US">
                <a:solidFill>
                  <a:srgbClr val="00B0F0"/>
                </a:solidFill>
                <a:latin typeface="造字工房朗倩（非商用）细体" charset="-122"/>
                <a:ea typeface="造字工房朗倩（非商用）细体" charset="-122"/>
              </a:rPr>
              <a:t>Web</a:t>
            </a:r>
            <a:r>
              <a:rPr lang="zh-CN" altLang="en-US">
                <a:latin typeface="造字工房朗倩（非商用）细体" charset="-122"/>
                <a:ea typeface="造字工房朗倩（非商用）细体" charset="-122"/>
              </a:rPr>
              <a:t>端上面做到实时弹幕系统</a:t>
            </a:r>
            <a:endParaRPr lang="zh-CN" altLang="en-US">
              <a:latin typeface="造字工房朗倩（非商用）细体" charset="-122"/>
              <a:ea typeface="造字工房朗倩（非商用）细体" charset="-122"/>
            </a:endParaRPr>
          </a:p>
        </p:txBody>
      </p:sp>
      <p:sp>
        <p:nvSpPr>
          <p:cNvPr id="12" name="文本框 11"/>
          <p:cNvSpPr txBox="1"/>
          <p:nvPr/>
        </p:nvSpPr>
        <p:spPr>
          <a:xfrm>
            <a:off x="2353945" y="1387475"/>
            <a:ext cx="6378575" cy="389890"/>
          </a:xfrm>
          <a:prstGeom prst="rect">
            <a:avLst/>
          </a:prstGeom>
          <a:noFill/>
        </p:spPr>
        <p:txBody>
          <a:bodyPr wrap="square" rtlCol="0">
            <a:spAutoFit/>
          </a:bodyPr>
          <a:p>
            <a:r>
              <a:rPr lang="zh-CN" altLang="en-US">
                <a:solidFill>
                  <a:schemeClr val="accent6">
                    <a:lumMod val="75000"/>
                  </a:schemeClr>
                </a:solidFill>
                <a:latin typeface="造字工房朗倩（非商用）细体" charset="-122"/>
                <a:ea typeface="造字工房朗倩（非商用）细体" charset="-122"/>
              </a:rPr>
              <a:t>学生</a:t>
            </a:r>
            <a:r>
              <a:rPr lang="zh-CN" altLang="en-US">
                <a:latin typeface="造字工房朗倩（非商用）细体" charset="-122"/>
                <a:ea typeface="造字工房朗倩（非商用）细体" charset="-122"/>
              </a:rPr>
              <a:t>通过</a:t>
            </a:r>
            <a:r>
              <a:rPr lang="zh-CN" altLang="en-US">
                <a:solidFill>
                  <a:srgbClr val="92D050"/>
                </a:solidFill>
                <a:latin typeface="造字工房朗倩（非商用）细体" charset="-122"/>
                <a:ea typeface="造字工房朗倩（非商用）细体" charset="-122"/>
              </a:rPr>
              <a:t>手机端</a:t>
            </a:r>
            <a:r>
              <a:rPr lang="zh-CN" altLang="en-US">
                <a:latin typeface="造字工房朗倩（非商用）细体" charset="-122"/>
                <a:ea typeface="造字工房朗倩（非商用）细体" charset="-122"/>
              </a:rPr>
              <a:t>发送弹幕，</a:t>
            </a:r>
            <a:r>
              <a:rPr lang="zh-CN" altLang="en-US">
                <a:solidFill>
                  <a:schemeClr val="accent5">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端接收弹幕，并展示在</a:t>
            </a:r>
            <a:r>
              <a:rPr lang="zh-CN" altLang="en-US">
                <a:solidFill>
                  <a:schemeClr val="accent1">
                    <a:lumMod val="60000"/>
                    <a:lumOff val="40000"/>
                  </a:schemeClr>
                </a:solidFill>
                <a:latin typeface="造字工房朗倩（非商用）细体" charset="-122"/>
                <a:ea typeface="造字工房朗倩（非商用）细体" charset="-122"/>
              </a:rPr>
              <a:t>PC</a:t>
            </a:r>
            <a:r>
              <a:rPr lang="zh-CN" altLang="en-US">
                <a:latin typeface="造字工房朗倩（非商用）细体" charset="-122"/>
                <a:ea typeface="造字工房朗倩（非商用）细体" charset="-122"/>
              </a:rPr>
              <a:t>上</a:t>
            </a:r>
            <a:endParaRPr lang="zh-CN" altLang="en-US">
              <a:latin typeface="造字工房朗倩（非商用）细体" charset="-122"/>
              <a:ea typeface="造字工房朗倩（非商用）细体" charset="-122"/>
            </a:endParaRPr>
          </a:p>
        </p:txBody>
      </p:sp>
      <p:sp>
        <p:nvSpPr>
          <p:cNvPr id="17" name="文本框 16"/>
          <p:cNvSpPr txBox="1"/>
          <p:nvPr/>
        </p:nvSpPr>
        <p:spPr>
          <a:xfrm>
            <a:off x="2353945" y="1880235"/>
            <a:ext cx="316103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能保证弹幕之间不出现</a:t>
            </a:r>
            <a:endParaRPr lang="zh-CN" altLang="en-US">
              <a:latin typeface="造字工房朗倩（非商用）细体" charset="-122"/>
              <a:ea typeface="造字工房朗倩（非商用）细体" charset="-122"/>
            </a:endParaRPr>
          </a:p>
        </p:txBody>
      </p:sp>
      <p:sp>
        <p:nvSpPr>
          <p:cNvPr id="19" name="文本框 18"/>
          <p:cNvSpPr txBox="1"/>
          <p:nvPr/>
        </p:nvSpPr>
        <p:spPr>
          <a:xfrm>
            <a:off x="2353945" y="2372995"/>
            <a:ext cx="5066665" cy="365760"/>
          </a:xfrm>
          <a:prstGeom prst="rect">
            <a:avLst/>
          </a:prstGeom>
          <a:noFill/>
        </p:spPr>
        <p:txBody>
          <a:bodyPr wrap="square" rtlCol="0">
            <a:spAutoFit/>
          </a:bodyPr>
          <a:p>
            <a:r>
              <a:rPr lang="zh-CN" altLang="en-US">
                <a:latin typeface="造字工房朗倩（非商用）细体" charset="-122"/>
                <a:ea typeface="造字工房朗倩（非商用）细体" charset="-122"/>
              </a:rPr>
              <a:t>能控制屏幕上的弹幕出现的</a:t>
            </a:r>
            <a:r>
              <a:rPr lang="zh-CN" altLang="en-US">
                <a:solidFill>
                  <a:srgbClr val="FFC000"/>
                </a:solidFill>
                <a:latin typeface="造字工房朗倩（非商用）细体" charset="-122"/>
                <a:ea typeface="造字工房朗倩（非商用）细体" charset="-122"/>
              </a:rPr>
              <a:t>条数</a:t>
            </a:r>
            <a:endParaRPr lang="zh-CN" altLang="en-US">
              <a:solidFill>
                <a:srgbClr val="FFC000"/>
              </a:solidFill>
              <a:latin typeface="造字工房朗倩（非商用）细体" charset="-122"/>
              <a:ea typeface="造字工房朗倩（非商用）细体" charset="-122"/>
            </a:endParaRPr>
          </a:p>
        </p:txBody>
      </p:sp>
      <p:sp>
        <p:nvSpPr>
          <p:cNvPr id="20" name="文本框 19"/>
          <p:cNvSpPr txBox="1"/>
          <p:nvPr/>
        </p:nvSpPr>
        <p:spPr>
          <a:xfrm>
            <a:off x="2353945" y="2886710"/>
            <a:ext cx="4104005" cy="365760"/>
          </a:xfrm>
          <a:prstGeom prst="rect">
            <a:avLst/>
          </a:prstGeom>
          <a:noFill/>
        </p:spPr>
        <p:txBody>
          <a:bodyPr wrap="square" rtlCol="0">
            <a:spAutoFit/>
          </a:bodyPr>
          <a:p>
            <a:r>
              <a:rPr lang="zh-CN" altLang="en-US">
                <a:solidFill>
                  <a:schemeClr val="accent1">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端能够控制弹幕出现的时间</a:t>
            </a:r>
            <a:endParaRPr lang="zh-CN" altLang="en-US">
              <a:latin typeface="造字工房朗倩（非商用）细体" charset="-122"/>
              <a:ea typeface="造字工房朗倩（非商用）细体" charset="-122"/>
            </a:endParaRPr>
          </a:p>
        </p:txBody>
      </p:sp>
      <p:sp>
        <p:nvSpPr>
          <p:cNvPr id="21" name="文本框 20"/>
          <p:cNvSpPr txBox="1"/>
          <p:nvPr/>
        </p:nvSpPr>
        <p:spPr>
          <a:xfrm>
            <a:off x="2353945" y="3355975"/>
            <a:ext cx="398907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能屏蔽掉大量的</a:t>
            </a:r>
            <a:r>
              <a:rPr lang="zh-CN" altLang="en-US">
                <a:solidFill>
                  <a:srgbClr val="FF0000"/>
                </a:solidFill>
                <a:latin typeface="造字工房朗倩（非商用）细体" charset="-122"/>
                <a:ea typeface="造字工房朗倩（非商用）细体" charset="-122"/>
              </a:rPr>
              <a:t>敏感字体</a:t>
            </a:r>
            <a:endParaRPr lang="zh-CN" altLang="en-US">
              <a:solidFill>
                <a:srgbClr val="FF0000"/>
              </a:solidFill>
              <a:latin typeface="造字工房朗倩（非商用）细体" charset="-122"/>
              <a:ea typeface="造字工房朗倩（非商用）细体" charset="-122"/>
            </a:endParaRPr>
          </a:p>
        </p:txBody>
      </p:sp>
      <p:sp>
        <p:nvSpPr>
          <p:cNvPr id="22" name="文本框 21"/>
          <p:cNvSpPr txBox="1"/>
          <p:nvPr/>
        </p:nvSpPr>
        <p:spPr>
          <a:xfrm>
            <a:off x="4693285" y="1880235"/>
            <a:ext cx="821690" cy="389890"/>
          </a:xfrm>
          <a:prstGeom prst="rect">
            <a:avLst/>
          </a:prstGeom>
          <a:noFill/>
          <a:effectLst>
            <a:outerShdw dist="38100" dir="8100000" algn="tr" rotWithShape="0">
              <a:prstClr val="black">
                <a:alpha val="32000"/>
              </a:prstClr>
            </a:outerShdw>
          </a:effectLst>
        </p:spPr>
        <p:txBody>
          <a:bodyPr wrap="square" rtlCol="0">
            <a:spAutoFit/>
          </a:bodyPr>
          <a:p>
            <a:r>
              <a:rPr lang="zh-CN" altLang="en-US">
                <a:solidFill>
                  <a:srgbClr val="00B050"/>
                </a:solidFill>
                <a:latin typeface="造字工房朗倩（非商用）细体" charset="-122"/>
                <a:ea typeface="造字工房朗倩（非商用）细体" charset="-122"/>
              </a:rPr>
              <a:t>重叠</a:t>
            </a:r>
            <a:endParaRPr lang="zh-CN" altLang="en-US">
              <a:solidFill>
                <a:srgbClr val="00B050"/>
              </a:solidFill>
              <a:latin typeface="造字工房朗倩（非商用）细体" charset="-122"/>
              <a:ea typeface="造字工房朗倩（非商用）细体" charset="-122"/>
            </a:endParaRPr>
          </a:p>
        </p:txBody>
      </p:sp>
      <p:sp>
        <p:nvSpPr>
          <p:cNvPr id="6" name="文本框 5"/>
          <p:cNvSpPr txBox="1"/>
          <p:nvPr/>
        </p:nvSpPr>
        <p:spPr>
          <a:xfrm>
            <a:off x="2353945" y="3793490"/>
            <a:ext cx="6162675" cy="389890"/>
          </a:xfrm>
          <a:prstGeom prst="rect">
            <a:avLst/>
          </a:prstGeom>
          <a:noFill/>
        </p:spPr>
        <p:txBody>
          <a:bodyPr wrap="square" rtlCol="0">
            <a:spAutoFit/>
          </a:bodyPr>
          <a:p>
            <a:r>
              <a:rPr lang="zh-CN" altLang="en-US">
                <a:solidFill>
                  <a:schemeClr val="accent5">
                    <a:lumMod val="50000"/>
                  </a:schemeClr>
                </a:solidFill>
                <a:latin typeface="造字工房朗倩（非商用）细体" charset="-122"/>
                <a:ea typeface="造字工房朗倩（非商用）细体" charset="-122"/>
              </a:rPr>
              <a:t>一人一账号</a:t>
            </a:r>
            <a:r>
              <a:rPr lang="zh-CN" altLang="en-US">
                <a:latin typeface="造字工房朗倩（非商用）细体" charset="-122"/>
                <a:ea typeface="造字工房朗倩（非商用）细体" charset="-122"/>
              </a:rPr>
              <a:t>，通过学号登录，弹幕不显示发送人</a:t>
            </a:r>
            <a:endParaRPr lang="zh-CN" altLang="en-US">
              <a:latin typeface="造字工房朗倩（非商用）细体" charset="-122"/>
              <a:ea typeface="造字工房朗倩（非商用）细体" charset="-122"/>
            </a:endParaRPr>
          </a:p>
        </p:txBody>
      </p:sp>
      <p:sp>
        <p:nvSpPr>
          <p:cNvPr id="10" name="文本框 9"/>
          <p:cNvSpPr txBox="1"/>
          <p:nvPr/>
        </p:nvSpPr>
        <p:spPr>
          <a:xfrm>
            <a:off x="2353945" y="4040505"/>
            <a:ext cx="51015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只能从</a:t>
            </a:r>
            <a:r>
              <a:rPr lang="zh-CN" altLang="en-US">
                <a:solidFill>
                  <a:srgbClr val="7030A0"/>
                </a:solidFill>
                <a:latin typeface="造字工房朗倩（非商用）细体" charset="-122"/>
                <a:ea typeface="造字工房朗倩（非商用）细体" charset="-122"/>
                <a:sym typeface="+mn-ea"/>
              </a:rPr>
              <a:t>后台查询</a:t>
            </a:r>
            <a:r>
              <a:rPr lang="zh-CN" altLang="en-US">
                <a:latin typeface="造字工房朗倩（非商用）细体" charset="-122"/>
                <a:ea typeface="造字工房朗倩（非商用）细体" charset="-122"/>
                <a:sym typeface="+mn-ea"/>
              </a:rPr>
              <a:t>指定时段某人发布的弹幕</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 calcmode="lin" valueType="num">
                                      <p:cBhvr>
                                        <p:cTn id="23" dur="500" fill="hold"/>
                                        <p:tgtEl>
                                          <p:spTgt spid="22"/>
                                        </p:tgtEl>
                                        <p:attrNameLst>
                                          <p:attrName>style.rotation</p:attrName>
                                        </p:attrNameLst>
                                      </p:cBhvr>
                                      <p:tavLst>
                                        <p:tav tm="0">
                                          <p:val>
                                            <p:fltVal val="360"/>
                                          </p:val>
                                        </p:tav>
                                        <p:tav tm="100000">
                                          <p:val>
                                            <p:fltVal val="0"/>
                                          </p:val>
                                        </p:tav>
                                      </p:tavLst>
                                    </p:anim>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10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1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10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10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7" grpId="0"/>
      <p:bldP spid="19" grpId="0"/>
      <p:bldP spid="20" grpId="0"/>
      <p:bldP spid="21" grpId="0"/>
      <p:bldP spid="22" grpId="0" bldLvl="0" animBg="1"/>
      <p:bldP spid="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项目工作范围</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3580" y="1196340"/>
            <a:ext cx="2542540" cy="555625"/>
          </a:xfrm>
          <a:prstGeom prst="rect">
            <a:avLst/>
          </a:prstGeom>
          <a:noFill/>
          <a:ln w="9525">
            <a:noFill/>
          </a:ln>
        </p:spPr>
        <p:txBody>
          <a:bodyPr wrap="square">
            <a:spAutoFit/>
          </a:bodyPr>
          <a:p>
            <a:pPr marL="0" indent="0" algn="l"/>
            <a:r>
              <a:rPr lang="zh-CN" altLang="en-US" sz="2800" u="none">
                <a:latin typeface="造字工房朗倩（非商用）细体" charset="-122"/>
                <a:ea typeface="造字工房朗倩（非商用）细体" charset="-122"/>
                <a:cs typeface="宋体" panose="02010600030101010101" pitchFamily="2" charset="-122"/>
              </a:rPr>
              <a:t>产品范围界定：</a:t>
            </a:r>
            <a:endParaRPr lang="zh-CN" altLang="en-US" sz="280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4729480" y="1196340"/>
            <a:ext cx="1642745" cy="555625"/>
          </a:xfrm>
          <a:prstGeom prst="rect">
            <a:avLst/>
          </a:prstGeom>
          <a:noFill/>
          <a:ln w="9525">
            <a:noFill/>
          </a:ln>
        </p:spPr>
        <p:txBody>
          <a:bodyPr wrap="square">
            <a:spAutoFit/>
          </a:bodyPr>
          <a:p>
            <a:pPr marL="0" indent="0" algn="l"/>
            <a:r>
              <a:rPr lang="zh-CN" altLang="en-US" sz="2800" u="none">
                <a:latin typeface="造字工房朗倩（非商用）细体" charset="-122"/>
                <a:ea typeface="造字工房朗倩（非商用）细体" charset="-122"/>
                <a:cs typeface="宋体" panose="02010600030101010101" pitchFamily="2" charset="-122"/>
              </a:rPr>
              <a:t>实时弹幕</a:t>
            </a:r>
            <a:endParaRPr lang="zh-CN" altLang="en-US" sz="280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2446020"/>
            <a:ext cx="2696845" cy="555625"/>
          </a:xfrm>
          <a:prstGeom prst="rect">
            <a:avLst/>
          </a:prstGeom>
          <a:noFill/>
          <a:ln w="9525">
            <a:noFill/>
          </a:ln>
        </p:spPr>
        <p:txBody>
          <a:bodyPr wrap="square">
            <a:spAutoFit/>
          </a:bodyPr>
          <a:p>
            <a:pPr marL="0" indent="0" algn="l"/>
            <a:r>
              <a:rPr lang="zh-CN" altLang="en-US" sz="2800" u="none">
                <a:latin typeface="造字工房朗倩（非商用）细体" charset="-122"/>
                <a:ea typeface="造字工房朗倩（非商用）细体" charset="-122"/>
                <a:cs typeface="宋体" panose="02010600030101010101" pitchFamily="2" charset="-122"/>
              </a:rPr>
              <a:t>工作范围界定：</a:t>
            </a:r>
            <a:endParaRPr lang="zh-CN" altLang="en-US" sz="280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539365" y="3113405"/>
            <a:ext cx="5748020" cy="555625"/>
          </a:xfrm>
          <a:prstGeom prst="rect">
            <a:avLst/>
          </a:prstGeom>
          <a:noFill/>
          <a:ln w="9525">
            <a:noFill/>
          </a:ln>
        </p:spPr>
        <p:txBody>
          <a:bodyPr wrap="square">
            <a:spAutoFit/>
          </a:bodyPr>
          <a:p>
            <a:pPr marL="0" indent="266700" algn="l"/>
            <a:r>
              <a:rPr lang="zh-CN" altLang="en-US" sz="2800" u="none">
                <a:latin typeface="造字工房朗倩（非商用）细体" charset="-122"/>
                <a:ea typeface="造字工房朗倩（非商用）细体" charset="-122"/>
                <a:cs typeface="宋体" panose="02010600030101010101" pitchFamily="2" charset="-122"/>
              </a:rPr>
              <a:t>一个基于浏览器的</a:t>
            </a:r>
            <a:r>
              <a:rPr lang="en-US" altLang="zh-CN" sz="2800" u="none">
                <a:solidFill>
                  <a:srgbClr val="0070C0"/>
                </a:solidFill>
                <a:latin typeface="造字工房朗倩（非商用）细体" charset="-122"/>
                <a:ea typeface="造字工房朗倩（非商用）细体" charset="-122"/>
                <a:cs typeface="宋体" panose="02010600030101010101" pitchFamily="2" charset="-122"/>
              </a:rPr>
              <a:t>web APP</a:t>
            </a:r>
            <a:r>
              <a:rPr lang="zh-CN" altLang="en-US" sz="2800" u="none">
                <a:latin typeface="造字工房朗倩（非商用）细体" charset="-122"/>
                <a:ea typeface="造字工房朗倩（非商用）细体" charset="-122"/>
                <a:cs typeface="宋体" panose="02010600030101010101" pitchFamily="2" charset="-122"/>
              </a:rPr>
              <a:t>和</a:t>
            </a:r>
            <a:endParaRPr lang="zh-CN" altLang="en-US" sz="2800">
              <a:latin typeface="造字工房朗倩（非商用）细体" charset="-122"/>
              <a:ea typeface="造字工房朗倩（非商用）细体" charset="-122"/>
            </a:endParaRPr>
          </a:p>
        </p:txBody>
      </p:sp>
      <p:sp>
        <p:nvSpPr>
          <p:cNvPr id="15" name="文本框 14"/>
          <p:cNvSpPr txBox="1"/>
          <p:nvPr/>
        </p:nvSpPr>
        <p:spPr>
          <a:xfrm>
            <a:off x="2539365" y="3745230"/>
            <a:ext cx="5684520" cy="555625"/>
          </a:xfrm>
          <a:prstGeom prst="rect">
            <a:avLst/>
          </a:prstGeom>
          <a:noFill/>
        </p:spPr>
        <p:txBody>
          <a:bodyPr wrap="none" rtlCol="0" anchor="t">
            <a:spAutoFit/>
          </a:bodyPr>
          <a:p>
            <a:pPr marL="0" indent="266700" algn="l"/>
            <a:r>
              <a:rPr lang="zh-CN" altLang="en-US" sz="2800">
                <a:latin typeface="造字工房朗倩（非商用）细体" charset="-122"/>
                <a:ea typeface="造字工房朗倩（非商用）细体" charset="-122"/>
                <a:cs typeface="宋体" panose="02010600030101010101" pitchFamily="2" charset="-122"/>
                <a:sym typeface="+mn-ea"/>
              </a:rPr>
              <a:t>基于</a:t>
            </a:r>
            <a:r>
              <a:rPr lang="en-US" altLang="zh-CN" sz="2800">
                <a:latin typeface="造字工房朗倩（非商用）细体" charset="-122"/>
                <a:ea typeface="造字工房朗倩（非商用）细体" charset="-122"/>
                <a:cs typeface="Times New Roman" panose="02020603050405020304" charset="0"/>
                <a:sym typeface="+mn-ea"/>
              </a:rPr>
              <a:t>jdk</a:t>
            </a:r>
            <a:r>
              <a:rPr lang="zh-CN" altLang="en-US" sz="2800">
                <a:latin typeface="造字工房朗倩（非商用）细体" charset="-122"/>
                <a:ea typeface="造字工房朗倩（非商用）细体" charset="-122"/>
                <a:cs typeface="宋体" panose="02010600030101010101" pitchFamily="2" charset="-122"/>
                <a:sym typeface="+mn-ea"/>
              </a:rPr>
              <a:t>环境下的</a:t>
            </a:r>
            <a:r>
              <a:rPr lang="en-US" altLang="zh-CN" sz="2800">
                <a:solidFill>
                  <a:srgbClr val="C00000"/>
                </a:solidFill>
                <a:latin typeface="造字工房朗倩（非商用）细体" charset="-122"/>
                <a:ea typeface="造字工房朗倩（非商用）细体" charset="-122"/>
                <a:cs typeface="Times New Roman" panose="02020603050405020304" charset="0"/>
                <a:sym typeface="+mn-ea"/>
              </a:rPr>
              <a:t>java</a:t>
            </a:r>
            <a:r>
              <a:rPr lang="zh-CN" altLang="en-US" sz="2800">
                <a:solidFill>
                  <a:srgbClr val="C00000"/>
                </a:solidFill>
                <a:latin typeface="造字工房朗倩（非商用）细体" charset="-122"/>
                <a:ea typeface="造字工房朗倩（非商用）细体" charset="-122"/>
                <a:cs typeface="宋体" panose="02010600030101010101" pitchFamily="2" charset="-122"/>
                <a:sym typeface="+mn-ea"/>
              </a:rPr>
              <a:t>桌面程序</a:t>
            </a:r>
            <a:endParaRPr lang="zh-CN" altLang="en-US" sz="2800">
              <a:solidFill>
                <a:srgbClr val="C00000"/>
              </a:solidFill>
              <a:latin typeface="造字工房朗倩（非商用）细体" charset="-122"/>
              <a:ea typeface="造字工房朗倩（非商用）细体" charset="-122"/>
              <a:cs typeface="宋体" panose="02010600030101010101" pitchFamily="2" charset="-122"/>
              <a:sym typeface="+mn-ea"/>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9" grpId="0"/>
      <p:bldP spid="12" grpId="0"/>
      <p:bldP spid="1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产品目标</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149475" y="1922145"/>
            <a:ext cx="59143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（二）更好的帮助老师缓解上课氛围</a:t>
            </a:r>
            <a:endParaRPr lang="zh-CN" altLang="en-US" sz="1600">
              <a:latin typeface="造字工房朗倩（非商用）细体" charset="-122"/>
              <a:ea typeface="造字工房朗倩（非商用）细体" charset="-122"/>
            </a:endParaRPr>
          </a:p>
        </p:txBody>
      </p:sp>
      <p:sp>
        <p:nvSpPr>
          <p:cNvPr id="10" name="文本框 9"/>
          <p:cNvSpPr txBox="1"/>
          <p:nvPr/>
        </p:nvSpPr>
        <p:spPr>
          <a:xfrm>
            <a:off x="2149475" y="1398270"/>
            <a:ext cx="386651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（一）加强师生互动</a:t>
            </a:r>
            <a:endParaRPr lang="zh-CN" altLang="en-US" sz="1600">
              <a:latin typeface="造字工房朗倩（非商用）细体" charset="-122"/>
              <a:ea typeface="造字工房朗倩（非商用）细体" charset="-122"/>
              <a:sym typeface="+mn-ea"/>
            </a:endParaRPr>
          </a:p>
        </p:txBody>
      </p:sp>
      <p:sp>
        <p:nvSpPr>
          <p:cNvPr id="11" name="文本框 10"/>
          <p:cNvSpPr txBox="1"/>
          <p:nvPr/>
        </p:nvSpPr>
        <p:spPr>
          <a:xfrm>
            <a:off x="2149475" y="2456180"/>
            <a:ext cx="545020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（三）让学生从拿起手机刷朋友圈到拿起手机刷弹幕</a:t>
            </a:r>
            <a:endParaRPr lang="zh-CN" altLang="en-US" sz="1600">
              <a:latin typeface="造字工房朗倩（非商用）细体" charset="-122"/>
              <a:ea typeface="造字工房朗倩（非商用）细体" charset="-122"/>
              <a:sym typeface="+mn-ea"/>
            </a:endParaRPr>
          </a:p>
        </p:txBody>
      </p:sp>
      <p:sp>
        <p:nvSpPr>
          <p:cNvPr id="14" name="文本框 13"/>
          <p:cNvSpPr txBox="1"/>
          <p:nvPr/>
        </p:nvSpPr>
        <p:spPr>
          <a:xfrm>
            <a:off x="1537970" y="3054350"/>
            <a:ext cx="7065645" cy="1487170"/>
          </a:xfrm>
          <a:prstGeom prst="rect">
            <a:avLst/>
          </a:prstGeom>
          <a:noFill/>
        </p:spPr>
        <p:txBody>
          <a:bodyPr wrap="square" rtlCol="0">
            <a:spAutoFit/>
          </a:bodyPr>
          <a:p>
            <a:r>
              <a:rPr lang="zh-CN" altLang="en-US">
                <a:latin typeface="造字工房朗倩（非商用）细体" charset="-122"/>
                <a:ea typeface="造字工房朗倩（非商用）细体" charset="-122"/>
              </a:rPr>
              <a:t>初步目标是</a:t>
            </a:r>
            <a:r>
              <a:rPr lang="zh-CN" altLang="en-US">
                <a:solidFill>
                  <a:srgbClr val="C00000"/>
                </a:solidFill>
                <a:latin typeface="造字工房朗倩（非商用）细体" charset="-122"/>
                <a:ea typeface="造字工房朗倩（非商用）细体" charset="-122"/>
              </a:rPr>
              <a:t>在有限的时间内</a:t>
            </a:r>
            <a:r>
              <a:rPr lang="zh-CN" altLang="en-US">
                <a:latin typeface="造字工房朗倩（非商用）细体" charset="-122"/>
                <a:ea typeface="造字工房朗倩（非商用）细体" charset="-122"/>
              </a:rPr>
              <a:t>做出一个</a:t>
            </a:r>
            <a:r>
              <a:rPr lang="zh-CN" altLang="en-US">
                <a:solidFill>
                  <a:schemeClr val="accent5">
                    <a:lumMod val="50000"/>
                  </a:schemeClr>
                </a:solidFill>
                <a:latin typeface="造字工房朗倩（非商用）细体" charset="-122"/>
                <a:ea typeface="造字工房朗倩（非商用）细体" charset="-122"/>
              </a:rPr>
              <a:t>至于web端</a:t>
            </a:r>
            <a:r>
              <a:rPr lang="zh-CN" altLang="en-US">
                <a:latin typeface="造字工房朗倩（非商用）细体" charset="-122"/>
                <a:ea typeface="造字工房朗倩（非商用）细体" charset="-122"/>
              </a:rPr>
              <a:t>的</a:t>
            </a:r>
            <a:r>
              <a:rPr lang="zh-CN" altLang="en-US">
                <a:solidFill>
                  <a:srgbClr val="00B050"/>
                </a:solidFill>
                <a:latin typeface="造字工房朗倩（非商用）细体" charset="-122"/>
                <a:ea typeface="造字工房朗倩（非商用）细体" charset="-122"/>
              </a:rPr>
              <a:t>弹</a:t>
            </a:r>
            <a:r>
              <a:rPr lang="zh-CN" altLang="en-US">
                <a:solidFill>
                  <a:srgbClr val="0070C0"/>
                </a:solidFill>
                <a:latin typeface="造字工房朗倩（非商用）细体" charset="-122"/>
                <a:ea typeface="造字工房朗倩（非商用）细体" charset="-122"/>
              </a:rPr>
              <a:t>幕</a:t>
            </a:r>
            <a:r>
              <a:rPr lang="zh-CN" altLang="en-US">
                <a:solidFill>
                  <a:srgbClr val="7030A0"/>
                </a:solidFill>
                <a:latin typeface="造字工房朗倩（非商用）细体" charset="-122"/>
                <a:ea typeface="造字工房朗倩（非商用）细体" charset="-122"/>
              </a:rPr>
              <a:t>系</a:t>
            </a:r>
            <a:r>
              <a:rPr lang="zh-CN" altLang="en-US">
                <a:solidFill>
                  <a:srgbClr val="C00000"/>
                </a:solidFill>
                <a:latin typeface="造字工房朗倩（非商用）细体" charset="-122"/>
                <a:ea typeface="造字工房朗倩（非商用）细体" charset="-122"/>
              </a:rPr>
              <a:t>统</a:t>
            </a:r>
            <a:endParaRPr lang="zh-CN" altLang="en-US">
              <a:solidFill>
                <a:srgbClr val="C00000"/>
              </a:solidFill>
              <a:latin typeface="造字工房朗倩（非商用）细体" charset="-122"/>
              <a:ea typeface="造字工房朗倩（非商用）细体" charset="-122"/>
            </a:endParaRPr>
          </a:p>
          <a:p>
            <a:endParaRPr lang="zh-CN" altLang="en-US">
              <a:solidFill>
                <a:srgbClr val="C00000"/>
              </a:solidFill>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如果做完还有剩余时间将对该软件进行</a:t>
            </a:r>
            <a:r>
              <a:rPr lang="zh-CN" altLang="en-US">
                <a:solidFill>
                  <a:srgbClr val="00B0F0"/>
                </a:solidFill>
                <a:latin typeface="造字工房朗倩（非商用）细体" charset="-122"/>
                <a:ea typeface="造字工房朗倩（非商用）细体" charset="-122"/>
              </a:rPr>
              <a:t>优化升级</a:t>
            </a:r>
            <a:r>
              <a:rPr lang="zh-CN" altLang="en-US">
                <a:latin typeface="造字工房朗倩（非商用）细体" charset="-122"/>
                <a:ea typeface="造字工房朗倩（非商用）细体" charset="-122"/>
              </a:rPr>
              <a:t>，</a:t>
            </a:r>
            <a:r>
              <a:rPr lang="zh-CN" altLang="en-US">
                <a:solidFill>
                  <a:srgbClr val="FFC000"/>
                </a:solidFill>
                <a:latin typeface="造字工房朗倩（非商用）细体" charset="-122"/>
                <a:ea typeface="造字工房朗倩（非商用）细体" charset="-122"/>
              </a:rPr>
              <a:t>嵌入ppt</a:t>
            </a:r>
            <a:endParaRPr lang="zh-CN" altLang="en-US">
              <a:solidFill>
                <a:srgbClr val="FFC000"/>
              </a:solidFill>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其他方面，希望能做出一个</a:t>
            </a:r>
            <a:r>
              <a:rPr lang="zh-CN" altLang="en-US">
                <a:solidFill>
                  <a:schemeClr val="tx2">
                    <a:lumMod val="60000"/>
                    <a:lumOff val="40000"/>
                  </a:schemeClr>
                </a:solidFill>
                <a:latin typeface="造字工房朗倩（非商用）细体" charset="-122"/>
                <a:ea typeface="造字工房朗倩（非商用）细体" charset="-122"/>
              </a:rPr>
              <a:t>界面优美</a:t>
            </a:r>
            <a:r>
              <a:rPr lang="zh-CN" altLang="en-US">
                <a:latin typeface="造字工房朗倩（非商用）细体" charset="-122"/>
                <a:ea typeface="造字工房朗倩（非商用）细体" charset="-122"/>
              </a:rPr>
              <a:t>的，</a:t>
            </a:r>
            <a:r>
              <a:rPr lang="zh-CN" altLang="en-US">
                <a:solidFill>
                  <a:srgbClr val="00B050"/>
                </a:solidFill>
                <a:latin typeface="造字工房朗倩（非商用）细体" charset="-122"/>
                <a:ea typeface="造字工房朗倩（非商用）细体" charset="-122"/>
              </a:rPr>
              <a:t>使用简单而易懂</a:t>
            </a:r>
            <a:r>
              <a:rPr lang="zh-CN" altLang="en-US">
                <a:latin typeface="造字工房朗倩（非商用）细体" charset="-122"/>
                <a:ea typeface="造字工房朗倩（非商用）细体" charset="-122"/>
              </a:rPr>
              <a:t>的软件。</a:t>
            </a:r>
            <a:endParaRPr lang="zh-CN" altLang="en-US">
              <a:latin typeface="造字工房朗倩（非商用）细体" charset="-122"/>
              <a:ea typeface="造字工房朗倩（非商用）细体" charset="-122"/>
            </a:endParaRPr>
          </a:p>
        </p:txBody>
      </p:sp>
      <p:cxnSp>
        <p:nvCxnSpPr>
          <p:cNvPr id="15" name="直接连接符 14"/>
          <p:cNvCxnSpPr/>
          <p:nvPr/>
        </p:nvCxnSpPr>
        <p:spPr>
          <a:xfrm>
            <a:off x="323215" y="1205865"/>
            <a:ext cx="7867650" cy="0"/>
          </a:xfrm>
          <a:prstGeom prst="line">
            <a:avLst/>
          </a:prstGeom>
          <a:ln w="12700"/>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537335" y="1417320"/>
            <a:ext cx="673290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（1）服务器数据库的及时更新（包括用户账号信息，发送内容，</a:t>
            </a:r>
            <a:r>
              <a:rPr lang="zh-CN" altLang="en-US" sz="1600">
                <a:latin typeface="造字工房朗倩（非商用）细体" charset="-122"/>
                <a:ea typeface="造字工房朗倩（非商用）细体" charset="-122"/>
                <a:sym typeface="+mn-ea"/>
              </a:rPr>
              <a:t>实行5</a:t>
            </a:r>
            <a:endParaRPr lang="zh-CN" altLang="en-US" sz="1600">
              <a:latin typeface="造字工房朗倩（非商用）细体" charset="-122"/>
              <a:ea typeface="造字工房朗倩（非商用）细体" charset="-122"/>
            </a:endParaRPr>
          </a:p>
        </p:txBody>
      </p:sp>
      <p:sp>
        <p:nvSpPr>
          <p:cNvPr id="13" name="文本框 12"/>
          <p:cNvSpPr txBox="1"/>
          <p:nvPr/>
        </p:nvSpPr>
        <p:spPr>
          <a:xfrm>
            <a:off x="1537335" y="1695450"/>
            <a:ext cx="6567170" cy="356870"/>
          </a:xfrm>
          <a:prstGeom prst="rect">
            <a:avLst/>
          </a:prstGeom>
          <a:noFill/>
        </p:spPr>
        <p:txBody>
          <a:bodyPr wrap="square" rtlCol="0" anchor="t">
            <a:spAutoFit/>
          </a:bodyPr>
          <a:p>
            <a:r>
              <a:rPr lang="zh-CN" altLang="en-US" sz="1600">
                <a:latin typeface="造字工房朗倩（非商用）细体" charset="-122"/>
                <a:ea typeface="造字工房朗倩（非商用）细体" charset="-122"/>
                <a:sym typeface="+mn-ea"/>
              </a:rPr>
              <a:t>5分钟删除一次弹幕信息），如果时间充裕可以申请微信的微信网页授</a:t>
            </a:r>
            <a:endParaRPr lang="zh-CN" altLang="en-US" sz="1600">
              <a:latin typeface="造字工房朗倩（非商用）细体" charset="-122"/>
              <a:ea typeface="造字工房朗倩（非商用）细体" charset="-122"/>
              <a:sym typeface="+mn-ea"/>
            </a:endParaRPr>
          </a:p>
        </p:txBody>
      </p:sp>
      <p:sp>
        <p:nvSpPr>
          <p:cNvPr id="16" name="文本框 15"/>
          <p:cNvSpPr txBox="1"/>
          <p:nvPr/>
        </p:nvSpPr>
        <p:spPr>
          <a:xfrm>
            <a:off x="1537335" y="2018665"/>
            <a:ext cx="838200" cy="356870"/>
          </a:xfrm>
          <a:prstGeom prst="rect">
            <a:avLst/>
          </a:prstGeom>
          <a:noFill/>
        </p:spPr>
        <p:txBody>
          <a:bodyPr wrap="none" rtlCol="0" anchor="t">
            <a:spAutoFit/>
          </a:bodyPr>
          <a:p>
            <a:r>
              <a:rPr lang="zh-CN" altLang="en-US" sz="1600">
                <a:latin typeface="造字工房朗倩（非商用）细体" charset="-122"/>
                <a:ea typeface="造字工房朗倩（非商用）细体" charset="-122"/>
                <a:sym typeface="+mn-ea"/>
              </a:rPr>
              <a:t>权API</a:t>
            </a:r>
            <a:endParaRPr lang="zh-CN" altLang="en-US" sz="1600">
              <a:latin typeface="造字工房朗倩（非商用）细体" charset="-122"/>
              <a:ea typeface="造字工房朗倩（非商用）细体" charset="-122"/>
              <a:sym typeface="+mn-ea"/>
            </a:endParaRPr>
          </a:p>
        </p:txBody>
      </p:sp>
      <p:sp>
        <p:nvSpPr>
          <p:cNvPr id="17" name="文本框 16"/>
          <p:cNvSpPr txBox="1"/>
          <p:nvPr/>
        </p:nvSpPr>
        <p:spPr>
          <a:xfrm>
            <a:off x="539750" y="848995"/>
            <a:ext cx="1553845" cy="356870"/>
          </a:xfrm>
          <a:prstGeom prst="rect">
            <a:avLst/>
          </a:prstGeom>
          <a:noFill/>
        </p:spPr>
        <p:txBody>
          <a:bodyPr wrap="square" rtlCol="0">
            <a:spAutoFit/>
          </a:bodyPr>
          <a:p>
            <a:r>
              <a:rPr lang="zh-CN" altLang="en-US" sz="1600" b="1">
                <a:latin typeface="造字工房朗倩（非商用）细体" charset="-122"/>
                <a:ea typeface="造字工房朗倩（非商用）细体" charset="-122"/>
              </a:rPr>
              <a:t>项目目标</a:t>
            </a:r>
            <a:endParaRPr lang="zh-CN" altLang="en-US" sz="1600" b="1">
              <a:latin typeface="造字工房朗倩（非商用）细体" charset="-122"/>
              <a:ea typeface="造字工房朗倩（非商用）细体" charset="-122"/>
            </a:endParaRPr>
          </a:p>
        </p:txBody>
      </p:sp>
      <p:sp>
        <p:nvSpPr>
          <p:cNvPr id="100" name="文本框 99"/>
          <p:cNvSpPr txBox="1"/>
          <p:nvPr/>
        </p:nvSpPr>
        <p:spPr>
          <a:xfrm>
            <a:off x="1199515" y="2375535"/>
            <a:ext cx="674560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2</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）采取监听等待（</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Push Notify</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）的被动模式来获取弹幕信息</a:t>
            </a:r>
            <a:endParaRPr lang="zh-CN" altLang="en-US" sz="1600">
              <a:latin typeface="造字工房朗倩（非商用）细体" charset="-122"/>
              <a:ea typeface="造字工房朗倩（非商用）细体" charset="-122"/>
            </a:endParaRPr>
          </a:p>
        </p:txBody>
      </p:sp>
      <p:sp>
        <p:nvSpPr>
          <p:cNvPr id="18" name="文本框 17"/>
          <p:cNvSpPr txBox="1"/>
          <p:nvPr/>
        </p:nvSpPr>
        <p:spPr>
          <a:xfrm>
            <a:off x="1198880" y="2697480"/>
            <a:ext cx="70713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a:t>
            </a:r>
            <a:endParaRPr lang="zh-CN" altLang="en-US" sz="1600">
              <a:latin typeface="造字工房朗倩（非商用）细体" charset="-122"/>
              <a:ea typeface="造字工房朗倩（非商用）细体" charset="-122"/>
            </a:endParaRPr>
          </a:p>
        </p:txBody>
      </p:sp>
      <p:sp>
        <p:nvSpPr>
          <p:cNvPr id="19" name="文本框 18"/>
          <p:cNvSpPr txBox="1"/>
          <p:nvPr/>
        </p:nvSpPr>
        <p:spPr>
          <a:xfrm>
            <a:off x="1616710" y="2940050"/>
            <a:ext cx="6907530" cy="356870"/>
          </a:xfrm>
          <a:prstGeom prst="rect">
            <a:avLst/>
          </a:prstGeom>
          <a:noFill/>
        </p:spPr>
        <p:txBody>
          <a:bodyPr wrap="none" rtlCol="0" anchor="t">
            <a:spAutoFit/>
          </a:bodyPr>
          <a:p>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发出请求），且</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Socket.IO</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支持以事件为基础的实时双向通讯，它可以工</a:t>
            </a:r>
            <a:endParaRPr lang="zh-CN" altLang="en-US" sz="1600"/>
          </a:p>
        </p:txBody>
      </p:sp>
      <p:sp>
        <p:nvSpPr>
          <p:cNvPr id="20" name="文本框 19"/>
          <p:cNvSpPr txBox="1"/>
          <p:nvPr/>
        </p:nvSpPr>
        <p:spPr>
          <a:xfrm>
            <a:off x="1348105" y="3203575"/>
            <a:ext cx="3497580" cy="356870"/>
          </a:xfrm>
          <a:prstGeom prst="rect">
            <a:avLst/>
          </a:prstGeom>
          <a:noFill/>
        </p:spPr>
        <p:txBody>
          <a:bodyPr wrap="none" rtlCol="0" anchor="t">
            <a:spAutoFit/>
          </a:bodyPr>
          <a:p>
            <a:pPr marL="0" indent="266700" algn="l"/>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作在任何平台、浏览器或移动设备</a:t>
            </a:r>
            <a:endPar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endParaRPr>
          </a:p>
        </p:txBody>
      </p:sp>
      <p:sp>
        <p:nvSpPr>
          <p:cNvPr id="21" name="文本框 20"/>
          <p:cNvSpPr txBox="1"/>
          <p:nvPr/>
        </p:nvSpPr>
        <p:spPr>
          <a:xfrm>
            <a:off x="1155065" y="3462020"/>
            <a:ext cx="5080000" cy="356870"/>
          </a:xfrm>
          <a:prstGeom prst="rect">
            <a:avLst/>
          </a:prstGeom>
          <a:noFill/>
          <a:ln w="9525">
            <a:noFill/>
          </a:ln>
        </p:spPr>
        <p:txBody>
          <a:bodyPr>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4</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）发射客户端发送事件以及弹幕给服务器端</a:t>
            </a:r>
            <a:endParaRPr lang="zh-CN" altLang="en-US" sz="1600">
              <a:latin typeface="造字工房朗倩（非商用）细体" charset="-122"/>
              <a:ea typeface="造字工房朗倩（非商用）细体" charset="-122"/>
            </a:endParaRPr>
          </a:p>
        </p:txBody>
      </p:sp>
      <p:sp>
        <p:nvSpPr>
          <p:cNvPr id="22" name="文本框 21"/>
          <p:cNvSpPr txBox="1"/>
          <p:nvPr/>
        </p:nvSpPr>
        <p:spPr>
          <a:xfrm>
            <a:off x="1155065" y="3870325"/>
            <a:ext cx="72745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5</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）把发射客户端写成一个</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应用（做成一个实时的响应式网站</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1150620" y="4227195"/>
            <a:ext cx="744791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）实现接收客户端（目前能力只能做到做一个基于</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node.js</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的静态</a:t>
            </a:r>
            <a:endParaRPr lang="zh-CN" altLang="en-US" sz="1600">
              <a:latin typeface="造字工房朗倩（非商用）细体" charset="-122"/>
              <a:ea typeface="造字工房朗倩（非商用）细体" charset="-122"/>
            </a:endParaRPr>
          </a:p>
        </p:txBody>
      </p:sp>
      <p:sp>
        <p:nvSpPr>
          <p:cNvPr id="24" name="文本框 23"/>
          <p:cNvSpPr txBox="1"/>
          <p:nvPr/>
        </p:nvSpPr>
        <p:spPr>
          <a:xfrm>
            <a:off x="1275080" y="4485005"/>
            <a:ext cx="5963285" cy="356870"/>
          </a:xfrm>
          <a:prstGeom prst="rect">
            <a:avLst/>
          </a:prstGeom>
          <a:noFill/>
        </p:spPr>
        <p:txBody>
          <a:bodyPr wrap="none" rtlCol="0" anchor="t">
            <a:spAutoFit/>
          </a:bodyPr>
          <a:p>
            <a:pPr marL="0" indent="266700" algn="l"/>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index</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网页），设想做成一个基于</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PC</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端桌面应用型的客户端</a:t>
            </a:r>
            <a:endParaRPr lang="zh-CN" altLang="en-US" sz="1600"/>
          </a:p>
        </p:txBody>
      </p:sp>
      <p:pic>
        <p:nvPicPr>
          <p:cNvPr id="9" name="图片 3"/>
          <p:cNvPicPr>
            <a:picLocks noChangeAspect="1"/>
          </p:cNvPicPr>
          <p:nvPr/>
        </p:nvPicPr>
        <p:blipFill>
          <a:blip r:embed="rId3"/>
          <a:stretch>
            <a:fillRect/>
          </a:stretch>
        </p:blipFill>
        <p:spPr>
          <a:xfrm>
            <a:off x="1731963" y="1422718"/>
            <a:ext cx="6119495" cy="3391535"/>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1"/>
                                        </p:tgtEl>
                                      </p:cBhvr>
                                    </p:animEffect>
                                    <p:set>
                                      <p:cBhvr>
                                        <p:cTn id="33" dur="1" fill="hold">
                                          <p:stCondLst>
                                            <p:cond delay="499"/>
                                          </p:stCondLst>
                                        </p:cTn>
                                        <p:tgtEl>
                                          <p:spTgt spid="11"/>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1000"/>
                                        <p:tgtEl>
                                          <p:spTgt spid="12"/>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1000"/>
                                        <p:tgtEl>
                                          <p:spTgt spid="13"/>
                                        </p:tgtEl>
                                      </p:cBhvr>
                                    </p:animEffect>
                                  </p:childTnLst>
                                </p:cTn>
                              </p:par>
                            </p:childTnLst>
                          </p:cTn>
                        </p:par>
                        <p:par>
                          <p:cTn id="53" fill="hold">
                            <p:stCondLst>
                              <p:cond delay="2000"/>
                            </p:stCondLst>
                            <p:childTnLst>
                              <p:par>
                                <p:cTn id="54" presetID="22" presetClass="entr" presetSubtype="8"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10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00"/>
                                        </p:tgtEl>
                                        <p:attrNameLst>
                                          <p:attrName>style.visibility</p:attrName>
                                        </p:attrNameLst>
                                      </p:cBhvr>
                                      <p:to>
                                        <p:strVal val="visible"/>
                                      </p:to>
                                    </p:set>
                                    <p:animEffect transition="in" filter="wipe(left)">
                                      <p:cBhvr>
                                        <p:cTn id="61" dur="1000"/>
                                        <p:tgtEl>
                                          <p:spTgt spid="10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left)">
                                      <p:cBhvr>
                                        <p:cTn id="66" dur="1000"/>
                                        <p:tgtEl>
                                          <p:spTgt spid="18"/>
                                        </p:tgtEl>
                                      </p:cBhvr>
                                    </p:animEffect>
                                  </p:childTnLst>
                                </p:cTn>
                              </p:par>
                            </p:childTnLst>
                          </p:cTn>
                        </p:par>
                        <p:par>
                          <p:cTn id="67" fill="hold">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left)">
                                      <p:cBhvr>
                                        <p:cTn id="70" dur="1000"/>
                                        <p:tgtEl>
                                          <p:spTgt spid="19"/>
                                        </p:tgtEl>
                                      </p:cBhvr>
                                    </p:animEffect>
                                  </p:childTnLst>
                                </p:cTn>
                              </p:par>
                            </p:childTnLst>
                          </p:cTn>
                        </p:par>
                        <p:par>
                          <p:cTn id="71" fill="hold">
                            <p:stCondLst>
                              <p:cond delay="2000"/>
                            </p:stCondLst>
                            <p:childTnLst>
                              <p:par>
                                <p:cTn id="72" presetID="22" presetClass="entr" presetSubtype="8"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left)">
                                      <p:cBhvr>
                                        <p:cTn id="74" dur="10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left)">
                                      <p:cBhvr>
                                        <p:cTn id="79" dur="10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wipe(left)">
                                      <p:cBhvr>
                                        <p:cTn id="84" dur="10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wipe(left)">
                                      <p:cBhvr>
                                        <p:cTn id="89" dur="1000"/>
                                        <p:tgtEl>
                                          <p:spTgt spid="23"/>
                                        </p:tgtEl>
                                      </p:cBhvr>
                                    </p:animEffect>
                                  </p:childTnLst>
                                </p:cTn>
                              </p:par>
                            </p:childTnLst>
                          </p:cTn>
                        </p:par>
                        <p:par>
                          <p:cTn id="90" fill="hold">
                            <p:stCondLst>
                              <p:cond delay="1000"/>
                            </p:stCondLst>
                            <p:childTnLst>
                              <p:par>
                                <p:cTn id="91" presetID="22" presetClass="entr" presetSubtype="8" fill="hold" grpId="0" nodeType="after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wipe(left)">
                                      <p:cBhvr>
                                        <p:cTn id="93" dur="1000"/>
                                        <p:tgtEl>
                                          <p:spTgt spid="24"/>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500"/>
                                        <p:tgtEl>
                                          <p:spTgt spid="12"/>
                                        </p:tgtEl>
                                      </p:cBhvr>
                                    </p:animEffect>
                                    <p:set>
                                      <p:cBhvr>
                                        <p:cTn id="98" dur="1" fill="hold">
                                          <p:stCondLst>
                                            <p:cond delay="499"/>
                                          </p:stCondLst>
                                        </p:cTn>
                                        <p:tgtEl>
                                          <p:spTgt spid="12"/>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13"/>
                                        </p:tgtEl>
                                      </p:cBhvr>
                                    </p:animEffect>
                                    <p:set>
                                      <p:cBhvr>
                                        <p:cTn id="101" dur="1" fill="hold">
                                          <p:stCondLst>
                                            <p:cond delay="499"/>
                                          </p:stCondLst>
                                        </p:cTn>
                                        <p:tgtEl>
                                          <p:spTgt spid="13"/>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6"/>
                                        </p:tgtEl>
                                      </p:cBhvr>
                                    </p:animEffect>
                                    <p:set>
                                      <p:cBhvr>
                                        <p:cTn id="104" dur="1" fill="hold">
                                          <p:stCondLst>
                                            <p:cond delay="499"/>
                                          </p:stCondLst>
                                        </p:cTn>
                                        <p:tgtEl>
                                          <p:spTgt spid="16"/>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00"/>
                                        </p:tgtEl>
                                      </p:cBhvr>
                                    </p:animEffect>
                                    <p:set>
                                      <p:cBhvr>
                                        <p:cTn id="107" dur="1" fill="hold">
                                          <p:stCondLst>
                                            <p:cond delay="499"/>
                                          </p:stCondLst>
                                        </p:cTn>
                                        <p:tgtEl>
                                          <p:spTgt spid="100"/>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18"/>
                                        </p:tgtEl>
                                      </p:cBhvr>
                                    </p:animEffect>
                                    <p:set>
                                      <p:cBhvr>
                                        <p:cTn id="110" dur="1" fill="hold">
                                          <p:stCondLst>
                                            <p:cond delay="499"/>
                                          </p:stCondLst>
                                        </p:cTn>
                                        <p:tgtEl>
                                          <p:spTgt spid="18"/>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9"/>
                                        </p:tgtEl>
                                      </p:cBhvr>
                                    </p:animEffect>
                                    <p:set>
                                      <p:cBhvr>
                                        <p:cTn id="113" dur="1" fill="hold">
                                          <p:stCondLst>
                                            <p:cond delay="499"/>
                                          </p:stCondLst>
                                        </p:cTn>
                                        <p:tgtEl>
                                          <p:spTgt spid="19"/>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21"/>
                                        </p:tgtEl>
                                      </p:cBhvr>
                                    </p:animEffect>
                                    <p:set>
                                      <p:cBhvr>
                                        <p:cTn id="116" dur="1" fill="hold">
                                          <p:stCondLst>
                                            <p:cond delay="499"/>
                                          </p:stCondLst>
                                        </p:cTn>
                                        <p:tgtEl>
                                          <p:spTgt spid="2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20"/>
                                        </p:tgtEl>
                                      </p:cBhvr>
                                    </p:animEffect>
                                    <p:set>
                                      <p:cBhvr>
                                        <p:cTn id="119" dur="1" fill="hold">
                                          <p:stCondLst>
                                            <p:cond delay="499"/>
                                          </p:stCondLst>
                                        </p:cTn>
                                        <p:tgtEl>
                                          <p:spTgt spid="20"/>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22"/>
                                        </p:tgtEl>
                                      </p:cBhvr>
                                    </p:animEffect>
                                    <p:set>
                                      <p:cBhvr>
                                        <p:cTn id="122" dur="1" fill="hold">
                                          <p:stCondLst>
                                            <p:cond delay="499"/>
                                          </p:stCondLst>
                                        </p:cTn>
                                        <p:tgtEl>
                                          <p:spTgt spid="22"/>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24"/>
                                        </p:tgtEl>
                                      </p:cBhvr>
                                    </p:animEffect>
                                    <p:set>
                                      <p:cBhvr>
                                        <p:cTn id="125" dur="1" fill="hold">
                                          <p:stCondLst>
                                            <p:cond delay="499"/>
                                          </p:stCondLst>
                                        </p:cTn>
                                        <p:tgtEl>
                                          <p:spTgt spid="24"/>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23"/>
                                        </p:tgtEl>
                                      </p:cBhvr>
                                    </p:animEffect>
                                    <p:set>
                                      <p:cBhvr>
                                        <p:cTn id="128"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11" grpId="0"/>
      <p:bldP spid="14" grpId="0"/>
      <p:bldP spid="10" grpId="1"/>
      <p:bldP spid="6" grpId="1"/>
      <p:bldP spid="11" grpId="1"/>
      <p:bldP spid="14" grpId="1"/>
      <p:bldP spid="8" grpId="0"/>
      <p:bldP spid="17" grpId="0"/>
      <p:bldP spid="12" grpId="0"/>
      <p:bldP spid="13" grpId="0"/>
      <p:bldP spid="16" grpId="0"/>
      <p:bldP spid="100" grpId="0"/>
      <p:bldP spid="18" grpId="0"/>
      <p:bldP spid="19" grpId="0"/>
      <p:bldP spid="20" grpId="0"/>
      <p:bldP spid="21" grpId="0"/>
      <p:bldP spid="22" grpId="0"/>
      <p:bldP spid="23" grpId="0"/>
      <p:bldP spid="24" grpId="0"/>
      <p:bldP spid="12" grpId="1"/>
      <p:bldP spid="13" grpId="1"/>
      <p:bldP spid="16" grpId="1"/>
      <p:bldP spid="100" grpId="1"/>
      <p:bldP spid="18" grpId="1"/>
      <p:bldP spid="19" grpId="1"/>
      <p:bldP spid="21" grpId="1"/>
      <p:bldP spid="20" grpId="1"/>
      <p:bldP spid="22" grpId="1"/>
      <p:bldP spid="24" grpId="1"/>
      <p:bldP spid="2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时间安排</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6" name="图片 2"/>
          <p:cNvPicPr>
            <a:picLocks noChangeAspect="1"/>
          </p:cNvPicPr>
          <p:nvPr/>
        </p:nvPicPr>
        <p:blipFill>
          <a:blip r:embed="rId3"/>
          <a:stretch>
            <a:fillRect/>
          </a:stretch>
        </p:blipFill>
        <p:spPr>
          <a:xfrm>
            <a:off x="2023745" y="931545"/>
            <a:ext cx="6457950" cy="3309620"/>
          </a:xfrm>
          <a:prstGeom prst="rect">
            <a:avLst/>
          </a:prstGeom>
          <a:noFill/>
          <a:ln w="9525">
            <a:noFill/>
          </a:ln>
        </p:spPr>
      </p:pic>
      <p:sp>
        <p:nvSpPr>
          <p:cNvPr id="10" name="文本框 9"/>
          <p:cNvSpPr txBox="1"/>
          <p:nvPr/>
        </p:nvSpPr>
        <p:spPr>
          <a:xfrm>
            <a:off x="1931670" y="4272280"/>
            <a:ext cx="6642100" cy="35687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系统投入运行最迟时间：</a:t>
            </a:r>
            <a:r>
              <a:rPr lang="zh-CN" altLang="en-US" sz="1600">
                <a:solidFill>
                  <a:srgbClr val="0070C0"/>
                </a:solidFill>
                <a:latin typeface="造字工房朗倩（非商用）细体" charset="-122"/>
                <a:ea typeface="造字工房朗倩（非商用）细体" charset="-122"/>
              </a:rPr>
              <a:t>2017年7月1日</a:t>
            </a:r>
            <a:endParaRPr lang="zh-CN" altLang="en-US" sz="1600">
              <a:solidFill>
                <a:srgbClr val="0070C0"/>
              </a:solidFill>
              <a:latin typeface="造字工房朗倩（非商用）细体" charset="-122"/>
              <a:ea typeface="造字工房朗倩（非商用）细体" charset="-122"/>
            </a:endParaRPr>
          </a:p>
        </p:txBody>
      </p:sp>
      <p:sp>
        <p:nvSpPr>
          <p:cNvPr id="11" name="文本框 10"/>
          <p:cNvSpPr txBox="1"/>
          <p:nvPr/>
        </p:nvSpPr>
        <p:spPr>
          <a:xfrm>
            <a:off x="3274695" y="4554855"/>
            <a:ext cx="3956050" cy="42291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系统运行寿命的最小值应为</a:t>
            </a:r>
            <a:r>
              <a:rPr lang="zh-CN" altLang="en-US" sz="2000">
                <a:solidFill>
                  <a:srgbClr val="C00000"/>
                </a:solidFill>
                <a:latin typeface="造字工房朗倩（非商用）细体" charset="-122"/>
                <a:ea typeface="造字工房朗倩（非商用）细体" charset="-122"/>
              </a:rPr>
              <a:t>10年</a:t>
            </a:r>
            <a:endParaRPr lang="zh-CN" altLang="en-US" sz="2000">
              <a:solidFill>
                <a:srgbClr val="C00000"/>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 calcmode="lin" valueType="num">
                                      <p:cBhvr>
                                        <p:cTn id="14" dur="500" fill="hold"/>
                                        <p:tgtEl>
                                          <p:spTgt spid="10"/>
                                        </p:tgtEl>
                                        <p:attrNameLst>
                                          <p:attrName>style.rotation</p:attrName>
                                        </p:attrNameLst>
                                      </p:cBhvr>
                                      <p:tavLst>
                                        <p:tav tm="0">
                                          <p:val>
                                            <p:fltVal val="360"/>
                                          </p:val>
                                        </p:tav>
                                        <p:tav tm="100000">
                                          <p:val>
                                            <p:fltVal val="0"/>
                                          </p:val>
                                        </p:tav>
                                      </p:tavLst>
                                    </p:anim>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grpId="1"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 calcmode="lin" valueType="num">
                                      <p:cBhvr>
                                        <p:cTn id="22" dur="500" fill="hold"/>
                                        <p:tgtEl>
                                          <p:spTgt spid="11"/>
                                        </p:tgtEl>
                                        <p:attrNameLst>
                                          <p:attrName>style.rotation</p:attrName>
                                        </p:attrNameLst>
                                      </p:cBhvr>
                                      <p:tavLst>
                                        <p:tav tm="0">
                                          <p:val>
                                            <p:fltVal val="360"/>
                                          </p:val>
                                        </p:tav>
                                        <p:tav tm="100000">
                                          <p:val>
                                            <p:fltVal val="0"/>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1"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7687</Words>
  <Application>WPS 演示</Application>
  <PresentationFormat>全屏显示(16:9)</PresentationFormat>
  <Paragraphs>798</Paragraphs>
  <Slides>45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45</vt:i4>
      </vt:variant>
    </vt:vector>
  </HeadingPairs>
  <TitlesOfParts>
    <vt:vector size="55" baseType="lpstr">
      <vt:lpstr>Arial</vt:lpstr>
      <vt:lpstr>宋体</vt:lpstr>
      <vt:lpstr>Wingdings</vt:lpstr>
      <vt:lpstr>造字工房朗倩（非商用）细体</vt:lpstr>
      <vt:lpstr>造字工房悦圆演示版常规体</vt:lpstr>
      <vt:lpstr>黑体</vt:lpstr>
      <vt:lpstr>Times New Roman</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Asus</cp:lastModifiedBy>
  <cp:revision>146</cp:revision>
  <dcterms:created xsi:type="dcterms:W3CDTF">2017-03-11T13:44:00Z</dcterms:created>
  <dcterms:modified xsi:type="dcterms:W3CDTF">2017-04-12T04:47:08Z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