
<file path=[Content_Types].xml><?xml version="1.0" encoding="utf-8"?>
<Types xmlns="http://schemas.openxmlformats.org/package/2006/content-types">
  <Default Extension="wdp" ContentType="image/vnd.ms-photo"/>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7" r:id="rId3"/>
    <p:sldId id="511" r:id="rId4"/>
    <p:sldId id="280" r:id="rId5"/>
    <p:sldId id="684" r:id="rId6"/>
    <p:sldId id="685" r:id="rId7"/>
    <p:sldId id="683" r:id="rId8"/>
    <p:sldId id="686" r:id="rId9"/>
    <p:sldId id="600" r:id="rId10"/>
    <p:sldId id="687" r:id="rId11"/>
    <p:sldId id="688" r:id="rId12"/>
    <p:sldId id="689" r:id="rId13"/>
    <p:sldId id="690" r:id="rId14"/>
    <p:sldId id="691" r:id="rId15"/>
    <p:sldId id="694" r:id="rId16"/>
    <p:sldId id="693" r:id="rId17"/>
    <p:sldId id="692" r:id="rId18"/>
    <p:sldId id="695" r:id="rId19"/>
    <p:sldId id="697" r:id="rId20"/>
    <p:sldId id="696" r:id="rId21"/>
    <p:sldId id="698" r:id="rId22"/>
    <p:sldId id="699" r:id="rId23"/>
    <p:sldId id="700" r:id="rId24"/>
    <p:sldId id="701" r:id="rId25"/>
    <p:sldId id="702" r:id="rId26"/>
    <p:sldId id="703" r:id="rId27"/>
    <p:sldId id="704" r:id="rId28"/>
    <p:sldId id="705" r:id="rId29"/>
    <p:sldId id="707" r:id="rId30"/>
    <p:sldId id="708" r:id="rId31"/>
    <p:sldId id="709" r:id="rId32"/>
    <p:sldId id="710" r:id="rId33"/>
    <p:sldId id="711" r:id="rId34"/>
    <p:sldId id="712" r:id="rId35"/>
    <p:sldId id="729" r:id="rId36"/>
    <p:sldId id="713" r:id="rId37"/>
    <p:sldId id="717" r:id="rId38"/>
    <p:sldId id="718" r:id="rId39"/>
    <p:sldId id="719" r:id="rId40"/>
    <p:sldId id="721" r:id="rId41"/>
    <p:sldId id="720" r:id="rId42"/>
    <p:sldId id="722" r:id="rId43"/>
    <p:sldId id="723" r:id="rId44"/>
    <p:sldId id="724" r:id="rId45"/>
    <p:sldId id="725" r:id="rId46"/>
    <p:sldId id="726" r:id="rId47"/>
    <p:sldId id="727" r:id="rId48"/>
    <p:sldId id="728" r:id="rId49"/>
    <p:sldId id="744" r:id="rId50"/>
    <p:sldId id="324" r:id="rId51"/>
  </p:sldIdLst>
  <p:sldSz cx="9144000" cy="5143500" type="screen16x9"/>
  <p:notesSz cx="6858000" cy="9144000"/>
  <p:embeddedFontLst>
    <p:embeddedFont>
      <p:font typeface="黑体" panose="02010609060101010101" charset="-122"/>
      <p:regular r:id="rId55"/>
    </p:embeddedFont>
    <p:embeddedFont>
      <p:font typeface="Calibri" panose="020F0502020204030204" charset="0"/>
      <p:regular r:id="rId56"/>
      <p:bold r:id="rId57"/>
      <p:italic r:id="rId58"/>
      <p:boldItalic r:id="rId59"/>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clrMru>
    <a:srgbClr val="FF5050"/>
    <a:srgbClr val="262626"/>
    <a:srgbClr val="F3F0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4" d="100"/>
          <a:sy n="114" d="100"/>
        </p:scale>
        <p:origin x="-312" y="-96"/>
      </p:cViewPr>
      <p:guideLst>
        <p:guide orient="horz" pos="175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9" Type="http://schemas.openxmlformats.org/officeDocument/2006/relationships/font" Target="fonts/font5.fntdata"/><Relationship Id="rId58" Type="http://schemas.openxmlformats.org/officeDocument/2006/relationships/font" Target="fonts/font4.fntdata"/><Relationship Id="rId57" Type="http://schemas.openxmlformats.org/officeDocument/2006/relationships/font" Target="fonts/font3.fntdata"/><Relationship Id="rId56" Type="http://schemas.openxmlformats.org/officeDocument/2006/relationships/font" Target="fonts/font2.fntdata"/><Relationship Id="rId55" Type="http://schemas.openxmlformats.org/officeDocument/2006/relationships/font" Target="fonts/font1.fntdata"/><Relationship Id="rId54" Type="http://schemas.openxmlformats.org/officeDocument/2006/relationships/tableStyles" Target="tableStyles.xml"/><Relationship Id="rId53" Type="http://schemas.openxmlformats.org/officeDocument/2006/relationships/viewProps" Target="viewProps.xml"/><Relationship Id="rId52" Type="http://schemas.openxmlformats.org/officeDocument/2006/relationships/presProps" Target="presProps.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F0CD"/>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png"/><Relationship Id="rId3" Type="http://schemas.openxmlformats.org/officeDocument/2006/relationships/image" Target="../media/image1.png"/><Relationship Id="rId2" Type="http://schemas.microsoft.com/office/2007/relationships/media" Target="file:///C:\Users\Administrator\Desktop\G20\&#23567;&#37326;&#12522;&#12469;%20&#65288;&#23567;&#37326;&#20029;&#33678;&#65289;%20-%20Cachito.mp3" TargetMode="External"/><Relationship Id="rId1" Type="http://schemas.openxmlformats.org/officeDocument/2006/relationships/audio" Target="file:///C:\Users\Administrator\Desktop\G20\&#23567;&#37326;&#12522;&#12469;%20&#65288;&#23567;&#37326;&#20029;&#33678;&#65289;%20-%20Cachito.mp3" TargetMode="Externa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9.png"/><Relationship Id="rId3" Type="http://schemas.openxmlformats.org/officeDocument/2006/relationships/image" Target="../media/image8.png"/><Relationship Id="rId2" Type="http://schemas.microsoft.com/office/2007/relationships/hdphoto" Target="../media/hdphoto3.wdp"/><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1.png"/><Relationship Id="rId3" Type="http://schemas.openxmlformats.org/officeDocument/2006/relationships/image" Target="../media/image10.png"/><Relationship Id="rId2" Type="http://schemas.microsoft.com/office/2007/relationships/hdphoto" Target="../media/hdphoto3.wdp"/><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3.png"/><Relationship Id="rId3" Type="http://schemas.openxmlformats.org/officeDocument/2006/relationships/image" Target="../media/image12.png"/><Relationship Id="rId2" Type="http://schemas.microsoft.com/office/2007/relationships/hdphoto" Target="../media/hdphoto3.wdp"/><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3.wdp"/><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3.wdp"/><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3.wdp"/><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3.wdp"/><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3.wdp"/><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14.png"/><Relationship Id="rId2" Type="http://schemas.microsoft.com/office/2007/relationships/hdphoto" Target="../media/hdphoto3.wdp"/><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9" Type="http://schemas.openxmlformats.org/officeDocument/2006/relationships/slide" Target="slide41.xml"/><Relationship Id="rId8" Type="http://schemas.openxmlformats.org/officeDocument/2006/relationships/slide" Target="slide38.xml"/><Relationship Id="rId7" Type="http://schemas.openxmlformats.org/officeDocument/2006/relationships/slide" Target="slide35.xml"/><Relationship Id="rId6" Type="http://schemas.openxmlformats.org/officeDocument/2006/relationships/slide" Target="slide27.xml"/><Relationship Id="rId5" Type="http://schemas.openxmlformats.org/officeDocument/2006/relationships/slide" Target="slide8.xml"/><Relationship Id="rId4" Type="http://schemas.openxmlformats.org/officeDocument/2006/relationships/slide" Target="slide24.xml"/><Relationship Id="rId3" Type="http://schemas.openxmlformats.org/officeDocument/2006/relationships/slide" Target="slide3.xml"/><Relationship Id="rId2" Type="http://schemas.microsoft.com/office/2007/relationships/hdphoto" Target="../media/hdphoto1.wdp"/><Relationship Id="rId11" Type="http://schemas.openxmlformats.org/officeDocument/2006/relationships/slideLayout" Target="../slideLayouts/slideLayout7.xml"/><Relationship Id="rId10" Type="http://schemas.openxmlformats.org/officeDocument/2006/relationships/slide" Target="slide17.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3.wdp"/><Relationship Id="rId1"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3.wdp"/><Relationship Id="rId1"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3.wdp"/><Relationship Id="rId1"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3.wdp"/><Relationship Id="rId1"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3.wdp"/><Relationship Id="rId1"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3.wdp"/><Relationship Id="rId1"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21.jpeg"/><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 Id="rId3" Type="http://schemas.openxmlformats.org/officeDocument/2006/relationships/image" Target="../media/image17.jpeg"/><Relationship Id="rId2" Type="http://schemas.microsoft.com/office/2007/relationships/hdphoto" Target="../media/hdphoto3.wdp"/><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5.png"/><Relationship Id="rId7" Type="http://schemas.microsoft.com/office/2007/relationships/hdphoto" Target="../media/hdphoto3.wdp"/><Relationship Id="rId6" Type="http://schemas.openxmlformats.org/officeDocument/2006/relationships/image" Target="../media/image6.png"/><Relationship Id="rId5" Type="http://schemas.openxmlformats.org/officeDocument/2006/relationships/image" Target="../media/image24.png"/><Relationship Id="rId4" Type="http://schemas.openxmlformats.org/officeDocument/2006/relationships/image" Target="../media/image23.png"/><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image" Target="../media/image2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29.jpeg"/><Relationship Id="rId5" Type="http://schemas.openxmlformats.org/officeDocument/2006/relationships/image" Target="../media/image28.jpeg"/><Relationship Id="rId4" Type="http://schemas.openxmlformats.org/officeDocument/2006/relationships/image" Target="../media/image27.jpeg"/><Relationship Id="rId3" Type="http://schemas.openxmlformats.org/officeDocument/2006/relationships/image" Target="../media/image26.jpeg"/><Relationship Id="rId2" Type="http://schemas.microsoft.com/office/2007/relationships/hdphoto" Target="../media/hdphoto2.wdp"/><Relationship Id="rId1" Type="http://schemas.openxmlformats.org/officeDocument/2006/relationships/image" Target="../media/image4.png"/></Relationships>
</file>

<file path=ppt/slides/_rels/slide4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31.jpeg"/><Relationship Id="rId3" Type="http://schemas.openxmlformats.org/officeDocument/2006/relationships/image" Target="../media/image30.jpeg"/><Relationship Id="rId2" Type="http://schemas.microsoft.com/office/2007/relationships/hdphoto" Target="../media/hdphoto2.wdp"/><Relationship Id="rId1" Type="http://schemas.openxmlformats.org/officeDocument/2006/relationships/image" Target="../media/image4.png"/></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3.wdp"/><Relationship Id="rId1" Type="http://schemas.openxmlformats.org/officeDocument/2006/relationships/image" Target="../media/image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5.png"/><Relationship Id="rId2" Type="http://schemas.microsoft.com/office/2007/relationships/hdphoto" Target="../media/hdphoto2.wdp"/><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7.png"/><Relationship Id="rId2" Type="http://schemas.microsoft.com/office/2007/relationships/hdphoto" Target="../media/hdphoto3.wdp"/><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2265045" y="1933575"/>
            <a:ext cx="4584700" cy="754380"/>
          </a:xfrm>
          <a:prstGeom prst="rect">
            <a:avLst/>
          </a:prstGeom>
          <a:noFill/>
        </p:spPr>
        <p:txBody>
          <a:bodyPr wrap="square" rtlCol="0">
            <a:spAutoFit/>
          </a:bodyPr>
          <a:lstStyle/>
          <a:p>
            <a:pPr algn="dist"/>
            <a:r>
              <a:rPr lang="en-US" altLang="zh-CN" sz="4000" b="1" dirty="0" smtClean="0">
                <a:solidFill>
                  <a:srgbClr val="FF0000"/>
                </a:solidFill>
                <a:latin typeface="造字工房朗倩（非商用）细体" charset="-122"/>
                <a:ea typeface="造字工房朗倩（非商用）细体" charset="-122"/>
              </a:rPr>
              <a:t>B</a:t>
            </a:r>
            <a:r>
              <a:rPr lang="en-US" altLang="zh-CN" sz="4000" b="1" dirty="0" smtClean="0">
                <a:solidFill>
                  <a:srgbClr val="FFFF00"/>
                </a:solidFill>
                <a:latin typeface="造字工房朗倩（非商用）细体" charset="-122"/>
                <a:ea typeface="造字工房朗倩（非商用）细体" charset="-122"/>
              </a:rPr>
              <a:t>B</a:t>
            </a:r>
            <a:r>
              <a:rPr lang="zh-CN" altLang="en-US" sz="4000" b="1" dirty="0" smtClean="0">
                <a:solidFill>
                  <a:srgbClr val="00B050"/>
                </a:solidFill>
                <a:latin typeface="造字工房朗倩（非商用）细体" charset="-122"/>
                <a:ea typeface="造字工房朗倩（非商用）细体" charset="-122"/>
              </a:rPr>
              <a:t>弹</a:t>
            </a:r>
            <a:r>
              <a:rPr lang="zh-CN" altLang="en-US" sz="4000" b="1" dirty="0" smtClean="0">
                <a:solidFill>
                  <a:srgbClr val="0070C0"/>
                </a:solidFill>
                <a:latin typeface="造字工房朗倩（非商用）细体" charset="-122"/>
                <a:ea typeface="造字工房朗倩（非商用）细体" charset="-122"/>
              </a:rPr>
              <a:t>幕</a:t>
            </a:r>
            <a:r>
              <a:rPr lang="zh-CN" altLang="en-US" sz="4000" b="1" dirty="0" smtClean="0">
                <a:solidFill>
                  <a:srgbClr val="7030A0"/>
                </a:solidFill>
                <a:latin typeface="造字工房朗倩（非商用）细体" charset="-122"/>
                <a:ea typeface="造字工房朗倩（非商用）细体" charset="-122"/>
              </a:rPr>
              <a:t>系</a:t>
            </a:r>
            <a:r>
              <a:rPr lang="zh-CN" altLang="en-US" sz="4000" b="1" dirty="0" smtClean="0">
                <a:solidFill>
                  <a:schemeClr val="tx1"/>
                </a:solidFill>
                <a:latin typeface="造字工房朗倩（非商用）细体" charset="-122"/>
                <a:ea typeface="造字工房朗倩（非商用）细体" charset="-122"/>
              </a:rPr>
              <a:t>统</a:t>
            </a:r>
            <a:endParaRPr lang="zh-CN" altLang="en-US" sz="4000" b="1" dirty="0" smtClean="0">
              <a:solidFill>
                <a:schemeClr val="tx1"/>
              </a:solidFill>
              <a:latin typeface="造字工房朗倩（非商用）细体" charset="-122"/>
              <a:ea typeface="造字工房朗倩（非商用）细体" charset="-122"/>
            </a:endParaRPr>
          </a:p>
        </p:txBody>
      </p:sp>
      <p:sp>
        <p:nvSpPr>
          <p:cNvPr id="6" name="矩形 5"/>
          <p:cNvSpPr/>
          <p:nvPr/>
        </p:nvSpPr>
        <p:spPr>
          <a:xfrm>
            <a:off x="0" y="4587974"/>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3434715" y="933450"/>
            <a:ext cx="2275840" cy="621665"/>
          </a:xfrm>
          <a:prstGeom prst="rect">
            <a:avLst/>
          </a:prstGeom>
          <a:noFill/>
        </p:spPr>
        <p:txBody>
          <a:bodyPr wrap="square" rtlCol="0">
            <a:spAutoFit/>
          </a:bodyPr>
          <a:p>
            <a:pPr algn="ctr"/>
            <a:r>
              <a:rPr lang="en-US" sz="3200">
                <a:latin typeface="造字工房朗倩（非商用）细体" charset="-122"/>
                <a:ea typeface="造字工房朗倩（非商用）细体" charset="-122"/>
              </a:rPr>
              <a:t>G 20</a:t>
            </a:r>
            <a:endParaRPr lang="en-US" sz="3200">
              <a:latin typeface="造字工房朗倩（非商用）细体" charset="-122"/>
              <a:ea typeface="造字工房朗倩（非商用）细体" charset="-122"/>
            </a:endParaRPr>
          </a:p>
        </p:txBody>
      </p:sp>
      <p:pic>
        <p:nvPicPr>
          <p:cNvPr id="11" name="小野リサ （小野丽莎） - Cachito">
            <a:hlinkClick r:id="" action="ppaction://media"/>
          </p:cNvPr>
          <p:cNvPicPr/>
          <p:nvPr>
            <a:audioFile r:link="rId1"/>
            <p:extLst>
              <p:ext uri="{DAA4B4D4-6D71-4841-9C94-3DE7FCFB9230}">
                <p14:media xmlns:p14="http://schemas.microsoft.com/office/powerpoint/2010/main" r:link="rId2"/>
              </p:ext>
            </p:extLst>
          </p:nvPr>
        </p:nvPicPr>
        <p:blipFill>
          <a:blip r:embed="rId3"/>
          <a:stretch>
            <a:fillRect/>
          </a:stretch>
        </p:blipFill>
        <p:spPr>
          <a:xfrm>
            <a:off x="8119745" y="3848100"/>
            <a:ext cx="619125" cy="619125"/>
          </a:xfrm>
          <a:prstGeom prst="rect">
            <a:avLst/>
          </a:prstGeom>
        </p:spPr>
      </p:pic>
      <p:pic>
        <p:nvPicPr>
          <p:cNvPr id="14" name="图片 13" descr="C:\Users\Administrator\Desktop\G20\LOGO.pngLOGO"/>
          <p:cNvPicPr>
            <a:picLocks noChangeAspect="1"/>
          </p:cNvPicPr>
          <p:nvPr/>
        </p:nvPicPr>
        <p:blipFill>
          <a:blip r:embed="rId4"/>
          <a:srcRect/>
          <a:stretch>
            <a:fillRect/>
          </a:stretch>
        </p:blipFill>
        <p:spPr>
          <a:xfrm>
            <a:off x="3848100" y="2550160"/>
            <a:ext cx="1449705" cy="12319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push dir="u"/>
      </p:transition>
    </mc:Choice>
    <mc:Fallback>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additive="base">
                                        <p:cTn id="6" dur="1"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78000" numSld="999" showWhenStopped="0">
                <p:cTn id="7" repeatCount="indefinite" fill="hold" display="1">
                  <p:stCondLst>
                    <p:cond delay="indefinite"/>
                  </p:stCondLst>
                  <p:endCondLst>
                    <p:cond evt="onNext">
                      <p:tgtEl>
                        <p:sldTgt/>
                      </p:tgtEl>
                    </p:cond>
                    <p:cond evt="onPrev">
                      <p:tgtEl>
                        <p:sldTgt/>
                      </p:tgtEl>
                    </p:cond>
                    <p:cond evt="onStopAudio">
                      <p:tgtEl>
                        <p:sldTgt/>
                      </p:tgtEl>
                    </p:cond>
                  </p:endCondLst>
                </p:cTn>
                <p:tgtEl>
                  <p:spTgt spid="11"/>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764540"/>
            <a:ext cx="1826895" cy="492760"/>
            <a:chOff x="187" y="1215"/>
            <a:chExt cx="2877" cy="776"/>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87" y="1215"/>
              <a:ext cx="776" cy="77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850" y="1348"/>
              <a:ext cx="2214" cy="562"/>
            </a:xfrm>
            <a:prstGeom prst="rect">
              <a:avLst/>
            </a:prstGeom>
            <a:noFill/>
          </p:spPr>
          <p:txBody>
            <a:bodyPr wrap="none" rtlCol="0">
              <a:spAutoFit/>
            </a:bodyPr>
            <a:lstStyle/>
            <a:p>
              <a:pPr algn="l"/>
              <a:r>
                <a:rPr lang="en-US" altLang="zh-CN" sz="1600" b="1" dirty="0">
                  <a:solidFill>
                    <a:schemeClr val="tx1">
                      <a:lumMod val="85000"/>
                      <a:lumOff val="15000"/>
                    </a:schemeClr>
                  </a:solidFill>
                  <a:latin typeface="造字工房朗倩（非商用）细体" charset="-122"/>
                  <a:ea typeface="造字工房朗倩（非商用）细体" charset="-122"/>
                </a:rPr>
                <a:t>用户类和特性</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gr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10</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8" name="文本框 7"/>
          <p:cNvSpPr txBox="1"/>
          <p:nvPr/>
        </p:nvSpPr>
        <p:spPr>
          <a:xfrm>
            <a:off x="2032000" y="900430"/>
            <a:ext cx="5080000" cy="356870"/>
          </a:xfrm>
          <a:prstGeom prst="rect">
            <a:avLst/>
          </a:prstGeom>
          <a:noFill/>
          <a:ln w="9525">
            <a:noFill/>
          </a:ln>
        </p:spPr>
        <p:txBody>
          <a:bodyPr>
            <a:spAutoFit/>
          </a:bodyPr>
          <a:p>
            <a:pPr marL="0" indent="0" algn="l"/>
            <a:r>
              <a:rPr lang="zh-CN" altLang="en-US" sz="1600" b="0" u="none">
                <a:latin typeface="造字工房悦圆演示版常规体" charset="-122"/>
                <a:ea typeface="造字工房悦圆演示版常规体" charset="-122"/>
                <a:cs typeface="宋体" panose="02010600030101010101" pitchFamily="2" charset="-122"/>
              </a:rPr>
              <a:t>教师类</a:t>
            </a:r>
            <a:endParaRPr lang="zh-CN" altLang="en-US" sz="1600" b="0" u="none">
              <a:latin typeface="造字工房悦圆演示版常规体" charset="-122"/>
              <a:ea typeface="造字工房悦圆演示版常规体" charset="-122"/>
              <a:cs typeface="宋体" panose="02010600030101010101" pitchFamily="2" charset="-122"/>
            </a:endParaRPr>
          </a:p>
        </p:txBody>
      </p:sp>
      <p:pic>
        <p:nvPicPr>
          <p:cNvPr id="11" name="图片 28"/>
          <p:cNvPicPr>
            <a:picLocks noChangeAspect="1"/>
          </p:cNvPicPr>
          <p:nvPr/>
        </p:nvPicPr>
        <p:blipFill>
          <a:blip r:embed="rId3"/>
          <a:stretch>
            <a:fillRect/>
          </a:stretch>
        </p:blipFill>
        <p:spPr>
          <a:xfrm>
            <a:off x="2032000" y="1639888"/>
            <a:ext cx="1295400" cy="2875915"/>
          </a:xfrm>
          <a:prstGeom prst="rect">
            <a:avLst/>
          </a:prstGeom>
          <a:noFill/>
          <a:ln w="9525">
            <a:noFill/>
          </a:ln>
        </p:spPr>
      </p:pic>
      <p:sp>
        <p:nvSpPr>
          <p:cNvPr id="12" name="文本框 11"/>
          <p:cNvSpPr txBox="1"/>
          <p:nvPr/>
        </p:nvSpPr>
        <p:spPr>
          <a:xfrm>
            <a:off x="2032000" y="4603750"/>
            <a:ext cx="5080000" cy="290195"/>
          </a:xfrm>
          <a:prstGeom prst="rect">
            <a:avLst/>
          </a:prstGeom>
          <a:noFill/>
          <a:ln w="9525">
            <a:noFill/>
          </a:ln>
        </p:spPr>
        <p:txBody>
          <a:bodyPr>
            <a:spAutoFit/>
          </a:bodyPr>
          <a:p>
            <a:pPr marL="0" indent="0" algn="l"/>
            <a:r>
              <a:rPr lang="zh-CN" altLang="en-US" sz="1200" b="0" u="none">
                <a:solidFill>
                  <a:srgbClr val="000000"/>
                </a:solidFill>
                <a:latin typeface="造字工房悦圆演示版常规体" charset="-122"/>
                <a:ea typeface="造字工房悦圆演示版常规体" charset="-122"/>
                <a:cs typeface="宋体" panose="02010600030101010101" pitchFamily="2" charset="-122"/>
              </a:rPr>
              <a:t>特点：具有屏蔽弹幕和弹幕开闭权利</a:t>
            </a:r>
            <a:endParaRPr lang="zh-CN" altLang="en-US" sz="1200" b="0" u="none">
              <a:solidFill>
                <a:srgbClr val="000000"/>
              </a:solidFill>
              <a:latin typeface="造字工房悦圆演示版常规体" charset="-122"/>
              <a:ea typeface="造字工房悦圆演示版常规体" charset="-122"/>
              <a:cs typeface="宋体" panose="02010600030101010101" pitchFamily="2" charset="-122"/>
            </a:endParaRPr>
          </a:p>
        </p:txBody>
      </p:sp>
      <p:pic>
        <p:nvPicPr>
          <p:cNvPr id="13" name="图片 29"/>
          <p:cNvPicPr>
            <a:picLocks noChangeAspect="1"/>
          </p:cNvPicPr>
          <p:nvPr/>
        </p:nvPicPr>
        <p:blipFill>
          <a:blip r:embed="rId4"/>
          <a:stretch>
            <a:fillRect/>
          </a:stretch>
        </p:blipFill>
        <p:spPr>
          <a:xfrm>
            <a:off x="3749675" y="1619250"/>
            <a:ext cx="4733290" cy="1905000"/>
          </a:xfrm>
          <a:prstGeom prst="rect">
            <a:avLst/>
          </a:prstGeom>
          <a:noFill/>
          <a:ln w="9525">
            <a:noFill/>
          </a:ln>
        </p:spPr>
      </p:pic>
    </p:spTree>
  </p:cSld>
  <p:clrMapOvr>
    <a:masterClrMapping/>
  </p:clrMapOvr>
  <p:transition>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764540"/>
            <a:ext cx="1826895" cy="492760"/>
            <a:chOff x="187" y="1215"/>
            <a:chExt cx="2877" cy="776"/>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87" y="1215"/>
              <a:ext cx="776" cy="77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850" y="1348"/>
              <a:ext cx="2214" cy="562"/>
            </a:xfrm>
            <a:prstGeom prst="rect">
              <a:avLst/>
            </a:prstGeom>
            <a:noFill/>
          </p:spPr>
          <p:txBody>
            <a:bodyPr wrap="none" rtlCol="0">
              <a:spAutoFit/>
            </a:bodyPr>
            <a:lstStyle/>
            <a:p>
              <a:pPr algn="l"/>
              <a:r>
                <a:rPr lang="en-US" altLang="zh-CN" sz="1600" b="1" dirty="0">
                  <a:solidFill>
                    <a:schemeClr val="tx1">
                      <a:lumMod val="85000"/>
                      <a:lumOff val="15000"/>
                    </a:schemeClr>
                  </a:solidFill>
                  <a:latin typeface="造字工房朗倩（非商用）细体" charset="-122"/>
                  <a:ea typeface="造字工房朗倩（非商用）细体" charset="-122"/>
                </a:rPr>
                <a:t>用户类和特性</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gr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11</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0" name="文本框 99"/>
          <p:cNvSpPr txBox="1"/>
          <p:nvPr/>
        </p:nvSpPr>
        <p:spPr>
          <a:xfrm>
            <a:off x="1974215" y="901700"/>
            <a:ext cx="5080000" cy="356870"/>
          </a:xfrm>
          <a:prstGeom prst="rect">
            <a:avLst/>
          </a:prstGeom>
          <a:noFill/>
          <a:ln w="9525">
            <a:noFill/>
          </a:ln>
        </p:spPr>
        <p:txBody>
          <a:bodyPr>
            <a:spAutoFit/>
          </a:bodyPr>
          <a:p>
            <a:pPr marL="0" indent="0" algn="l"/>
            <a:r>
              <a:rPr lang="zh-CN" altLang="en-US" sz="1600" b="0" u="none">
                <a:latin typeface="造字工房悦圆演示版常规体" charset="-122"/>
                <a:ea typeface="造字工房悦圆演示版常规体" charset="-122"/>
                <a:cs typeface="宋体" panose="02010600030101010101" pitchFamily="2" charset="-122"/>
              </a:rPr>
              <a:t>系统管理员类</a:t>
            </a:r>
            <a:endParaRPr lang="zh-CN" altLang="en-US" sz="1600" b="0" u="none">
              <a:latin typeface="造字工房悦圆演示版常规体" charset="-122"/>
              <a:ea typeface="造字工房悦圆演示版常规体" charset="-122"/>
              <a:cs typeface="宋体" panose="02010600030101010101" pitchFamily="2" charset="-122"/>
            </a:endParaRPr>
          </a:p>
        </p:txBody>
      </p:sp>
      <p:pic>
        <p:nvPicPr>
          <p:cNvPr id="8" name="图片 32"/>
          <p:cNvPicPr>
            <a:picLocks noChangeAspect="1"/>
          </p:cNvPicPr>
          <p:nvPr/>
        </p:nvPicPr>
        <p:blipFill>
          <a:blip r:embed="rId3"/>
          <a:stretch>
            <a:fillRect/>
          </a:stretch>
        </p:blipFill>
        <p:spPr>
          <a:xfrm>
            <a:off x="2039620" y="1619250"/>
            <a:ext cx="2749550" cy="1999615"/>
          </a:xfrm>
          <a:prstGeom prst="rect">
            <a:avLst/>
          </a:prstGeom>
          <a:noFill/>
          <a:ln w="9525">
            <a:noFill/>
          </a:ln>
        </p:spPr>
      </p:pic>
      <p:sp>
        <p:nvSpPr>
          <p:cNvPr id="14" name="文本框 13"/>
          <p:cNvSpPr txBox="1"/>
          <p:nvPr/>
        </p:nvSpPr>
        <p:spPr>
          <a:xfrm>
            <a:off x="2039620" y="3743960"/>
            <a:ext cx="5080000" cy="290195"/>
          </a:xfrm>
          <a:prstGeom prst="rect">
            <a:avLst/>
          </a:prstGeom>
          <a:noFill/>
          <a:ln w="9525">
            <a:noFill/>
          </a:ln>
        </p:spPr>
        <p:txBody>
          <a:bodyPr>
            <a:spAutoFit/>
          </a:bodyPr>
          <a:p>
            <a:pPr marL="0" indent="0" algn="l"/>
            <a:r>
              <a:rPr lang="zh-CN" altLang="en-US" sz="1200" b="0" u="none">
                <a:latin typeface="造字工房悦圆演示版常规体" charset="-122"/>
                <a:ea typeface="造字工房悦圆演示版常规体" charset="-122"/>
                <a:cs typeface="宋体" panose="02010600030101010101" pitchFamily="2" charset="-122"/>
              </a:rPr>
              <a:t>特点：批量操作数据</a:t>
            </a:r>
            <a:endParaRPr lang="zh-CN" altLang="en-US" sz="1200">
              <a:latin typeface="造字工房悦圆演示版常规体" charset="-122"/>
              <a:ea typeface="造字工房悦圆演示版常规体" charset="-122"/>
            </a:endParaRPr>
          </a:p>
        </p:txBody>
      </p:sp>
      <p:pic>
        <p:nvPicPr>
          <p:cNvPr id="11" name="图片 33"/>
          <p:cNvPicPr>
            <a:picLocks noChangeAspect="1"/>
          </p:cNvPicPr>
          <p:nvPr/>
        </p:nvPicPr>
        <p:blipFill>
          <a:blip r:embed="rId4"/>
          <a:stretch>
            <a:fillRect/>
          </a:stretch>
        </p:blipFill>
        <p:spPr>
          <a:xfrm>
            <a:off x="5310505" y="1899285"/>
            <a:ext cx="3337560" cy="1344930"/>
          </a:xfrm>
          <a:prstGeom prst="rect">
            <a:avLst/>
          </a:prstGeom>
          <a:noFill/>
          <a:ln w="9525">
            <a:noFill/>
          </a:ln>
        </p:spPr>
      </p:pic>
    </p:spTree>
  </p:cSld>
  <p:clrMapOvr>
    <a:masterClrMapping/>
  </p:clrMapOvr>
  <p:transition>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764540"/>
            <a:ext cx="1826895" cy="492760"/>
            <a:chOff x="187" y="1215"/>
            <a:chExt cx="2877" cy="776"/>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87" y="1215"/>
              <a:ext cx="776" cy="77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850" y="1348"/>
              <a:ext cx="2214" cy="562"/>
            </a:xfrm>
            <a:prstGeom prst="rect">
              <a:avLst/>
            </a:prstGeom>
            <a:noFill/>
          </p:spPr>
          <p:txBody>
            <a:bodyPr wrap="none" rtlCol="0">
              <a:spAutoFit/>
            </a:bodyPr>
            <a:lstStyle/>
            <a:p>
              <a:pPr algn="l"/>
              <a:r>
                <a:rPr lang="en-US" altLang="zh-CN" sz="1600" b="1" dirty="0">
                  <a:solidFill>
                    <a:schemeClr val="tx1">
                      <a:lumMod val="85000"/>
                      <a:lumOff val="15000"/>
                    </a:schemeClr>
                  </a:solidFill>
                  <a:latin typeface="造字工房朗倩（非商用）细体" charset="-122"/>
                  <a:ea typeface="造字工房朗倩（非商用）细体" charset="-122"/>
                </a:rPr>
                <a:t>用户类和特性</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gr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12</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0" name="文本框 99"/>
          <p:cNvSpPr txBox="1"/>
          <p:nvPr/>
        </p:nvSpPr>
        <p:spPr>
          <a:xfrm>
            <a:off x="1974215" y="901700"/>
            <a:ext cx="5080000" cy="356870"/>
          </a:xfrm>
          <a:prstGeom prst="rect">
            <a:avLst/>
          </a:prstGeom>
          <a:noFill/>
          <a:ln w="9525">
            <a:noFill/>
          </a:ln>
        </p:spPr>
        <p:txBody>
          <a:bodyPr>
            <a:spAutoFit/>
          </a:bodyPr>
          <a:p>
            <a:pPr marL="0" indent="0" algn="l"/>
            <a:r>
              <a:rPr lang="zh-CN" altLang="en-US" sz="1600" b="0" u="none">
                <a:latin typeface="造字工房悦圆演示版常规体" charset="-122"/>
                <a:ea typeface="造字工房悦圆演示版常规体" charset="-122"/>
                <a:cs typeface="宋体" panose="02010600030101010101" pitchFamily="2" charset="-122"/>
              </a:rPr>
              <a:t>弹幕类</a:t>
            </a:r>
            <a:endParaRPr lang="zh-CN" altLang="en-US" sz="1600" b="0" u="none">
              <a:latin typeface="造字工房悦圆演示版常规体" charset="-122"/>
              <a:ea typeface="造字工房悦圆演示版常规体" charset="-122"/>
              <a:cs typeface="宋体" panose="02010600030101010101" pitchFamily="2" charset="-122"/>
            </a:endParaRPr>
          </a:p>
        </p:txBody>
      </p:sp>
      <p:pic>
        <p:nvPicPr>
          <p:cNvPr id="8" name="图片 34"/>
          <p:cNvPicPr>
            <a:picLocks noChangeAspect="1"/>
          </p:cNvPicPr>
          <p:nvPr/>
        </p:nvPicPr>
        <p:blipFill>
          <a:blip r:embed="rId3"/>
          <a:stretch>
            <a:fillRect/>
          </a:stretch>
        </p:blipFill>
        <p:spPr>
          <a:xfrm>
            <a:off x="1973898" y="1547813"/>
            <a:ext cx="3295015" cy="2047875"/>
          </a:xfrm>
          <a:prstGeom prst="rect">
            <a:avLst/>
          </a:prstGeom>
          <a:noFill/>
          <a:ln w="9525">
            <a:noFill/>
          </a:ln>
        </p:spPr>
      </p:pic>
      <p:sp>
        <p:nvSpPr>
          <p:cNvPr id="11" name="文本框 10"/>
          <p:cNvSpPr txBox="1"/>
          <p:nvPr/>
        </p:nvSpPr>
        <p:spPr>
          <a:xfrm>
            <a:off x="1974215" y="3997960"/>
            <a:ext cx="5080000" cy="290195"/>
          </a:xfrm>
          <a:prstGeom prst="rect">
            <a:avLst/>
          </a:prstGeom>
          <a:noFill/>
          <a:ln w="9525">
            <a:noFill/>
          </a:ln>
        </p:spPr>
        <p:txBody>
          <a:bodyPr>
            <a:spAutoFit/>
          </a:bodyPr>
          <a:p>
            <a:pPr marL="0" indent="0" algn="l"/>
            <a:r>
              <a:rPr lang="zh-CN" altLang="en-US" sz="1200" b="0" u="none">
                <a:solidFill>
                  <a:srgbClr val="000000"/>
                </a:solidFill>
                <a:latin typeface="造字工房朗倩（非商用）细体" charset="-122"/>
                <a:ea typeface="造字工房朗倩（非商用）细体" charset="-122"/>
                <a:cs typeface="宋体" panose="02010600030101010101" pitchFamily="2" charset="-122"/>
              </a:rPr>
              <a:t>特点：弹幕形式的选择</a:t>
            </a:r>
            <a:endParaRPr lang="zh-CN" altLang="en-US" sz="1200" b="0" u="none">
              <a:solidFill>
                <a:srgbClr val="000000"/>
              </a:solidFill>
              <a:latin typeface="造字工房朗倩（非商用）细体" charset="-122"/>
              <a:ea typeface="造字工房朗倩（非商用）细体" charset="-122"/>
              <a:cs typeface="宋体" panose="02010600030101010101" pitchFamily="2" charset="-122"/>
            </a:endParaRPr>
          </a:p>
        </p:txBody>
      </p:sp>
      <p:pic>
        <p:nvPicPr>
          <p:cNvPr id="12" name="图片 35"/>
          <p:cNvPicPr>
            <a:picLocks noChangeAspect="1"/>
          </p:cNvPicPr>
          <p:nvPr/>
        </p:nvPicPr>
        <p:blipFill>
          <a:blip r:embed="rId4"/>
          <a:stretch>
            <a:fillRect/>
          </a:stretch>
        </p:blipFill>
        <p:spPr>
          <a:xfrm>
            <a:off x="5471160" y="1906270"/>
            <a:ext cx="3397250" cy="1444625"/>
          </a:xfrm>
          <a:prstGeom prst="rect">
            <a:avLst/>
          </a:prstGeom>
          <a:noFill/>
          <a:ln w="9525">
            <a:noFill/>
          </a:ln>
        </p:spPr>
      </p:pic>
    </p:spTree>
  </p:cSld>
  <p:clrMapOvr>
    <a:masterClrMapping/>
  </p:clrMapOvr>
  <p:transition>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18968" y="771550"/>
            <a:ext cx="492591" cy="49259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469702" y="839177"/>
            <a:ext cx="1405890" cy="600710"/>
          </a:xfrm>
          <a:prstGeom prst="rect">
            <a:avLst/>
          </a:prstGeom>
          <a:noFill/>
        </p:spPr>
        <p:txBody>
          <a:bodyPr wrap="none" rtlCol="0">
            <a:spAutoFit/>
          </a:bodyPr>
          <a:lstStyle/>
          <a:p>
            <a:pPr algn="l"/>
            <a:r>
              <a:rPr sz="1600" b="1" dirty="0">
                <a:solidFill>
                  <a:schemeClr val="tx1">
                    <a:lumMod val="85000"/>
                    <a:lumOff val="15000"/>
                  </a:schemeClr>
                </a:solidFill>
                <a:latin typeface="造字工房朗倩（非商用）细体" charset="-122"/>
                <a:ea typeface="造字工房朗倩（非商用）细体" charset="-122"/>
              </a:rPr>
              <a:t>运行时需要的</a:t>
            </a:r>
            <a:endParaRPr sz="1600" b="1" dirty="0">
              <a:solidFill>
                <a:schemeClr val="tx1">
                  <a:lumMod val="85000"/>
                  <a:lumOff val="15000"/>
                </a:schemeClr>
              </a:solidFill>
              <a:latin typeface="造字工房朗倩（非商用）细体" charset="-122"/>
              <a:ea typeface="造字工房朗倩（非商用）细体" charset="-122"/>
            </a:endParaRPr>
          </a:p>
          <a:p>
            <a:pPr algn="l"/>
            <a:r>
              <a:rPr sz="1600" b="1" dirty="0">
                <a:solidFill>
                  <a:schemeClr val="tx1">
                    <a:lumMod val="85000"/>
                    <a:lumOff val="15000"/>
                  </a:schemeClr>
                </a:solidFill>
                <a:latin typeface="造字工房朗倩（非商用）细体" charset="-122"/>
                <a:ea typeface="造字工房朗倩（非商用）细体" charset="-122"/>
              </a:rPr>
              <a:t>支持条件</a:t>
            </a:r>
            <a:endParaRPr sz="1600" b="1" dirty="0">
              <a:solidFill>
                <a:schemeClr val="tx1">
                  <a:lumMod val="85000"/>
                  <a:lumOff val="15000"/>
                </a:schemeClr>
              </a:solidFill>
              <a:latin typeface="造字工房朗倩（非商用）细体" charset="-122"/>
              <a:ea typeface="造字工房朗倩（非商用）细体" charset="-122"/>
            </a:endParaRPr>
          </a:p>
        </p:txBody>
      </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13</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8" name="文本框 7"/>
          <p:cNvSpPr txBox="1"/>
          <p:nvPr/>
        </p:nvSpPr>
        <p:spPr>
          <a:xfrm>
            <a:off x="1875790" y="882650"/>
            <a:ext cx="5080000" cy="422910"/>
          </a:xfrm>
          <a:prstGeom prst="rect">
            <a:avLst/>
          </a:prstGeom>
          <a:noFill/>
          <a:ln w="9525">
            <a:noFill/>
          </a:ln>
        </p:spPr>
        <p:txBody>
          <a:bodyPr>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服务器的要求</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100" name="文本框 99"/>
          <p:cNvSpPr txBox="1"/>
          <p:nvPr/>
        </p:nvSpPr>
        <p:spPr>
          <a:xfrm>
            <a:off x="1826260" y="1192530"/>
            <a:ext cx="6572885" cy="3764915"/>
          </a:xfrm>
          <a:prstGeom prst="rect">
            <a:avLst/>
          </a:prstGeom>
          <a:noFill/>
          <a:ln w="9525">
            <a:noFill/>
          </a:ln>
        </p:spPr>
        <p:txBody>
          <a:bodyPr wrap="square">
            <a:spAutoFit/>
          </a:bodyPr>
          <a:p>
            <a:pPr marL="0" indent="0" algn="l" fontAlgn="auto"/>
            <a:r>
              <a:rPr lang="en-US" altLang="zh-CN" sz="1200" b="0" u="none">
                <a:latin typeface="造字工房朗倩（非商用）细体" charset="-122"/>
                <a:ea typeface="造字工房朗倩（非商用）细体" charset="-122"/>
                <a:cs typeface="宋体" panose="02010600030101010101" pitchFamily="2" charset="-122"/>
              </a:rPr>
              <a:t>1</a:t>
            </a:r>
            <a:r>
              <a:rPr lang="zh-CN" altLang="en-US" sz="1200" b="0" u="none">
                <a:latin typeface="造字工房朗倩（非商用）细体" charset="-122"/>
                <a:ea typeface="造字工房朗倩（非商用）细体" charset="-122"/>
                <a:cs typeface="宋体" panose="02010600030101010101" pitchFamily="2" charset="-122"/>
              </a:rPr>
              <a:t>．服务器的中央处理部件（</a:t>
            </a:r>
            <a:r>
              <a:rPr lang="en-US" altLang="zh-CN" sz="1200" b="0" u="none">
                <a:latin typeface="造字工房朗倩（非商用）细体" charset="-122"/>
                <a:ea typeface="造字工房朗倩（非商用）细体" charset="-122"/>
                <a:cs typeface="宋体" panose="02010600030101010101" pitchFamily="2" charset="-122"/>
              </a:rPr>
              <a:t>CPU</a:t>
            </a:r>
            <a:r>
              <a:rPr lang="zh-CN" altLang="en-US" sz="1200" b="0" u="none">
                <a:latin typeface="造字工房朗倩（非商用）细体" charset="-122"/>
                <a:ea typeface="造字工房朗倩（非商用）细体" charset="-122"/>
                <a:cs typeface="宋体" panose="02010600030101010101" pitchFamily="2" charset="-122"/>
              </a:rPr>
              <a:t>）建议使用</a:t>
            </a:r>
            <a:r>
              <a:rPr lang="en-US" altLang="zh-CN" sz="1200" b="0" u="none">
                <a:latin typeface="造字工房朗倩（非商用）细体" charset="-122"/>
                <a:ea typeface="造字工房朗倩（非商用）细体" charset="-122"/>
                <a:cs typeface="宋体" panose="02010600030101010101" pitchFamily="2" charset="-122"/>
              </a:rPr>
              <a:t>PIII 1G</a:t>
            </a:r>
            <a:r>
              <a:rPr lang="zh-CN" altLang="en-US" sz="1200" b="0" u="none">
                <a:latin typeface="造字工房朗倩（非商用）细体" charset="-122"/>
                <a:ea typeface="造字工房朗倩（非商用）细体" charset="-122"/>
                <a:cs typeface="宋体" panose="02010600030101010101" pitchFamily="2" charset="-122"/>
              </a:rPr>
              <a:t>（以上） </a:t>
            </a:r>
            <a:r>
              <a:rPr lang="en-US" altLang="zh-CN" sz="1200" b="0" u="none">
                <a:latin typeface="造字工房朗倩（非商用）细体" charset="-122"/>
                <a:ea typeface="造字工房朗倩（非商用）细体" charset="-122"/>
                <a:cs typeface="宋体" panose="02010600030101010101" pitchFamily="2" charset="-122"/>
              </a:rPr>
              <a:t>Xeon</a:t>
            </a:r>
            <a:r>
              <a:rPr lang="zh-CN" altLang="en-US" sz="1200" b="0" u="none">
                <a:latin typeface="造字工房朗倩（非商用）细体" charset="-122"/>
                <a:ea typeface="造字工房朗倩（非商用）细体" charset="-122"/>
                <a:cs typeface="宋体" panose="02010600030101010101" pitchFamily="2" charset="-122"/>
              </a:rPr>
              <a:t>处理器芯片。</a:t>
            </a:r>
            <a:endParaRPr lang="zh-CN" altLang="en-US" sz="1200" b="0" u="none">
              <a:latin typeface="造字工房朗倩（非商用）细体" charset="-122"/>
              <a:ea typeface="造字工房朗倩（非商用）细体" charset="-122"/>
              <a:cs typeface="宋体" panose="02010600030101010101" pitchFamily="2" charset="-122"/>
            </a:endParaRPr>
          </a:p>
          <a:p>
            <a:pPr marL="0" indent="0" algn="l" fontAlgn="auto"/>
            <a:endParaRPr lang="zh-CN" altLang="en-US" sz="1200" b="0" u="none">
              <a:latin typeface="造字工房朗倩（非商用）细体" charset="-122"/>
              <a:ea typeface="造字工房朗倩（非商用）细体" charset="-122"/>
              <a:cs typeface="宋体" panose="02010600030101010101" pitchFamily="2" charset="-122"/>
            </a:endParaRPr>
          </a:p>
          <a:p>
            <a:pPr marL="0" indent="0" algn="l" fontAlgn="auto"/>
            <a:r>
              <a:rPr lang="en-US" altLang="zh-CN" sz="1200" b="0" u="none">
                <a:latin typeface="造字工房朗倩（非商用）细体" charset="-122"/>
                <a:ea typeface="造字工房朗倩（非商用）细体" charset="-122"/>
                <a:cs typeface="宋体" panose="02010600030101010101" pitchFamily="2" charset="-122"/>
              </a:rPr>
              <a:t>2</a:t>
            </a:r>
            <a:r>
              <a:rPr lang="zh-CN" altLang="en-US" sz="1200" b="0" u="none">
                <a:latin typeface="造字工房朗倩（非商用）细体" charset="-122"/>
                <a:ea typeface="造字工房朗倩（非商用）细体" charset="-122"/>
                <a:cs typeface="宋体" panose="02010600030101010101" pitchFamily="2" charset="-122"/>
              </a:rPr>
              <a:t>．服务器内存必须使用服务器专用</a:t>
            </a:r>
            <a:r>
              <a:rPr lang="en-US" altLang="zh-CN" sz="1200" b="0" u="none">
                <a:latin typeface="造字工房朗倩（非商用）细体" charset="-122"/>
                <a:ea typeface="造字工房朗倩（非商用）细体" charset="-122"/>
                <a:cs typeface="宋体" panose="02010600030101010101" pitchFamily="2" charset="-122"/>
              </a:rPr>
              <a:t>ECC</a:t>
            </a:r>
            <a:r>
              <a:rPr lang="zh-CN" altLang="en-US" sz="1200" b="0" u="none">
                <a:latin typeface="造字工房朗倩（非商用）细体" charset="-122"/>
                <a:ea typeface="造字工房朗倩（非商用）细体" charset="-122"/>
                <a:cs typeface="宋体" panose="02010600030101010101" pitchFamily="2" charset="-122"/>
              </a:rPr>
              <a:t>内存</a:t>
            </a:r>
            <a:endParaRPr lang="zh-CN" altLang="en-US" sz="1200" b="0" u="none">
              <a:latin typeface="造字工房朗倩（非商用）细体" charset="-122"/>
              <a:ea typeface="造字工房朗倩（非商用）细体" charset="-122"/>
              <a:cs typeface="宋体" panose="02010600030101010101" pitchFamily="2" charset="-122"/>
            </a:endParaRPr>
          </a:p>
          <a:p>
            <a:pPr marL="0" indent="0" algn="l" fontAlgn="auto"/>
            <a:endParaRPr lang="zh-CN" altLang="en-US" sz="1200" b="0" u="none">
              <a:latin typeface="造字工房朗倩（非商用）细体" charset="-122"/>
              <a:ea typeface="造字工房朗倩（非商用）细体" charset="-122"/>
              <a:cs typeface="宋体" panose="02010600030101010101" pitchFamily="2" charset="-122"/>
            </a:endParaRPr>
          </a:p>
          <a:p>
            <a:pPr marL="0" indent="0" algn="l" fontAlgn="auto"/>
            <a:r>
              <a:rPr lang="en-US" altLang="zh-CN" sz="1200" b="0" u="none">
                <a:latin typeface="造字工房朗倩（非商用）细体" charset="-122"/>
                <a:ea typeface="造字工房朗倩（非商用）细体" charset="-122"/>
                <a:cs typeface="宋体" panose="02010600030101010101" pitchFamily="2" charset="-122"/>
              </a:rPr>
              <a:t>3</a:t>
            </a:r>
            <a:r>
              <a:rPr lang="zh-CN" altLang="en-US" sz="1200" b="0" u="none">
                <a:latin typeface="造字工房朗倩（非商用）细体" charset="-122"/>
                <a:ea typeface="造字工房朗倩（非商用）细体" charset="-122"/>
                <a:cs typeface="宋体" panose="02010600030101010101" pitchFamily="2" charset="-122"/>
              </a:rPr>
              <a:t>．为了保证数据存储的绝对可靠，硬盘应使用磁盘冗余阵列（</a:t>
            </a:r>
            <a:r>
              <a:rPr lang="en-US" altLang="zh-CN" sz="1200" b="0" u="none">
                <a:latin typeface="造字工房朗倩（非商用）细体" charset="-122"/>
                <a:ea typeface="造字工房朗倩（非商用）细体" charset="-122"/>
                <a:cs typeface="宋体" panose="02010600030101010101" pitchFamily="2" charset="-122"/>
              </a:rPr>
              <a:t>RAID 01</a:t>
            </a:r>
            <a:r>
              <a:rPr lang="zh-CN" altLang="en-US" sz="1200" b="0" u="none">
                <a:latin typeface="造字工房朗倩（非商用）细体" charset="-122"/>
                <a:ea typeface="造字工房朗倩（非商用）细体" charset="-122"/>
                <a:cs typeface="宋体" panose="02010600030101010101" pitchFamily="2" charset="-122"/>
              </a:rPr>
              <a:t>）</a:t>
            </a:r>
            <a:endParaRPr lang="zh-CN" altLang="en-US" sz="1200" b="0" u="none">
              <a:latin typeface="造字工房朗倩（非商用）细体" charset="-122"/>
              <a:ea typeface="造字工房朗倩（非商用）细体" charset="-122"/>
              <a:cs typeface="宋体" panose="02010600030101010101" pitchFamily="2" charset="-122"/>
            </a:endParaRPr>
          </a:p>
          <a:p>
            <a:pPr marL="0" indent="0" algn="l" fontAlgn="auto"/>
            <a:endParaRPr lang="zh-CN" altLang="en-US" sz="1200" b="0" u="none">
              <a:latin typeface="造字工房朗倩（非商用）细体" charset="-122"/>
              <a:ea typeface="造字工房朗倩（非商用）细体" charset="-122"/>
              <a:cs typeface="宋体" panose="02010600030101010101" pitchFamily="2" charset="-122"/>
            </a:endParaRPr>
          </a:p>
          <a:p>
            <a:pPr marL="0" indent="0" algn="l" fontAlgn="auto"/>
            <a:r>
              <a:rPr lang="en-US" altLang="zh-CN" sz="1200" b="0" u="none">
                <a:latin typeface="造字工房朗倩（非商用）细体" charset="-122"/>
                <a:ea typeface="造字工房朗倩（非商用）细体" charset="-122"/>
                <a:cs typeface="宋体" panose="02010600030101010101" pitchFamily="2" charset="-122"/>
              </a:rPr>
              <a:t>4</a:t>
            </a:r>
            <a:r>
              <a:rPr lang="zh-CN" altLang="en-US" sz="1200" b="0" u="none">
                <a:latin typeface="造字工房朗倩（非商用）细体" charset="-122"/>
                <a:ea typeface="造字工房朗倩（非商用）细体" charset="-122"/>
                <a:cs typeface="宋体" panose="02010600030101010101" pitchFamily="2" charset="-122"/>
              </a:rPr>
              <a:t>．为了防止服务器不可预测的故障，或者服务器的定期维护对公司整个业务造成的影响，所有建议使用两台服务器。两台服务器应构成双机热备份。中间使用</a:t>
            </a:r>
            <a:r>
              <a:rPr lang="en-US" altLang="zh-CN" sz="1200" b="0" u="none">
                <a:latin typeface="造字工房朗倩（非商用）细体" charset="-122"/>
                <a:ea typeface="造字工房朗倩（非商用）细体" charset="-122"/>
                <a:cs typeface="宋体" panose="02010600030101010101" pitchFamily="2" charset="-122"/>
              </a:rPr>
              <a:t>Watchdog</a:t>
            </a:r>
            <a:r>
              <a:rPr lang="zh-CN" altLang="en-US" sz="1200" b="0" u="none">
                <a:latin typeface="造字工房朗倩（非商用）细体" charset="-122"/>
                <a:ea typeface="造字工房朗倩（非商用）细体" charset="-122"/>
                <a:cs typeface="宋体" panose="02010600030101010101" pitchFamily="2" charset="-122"/>
              </a:rPr>
              <a:t>电路。这样的结构可以保证整个系统的长时间不间断工作，即使在服务器定期维护的时候也可以使用后备另一台服务器工作。</a:t>
            </a:r>
            <a:endParaRPr lang="zh-CN" altLang="en-US" sz="1200" b="0" u="none">
              <a:latin typeface="造字工房朗倩（非商用）细体" charset="-122"/>
              <a:ea typeface="造字工房朗倩（非商用）细体" charset="-122"/>
              <a:cs typeface="宋体" panose="02010600030101010101" pitchFamily="2" charset="-122"/>
            </a:endParaRPr>
          </a:p>
          <a:p>
            <a:pPr marL="0" indent="0" algn="l" fontAlgn="auto"/>
            <a:endParaRPr lang="zh-CN" altLang="en-US" sz="1200" b="0" u="none">
              <a:latin typeface="造字工房朗倩（非商用）细体" charset="-122"/>
              <a:ea typeface="造字工房朗倩（非商用）细体" charset="-122"/>
              <a:cs typeface="宋体" panose="02010600030101010101" pitchFamily="2" charset="-122"/>
            </a:endParaRPr>
          </a:p>
          <a:p>
            <a:pPr marL="0" indent="0" algn="l" fontAlgn="auto"/>
            <a:r>
              <a:rPr lang="en-US" altLang="zh-CN" sz="1200" b="0" u="none">
                <a:latin typeface="造字工房朗倩（非商用）细体" charset="-122"/>
                <a:ea typeface="造字工房朗倩（非商用）细体" charset="-122"/>
                <a:cs typeface="宋体" panose="02010600030101010101" pitchFamily="2" charset="-122"/>
              </a:rPr>
              <a:t>5</a:t>
            </a:r>
            <a:r>
              <a:rPr lang="zh-CN" altLang="en-US" sz="1200" b="0" u="none">
                <a:latin typeface="造字工房朗倩（非商用）细体" charset="-122"/>
                <a:ea typeface="造字工房朗倩（非商用）细体" charset="-122"/>
                <a:cs typeface="宋体" panose="02010600030101010101" pitchFamily="2" charset="-122"/>
              </a:rPr>
              <a:t>．服务器应支持热插拔电源</a:t>
            </a:r>
            <a:endParaRPr lang="zh-CN" altLang="en-US" sz="1200" b="0" u="none">
              <a:latin typeface="造字工房朗倩（非商用）细体" charset="-122"/>
              <a:ea typeface="造字工房朗倩（非商用）细体" charset="-122"/>
              <a:cs typeface="宋体" panose="02010600030101010101" pitchFamily="2" charset="-122"/>
            </a:endParaRPr>
          </a:p>
          <a:p>
            <a:pPr marL="0" indent="0" algn="l" fontAlgn="auto"/>
            <a:endParaRPr lang="zh-CN" altLang="en-US" sz="1200" b="0" u="none">
              <a:latin typeface="造字工房朗倩（非商用）细体" charset="-122"/>
              <a:ea typeface="造字工房朗倩（非商用）细体" charset="-122"/>
              <a:cs typeface="宋体" panose="02010600030101010101" pitchFamily="2" charset="-122"/>
            </a:endParaRPr>
          </a:p>
          <a:p>
            <a:pPr marL="0" indent="0" algn="l" fontAlgn="auto"/>
            <a:r>
              <a:rPr lang="en-US" altLang="zh-CN" sz="1200" b="0" u="none">
                <a:latin typeface="造字工房朗倩（非商用）细体" charset="-122"/>
                <a:ea typeface="造字工房朗倩（非商用）细体" charset="-122"/>
                <a:cs typeface="宋体" panose="02010600030101010101" pitchFamily="2" charset="-122"/>
              </a:rPr>
              <a:t>6</a:t>
            </a:r>
            <a:r>
              <a:rPr lang="zh-CN" altLang="en-US" sz="1200" b="0" u="none">
                <a:latin typeface="造字工房朗倩（非商用）细体" charset="-122"/>
                <a:ea typeface="造字工房朗倩（非商用）细体" charset="-122"/>
                <a:cs typeface="宋体" panose="02010600030101010101" pitchFamily="2" charset="-122"/>
              </a:rPr>
              <a:t>．服务器必须配备</a:t>
            </a:r>
            <a:r>
              <a:rPr lang="en-US" altLang="zh-CN" sz="1200" b="0" u="none">
                <a:latin typeface="造字工房朗倩（非商用）细体" charset="-122"/>
                <a:ea typeface="造字工房朗倩（非商用）细体" charset="-122"/>
                <a:cs typeface="宋体" panose="02010600030101010101" pitchFamily="2" charset="-122"/>
              </a:rPr>
              <a:t>UPS</a:t>
            </a:r>
            <a:r>
              <a:rPr lang="zh-CN" altLang="en-US" sz="1200" b="0" u="none">
                <a:latin typeface="造字工房朗倩（非商用）细体" charset="-122"/>
                <a:ea typeface="造字工房朗倩（非商用）细体" charset="-122"/>
                <a:cs typeface="宋体" panose="02010600030101010101" pitchFamily="2" charset="-122"/>
              </a:rPr>
              <a:t>（不间断电源）。</a:t>
            </a:r>
            <a:endParaRPr lang="zh-CN" altLang="en-US" sz="1200" b="0" u="none">
              <a:latin typeface="造字工房朗倩（非商用）细体" charset="-122"/>
              <a:ea typeface="造字工房朗倩（非商用）细体" charset="-122"/>
              <a:cs typeface="宋体" panose="02010600030101010101" pitchFamily="2" charset="-122"/>
            </a:endParaRPr>
          </a:p>
          <a:p>
            <a:pPr marL="0" indent="0" algn="l" fontAlgn="auto"/>
            <a:endParaRPr lang="zh-CN" altLang="en-US" sz="1200" b="0" u="none">
              <a:latin typeface="造字工房朗倩（非商用）细体" charset="-122"/>
              <a:ea typeface="造字工房朗倩（非商用）细体" charset="-122"/>
              <a:cs typeface="宋体" panose="02010600030101010101" pitchFamily="2" charset="-122"/>
            </a:endParaRPr>
          </a:p>
          <a:p>
            <a:pPr marL="0" indent="0" algn="l" fontAlgn="auto"/>
            <a:r>
              <a:rPr lang="en-US" altLang="zh-CN" sz="1200" b="0" u="none">
                <a:latin typeface="造字工房朗倩（非商用）细体" charset="-122"/>
                <a:ea typeface="造字工房朗倩（非商用）细体" charset="-122"/>
                <a:cs typeface="宋体" panose="02010600030101010101" pitchFamily="2" charset="-122"/>
              </a:rPr>
              <a:t>7</a:t>
            </a:r>
            <a:r>
              <a:rPr lang="zh-CN" altLang="en-US" sz="1200" b="0" u="none">
                <a:latin typeface="造字工房朗倩（非商用）细体" charset="-122"/>
                <a:ea typeface="造字工房朗倩（非商用）细体" charset="-122"/>
                <a:cs typeface="宋体" panose="02010600030101010101" pitchFamily="2" charset="-122"/>
              </a:rPr>
              <a:t>．服务器应该放在学校内部。不然无法进行程序调试。</a:t>
            </a:r>
            <a:endParaRPr lang="zh-CN" altLang="en-US" sz="1200" b="0" u="none">
              <a:latin typeface="造字工房朗倩（非商用）细体" charset="-122"/>
              <a:ea typeface="造字工房朗倩（非商用）细体" charset="-122"/>
              <a:cs typeface="宋体" panose="02010600030101010101" pitchFamily="2" charset="-122"/>
            </a:endParaRPr>
          </a:p>
          <a:p>
            <a:pPr marL="0" indent="0" algn="l" fontAlgn="auto"/>
            <a:endParaRPr lang="zh-CN" altLang="en-US" sz="1200" b="0" u="none">
              <a:latin typeface="造字工房朗倩（非商用）细体" charset="-122"/>
              <a:ea typeface="造字工房朗倩（非商用）细体" charset="-122"/>
              <a:cs typeface="宋体" panose="02010600030101010101" pitchFamily="2" charset="-122"/>
            </a:endParaRPr>
          </a:p>
          <a:p>
            <a:pPr marL="0" indent="0" algn="l" fontAlgn="auto"/>
            <a:r>
              <a:rPr lang="en-US" altLang="zh-CN" sz="1200" b="0" u="none">
                <a:latin typeface="造字工房朗倩（非商用）细体" charset="-122"/>
                <a:ea typeface="造字工房朗倩（非商用）细体" charset="-122"/>
                <a:cs typeface="宋体" panose="02010600030101010101" pitchFamily="2" charset="-122"/>
              </a:rPr>
              <a:t>8</a:t>
            </a:r>
            <a:r>
              <a:rPr lang="zh-CN" altLang="en-US" sz="1200" b="0" u="none">
                <a:latin typeface="造字工房朗倩（非商用）细体" charset="-122"/>
                <a:ea typeface="造字工房朗倩（非商用）细体" charset="-122"/>
                <a:cs typeface="宋体" panose="02010600030101010101" pitchFamily="2" charset="-122"/>
              </a:rPr>
              <a:t>．服务器应该必须有固定</a:t>
            </a:r>
            <a:r>
              <a:rPr lang="en-US" altLang="zh-CN" sz="1200" b="0" u="none">
                <a:latin typeface="造字工房朗倩（非商用）细体" charset="-122"/>
                <a:ea typeface="造字工房朗倩（非商用）细体" charset="-122"/>
                <a:cs typeface="宋体" panose="02010600030101010101" pitchFamily="2" charset="-122"/>
              </a:rPr>
              <a:t>IP</a:t>
            </a:r>
            <a:r>
              <a:rPr lang="zh-CN" altLang="en-US" sz="1200" b="0" u="none">
                <a:latin typeface="造字工房朗倩（非商用）细体" charset="-122"/>
                <a:ea typeface="造字工房朗倩（非商用）细体" charset="-122"/>
                <a:cs typeface="宋体" panose="02010600030101010101" pitchFamily="2" charset="-122"/>
              </a:rPr>
              <a:t>地址。</a:t>
            </a:r>
            <a:endParaRPr lang="zh-CN" altLang="en-US" sz="1200" b="0" u="none">
              <a:latin typeface="造字工房朗倩（非商用）细体" charset="-122"/>
              <a:ea typeface="造字工房朗倩（非商用）细体" charset="-122"/>
              <a:cs typeface="宋体" panose="02010600030101010101" pitchFamily="2" charset="-122"/>
            </a:endParaRPr>
          </a:p>
          <a:p>
            <a:pPr marL="0" indent="0" algn="l" fontAlgn="auto"/>
            <a:endParaRPr lang="zh-CN" altLang="en-US" sz="1200" b="0" u="none">
              <a:latin typeface="造字工房朗倩（非商用）细体" charset="-122"/>
              <a:ea typeface="造字工房朗倩（非商用）细体" charset="-122"/>
              <a:cs typeface="宋体" panose="02010600030101010101" pitchFamily="2" charset="-122"/>
            </a:endParaRPr>
          </a:p>
          <a:p>
            <a:pPr marL="0" indent="0" algn="l" fontAlgn="auto"/>
            <a:r>
              <a:rPr lang="en-US" altLang="zh-CN" sz="1200" b="0" u="none">
                <a:latin typeface="造字工房朗倩（非商用）细体" charset="-122"/>
                <a:ea typeface="造字工房朗倩（非商用）细体" charset="-122"/>
                <a:cs typeface="宋体" panose="02010600030101010101" pitchFamily="2" charset="-122"/>
              </a:rPr>
              <a:t>9</a:t>
            </a:r>
            <a:r>
              <a:rPr lang="zh-CN" altLang="en-US" sz="1200" b="0" u="none">
                <a:latin typeface="造字工房朗倩（非商用）细体" charset="-122"/>
                <a:ea typeface="造字工房朗倩（非商用）细体" charset="-122"/>
                <a:cs typeface="宋体" panose="02010600030101010101" pitchFamily="2" charset="-122"/>
              </a:rPr>
              <a:t>．其他性能在经济条件允许的情况下，应该尽量使用高速稳定的配件。</a:t>
            </a:r>
            <a:endParaRPr lang="zh-CN" altLang="en-US" sz="1200">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18968" y="771550"/>
            <a:ext cx="492591" cy="49259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469702" y="839177"/>
            <a:ext cx="1405890" cy="600710"/>
          </a:xfrm>
          <a:prstGeom prst="rect">
            <a:avLst/>
          </a:prstGeom>
          <a:noFill/>
        </p:spPr>
        <p:txBody>
          <a:bodyPr wrap="none" rtlCol="0">
            <a:spAutoFit/>
          </a:bodyPr>
          <a:lstStyle/>
          <a:p>
            <a:pPr algn="l"/>
            <a:r>
              <a:rPr sz="1600" b="1" dirty="0">
                <a:solidFill>
                  <a:schemeClr val="tx1">
                    <a:lumMod val="85000"/>
                    <a:lumOff val="15000"/>
                  </a:schemeClr>
                </a:solidFill>
                <a:latin typeface="造字工房朗倩（非商用）细体" charset="-122"/>
                <a:ea typeface="造字工房朗倩（非商用）细体" charset="-122"/>
              </a:rPr>
              <a:t>运行时需要的</a:t>
            </a:r>
            <a:endParaRPr sz="1600" b="1" dirty="0">
              <a:solidFill>
                <a:schemeClr val="tx1">
                  <a:lumMod val="85000"/>
                  <a:lumOff val="15000"/>
                </a:schemeClr>
              </a:solidFill>
              <a:latin typeface="造字工房朗倩（非商用）细体" charset="-122"/>
              <a:ea typeface="造字工房朗倩（非商用）细体" charset="-122"/>
            </a:endParaRPr>
          </a:p>
          <a:p>
            <a:pPr algn="l"/>
            <a:r>
              <a:rPr sz="1600" b="1" dirty="0">
                <a:solidFill>
                  <a:schemeClr val="tx1">
                    <a:lumMod val="85000"/>
                    <a:lumOff val="15000"/>
                  </a:schemeClr>
                </a:solidFill>
                <a:latin typeface="造字工房朗倩（非商用）细体" charset="-122"/>
                <a:ea typeface="造字工房朗倩（非商用）细体" charset="-122"/>
              </a:rPr>
              <a:t>支持条件</a:t>
            </a:r>
            <a:endParaRPr sz="1600" b="1" dirty="0">
              <a:solidFill>
                <a:schemeClr val="tx1">
                  <a:lumMod val="85000"/>
                  <a:lumOff val="15000"/>
                </a:schemeClr>
              </a:solidFill>
              <a:latin typeface="造字工房朗倩（非商用）细体" charset="-122"/>
              <a:ea typeface="造字工房朗倩（非商用）细体" charset="-122"/>
            </a:endParaRPr>
          </a:p>
        </p:txBody>
      </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14</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8" name="文本框 7"/>
          <p:cNvSpPr txBox="1"/>
          <p:nvPr/>
        </p:nvSpPr>
        <p:spPr>
          <a:xfrm>
            <a:off x="1875790" y="882650"/>
            <a:ext cx="5080000" cy="422910"/>
          </a:xfrm>
          <a:prstGeom prst="rect">
            <a:avLst/>
          </a:prstGeom>
          <a:noFill/>
          <a:ln w="9525">
            <a:noFill/>
          </a:ln>
        </p:spPr>
        <p:txBody>
          <a:bodyPr>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服务器上应该配备的软件</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100" name="文本框 99"/>
          <p:cNvSpPr txBox="1"/>
          <p:nvPr/>
        </p:nvSpPr>
        <p:spPr>
          <a:xfrm>
            <a:off x="1875790" y="1412875"/>
            <a:ext cx="6572885" cy="3216275"/>
          </a:xfrm>
          <a:prstGeom prst="rect">
            <a:avLst/>
          </a:prstGeom>
          <a:noFill/>
          <a:ln w="9525">
            <a:noFill/>
          </a:ln>
        </p:spPr>
        <p:txBody>
          <a:bodyPr wrap="square">
            <a:spAutoFit/>
          </a:bodyPr>
          <a:p>
            <a:pPr marL="0" indent="0" algn="l" fontAlgn="auto"/>
            <a:r>
              <a:rPr sz="1200" b="0" u="none">
                <a:latin typeface="造字工房朗倩（非商用）细体" charset="-122"/>
                <a:ea typeface="造字工房朗倩（非商用）细体" charset="-122"/>
                <a:cs typeface="宋体" panose="02010600030101010101" pitchFamily="2" charset="-122"/>
              </a:rPr>
              <a:t>1．操作系统：Microsoft Windows 2000 server 或者 Microsoft Windows 2000 Advanced server</a:t>
            </a:r>
            <a:endParaRPr sz="1200" b="0" u="none">
              <a:latin typeface="造字工房朗倩（非商用）细体" charset="-122"/>
              <a:ea typeface="造字工房朗倩（非商用）细体" charset="-122"/>
              <a:cs typeface="宋体" panose="02010600030101010101" pitchFamily="2" charset="-122"/>
            </a:endParaRPr>
          </a:p>
          <a:p>
            <a:pPr marL="0" indent="0" algn="l" fontAlgn="auto"/>
            <a:endParaRPr sz="1200" b="0" u="none">
              <a:latin typeface="造字工房朗倩（非商用）细体" charset="-122"/>
              <a:ea typeface="造字工房朗倩（非商用）细体" charset="-122"/>
              <a:cs typeface="宋体" panose="02010600030101010101" pitchFamily="2" charset="-122"/>
            </a:endParaRPr>
          </a:p>
          <a:p>
            <a:pPr marL="0" indent="0" algn="l" fontAlgn="auto"/>
            <a:r>
              <a:rPr sz="1200" b="0" u="none">
                <a:latin typeface="造字工房朗倩（非商用）细体" charset="-122"/>
                <a:ea typeface="造字工房朗倩（非商用）细体" charset="-122"/>
                <a:cs typeface="宋体" panose="02010600030101010101" pitchFamily="2" charset="-122"/>
              </a:rPr>
              <a:t>2．数据库：Microsoft SQL Server 2005 (简体中文版) </a:t>
            </a:r>
            <a:endParaRPr sz="1200" b="0" u="none">
              <a:latin typeface="造字工房朗倩（非商用）细体" charset="-122"/>
              <a:ea typeface="造字工房朗倩（非商用）细体" charset="-122"/>
              <a:cs typeface="宋体" panose="02010600030101010101" pitchFamily="2" charset="-122"/>
            </a:endParaRPr>
          </a:p>
          <a:p>
            <a:pPr marL="0" indent="0" algn="l" fontAlgn="auto"/>
            <a:endParaRPr sz="1200" b="0" u="none">
              <a:latin typeface="造字工房朗倩（非商用）细体" charset="-122"/>
              <a:ea typeface="造字工房朗倩（非商用）细体" charset="-122"/>
              <a:cs typeface="宋体" panose="02010600030101010101" pitchFamily="2" charset="-122"/>
            </a:endParaRPr>
          </a:p>
          <a:p>
            <a:pPr marL="0" indent="0" algn="l" fontAlgn="auto"/>
            <a:r>
              <a:rPr sz="1200" b="0" u="none">
                <a:latin typeface="造字工房朗倩（非商用）细体" charset="-122"/>
                <a:ea typeface="造字工房朗倩（非商用）细体" charset="-122"/>
                <a:cs typeface="宋体" panose="02010600030101010101" pitchFamily="2" charset="-122"/>
              </a:rPr>
              <a:t>3．服务器必须使用专业的防火墙和反病毒软件。</a:t>
            </a:r>
            <a:endParaRPr sz="1200" b="0" u="none">
              <a:latin typeface="造字工房朗倩（非商用）细体" charset="-122"/>
              <a:ea typeface="造字工房朗倩（非商用）细体" charset="-122"/>
              <a:cs typeface="宋体" panose="02010600030101010101" pitchFamily="2" charset="-122"/>
            </a:endParaRPr>
          </a:p>
          <a:p>
            <a:pPr marL="0" indent="0" algn="l" fontAlgn="auto"/>
            <a:endParaRPr sz="1200" b="0" u="none">
              <a:latin typeface="造字工房朗倩（非商用）细体" charset="-122"/>
              <a:ea typeface="造字工房朗倩（非商用）细体" charset="-122"/>
              <a:cs typeface="宋体" panose="02010600030101010101" pitchFamily="2" charset="-122"/>
            </a:endParaRPr>
          </a:p>
          <a:p>
            <a:pPr marL="0" indent="0" algn="l" fontAlgn="auto"/>
            <a:r>
              <a:rPr sz="1200" b="0" u="none">
                <a:latin typeface="造字工房朗倩（非商用）细体" charset="-122"/>
                <a:ea typeface="造字工房朗倩（非商用）细体" charset="-122"/>
                <a:cs typeface="宋体" panose="02010600030101010101" pitchFamily="2" charset="-122"/>
              </a:rPr>
              <a:t>4．除了为了运行必须配备的程序以外，服务器上建议尽量不要安装其他无关程序，以减少程序的混乱或者程序的意外冲突。</a:t>
            </a:r>
            <a:endParaRPr sz="1200" b="0" u="none">
              <a:latin typeface="造字工房朗倩（非商用）细体" charset="-122"/>
              <a:ea typeface="造字工房朗倩（非商用）细体" charset="-122"/>
              <a:cs typeface="宋体" panose="02010600030101010101" pitchFamily="2" charset="-122"/>
            </a:endParaRPr>
          </a:p>
          <a:p>
            <a:pPr marL="0" indent="0" algn="l" fontAlgn="auto"/>
            <a:endParaRPr sz="1200" b="0" u="none">
              <a:latin typeface="造字工房朗倩（非商用）细体" charset="-122"/>
              <a:ea typeface="造字工房朗倩（非商用）细体" charset="-122"/>
              <a:cs typeface="宋体" panose="02010600030101010101" pitchFamily="2" charset="-122"/>
            </a:endParaRPr>
          </a:p>
          <a:p>
            <a:pPr marL="0" indent="0" algn="l" fontAlgn="auto"/>
            <a:r>
              <a:rPr sz="1200" b="0" u="none">
                <a:latin typeface="造字工房朗倩（非商用）细体" charset="-122"/>
                <a:ea typeface="造字工房朗倩（非商用）细体" charset="-122"/>
                <a:cs typeface="宋体" panose="02010600030101010101" pitchFamily="2" charset="-122"/>
              </a:rPr>
              <a:t>5．各系的操作系统尽量统一。（Windows 9x系列或者Windows 2000系列）。这样可以避免管理软件因为操作系统版本不一致造成的过多的开销。</a:t>
            </a:r>
            <a:endParaRPr sz="1200" b="0" u="none">
              <a:latin typeface="造字工房朗倩（非商用）细体" charset="-122"/>
              <a:ea typeface="造字工房朗倩（非商用）细体" charset="-122"/>
              <a:cs typeface="宋体" panose="02010600030101010101" pitchFamily="2" charset="-122"/>
            </a:endParaRPr>
          </a:p>
          <a:p>
            <a:pPr marL="0" indent="0" algn="l" fontAlgn="auto"/>
            <a:endParaRPr sz="1200" b="0" u="none">
              <a:latin typeface="造字工房朗倩（非商用）细体" charset="-122"/>
              <a:ea typeface="造字工房朗倩（非商用）细体" charset="-122"/>
              <a:cs typeface="宋体" panose="02010600030101010101" pitchFamily="2" charset="-122"/>
            </a:endParaRPr>
          </a:p>
          <a:p>
            <a:pPr marL="0" indent="0" algn="l" fontAlgn="auto"/>
            <a:r>
              <a:rPr sz="1200" b="0" u="none">
                <a:latin typeface="造字工房朗倩（非商用）细体" charset="-122"/>
                <a:ea typeface="造字工房朗倩（非商用）细体" charset="-122"/>
                <a:cs typeface="宋体" panose="02010600030101010101" pitchFamily="2" charset="-122"/>
              </a:rPr>
              <a:t>6．各系的机器必须也安装反病毒软件和防火墙。以防止网络上的蠕虫病毒在整个网络范围内的蔓延。</a:t>
            </a:r>
            <a:endParaRPr sz="1200" b="0" u="none">
              <a:latin typeface="造字工房朗倩（非商用）细体" charset="-122"/>
              <a:ea typeface="造字工房朗倩（非商用）细体" charset="-122"/>
              <a:cs typeface="宋体" panose="02010600030101010101" pitchFamily="2" charset="-122"/>
            </a:endParaRPr>
          </a:p>
          <a:p>
            <a:pPr marL="0" indent="0" algn="l" fontAlgn="auto"/>
            <a:endParaRPr sz="1200" b="0" u="none">
              <a:latin typeface="造字工房朗倩（非商用）细体" charset="-122"/>
              <a:ea typeface="造字工房朗倩（非商用）细体" charset="-122"/>
              <a:cs typeface="宋体" panose="02010600030101010101" pitchFamily="2" charset="-122"/>
            </a:endParaRPr>
          </a:p>
          <a:p>
            <a:pPr marL="0" indent="0" algn="l" fontAlgn="auto"/>
            <a:r>
              <a:rPr sz="1200" b="0" u="none">
                <a:latin typeface="造字工房朗倩（非商用）细体" charset="-122"/>
                <a:ea typeface="造字工房朗倩（非商用）细体" charset="-122"/>
                <a:cs typeface="宋体" panose="02010600030101010101" pitchFamily="2" charset="-122"/>
              </a:rPr>
              <a:t>7．如果要打印涉及字段比较多的报表，应该配备针式打印机。</a:t>
            </a:r>
            <a:endParaRPr sz="1200" b="0" u="none">
              <a:latin typeface="造字工房朗倩（非商用）细体" charset="-122"/>
              <a:ea typeface="造字工房朗倩（非商用）细体" charset="-122"/>
              <a:cs typeface="宋体" panose="02010600030101010101" pitchFamily="2" charset="-122"/>
            </a:endParaRPr>
          </a:p>
        </p:txBody>
      </p:sp>
    </p:spTree>
  </p:cSld>
  <p:clrMapOvr>
    <a:masterClrMapping/>
  </p:clrMapOvr>
  <p:transition>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11348" y="2538120"/>
            <a:ext cx="492591" cy="49259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462082" y="2605747"/>
            <a:ext cx="998220" cy="356870"/>
          </a:xfrm>
          <a:prstGeom prst="rect">
            <a:avLst/>
          </a:prstGeom>
          <a:noFill/>
        </p:spPr>
        <p:txBody>
          <a:bodyPr wrap="none" rtlCol="0">
            <a:spAutoFit/>
          </a:bodyPr>
          <a:lstStyle/>
          <a:p>
            <a:pPr algn="l"/>
            <a:r>
              <a:rPr sz="1600" b="1" dirty="0">
                <a:solidFill>
                  <a:schemeClr val="tx1">
                    <a:lumMod val="85000"/>
                    <a:lumOff val="15000"/>
                  </a:schemeClr>
                </a:solidFill>
                <a:latin typeface="造字工房朗倩（非商用）细体" charset="-122"/>
                <a:ea typeface="造字工房朗倩（非商用）细体" charset="-122"/>
              </a:rPr>
              <a:t>运行环境</a:t>
            </a:r>
            <a:endParaRPr sz="1600" b="1" dirty="0">
              <a:solidFill>
                <a:schemeClr val="tx1">
                  <a:lumMod val="85000"/>
                  <a:lumOff val="15000"/>
                </a:schemeClr>
              </a:solidFill>
              <a:latin typeface="造字工房朗倩（非商用）细体" charset="-122"/>
              <a:ea typeface="造字工房朗倩（非商用）细体" charset="-122"/>
            </a:endParaRPr>
          </a:p>
        </p:txBody>
      </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15</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0" name="文本框 99"/>
          <p:cNvSpPr txBox="1"/>
          <p:nvPr/>
        </p:nvSpPr>
        <p:spPr>
          <a:xfrm>
            <a:off x="2124075" y="2606040"/>
            <a:ext cx="2005965" cy="422910"/>
          </a:xfrm>
          <a:prstGeom prst="rect">
            <a:avLst/>
          </a:prstGeom>
          <a:noFill/>
          <a:ln w="9525">
            <a:noFill/>
          </a:ln>
        </p:spPr>
        <p:txBody>
          <a:bodyPr wrap="square">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操作系统和版本</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8" name="文本框 7"/>
          <p:cNvSpPr txBox="1"/>
          <p:nvPr/>
        </p:nvSpPr>
        <p:spPr>
          <a:xfrm>
            <a:off x="2580005" y="3025775"/>
            <a:ext cx="5080000" cy="290195"/>
          </a:xfrm>
          <a:prstGeom prst="rect">
            <a:avLst/>
          </a:prstGeom>
          <a:noFill/>
          <a:ln w="9525">
            <a:noFill/>
          </a:ln>
        </p:spPr>
        <p:txBody>
          <a:bodyPr>
            <a:spAutoFit/>
          </a:bodyPr>
          <a:p>
            <a:pPr marL="0" indent="0" algn="l" fontAlgn="auto"/>
            <a:r>
              <a:rPr lang="en-US" altLang="zh-CN" sz="1200" b="0" u="none">
                <a:latin typeface="造字工房朗倩（非商用）细体" charset="-122"/>
                <a:ea typeface="造字工房朗倩（非商用）细体" charset="-122"/>
                <a:cs typeface="宋体" panose="02010600030101010101" pitchFamily="2" charset="-122"/>
              </a:rPr>
              <a:t>Window XP</a:t>
            </a:r>
            <a:endParaRPr lang="en-US" altLang="zh-CN" sz="1200" b="0" u="none">
              <a:latin typeface="造字工房朗倩（非商用）细体" charset="-122"/>
              <a:ea typeface="造字工房朗倩（非商用）细体" charset="-122"/>
              <a:cs typeface="宋体" panose="02010600030101010101" pitchFamily="2" charset="-122"/>
            </a:endParaRPr>
          </a:p>
        </p:txBody>
      </p:sp>
      <p:sp>
        <p:nvSpPr>
          <p:cNvPr id="11" name="文本框 10"/>
          <p:cNvSpPr txBox="1"/>
          <p:nvPr/>
        </p:nvSpPr>
        <p:spPr>
          <a:xfrm>
            <a:off x="2124075" y="3312795"/>
            <a:ext cx="5958840" cy="422910"/>
          </a:xfrm>
          <a:prstGeom prst="rect">
            <a:avLst/>
          </a:prstGeom>
          <a:noFill/>
          <a:ln w="9525">
            <a:noFill/>
          </a:ln>
        </p:spPr>
        <p:txBody>
          <a:bodyPr wrap="square">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支撑环境(例如：数据库等)和版本</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12" name="文本框 11"/>
          <p:cNvSpPr txBox="1"/>
          <p:nvPr/>
        </p:nvSpPr>
        <p:spPr>
          <a:xfrm>
            <a:off x="2580005" y="3732530"/>
            <a:ext cx="5080000" cy="290195"/>
          </a:xfrm>
          <a:prstGeom prst="rect">
            <a:avLst/>
          </a:prstGeom>
          <a:noFill/>
          <a:ln w="9525">
            <a:noFill/>
          </a:ln>
        </p:spPr>
        <p:txBody>
          <a:bodyPr>
            <a:spAutoFit/>
          </a:bodyPr>
          <a:p>
            <a:pPr marL="0" indent="0" algn="l" fontAlgn="auto"/>
            <a:r>
              <a:rPr lang="en-US" altLang="zh-CN" sz="1200" b="0" u="none">
                <a:latin typeface="造字工房朗倩（非商用）细体" charset="-122"/>
                <a:ea typeface="造字工房朗倩（非商用）细体" charset="-122"/>
                <a:cs typeface="宋体" panose="02010600030101010101" pitchFamily="2" charset="-122"/>
              </a:rPr>
              <a:t>数据库采用SQL Server2005</a:t>
            </a:r>
            <a:endParaRPr lang="en-US" altLang="zh-CN" sz="1200" b="0" u="none">
              <a:latin typeface="造字工房朗倩（非商用）细体" charset="-122"/>
              <a:ea typeface="造字工房朗倩（非商用）细体" charset="-122"/>
              <a:cs typeface="宋体" panose="02010600030101010101" pitchFamily="2" charset="-122"/>
            </a:endParaRPr>
          </a:p>
        </p:txBody>
      </p:sp>
      <p:sp>
        <p:nvSpPr>
          <p:cNvPr id="14" name="文本框 13"/>
          <p:cNvSpPr txBox="1"/>
          <p:nvPr/>
        </p:nvSpPr>
        <p:spPr>
          <a:xfrm>
            <a:off x="2033905" y="4019550"/>
            <a:ext cx="5958840" cy="422910"/>
          </a:xfrm>
          <a:prstGeom prst="rect">
            <a:avLst/>
          </a:prstGeom>
          <a:noFill/>
          <a:ln w="9525">
            <a:noFill/>
          </a:ln>
        </p:spPr>
        <p:txBody>
          <a:bodyPr wrap="square">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其它与该软件有关的软件组件</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16" name="文本框 15"/>
          <p:cNvSpPr txBox="1"/>
          <p:nvPr/>
        </p:nvSpPr>
        <p:spPr>
          <a:xfrm>
            <a:off x="2489835" y="4439285"/>
            <a:ext cx="5080000" cy="290195"/>
          </a:xfrm>
          <a:prstGeom prst="rect">
            <a:avLst/>
          </a:prstGeom>
          <a:noFill/>
          <a:ln w="9525">
            <a:noFill/>
          </a:ln>
        </p:spPr>
        <p:txBody>
          <a:bodyPr>
            <a:spAutoFit/>
          </a:bodyPr>
          <a:p>
            <a:pPr marL="0" indent="0" algn="l" fontAlgn="auto"/>
            <a:r>
              <a:rPr lang="en-US" altLang="zh-CN" sz="1200" b="0" u="none">
                <a:latin typeface="造字工房朗倩（非商用）细体" charset="-122"/>
                <a:ea typeface="造字工房朗倩（非商用）细体" charset="-122"/>
                <a:cs typeface="宋体" panose="02010600030101010101" pitchFamily="2" charset="-122"/>
              </a:rPr>
              <a:t>使用集成开发工具Eclipse5.5.1</a:t>
            </a:r>
            <a:endParaRPr lang="en-US" altLang="zh-CN" sz="1200" b="0" u="none">
              <a:latin typeface="造字工房朗倩（非商用）细体" charset="-122"/>
              <a:ea typeface="造字工房朗倩（非商用）细体" charset="-122"/>
              <a:cs typeface="宋体" panose="02010600030101010101" pitchFamily="2" charset="-122"/>
            </a:endParaRPr>
          </a:p>
        </p:txBody>
      </p:sp>
      <p:cxnSp>
        <p:nvCxnSpPr>
          <p:cNvPr id="18" name="直接连接符 17"/>
          <p:cNvCxnSpPr/>
          <p:nvPr/>
        </p:nvCxnSpPr>
        <p:spPr>
          <a:xfrm>
            <a:off x="194945" y="2497455"/>
            <a:ext cx="8754110" cy="0"/>
          </a:xfrm>
          <a:prstGeom prst="line">
            <a:avLst/>
          </a:prstGeom>
          <a:ln w="12700" cmpd="sng">
            <a:solidFill>
              <a:srgbClr val="262626"/>
            </a:solidFill>
            <a:prstDash val="solid"/>
          </a:ln>
        </p:spPr>
        <p:style>
          <a:lnRef idx="1">
            <a:schemeClr val="accent1"/>
          </a:lnRef>
          <a:fillRef idx="0">
            <a:schemeClr val="accent1"/>
          </a:fillRef>
          <a:effectRef idx="0">
            <a:schemeClr val="accent1"/>
          </a:effectRef>
          <a:fontRef idx="minor">
            <a:schemeClr val="tx1"/>
          </a:fontRef>
        </p:style>
      </p:cxnSp>
      <p:pic>
        <p:nvPicPr>
          <p:cNvPr id="1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98343" y="759485"/>
            <a:ext cx="492591" cy="492591"/>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9"/>
          <p:cNvSpPr txBox="1"/>
          <p:nvPr/>
        </p:nvSpPr>
        <p:spPr>
          <a:xfrm>
            <a:off x="549077" y="827112"/>
            <a:ext cx="1202055" cy="600710"/>
          </a:xfrm>
          <a:prstGeom prst="rect">
            <a:avLst/>
          </a:prstGeom>
          <a:noFill/>
        </p:spPr>
        <p:txBody>
          <a:bodyPr wrap="none" rtlCol="0">
            <a:spAutoFit/>
          </a:bodyPr>
          <a:p>
            <a:pPr algn="l"/>
            <a:r>
              <a:rPr sz="1600" b="1" dirty="0">
                <a:solidFill>
                  <a:schemeClr val="tx1">
                    <a:lumMod val="85000"/>
                    <a:lumOff val="15000"/>
                  </a:schemeClr>
                </a:solidFill>
                <a:latin typeface="造字工房朗倩（非商用）细体" charset="-122"/>
                <a:ea typeface="造字工房朗倩（非商用）细体" charset="-122"/>
              </a:rPr>
              <a:t>假设和约束</a:t>
            </a:r>
            <a:endParaRPr sz="1600" b="1" dirty="0">
              <a:solidFill>
                <a:schemeClr val="tx1">
                  <a:lumMod val="85000"/>
                  <a:lumOff val="15000"/>
                </a:schemeClr>
              </a:solidFill>
              <a:latin typeface="造字工房朗倩（非商用）细体" charset="-122"/>
              <a:ea typeface="造字工房朗倩（非商用）细体" charset="-122"/>
            </a:endParaRPr>
          </a:p>
          <a:p>
            <a:pPr algn="l"/>
            <a:r>
              <a:rPr sz="1600" b="1" dirty="0">
                <a:solidFill>
                  <a:schemeClr val="tx1">
                    <a:lumMod val="85000"/>
                    <a:lumOff val="15000"/>
                  </a:schemeClr>
                </a:solidFill>
                <a:latin typeface="造字工房朗倩（非商用）细体" charset="-122"/>
                <a:ea typeface="造字工房朗倩（非商用）细体" charset="-122"/>
              </a:rPr>
              <a:t>（依赖）</a:t>
            </a:r>
            <a:endParaRPr sz="1600" b="1" dirty="0">
              <a:solidFill>
                <a:schemeClr val="tx1">
                  <a:lumMod val="85000"/>
                  <a:lumOff val="15000"/>
                </a:schemeClr>
              </a:solidFill>
              <a:latin typeface="造字工房朗倩（非商用）细体" charset="-122"/>
              <a:ea typeface="造字工房朗倩（非商用）细体" charset="-122"/>
            </a:endParaRPr>
          </a:p>
        </p:txBody>
      </p:sp>
      <p:sp>
        <p:nvSpPr>
          <p:cNvPr id="21" name="文本框 20"/>
          <p:cNvSpPr txBox="1"/>
          <p:nvPr/>
        </p:nvSpPr>
        <p:spPr>
          <a:xfrm>
            <a:off x="2124075" y="1198880"/>
            <a:ext cx="5080000" cy="655955"/>
          </a:xfrm>
          <a:prstGeom prst="rect">
            <a:avLst/>
          </a:prstGeom>
          <a:noFill/>
          <a:ln w="9525">
            <a:noFill/>
          </a:ln>
        </p:spPr>
        <p:txBody>
          <a:bodyPr>
            <a:spAutoFit/>
          </a:bodyPr>
          <a:p>
            <a:pPr marL="0" indent="0" algn="l" fontAlgn="auto"/>
            <a:r>
              <a:rPr lang="zh-CN" altLang="en-US" sz="1200" b="0" u="none">
                <a:latin typeface="造字工房朗倩（非商用）细体" charset="-122"/>
                <a:ea typeface="造字工房朗倩（非商用）细体" charset="-122"/>
                <a:cs typeface="宋体" panose="02010600030101010101" pitchFamily="2" charset="-122"/>
              </a:rPr>
              <a:t>工期约束：组内成员可能由于急事，要外出几天，项目计划工期会推迟</a:t>
            </a:r>
            <a:endParaRPr lang="zh-CN" altLang="en-US" sz="1200" b="0" u="none">
              <a:latin typeface="造字工房朗倩（非商用）细体" charset="-122"/>
              <a:ea typeface="造字工房朗倩（非商用）细体" charset="-122"/>
              <a:cs typeface="宋体" panose="02010600030101010101" pitchFamily="2" charset="-122"/>
            </a:endParaRPr>
          </a:p>
          <a:p>
            <a:pPr marL="0" indent="0" algn="l" fontAlgn="auto"/>
            <a:r>
              <a:rPr lang="zh-CN" altLang="en-US" sz="1200" b="0" u="none">
                <a:latin typeface="造字工房朗倩（非商用）细体" charset="-122"/>
                <a:ea typeface="造字工房朗倩（非商用）细体" charset="-122"/>
                <a:cs typeface="宋体" panose="02010600030101010101" pitchFamily="2" charset="-122"/>
              </a:rPr>
              <a:t>设备约束：服务器不能使用等。</a:t>
            </a:r>
            <a:endParaRPr lang="zh-CN" altLang="en-US" sz="1200" b="0" u="none">
              <a:latin typeface="造字工房朗倩（非商用）细体" charset="-122"/>
              <a:ea typeface="造字工房朗倩（非商用）细体" charset="-122"/>
              <a:cs typeface="宋体" panose="02010600030101010101" pitchFamily="2" charset="-122"/>
            </a:endParaRPr>
          </a:p>
        </p:txBody>
      </p:sp>
    </p:spTree>
  </p:cSld>
  <p:clrMapOvr>
    <a:masterClrMapping/>
  </p:clrMapOvr>
  <p:transition>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18968" y="771550"/>
            <a:ext cx="492591" cy="49259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469702" y="839177"/>
            <a:ext cx="998220" cy="356870"/>
          </a:xfrm>
          <a:prstGeom prst="rect">
            <a:avLst/>
          </a:prstGeom>
          <a:noFill/>
        </p:spPr>
        <p:txBody>
          <a:bodyPr wrap="none" rtlCol="0">
            <a:spAutoFit/>
          </a:bodyPr>
          <a:lstStyle/>
          <a:p>
            <a:pPr algn="l"/>
            <a:r>
              <a:rPr sz="1600" b="1" dirty="0">
                <a:solidFill>
                  <a:schemeClr val="tx1">
                    <a:lumMod val="85000"/>
                    <a:lumOff val="15000"/>
                  </a:schemeClr>
                </a:solidFill>
                <a:latin typeface="造字工房朗倩（非商用）细体" charset="-122"/>
                <a:ea typeface="造字工房朗倩（非商用）细体" charset="-122"/>
              </a:rPr>
              <a:t>运行环境</a:t>
            </a:r>
            <a:endParaRPr sz="1600" b="1" dirty="0">
              <a:solidFill>
                <a:schemeClr val="tx1">
                  <a:lumMod val="85000"/>
                  <a:lumOff val="15000"/>
                </a:schemeClr>
              </a:solidFill>
              <a:latin typeface="造字工房朗倩（非商用）细体" charset="-122"/>
              <a:ea typeface="造字工房朗倩（非商用）细体" charset="-122"/>
            </a:endParaRPr>
          </a:p>
        </p:txBody>
      </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16</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0" name="文本框 99"/>
          <p:cNvSpPr txBox="1"/>
          <p:nvPr/>
        </p:nvSpPr>
        <p:spPr>
          <a:xfrm>
            <a:off x="1916430" y="882650"/>
            <a:ext cx="2005965" cy="422910"/>
          </a:xfrm>
          <a:prstGeom prst="rect">
            <a:avLst/>
          </a:prstGeom>
          <a:noFill/>
          <a:ln w="9525">
            <a:noFill/>
          </a:ln>
        </p:spPr>
        <p:txBody>
          <a:bodyPr wrap="square">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硬件</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15" name="文本框 14"/>
          <p:cNvSpPr txBox="1"/>
          <p:nvPr/>
        </p:nvSpPr>
        <p:spPr>
          <a:xfrm>
            <a:off x="2721610" y="882650"/>
            <a:ext cx="5080000" cy="2850515"/>
          </a:xfrm>
          <a:prstGeom prst="rect">
            <a:avLst/>
          </a:prstGeom>
          <a:noFill/>
          <a:ln w="9525">
            <a:noFill/>
          </a:ln>
        </p:spPr>
        <p:txBody>
          <a:bodyPr>
            <a:spAutoFit/>
          </a:bodyPr>
          <a:p>
            <a:pPr marL="0" indent="0" algn="l"/>
            <a:r>
              <a:rPr sz="1200" b="0" u="none">
                <a:latin typeface="造字工房朗倩（非商用）细体" charset="-122"/>
                <a:ea typeface="造字工房朗倩（非商用）细体" charset="-122"/>
                <a:cs typeface="宋体" panose="02010600030101010101" pitchFamily="2" charset="-122"/>
              </a:rPr>
              <a:t>服务器：Pentium III 500以上或更高</a:t>
            </a:r>
            <a:endParaRPr sz="1200" b="0" u="none">
              <a:latin typeface="造字工房朗倩（非商用）细体" charset="-122"/>
              <a:ea typeface="造字工房朗倩（非商用）细体" charset="-122"/>
              <a:cs typeface="宋体" panose="02010600030101010101" pitchFamily="2" charset="-122"/>
            </a:endParaRPr>
          </a:p>
          <a:p>
            <a:pPr marL="0" indent="0" algn="l"/>
            <a:r>
              <a:rPr sz="1200" b="0" u="none">
                <a:latin typeface="造字工房朗倩（非商用）细体" charset="-122"/>
                <a:ea typeface="造字工房朗倩（非商用）细体" charset="-122"/>
                <a:cs typeface="宋体" panose="02010600030101010101" pitchFamily="2" charset="-122"/>
              </a:rPr>
              <a:t>内存：512M以上；</a:t>
            </a:r>
            <a:endParaRPr sz="1200" b="0" u="none">
              <a:latin typeface="造字工房朗倩（非商用）细体" charset="-122"/>
              <a:ea typeface="造字工房朗倩（非商用）细体" charset="-122"/>
              <a:cs typeface="宋体" panose="02010600030101010101" pitchFamily="2" charset="-122"/>
            </a:endParaRPr>
          </a:p>
          <a:p>
            <a:pPr marL="0" indent="0" algn="l"/>
            <a:r>
              <a:rPr sz="1200" b="0" u="none">
                <a:latin typeface="造字工房朗倩（非商用）细体" charset="-122"/>
                <a:ea typeface="造字工房朗倩（非商用）细体" charset="-122"/>
                <a:cs typeface="宋体" panose="02010600030101010101" pitchFamily="2" charset="-122"/>
              </a:rPr>
              <a:t>硬盘：至少80G以上；</a:t>
            </a:r>
            <a:endParaRPr sz="1200" b="0" u="none">
              <a:latin typeface="造字工房朗倩（非商用）细体" charset="-122"/>
              <a:ea typeface="造字工房朗倩（非商用）细体" charset="-122"/>
              <a:cs typeface="宋体" panose="02010600030101010101" pitchFamily="2" charset="-122"/>
            </a:endParaRPr>
          </a:p>
          <a:p>
            <a:pPr marL="0" indent="0" algn="l"/>
            <a:r>
              <a:rPr sz="1200" b="0" u="none">
                <a:latin typeface="造字工房朗倩（非商用）细体" charset="-122"/>
                <a:ea typeface="造字工房朗倩（非商用）细体" charset="-122"/>
                <a:cs typeface="宋体" panose="02010600030101010101" pitchFamily="2" charset="-122"/>
              </a:rPr>
              <a:t>CD－ROM：32倍速以上；</a:t>
            </a:r>
            <a:endParaRPr sz="1200" b="0" u="none">
              <a:latin typeface="造字工房朗倩（非商用）细体" charset="-122"/>
              <a:ea typeface="造字工房朗倩（非商用）细体" charset="-122"/>
              <a:cs typeface="宋体" panose="02010600030101010101" pitchFamily="2" charset="-122"/>
            </a:endParaRPr>
          </a:p>
          <a:p>
            <a:pPr marL="0" indent="0" algn="l"/>
            <a:r>
              <a:rPr sz="1200" b="0" u="none">
                <a:latin typeface="造字工房朗倩（非商用）细体" charset="-122"/>
                <a:ea typeface="造字工房朗倩（非商用）细体" charset="-122"/>
                <a:cs typeface="宋体" panose="02010600030101010101" pitchFamily="2" charset="-122"/>
              </a:rPr>
              <a:t>网络适配器：10MB/100MB自适应；</a:t>
            </a:r>
            <a:endParaRPr sz="1200" b="0" u="none">
              <a:latin typeface="造字工房朗倩（非商用）细体" charset="-122"/>
              <a:ea typeface="造字工房朗倩（非商用）细体" charset="-122"/>
              <a:cs typeface="宋体" panose="02010600030101010101" pitchFamily="2" charset="-122"/>
            </a:endParaRPr>
          </a:p>
          <a:p>
            <a:pPr marL="0" indent="0" algn="l"/>
            <a:r>
              <a:rPr sz="1200" b="0" u="none">
                <a:latin typeface="造字工房朗倩（非商用）细体" charset="-122"/>
                <a:ea typeface="造字工房朗倩（非商用）细体" charset="-122"/>
                <a:cs typeface="宋体" panose="02010600030101010101" pitchFamily="2" charset="-122"/>
              </a:rPr>
              <a:t>打印机一台</a:t>
            </a:r>
            <a:endParaRPr sz="1200" b="0" u="none">
              <a:latin typeface="造字工房朗倩（非商用）细体" charset="-122"/>
              <a:ea typeface="造字工房朗倩（非商用）细体" charset="-122"/>
              <a:cs typeface="宋体" panose="02010600030101010101" pitchFamily="2" charset="-122"/>
            </a:endParaRPr>
          </a:p>
          <a:p>
            <a:pPr marL="0" indent="0" algn="l"/>
            <a:r>
              <a:rPr sz="1200" b="0" u="none">
                <a:latin typeface="造字工房朗倩（非商用）细体" charset="-122"/>
                <a:ea typeface="造字工房朗倩（非商用）细体" charset="-122"/>
                <a:cs typeface="宋体" panose="02010600030101010101" pitchFamily="2" charset="-122"/>
              </a:rPr>
              <a:t>UPS(选配)</a:t>
            </a:r>
            <a:endParaRPr sz="1200" b="0" u="none">
              <a:latin typeface="造字工房朗倩（非商用）细体" charset="-122"/>
              <a:ea typeface="造字工房朗倩（非商用）细体" charset="-122"/>
              <a:cs typeface="宋体" panose="02010600030101010101" pitchFamily="2" charset="-122"/>
            </a:endParaRPr>
          </a:p>
          <a:p>
            <a:pPr marL="0" indent="0" algn="l"/>
            <a:r>
              <a:rPr sz="1200" b="0" u="none">
                <a:latin typeface="造字工房朗倩（非商用）细体" charset="-122"/>
                <a:ea typeface="造字工房朗倩（非商用）细体" charset="-122"/>
                <a:cs typeface="宋体" panose="02010600030101010101" pitchFamily="2" charset="-122"/>
              </a:rPr>
              <a:t>工作站：Pentium 4以上微机；</a:t>
            </a:r>
            <a:endParaRPr sz="1200" b="0" u="none">
              <a:latin typeface="造字工房朗倩（非商用）细体" charset="-122"/>
              <a:ea typeface="造字工房朗倩（非商用）细体" charset="-122"/>
              <a:cs typeface="宋体" panose="02010600030101010101" pitchFamily="2" charset="-122"/>
            </a:endParaRPr>
          </a:p>
          <a:p>
            <a:pPr marL="0" indent="0" algn="l"/>
            <a:r>
              <a:rPr sz="1200" b="0" u="none">
                <a:latin typeface="造字工房朗倩（非商用）细体" charset="-122"/>
                <a:ea typeface="造字工房朗倩（非商用）细体" charset="-122"/>
                <a:cs typeface="宋体" panose="02010600030101010101" pitchFamily="2" charset="-122"/>
              </a:rPr>
              <a:t>内存：512MB</a:t>
            </a:r>
            <a:endParaRPr sz="1200" b="0" u="none">
              <a:latin typeface="造字工房朗倩（非商用）细体" charset="-122"/>
              <a:ea typeface="造字工房朗倩（非商用）细体" charset="-122"/>
              <a:cs typeface="宋体" panose="02010600030101010101" pitchFamily="2" charset="-122"/>
            </a:endParaRPr>
          </a:p>
          <a:p>
            <a:pPr marL="0" indent="0" algn="l"/>
            <a:r>
              <a:rPr sz="1200" b="0" u="none">
                <a:latin typeface="造字工房朗倩（非商用）细体" charset="-122"/>
                <a:ea typeface="造字工房朗倩（非商用）细体" charset="-122"/>
                <a:cs typeface="宋体" panose="02010600030101010101" pitchFamily="2" charset="-122"/>
              </a:rPr>
              <a:t>硬盘：至少80G以上；</a:t>
            </a:r>
            <a:endParaRPr sz="1200" b="0" u="none">
              <a:latin typeface="造字工房朗倩（非商用）细体" charset="-122"/>
              <a:ea typeface="造字工房朗倩（非商用）细体" charset="-122"/>
              <a:cs typeface="宋体" panose="02010600030101010101" pitchFamily="2" charset="-122"/>
            </a:endParaRPr>
          </a:p>
          <a:p>
            <a:pPr marL="0" indent="0" algn="l"/>
            <a:r>
              <a:rPr sz="1200" b="0" u="none">
                <a:latin typeface="造字工房朗倩（非商用）细体" charset="-122"/>
                <a:ea typeface="造字工房朗倩（非商用）细体" charset="-122"/>
                <a:cs typeface="宋体" panose="02010600030101010101" pitchFamily="2" charset="-122"/>
              </a:rPr>
              <a:t>CD－ROM：32倍速以上；</a:t>
            </a:r>
            <a:endParaRPr sz="1200" b="0" u="none">
              <a:latin typeface="造字工房朗倩（非商用）细体" charset="-122"/>
              <a:ea typeface="造字工房朗倩（非商用）细体" charset="-122"/>
              <a:cs typeface="宋体" panose="02010600030101010101" pitchFamily="2" charset="-122"/>
            </a:endParaRPr>
          </a:p>
          <a:p>
            <a:pPr marL="0" indent="0" algn="l"/>
            <a:r>
              <a:rPr sz="1200" b="0" u="none">
                <a:latin typeface="造字工房朗倩（非商用）细体" charset="-122"/>
                <a:ea typeface="造字工房朗倩（非商用）细体" charset="-122"/>
                <a:cs typeface="宋体" panose="02010600030101010101" pitchFamily="2" charset="-122"/>
              </a:rPr>
              <a:t>网络适配器：10MＢ/100MＢ自适应</a:t>
            </a:r>
            <a:endParaRPr sz="1200" b="0" u="none">
              <a:latin typeface="造字工房朗倩（非商用）细体" charset="-122"/>
              <a:ea typeface="造字工房朗倩（非商用）细体" charset="-122"/>
              <a:cs typeface="宋体" panose="02010600030101010101" pitchFamily="2" charset="-122"/>
            </a:endParaRPr>
          </a:p>
          <a:p>
            <a:pPr marL="0" indent="0" algn="l"/>
            <a:r>
              <a:rPr sz="1200" b="0" u="none">
                <a:latin typeface="造字工房朗倩（非商用）细体" charset="-122"/>
                <a:ea typeface="造字工房朗倩（非商用）细体" charset="-122"/>
                <a:cs typeface="宋体" panose="02010600030101010101" pitchFamily="2" charset="-122"/>
              </a:rPr>
              <a:t>网络： 至少一台服务器</a:t>
            </a:r>
            <a:endParaRPr sz="1200" b="0" u="none">
              <a:latin typeface="造字工房朗倩（非商用）细体" charset="-122"/>
              <a:ea typeface="造字工房朗倩（非商用）细体" charset="-122"/>
              <a:cs typeface="宋体" panose="02010600030101010101" pitchFamily="2" charset="-122"/>
            </a:endParaRPr>
          </a:p>
          <a:p>
            <a:pPr marL="0" indent="0" algn="l"/>
            <a:r>
              <a:rPr sz="1200" b="0" u="none">
                <a:latin typeface="造字工房朗倩（非商用）细体" charset="-122"/>
                <a:ea typeface="造字工房朗倩（非商用）细体" charset="-122"/>
                <a:cs typeface="宋体" panose="02010600030101010101" pitchFamily="2" charset="-122"/>
              </a:rPr>
              <a:t>至少一台工作站</a:t>
            </a:r>
            <a:endParaRPr sz="1200" b="0" u="none">
              <a:latin typeface="造字工房朗倩（非商用）细体" charset="-122"/>
              <a:ea typeface="造字工房朗倩（非商用）细体" charset="-122"/>
              <a:cs typeface="宋体" panose="02010600030101010101" pitchFamily="2" charset="-122"/>
            </a:endParaRPr>
          </a:p>
          <a:p>
            <a:pPr marL="0" indent="0" algn="l"/>
            <a:r>
              <a:rPr sz="1200" b="0" u="none">
                <a:latin typeface="造字工房朗倩（非商用）细体" charset="-122"/>
                <a:ea typeface="造字工房朗倩（非商用）细体" charset="-122"/>
                <a:cs typeface="宋体" panose="02010600030101010101" pitchFamily="2" charset="-122"/>
              </a:rPr>
              <a:t>使用TCP/IP协议的局域网</a:t>
            </a:r>
            <a:endParaRPr sz="1200" b="0" u="none">
              <a:latin typeface="造字工房朗倩（非商用）细体" charset="-122"/>
              <a:ea typeface="造字工房朗倩（非商用）细体" charset="-122"/>
              <a:cs typeface="宋体" panose="02010600030101010101" pitchFamily="2" charset="-122"/>
            </a:endParaRPr>
          </a:p>
        </p:txBody>
      </p:sp>
    </p:spTree>
  </p:cSld>
  <p:clrMapOvr>
    <a:masterClrMapping/>
  </p:clrMapOvr>
  <p:transition>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61091" y="1889578"/>
            <a:ext cx="1200150" cy="1363980"/>
          </a:xfrm>
          <a:prstGeom prst="rect">
            <a:avLst/>
          </a:prstGeom>
          <a:noFill/>
        </p:spPr>
        <p:txBody>
          <a:bodyPr wrap="none" rtlCol="0">
            <a:spAutoFit/>
          </a:bodyPr>
          <a:lstStyle/>
          <a:p>
            <a:pPr algn="l"/>
            <a:r>
              <a:rPr lang="zh-CN" altLang="en-US" sz="4000" b="1" dirty="0">
                <a:solidFill>
                  <a:schemeClr val="tx1">
                    <a:lumMod val="85000"/>
                    <a:lumOff val="15000"/>
                  </a:schemeClr>
                </a:solidFill>
                <a:latin typeface="造字工房朗倩（非商用）细体" charset="-122"/>
                <a:ea typeface="造字工房朗倩（非商用）细体" charset="-122"/>
              </a:rPr>
              <a:t>外部</a:t>
            </a:r>
            <a:endParaRPr lang="zh-CN" altLang="en-US" sz="4000" b="1" dirty="0">
              <a:solidFill>
                <a:schemeClr val="tx1">
                  <a:lumMod val="85000"/>
                  <a:lumOff val="15000"/>
                </a:schemeClr>
              </a:solidFill>
              <a:latin typeface="造字工房朗倩（非商用）细体" charset="-122"/>
              <a:ea typeface="造字工房朗倩（非商用）细体" charset="-122"/>
            </a:endParaRPr>
          </a:p>
          <a:p>
            <a:pPr algn="l"/>
            <a:r>
              <a:rPr lang="zh-CN" altLang="en-US" sz="4000" b="1" dirty="0">
                <a:solidFill>
                  <a:schemeClr val="tx1">
                    <a:lumMod val="85000"/>
                    <a:lumOff val="15000"/>
                  </a:schemeClr>
                </a:solidFill>
                <a:latin typeface="造字工房朗倩（非商用）细体" charset="-122"/>
                <a:ea typeface="造字工房朗倩（非商用）细体" charset="-122"/>
              </a:rPr>
              <a:t>接口</a:t>
            </a:r>
            <a:endParaRPr lang="zh-CN" altLang="en-US" sz="4000" b="1" dirty="0">
              <a:solidFill>
                <a:schemeClr val="tx1">
                  <a:lumMod val="85000"/>
                  <a:lumOff val="15000"/>
                </a:schemeClr>
              </a:solidFill>
              <a:latin typeface="造字工房朗倩（非商用）细体" charset="-122"/>
              <a:ea typeface="造字工房朗倩（非商用）细体" charset="-122"/>
            </a:endParaRPr>
          </a:p>
        </p:txBody>
      </p:sp>
      <p:grpSp>
        <p:nvGrpSpPr>
          <p:cNvPr id="7" name="组合 6"/>
          <p:cNvGrpSpPr/>
          <p:nvPr/>
        </p:nvGrpSpPr>
        <p:grpSpPr>
          <a:xfrm rot="21433112">
            <a:off x="3523407" y="1568068"/>
            <a:ext cx="2097186" cy="1797947"/>
            <a:chOff x="2834854" y="1563638"/>
            <a:chExt cx="2837876" cy="2432951"/>
          </a:xfrm>
        </p:grpSpPr>
        <p:sp>
          <p:nvSpPr>
            <p:cNvPr id="10" name="六边形 9"/>
            <p:cNvSpPr/>
            <p:nvPr/>
          </p:nvSpPr>
          <p:spPr>
            <a:xfrm>
              <a:off x="2864418" y="1563638"/>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p:nvPr/>
          </p:nvSpPr>
          <p:spPr>
            <a:xfrm rot="2111975">
              <a:off x="2834854" y="1575630"/>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0"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148064"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4195971" y="4438015"/>
            <a:ext cx="773100" cy="616572"/>
            <a:chOff x="5816" y="4526"/>
            <a:chExt cx="1217" cy="971"/>
          </a:xfrm>
        </p:grpSpPr>
        <p:sp>
          <p:nvSpPr>
            <p:cNvPr id="4" name="矩形 3"/>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extBox 2"/>
            <p:cNvSpPr txBox="1"/>
            <p:nvPr/>
          </p:nvSpPr>
          <p:spPr>
            <a:xfrm>
              <a:off x="6067" y="4883"/>
              <a:ext cx="737" cy="614"/>
            </a:xfrm>
            <a:prstGeom prst="rect">
              <a:avLst/>
            </a:prstGeom>
            <a:noFill/>
          </p:spPr>
          <p:txBody>
            <a:bodyPr wrap="none" rtlCol="0">
              <a:spAutoFit/>
            </a:bodyPr>
            <a:p>
              <a:pPr algn="ctr"/>
              <a:r>
                <a:rPr lang="en-US" altLang="zh-CN" dirty="0">
                  <a:latin typeface="造字工房朗倩（非商用）细体" charset="-122"/>
                  <a:ea typeface="造字工房朗倩（非商用）细体" charset="-122"/>
                </a:rPr>
                <a:t>17</a:t>
              </a:r>
              <a:endParaRPr lang="en-US" altLang="zh-CN" dirty="0">
                <a:latin typeface="造字工房朗倩（非商用）细体" charset="-122"/>
                <a:ea typeface="造字工房朗倩（非商用）细体" charset="-122"/>
              </a:endParaRPr>
            </a:p>
          </p:txBody>
        </p:sp>
        <p:grpSp>
          <p:nvGrpSpPr>
            <p:cNvPr id="9" name="组合 8"/>
            <p:cNvGrpSpPr/>
            <p:nvPr/>
          </p:nvGrpSpPr>
          <p:grpSpPr>
            <a:xfrm>
              <a:off x="5986" y="4552"/>
              <a:ext cx="451" cy="331"/>
              <a:chOff x="5986" y="4552"/>
              <a:chExt cx="451" cy="331"/>
            </a:xfrm>
          </p:grpSpPr>
          <p:cxnSp>
            <p:nvCxnSpPr>
              <p:cNvPr id="6" name="直接连接符 5"/>
              <p:cNvCxnSpPr>
                <a:endCxn id="5" idx="0"/>
              </p:cNvCxnSpPr>
              <p:nvPr/>
            </p:nvCxnSpPr>
            <p:spPr>
              <a:xfrm>
                <a:off x="6122"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8" name="椭圆 7"/>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161925" y="882650"/>
            <a:ext cx="1490980" cy="492760"/>
            <a:chOff x="255" y="1045"/>
            <a:chExt cx="2348" cy="776"/>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255" y="1045"/>
              <a:ext cx="776" cy="77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1031" y="1152"/>
              <a:ext cx="1572" cy="562"/>
            </a:xfrm>
            <a:prstGeom prst="rect">
              <a:avLst/>
            </a:prstGeom>
            <a:noFill/>
          </p:spPr>
          <p:txBody>
            <a:bodyPr wrap="none" rtlCol="0">
              <a:spAutoFit/>
            </a:bodyPr>
            <a:lstStyle/>
            <a:p>
              <a:pPr algn="l"/>
              <a:r>
                <a:rPr lang="en-US" altLang="zh-CN" sz="1600" b="1" dirty="0">
                  <a:solidFill>
                    <a:schemeClr val="tx1">
                      <a:lumMod val="85000"/>
                      <a:lumOff val="15000"/>
                    </a:schemeClr>
                  </a:solidFill>
                  <a:latin typeface="造字工房朗倩（非商用）细体" charset="-122"/>
                  <a:ea typeface="造字工房朗倩（非商用）细体" charset="-122"/>
                </a:rPr>
                <a:t>用户界面</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gr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18</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1" name="文本框 10"/>
          <p:cNvSpPr txBox="1"/>
          <p:nvPr/>
        </p:nvSpPr>
        <p:spPr>
          <a:xfrm>
            <a:off x="2032000" y="2033270"/>
            <a:ext cx="5080000" cy="1332230"/>
          </a:xfrm>
          <a:prstGeom prst="rect">
            <a:avLst/>
          </a:prstGeom>
          <a:noFill/>
          <a:ln w="9525">
            <a:noFill/>
          </a:ln>
        </p:spPr>
        <p:txBody>
          <a:bodyPr>
            <a:spAutoFit/>
          </a:bodyPr>
          <a:p>
            <a:pPr marL="0" indent="0" algn="l"/>
            <a:r>
              <a:rPr lang="en-US" altLang="zh-CN" sz="1600" b="0" u="none">
                <a:latin typeface="造字工房朗倩（非商用）细体" charset="-122"/>
                <a:ea typeface="造字工房朗倩（非商用）细体" charset="-122"/>
                <a:cs typeface="宋体" panose="02010600030101010101" pitchFamily="2" charset="-122"/>
              </a:rPr>
              <a:t>1</a:t>
            </a:r>
            <a:r>
              <a:rPr lang="zh-CN" altLang="en-US" sz="1600" b="0" u="none">
                <a:latin typeface="造字工房朗倩（非商用）细体" charset="-122"/>
                <a:ea typeface="造字工房朗倩（非商用）细体" charset="-122"/>
                <a:cs typeface="宋体" panose="02010600030101010101" pitchFamily="2" charset="-122"/>
              </a:rPr>
              <a:t>、提供简单的错误处理</a:t>
            </a:r>
            <a:endParaRPr lang="zh-CN" altLang="en-US" sz="1600" b="0" u="none">
              <a:latin typeface="造字工房朗倩（非商用）细体" charset="-122"/>
              <a:ea typeface="造字工房朗倩（非商用）细体" charset="-122"/>
              <a:cs typeface="宋体" panose="02010600030101010101" pitchFamily="2" charset="-122"/>
            </a:endParaRPr>
          </a:p>
          <a:p>
            <a:pPr marL="0" indent="0" algn="l"/>
            <a:r>
              <a:rPr lang="en-US" altLang="zh-CN" sz="1600" b="0" u="none">
                <a:latin typeface="造字工房朗倩（非商用）细体" charset="-122"/>
                <a:ea typeface="造字工房朗倩（非商用）细体" charset="-122"/>
                <a:cs typeface="宋体" panose="02010600030101010101" pitchFamily="2" charset="-122"/>
              </a:rPr>
              <a:t>2</a:t>
            </a:r>
            <a:r>
              <a:rPr lang="zh-CN" altLang="en-US" sz="1600" b="0" u="none">
                <a:latin typeface="造字工房朗倩（非商用）细体" charset="-122"/>
                <a:ea typeface="造字工房朗倩（非商用）细体" charset="-122"/>
                <a:cs typeface="宋体" panose="02010600030101010101" pitchFamily="2" charset="-122"/>
              </a:rPr>
              <a:t>、提供信息反馈，用多种信息提示用户当前的软件状态</a:t>
            </a:r>
            <a:endParaRPr lang="zh-CN" altLang="en-US" sz="1600" b="0" u="none">
              <a:latin typeface="造字工房朗倩（非商用）细体" charset="-122"/>
              <a:ea typeface="造字工房朗倩（非商用）细体" charset="-122"/>
              <a:cs typeface="宋体" panose="02010600030101010101" pitchFamily="2" charset="-122"/>
            </a:endParaRPr>
          </a:p>
          <a:p>
            <a:pPr marL="0" indent="0" algn="l"/>
            <a:r>
              <a:rPr lang="en-US" altLang="zh-CN" sz="1600" b="0" u="none">
                <a:latin typeface="造字工房朗倩（非商用）细体" charset="-122"/>
                <a:ea typeface="造字工房朗倩（非商用）细体" charset="-122"/>
                <a:cs typeface="宋体" panose="02010600030101010101" pitchFamily="2" charset="-122"/>
              </a:rPr>
              <a:t>3</a:t>
            </a:r>
            <a:r>
              <a:rPr lang="zh-CN" altLang="en-US" sz="1600" b="0" u="none">
                <a:latin typeface="造字工房朗倩（非商用）细体" charset="-122"/>
                <a:ea typeface="造字工房朗倩（非商用）细体" charset="-122"/>
                <a:cs typeface="宋体" panose="02010600030101010101" pitchFamily="2" charset="-122"/>
              </a:rPr>
              <a:t>、显示登录画面，画面简洁明了</a:t>
            </a:r>
            <a:endParaRPr lang="zh-CN" altLang="en-US" sz="1600" b="0" u="none">
              <a:latin typeface="造字工房朗倩（非商用）细体" charset="-122"/>
              <a:ea typeface="造字工房朗倩（非商用）细体" charset="-122"/>
              <a:cs typeface="宋体" panose="02010600030101010101" pitchFamily="2" charset="-122"/>
            </a:endParaRPr>
          </a:p>
          <a:p>
            <a:pPr marL="0" indent="0" algn="l"/>
            <a:r>
              <a:rPr lang="en-US" altLang="zh-CN" sz="1600" b="0" u="none">
                <a:latin typeface="造字工房朗倩（非商用）细体" charset="-122"/>
                <a:ea typeface="造字工房朗倩（非商用）细体" charset="-122"/>
                <a:cs typeface="宋体" panose="02010600030101010101" pitchFamily="2" charset="-122"/>
              </a:rPr>
              <a:t>4</a:t>
            </a:r>
            <a:r>
              <a:rPr lang="zh-CN" altLang="en-US" sz="1600" b="0" u="none">
                <a:latin typeface="造字工房朗倩（非商用）细体" charset="-122"/>
                <a:ea typeface="造字工房朗倩（非商用）细体" charset="-122"/>
                <a:cs typeface="宋体" panose="02010600030101010101" pitchFamily="2" charset="-122"/>
              </a:rPr>
              <a:t>、实现用户界面的操作可行性</a:t>
            </a:r>
            <a:endParaRPr lang="zh-CN" altLang="en-US" sz="1600">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161925" y="663575"/>
            <a:ext cx="1447800" cy="600710"/>
            <a:chOff x="255" y="1045"/>
            <a:chExt cx="2280" cy="946"/>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255" y="1045"/>
              <a:ext cx="776" cy="77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963" y="1045"/>
              <a:ext cx="1572" cy="946"/>
            </a:xfrm>
            <a:prstGeom prst="rect">
              <a:avLst/>
            </a:prstGeom>
            <a:noFill/>
          </p:spPr>
          <p:txBody>
            <a:bodyPr wrap="none" rtlCol="0">
              <a:spAutoFit/>
            </a:bodyPr>
            <a:lstStyle/>
            <a:p>
              <a:pPr algn="l"/>
              <a:r>
                <a:rPr lang="en-US" altLang="zh-CN" sz="1600" b="1" dirty="0">
                  <a:solidFill>
                    <a:schemeClr val="tx1">
                      <a:lumMod val="85000"/>
                      <a:lumOff val="15000"/>
                    </a:schemeClr>
                  </a:solidFill>
                  <a:latin typeface="造字工房朗倩（非商用）细体" charset="-122"/>
                  <a:ea typeface="造字工房朗倩（非商用）细体" charset="-122"/>
                </a:rPr>
                <a:t>界面及</a:t>
              </a:r>
              <a:endParaRPr lang="en-US" altLang="zh-CN" sz="1600" b="1" dirty="0">
                <a:solidFill>
                  <a:schemeClr val="tx1">
                    <a:lumMod val="85000"/>
                    <a:lumOff val="15000"/>
                  </a:schemeClr>
                </a:solidFill>
                <a:latin typeface="造字工房朗倩（非商用）细体" charset="-122"/>
                <a:ea typeface="造字工房朗倩（非商用）细体" charset="-122"/>
              </a:endParaRPr>
            </a:p>
            <a:p>
              <a:pPr algn="l"/>
              <a:r>
                <a:rPr lang="zh-CN" altLang="en-US" sz="1600" b="1" dirty="0">
                  <a:solidFill>
                    <a:schemeClr val="tx1">
                      <a:lumMod val="85000"/>
                      <a:lumOff val="15000"/>
                    </a:schemeClr>
                  </a:solidFill>
                  <a:latin typeface="造字工房朗倩（非商用）细体" charset="-122"/>
                  <a:ea typeface="造字工房朗倩（非商用）细体" charset="-122"/>
                </a:rPr>
                <a:t>功</a:t>
              </a:r>
              <a:r>
                <a:rPr lang="en-US" altLang="zh-CN" sz="1600" b="1" dirty="0">
                  <a:solidFill>
                    <a:schemeClr val="tx1">
                      <a:lumMod val="85000"/>
                      <a:lumOff val="15000"/>
                    </a:schemeClr>
                  </a:solidFill>
                  <a:latin typeface="造字工房朗倩（非商用）细体" charset="-122"/>
                  <a:ea typeface="造字工房朗倩（非商用）细体" charset="-122"/>
                </a:rPr>
                <a:t>能说明</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gr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19</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8" name="文本框 7"/>
          <p:cNvSpPr txBox="1"/>
          <p:nvPr/>
        </p:nvSpPr>
        <p:spPr>
          <a:xfrm>
            <a:off x="2118995" y="882650"/>
            <a:ext cx="5080000" cy="422910"/>
          </a:xfrm>
          <a:prstGeom prst="rect">
            <a:avLst/>
          </a:prstGeom>
          <a:noFill/>
          <a:ln w="9525">
            <a:noFill/>
          </a:ln>
        </p:spPr>
        <p:txBody>
          <a:bodyPr>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二、屏幕布局</a:t>
            </a:r>
            <a:endParaRPr lang="zh-CN" altLang="en-US" sz="2000" b="0" u="none">
              <a:latin typeface="造字工房朗倩（非商用）细体" charset="-122"/>
              <a:ea typeface="造字工房朗倩（非商用）细体" charset="-122"/>
              <a:cs typeface="宋体" panose="02010600030101010101" pitchFamily="2" charset="-122"/>
            </a:endParaRPr>
          </a:p>
        </p:txBody>
      </p:sp>
      <p:pic>
        <p:nvPicPr>
          <p:cNvPr id="12" name="图片 11"/>
          <p:cNvPicPr>
            <a:picLocks noChangeAspect="1"/>
          </p:cNvPicPr>
          <p:nvPr/>
        </p:nvPicPr>
        <p:blipFill>
          <a:blip r:embed="rId3"/>
          <a:stretch>
            <a:fillRect/>
          </a:stretch>
        </p:blipFill>
        <p:spPr>
          <a:xfrm>
            <a:off x="2153285" y="1305560"/>
            <a:ext cx="2454275" cy="1430655"/>
          </a:xfrm>
          <a:prstGeom prst="rect">
            <a:avLst/>
          </a:prstGeom>
        </p:spPr>
      </p:pic>
      <p:pic>
        <p:nvPicPr>
          <p:cNvPr id="13" name="图片 12"/>
          <p:cNvPicPr>
            <a:picLocks noChangeAspect="1"/>
          </p:cNvPicPr>
          <p:nvPr/>
        </p:nvPicPr>
        <p:blipFill>
          <a:blip r:embed="rId4"/>
          <a:stretch>
            <a:fillRect/>
          </a:stretch>
        </p:blipFill>
        <p:spPr>
          <a:xfrm>
            <a:off x="5306060" y="974090"/>
            <a:ext cx="2218055" cy="3195955"/>
          </a:xfrm>
          <a:prstGeom prst="rect">
            <a:avLst/>
          </a:prstGeom>
        </p:spPr>
      </p:pic>
      <p:sp>
        <p:nvSpPr>
          <p:cNvPr id="15" name="文本框 14"/>
          <p:cNvSpPr txBox="1"/>
          <p:nvPr/>
        </p:nvSpPr>
        <p:spPr>
          <a:xfrm>
            <a:off x="2094865" y="2833370"/>
            <a:ext cx="2571115" cy="365760"/>
          </a:xfrm>
          <a:prstGeom prst="rect">
            <a:avLst/>
          </a:prstGeom>
          <a:noFill/>
        </p:spPr>
        <p:txBody>
          <a:bodyPr wrap="square" rtlCol="0">
            <a:spAutoFit/>
          </a:bodyPr>
          <a:p>
            <a:pPr algn="ctr"/>
            <a:r>
              <a:rPr lang="zh-CN" altLang="en-US">
                <a:latin typeface="造字工房朗倩（非商用）细体" charset="-122"/>
                <a:ea typeface="造字工房朗倩（非商用）细体" charset="-122"/>
              </a:rPr>
              <a:t>登录界面</a:t>
            </a:r>
            <a:endParaRPr lang="zh-CN" altLang="en-US">
              <a:latin typeface="造字工房朗倩（非商用）细体" charset="-122"/>
              <a:ea typeface="造字工房朗倩（非商用）细体" charset="-122"/>
            </a:endParaRPr>
          </a:p>
        </p:txBody>
      </p:sp>
      <p:sp>
        <p:nvSpPr>
          <p:cNvPr id="19" name="文本框 18"/>
          <p:cNvSpPr txBox="1"/>
          <p:nvPr/>
        </p:nvSpPr>
        <p:spPr>
          <a:xfrm>
            <a:off x="2056130" y="4189095"/>
            <a:ext cx="2648585" cy="365760"/>
          </a:xfrm>
          <a:prstGeom prst="rect">
            <a:avLst/>
          </a:prstGeom>
          <a:noFill/>
        </p:spPr>
        <p:txBody>
          <a:bodyPr wrap="square" rtlCol="0">
            <a:spAutoFit/>
          </a:bodyPr>
          <a:p>
            <a:pPr algn="ctr"/>
            <a:r>
              <a:rPr lang="zh-CN" altLang="en-US">
                <a:latin typeface="造字工房朗倩（非商用）细体" charset="-122"/>
                <a:ea typeface="造字工房朗倩（非商用）细体" charset="-122"/>
              </a:rPr>
              <a:t>弹幕界面</a:t>
            </a:r>
            <a:endParaRPr lang="zh-CN" altLang="en-US">
              <a:latin typeface="造字工房朗倩（非商用）细体" charset="-122"/>
              <a:ea typeface="造字工房朗倩（非商用）细体" charset="-122"/>
            </a:endParaRPr>
          </a:p>
        </p:txBody>
      </p:sp>
      <p:sp>
        <p:nvSpPr>
          <p:cNvPr id="20" name="文本框 19"/>
          <p:cNvSpPr txBox="1"/>
          <p:nvPr/>
        </p:nvSpPr>
        <p:spPr>
          <a:xfrm>
            <a:off x="5356860" y="4357370"/>
            <a:ext cx="2115820" cy="365760"/>
          </a:xfrm>
          <a:prstGeom prst="rect">
            <a:avLst/>
          </a:prstGeom>
          <a:noFill/>
        </p:spPr>
        <p:txBody>
          <a:bodyPr wrap="square" rtlCol="0">
            <a:spAutoFit/>
          </a:bodyPr>
          <a:p>
            <a:pPr algn="ctr"/>
            <a:r>
              <a:rPr lang="zh-CN" altLang="en-US">
                <a:latin typeface="造字工房朗倩（非商用）细体" charset="-122"/>
                <a:ea typeface="造字工房朗倩（非商用）细体" charset="-122"/>
              </a:rPr>
              <a:t>注册界面</a:t>
            </a:r>
            <a:endParaRPr lang="zh-CN" altLang="en-US">
              <a:latin typeface="造字工房朗倩（非商用）细体" charset="-122"/>
              <a:ea typeface="造字工房朗倩（非商用）细体" charset="-122"/>
            </a:endParaRPr>
          </a:p>
        </p:txBody>
      </p:sp>
      <p:pic>
        <p:nvPicPr>
          <p:cNvPr id="14" name="图片 13"/>
          <p:cNvPicPr>
            <a:picLocks noChangeAspect="1"/>
          </p:cNvPicPr>
          <p:nvPr/>
        </p:nvPicPr>
        <p:blipFill>
          <a:blip r:embed="rId5"/>
          <a:stretch>
            <a:fillRect/>
          </a:stretch>
        </p:blipFill>
        <p:spPr>
          <a:xfrm>
            <a:off x="1978660" y="3552190"/>
            <a:ext cx="3107690" cy="356870"/>
          </a:xfrm>
          <a:prstGeom prst="rect">
            <a:avLst/>
          </a:prstGeom>
        </p:spPr>
      </p:pic>
      <p:sp>
        <p:nvSpPr>
          <p:cNvPr id="100" name="文本框 99"/>
          <p:cNvSpPr txBox="1"/>
          <p:nvPr/>
        </p:nvSpPr>
        <p:spPr>
          <a:xfrm>
            <a:off x="161925" y="1146810"/>
            <a:ext cx="1541780" cy="3785870"/>
          </a:xfrm>
          <a:prstGeom prst="rect">
            <a:avLst/>
          </a:prstGeom>
          <a:noFill/>
          <a:ln w="9525">
            <a:noFill/>
          </a:ln>
        </p:spPr>
        <p:txBody>
          <a:bodyPr wrap="square">
            <a:spAutoFit/>
          </a:bodyPr>
          <a:p>
            <a:pPr marL="0" indent="0" algn="l"/>
            <a:r>
              <a:rPr lang="zh-CN" altLang="en-US" sz="1050" b="0" u="none">
                <a:latin typeface="造字工房朗倩（非商用）细体" charset="-122"/>
                <a:ea typeface="造字工房朗倩（非商用）细体" charset="-122"/>
                <a:cs typeface="宋体" panose="02010600030101010101" pitchFamily="2" charset="-122"/>
              </a:rPr>
              <a:t>二、每一个屏幕（图形用户界面）山的软件组件作用</a:t>
            </a:r>
            <a:endParaRPr lang="zh-CN" altLang="en-US" sz="1050" b="0" u="none">
              <a:latin typeface="造字工房朗倩（非商用）细体" charset="-122"/>
              <a:ea typeface="造字工房朗倩（非商用）细体" charset="-122"/>
              <a:cs typeface="Wingdings" panose="05000000000000000000" charset="0"/>
            </a:endParaRPr>
          </a:p>
          <a:p>
            <a:pPr marL="0" indent="0" algn="l"/>
            <a:r>
              <a:rPr lang="en-US" altLang="zh-CN" sz="1050" b="0" u="none">
                <a:solidFill>
                  <a:schemeClr val="tx2">
                    <a:lumMod val="60000"/>
                    <a:lumOff val="40000"/>
                  </a:schemeClr>
                </a:solidFill>
                <a:latin typeface="造字工房朗倩（非商用）细体" charset="-122"/>
                <a:ea typeface="造字工房朗倩（非商用）细体" charset="-122"/>
                <a:cs typeface="Wingdings" panose="05000000000000000000" charset="0"/>
              </a:rPr>
              <a:t> </a:t>
            </a:r>
            <a:r>
              <a:rPr lang="zh-CN" altLang="en-US" sz="1050" b="0" u="none">
                <a:solidFill>
                  <a:schemeClr val="tx2">
                    <a:lumMod val="60000"/>
                    <a:lumOff val="40000"/>
                  </a:schemeClr>
                </a:solidFill>
                <a:latin typeface="造字工房朗倩（非商用）细体" charset="-122"/>
                <a:ea typeface="造字工房朗倩（非商用）细体" charset="-122"/>
                <a:cs typeface="宋体" panose="02010600030101010101" pitchFamily="2" charset="-122"/>
              </a:rPr>
              <a:t>标准按钮：</a:t>
            </a:r>
            <a:endParaRPr lang="zh-CN" altLang="en-US" sz="1050" b="0" u="none">
              <a:solidFill>
                <a:schemeClr val="tx2">
                  <a:lumMod val="60000"/>
                  <a:lumOff val="40000"/>
                </a:schemeClr>
              </a:solidFill>
              <a:latin typeface="造字工房朗倩（非商用）细体" charset="-122"/>
              <a:ea typeface="造字工房朗倩（非商用）细体" charset="-122"/>
              <a:cs typeface="宋体" panose="02010600030101010101" pitchFamily="2" charset="-122"/>
            </a:endParaRPr>
          </a:p>
          <a:p>
            <a:pPr marL="0" indent="0" algn="l"/>
            <a:r>
              <a:rPr lang="en-US" altLang="zh-CN" sz="1050" b="0" u="none">
                <a:latin typeface="造字工房朗倩（非商用）细体" charset="-122"/>
                <a:ea typeface="造字工房朗倩（非商用）细体" charset="-122"/>
                <a:cs typeface="宋体" panose="02010600030101010101" pitchFamily="2" charset="-122"/>
              </a:rPr>
              <a:t>1</a:t>
            </a:r>
            <a:r>
              <a:rPr lang="zh-CN" altLang="en-US" sz="1050" b="0" u="none">
                <a:latin typeface="造字工房朗倩（非商用）细体" charset="-122"/>
                <a:ea typeface="造字工房朗倩（非商用）细体" charset="-122"/>
                <a:cs typeface="宋体" panose="02010600030101010101" pitchFamily="2" charset="-122"/>
              </a:rPr>
              <a:t>、登录按钮  </a:t>
            </a:r>
            <a:r>
              <a:rPr lang="en-US" altLang="zh-CN" sz="1050" b="0" u="none">
                <a:latin typeface="造字工房朗倩（非商用）细体" charset="-122"/>
                <a:ea typeface="造字工房朗倩（非商用）细体" charset="-122"/>
                <a:cs typeface="宋体" panose="02010600030101010101" pitchFamily="2" charset="-122"/>
              </a:rPr>
              <a:t>2</a:t>
            </a:r>
            <a:r>
              <a:rPr lang="zh-CN" altLang="en-US" sz="1050" b="0" u="none">
                <a:latin typeface="造字工房朗倩（非商用）细体" charset="-122"/>
                <a:ea typeface="造字工房朗倩（非商用）细体" charset="-122"/>
                <a:cs typeface="宋体" panose="02010600030101010101" pitchFamily="2" charset="-122"/>
              </a:rPr>
              <a:t>、注册按钮  </a:t>
            </a:r>
            <a:r>
              <a:rPr lang="en-US" altLang="zh-CN" sz="1050" b="0" u="none">
                <a:latin typeface="造字工房朗倩（非商用）细体" charset="-122"/>
                <a:ea typeface="造字工房朗倩（非商用）细体" charset="-122"/>
                <a:cs typeface="Calibri" panose="020F0502020204030204" charset="0"/>
              </a:rPr>
              <a:t>3</a:t>
            </a:r>
            <a:r>
              <a:rPr lang="zh-CN" altLang="en-US" sz="1050" b="0" u="none">
                <a:latin typeface="造字工房朗倩（非商用）细体" charset="-122"/>
                <a:ea typeface="造字工房朗倩（非商用）细体" charset="-122"/>
                <a:cs typeface="宋体" panose="02010600030101010101" pitchFamily="2" charset="-122"/>
              </a:rPr>
              <a:t>、发射弹幕按钮 </a:t>
            </a:r>
            <a:r>
              <a:rPr lang="en-US" altLang="zh-CN" sz="1050" b="0" u="none">
                <a:latin typeface="造字工房朗倩（非商用）细体" charset="-122"/>
                <a:ea typeface="造字工房朗倩（非商用）细体" charset="-122"/>
                <a:cs typeface="Calibri" panose="020F0502020204030204" charset="0"/>
              </a:rPr>
              <a:t>4</a:t>
            </a:r>
            <a:r>
              <a:rPr lang="zh-CN" altLang="en-US" sz="1050" b="0" u="none">
                <a:latin typeface="造字工房朗倩（非商用）细体" charset="-122"/>
                <a:ea typeface="造字工房朗倩（非商用）细体" charset="-122"/>
                <a:cs typeface="宋体" panose="02010600030101010101" pitchFamily="2" charset="-122"/>
              </a:rPr>
              <a:t>、“记住账号”单选按钮</a:t>
            </a:r>
            <a:endParaRPr lang="zh-CN" altLang="en-US" sz="1050" b="0" u="none">
              <a:latin typeface="造字工房朗倩（非商用）细体" charset="-122"/>
              <a:ea typeface="造字工房朗倩（非商用）细体" charset="-122"/>
              <a:cs typeface="宋体" panose="02010600030101010101" pitchFamily="2" charset="-122"/>
            </a:endParaRPr>
          </a:p>
          <a:p>
            <a:pPr marL="0" indent="0" algn="l"/>
            <a:r>
              <a:rPr lang="en-US" altLang="zh-CN" sz="1050" b="0" u="none">
                <a:latin typeface="造字工房朗倩（非商用）细体" charset="-122"/>
                <a:ea typeface="造字工房朗倩（非商用）细体" charset="-122"/>
                <a:cs typeface="宋体" panose="02010600030101010101" pitchFamily="2" charset="-122"/>
              </a:rPr>
              <a:t>5</a:t>
            </a:r>
            <a:r>
              <a:rPr lang="zh-CN" altLang="en-US" sz="1050" b="0" u="none">
                <a:latin typeface="造字工房朗倩（非商用）细体" charset="-122"/>
                <a:ea typeface="造字工房朗倩（非商用）细体" charset="-122"/>
                <a:cs typeface="宋体" panose="02010600030101010101" pitchFamily="2" charset="-122"/>
              </a:rPr>
              <a:t>、同意“服务条款”和“隐私权相关政策”</a:t>
            </a:r>
            <a:r>
              <a:rPr lang="zh-CN" altLang="en-US" sz="1050" b="0" u="none">
                <a:solidFill>
                  <a:schemeClr val="accent5">
                    <a:lumMod val="60000"/>
                    <a:lumOff val="40000"/>
                  </a:schemeClr>
                </a:solidFill>
                <a:latin typeface="造字工房朗倩（非商用）细体" charset="-122"/>
                <a:ea typeface="造字工房朗倩（非商用）细体" charset="-122"/>
                <a:cs typeface="宋体" panose="02010600030101010101" pitchFamily="2" charset="-122"/>
              </a:rPr>
              <a:t>复选按钮</a:t>
            </a:r>
            <a:endParaRPr lang="zh-CN" altLang="en-US" sz="1050" b="0" u="none">
              <a:solidFill>
                <a:schemeClr val="accent5">
                  <a:lumMod val="60000"/>
                  <a:lumOff val="40000"/>
                </a:schemeClr>
              </a:solidFill>
              <a:latin typeface="造字工房朗倩（非商用）细体" charset="-122"/>
              <a:ea typeface="造字工房朗倩（非商用）细体" charset="-122"/>
              <a:cs typeface="宋体" panose="02010600030101010101" pitchFamily="2" charset="-122"/>
            </a:endParaRPr>
          </a:p>
          <a:p>
            <a:pPr marL="0" indent="0" algn="l"/>
            <a:r>
              <a:rPr lang="zh-CN" altLang="en-US" sz="1050" b="0" u="none">
                <a:latin typeface="造字工房朗倩（非商用）细体" charset="-122"/>
                <a:ea typeface="造字工房朗倩（非商用）细体" charset="-122"/>
                <a:cs typeface="宋体" panose="02010600030101010101" pitchFamily="2" charset="-122"/>
              </a:rPr>
              <a:t>导航链接：“服务条款”和“隐私权相关政策”的链接</a:t>
            </a:r>
            <a:endParaRPr lang="zh-CN" altLang="en-US" sz="1050" b="0" u="none">
              <a:latin typeface="造字工房朗倩（非商用）细体" charset="-122"/>
              <a:ea typeface="造字工房朗倩（非商用）细体" charset="-122"/>
              <a:cs typeface="Wingdings" panose="05000000000000000000" charset="0"/>
            </a:endParaRPr>
          </a:p>
          <a:p>
            <a:pPr marL="0" indent="0" algn="l"/>
            <a:r>
              <a:rPr lang="zh-CN" altLang="en-US" sz="1050" b="0" u="none">
                <a:solidFill>
                  <a:srgbClr val="FFC000"/>
                </a:solidFill>
                <a:latin typeface="造字工房朗倩（非商用）细体" charset="-122"/>
                <a:ea typeface="造字工房朗倩（非商用）细体" charset="-122"/>
                <a:cs typeface="宋体" panose="02010600030101010101" pitchFamily="2" charset="-122"/>
              </a:rPr>
              <a:t>各种功能组件：</a:t>
            </a:r>
            <a:endParaRPr lang="zh-CN" altLang="en-US" sz="1050" b="0" u="none">
              <a:solidFill>
                <a:srgbClr val="FFC000"/>
              </a:solidFill>
              <a:latin typeface="造字工房朗倩（非商用）细体" charset="-122"/>
              <a:ea typeface="造字工房朗倩（非商用）细体" charset="-122"/>
              <a:cs typeface="宋体" panose="02010600030101010101" pitchFamily="2" charset="-122"/>
            </a:endParaRPr>
          </a:p>
          <a:p>
            <a:pPr marL="0" indent="0" algn="l"/>
            <a:r>
              <a:rPr lang="zh-CN" altLang="en-US" sz="1050" b="0" u="none">
                <a:latin typeface="造字工房朗倩（非商用）细体" charset="-122"/>
                <a:ea typeface="造字工房朗倩（非商用）细体" charset="-122"/>
                <a:cs typeface="宋体" panose="02010600030101010101" pitchFamily="2" charset="-122"/>
              </a:rPr>
              <a:t>登录界面的用户名和密码组件，提供了填写登录信息的功能注册页面提供了用户登录需要使用的信息发送弹幕按钮提供了触发</a:t>
            </a:r>
            <a:r>
              <a:rPr lang="en-US" altLang="zh-CN" sz="1050" b="0" u="none">
                <a:latin typeface="造字工房朗倩（非商用）细体" charset="-122"/>
                <a:ea typeface="造字工房朗倩（非商用）细体" charset="-122"/>
                <a:cs typeface="宋体" panose="02010600030101010101" pitchFamily="2" charset="-122"/>
              </a:rPr>
              <a:t>button</a:t>
            </a:r>
            <a:r>
              <a:rPr lang="zh-CN" altLang="en-US" sz="1050" b="0" u="none">
                <a:latin typeface="造字工房朗倩（非商用）细体" charset="-122"/>
                <a:ea typeface="造字工房朗倩（非商用）细体" charset="-122"/>
                <a:cs typeface="宋体" panose="02010600030101010101" pitchFamily="2" charset="-122"/>
              </a:rPr>
              <a:t>事件的功能</a:t>
            </a:r>
            <a:endParaRPr lang="zh-CN" altLang="en-US">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连接符 32"/>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8" name="组合 47"/>
          <p:cNvGrpSpPr/>
          <p:nvPr/>
        </p:nvGrpSpPr>
        <p:grpSpPr>
          <a:xfrm>
            <a:off x="3994377" y="697946"/>
            <a:ext cx="1155246" cy="461665"/>
            <a:chOff x="4092657" y="2340918"/>
            <a:chExt cx="1155246" cy="461665"/>
          </a:xfrm>
        </p:grpSpPr>
        <p:pic>
          <p:nvPicPr>
            <p:cNvPr id="1026" name="Picture 2" descr="C:\Documents and Settings\Administrator\My Documents\Downloads\business94.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sharpenSoften amount="4000"/>
                      </a14:imgEffect>
                    </a14:imgLayer>
                  </a14:imgProps>
                </a:ext>
                <a:ext uri="{28A0092B-C50C-407E-A947-70E740481C1C}">
                  <a14:useLocalDpi xmlns:a14="http://schemas.microsoft.com/office/drawing/2010/main" val="0"/>
                </a:ext>
              </a:extLst>
            </a:blip>
            <a:srcRect/>
            <a:stretch>
              <a:fillRect/>
            </a:stretch>
          </p:blipFill>
          <p:spPr bwMode="auto">
            <a:xfrm>
              <a:off x="4092657" y="2375897"/>
              <a:ext cx="391707" cy="391707"/>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44"/>
            <p:cNvSpPr txBox="1"/>
            <p:nvPr/>
          </p:nvSpPr>
          <p:spPr>
            <a:xfrm>
              <a:off x="4447683" y="2340918"/>
              <a:ext cx="800220" cy="461665"/>
            </a:xfrm>
            <a:prstGeom prst="rect">
              <a:avLst/>
            </a:prstGeom>
            <a:noFill/>
          </p:spPr>
          <p:txBody>
            <a:bodyPr wrap="none" rtlCol="0">
              <a:spAutoFit/>
            </a:bodyPr>
            <a:lstStyle/>
            <a:p>
              <a:r>
                <a:rPr lang="zh-CN" altLang="en-US" sz="2400" b="1" dirty="0">
                  <a:solidFill>
                    <a:schemeClr val="tx1">
                      <a:lumMod val="85000"/>
                      <a:lumOff val="15000"/>
                    </a:schemeClr>
                  </a:solidFill>
                  <a:latin typeface="造字工房悦圆演示版常规体" charset="-122"/>
                  <a:ea typeface="造字工房悦圆演示版常规体" charset="-122"/>
                </a:rPr>
                <a:t>目录</a:t>
              </a:r>
              <a:endParaRPr lang="zh-CN" altLang="en-US" sz="2400" b="1" dirty="0">
                <a:solidFill>
                  <a:schemeClr val="tx1">
                    <a:lumMod val="85000"/>
                    <a:lumOff val="15000"/>
                  </a:schemeClr>
                </a:solidFill>
                <a:latin typeface="造字工房悦圆演示版常规体" charset="-122"/>
                <a:ea typeface="造字工房悦圆演示版常规体" charset="-122"/>
              </a:endParaRPr>
            </a:p>
          </p:txBody>
        </p:sp>
      </p:grpSp>
      <p:sp>
        <p:nvSpPr>
          <p:cNvPr id="2" name="TextBox 46"/>
          <p:cNvSpPr txBox="1"/>
          <p:nvPr/>
        </p:nvSpPr>
        <p:spPr>
          <a:xfrm>
            <a:off x="2012315" y="2305050"/>
            <a:ext cx="1985645" cy="356870"/>
          </a:xfrm>
          <a:prstGeom prst="rect">
            <a:avLst/>
          </a:prstGeom>
          <a:noFill/>
        </p:spPr>
        <p:txBody>
          <a:bodyPr wrap="square" rtlCol="0">
            <a:spAutoFit/>
          </a:bodyPr>
          <a:p>
            <a:pPr algn="l"/>
            <a:r>
              <a:rPr lang="zh-CN" altLang="en-US" sz="1600" b="1" dirty="0" smtClean="0">
                <a:solidFill>
                  <a:schemeClr val="tx1">
                    <a:lumMod val="85000"/>
                    <a:lumOff val="15000"/>
                  </a:schemeClr>
                </a:solidFill>
                <a:latin typeface="造字工房悦圆演示版常规体" charset="-122"/>
                <a:ea typeface="造字工房悦圆演示版常规体" charset="-122"/>
              </a:rPr>
              <a:t>二</a:t>
            </a:r>
            <a:r>
              <a:rPr lang="en-US" altLang="zh-CN" sz="1600" b="1" dirty="0" smtClean="0">
                <a:solidFill>
                  <a:schemeClr val="tx1">
                    <a:lumMod val="85000"/>
                    <a:lumOff val="15000"/>
                  </a:schemeClr>
                </a:solidFill>
                <a:latin typeface="造字工房悦圆演示版常规体" charset="-122"/>
                <a:ea typeface="造字工房悦圆演示版常规体" charset="-122"/>
              </a:rPr>
              <a:t>  </a:t>
            </a:r>
            <a:r>
              <a:rPr lang="zh-CN" altLang="en-US" sz="1600" b="1" dirty="0">
                <a:solidFill>
                  <a:schemeClr val="tx1">
                    <a:lumMod val="85000"/>
                    <a:lumOff val="15000"/>
                  </a:schemeClr>
                </a:solidFill>
                <a:latin typeface="造字工房朗倩（非商用）细体" charset="-122"/>
                <a:ea typeface="造字工房朗倩（非商用）细体" charset="-122"/>
                <a:sym typeface="+mn-ea"/>
              </a:rPr>
              <a:t>综合描述</a:t>
            </a:r>
            <a:endParaRPr lang="en-US" altLang="zh-CN" sz="1600" b="1" dirty="0">
              <a:solidFill>
                <a:schemeClr val="tx1">
                  <a:lumMod val="85000"/>
                  <a:lumOff val="15000"/>
                </a:schemeClr>
              </a:solidFill>
              <a:latin typeface="造字工房悦圆演示版常规体" charset="-122"/>
              <a:ea typeface="造字工房悦圆演示版常规体" charset="-122"/>
              <a:sym typeface="+mn-ea"/>
            </a:endParaRPr>
          </a:p>
        </p:txBody>
      </p:sp>
      <p:sp>
        <p:nvSpPr>
          <p:cNvPr id="3" name="TextBox 46"/>
          <p:cNvSpPr txBox="1"/>
          <p:nvPr/>
        </p:nvSpPr>
        <p:spPr>
          <a:xfrm>
            <a:off x="4650105" y="2806700"/>
            <a:ext cx="1976120" cy="356870"/>
          </a:xfrm>
          <a:prstGeom prst="rect">
            <a:avLst/>
          </a:prstGeom>
          <a:noFill/>
        </p:spPr>
        <p:txBody>
          <a:bodyPr wrap="square" rtlCol="0">
            <a:spAutoFit/>
          </a:bodyPr>
          <a:lstStyle/>
          <a:p>
            <a:pPr algn="l"/>
            <a:r>
              <a:rPr lang="zh-CN" altLang="en-US" sz="1600" b="1" dirty="0" smtClean="0">
                <a:solidFill>
                  <a:schemeClr val="tx1">
                    <a:lumMod val="85000"/>
                    <a:lumOff val="15000"/>
                  </a:schemeClr>
                </a:solidFill>
                <a:latin typeface="造字工房悦圆演示版常规体" charset="-122"/>
                <a:ea typeface="造字工房悦圆演示版常规体" charset="-122"/>
              </a:rPr>
              <a:t>七  </a:t>
            </a:r>
            <a:r>
              <a:rPr lang="zh-CN" altLang="en-US" sz="1600" b="1" dirty="0">
                <a:solidFill>
                  <a:schemeClr val="tx1">
                    <a:lumMod val="85000"/>
                    <a:lumOff val="15000"/>
                  </a:schemeClr>
                </a:solidFill>
                <a:latin typeface="造字工房悦圆演示版常规体" charset="-122"/>
                <a:ea typeface="造字工房悦圆演示版常规体" charset="-122"/>
                <a:sym typeface="+mn-ea"/>
              </a:rPr>
              <a:t>分析模型</a:t>
            </a:r>
            <a:endParaRPr lang="zh-CN" altLang="en-US" sz="1600" b="1" dirty="0">
              <a:solidFill>
                <a:schemeClr val="tx1">
                  <a:lumMod val="85000"/>
                  <a:lumOff val="15000"/>
                </a:schemeClr>
              </a:solidFill>
              <a:latin typeface="造字工房悦圆演示版常规体" charset="-122"/>
              <a:ea typeface="造字工房悦圆演示版常规体" charset="-122"/>
              <a:sym typeface="+mn-ea"/>
            </a:endParaRPr>
          </a:p>
        </p:txBody>
      </p:sp>
      <p:sp>
        <p:nvSpPr>
          <p:cNvPr id="4" name="TextBox 46"/>
          <p:cNvSpPr txBox="1"/>
          <p:nvPr/>
        </p:nvSpPr>
        <p:spPr>
          <a:xfrm>
            <a:off x="2012315" y="1803400"/>
            <a:ext cx="2119630" cy="356870"/>
          </a:xfrm>
          <a:prstGeom prst="rect">
            <a:avLst/>
          </a:prstGeom>
          <a:noFill/>
        </p:spPr>
        <p:txBody>
          <a:bodyPr wrap="square" rtlCol="0">
            <a:spAutoFit/>
          </a:bodyPr>
          <a:p>
            <a:pPr algn="l"/>
            <a:r>
              <a:rPr lang="zh-CN" altLang="en-US" sz="1600" b="1" dirty="0" smtClean="0">
                <a:solidFill>
                  <a:schemeClr val="tx1">
                    <a:lumMod val="85000"/>
                    <a:lumOff val="15000"/>
                  </a:schemeClr>
                </a:solidFill>
                <a:latin typeface="造字工房悦圆演示版常规体" charset="-122"/>
                <a:ea typeface="造字工房悦圆演示版常规体" charset="-122"/>
              </a:rPr>
              <a:t>一</a:t>
            </a:r>
            <a:r>
              <a:rPr lang="en-US" altLang="zh-CN" sz="1600" b="1" dirty="0" smtClean="0">
                <a:solidFill>
                  <a:schemeClr val="tx1">
                    <a:lumMod val="85000"/>
                    <a:lumOff val="15000"/>
                  </a:schemeClr>
                </a:solidFill>
                <a:latin typeface="造字工房悦圆演示版常规体" charset="-122"/>
                <a:ea typeface="造字工房悦圆演示版常规体" charset="-122"/>
              </a:rPr>
              <a:t>  </a:t>
            </a:r>
            <a:r>
              <a:rPr lang="zh-CN" altLang="en-US" sz="1600" b="1" dirty="0" smtClean="0">
                <a:solidFill>
                  <a:schemeClr val="tx1">
                    <a:lumMod val="85000"/>
                    <a:lumOff val="15000"/>
                  </a:schemeClr>
                </a:solidFill>
                <a:latin typeface="造字工房悦圆演示版常规体" charset="-122"/>
                <a:ea typeface="造字工房悦圆演示版常规体" charset="-122"/>
              </a:rPr>
              <a:t>引言</a:t>
            </a:r>
            <a:endParaRPr lang="zh-CN" altLang="en-US" sz="1600" b="1" dirty="0" smtClean="0">
              <a:solidFill>
                <a:schemeClr val="tx1">
                  <a:lumMod val="85000"/>
                  <a:lumOff val="15000"/>
                </a:schemeClr>
              </a:solidFill>
              <a:latin typeface="造字工房悦圆演示版常规体" charset="-122"/>
              <a:ea typeface="造字工房悦圆演示版常规体" charset="-122"/>
            </a:endParaRPr>
          </a:p>
        </p:txBody>
      </p:sp>
      <p:grpSp>
        <p:nvGrpSpPr>
          <p:cNvPr id="18" name="组合 17"/>
          <p:cNvGrpSpPr/>
          <p:nvPr/>
        </p:nvGrpSpPr>
        <p:grpSpPr>
          <a:xfrm>
            <a:off x="7677676" y="4502150"/>
            <a:ext cx="773100" cy="603237"/>
            <a:chOff x="5816" y="4526"/>
            <a:chExt cx="1217" cy="950"/>
          </a:xfrm>
        </p:grpSpPr>
        <p:sp>
          <p:nvSpPr>
            <p:cNvPr id="6" name="矩形 5"/>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TextBox 2"/>
            <p:cNvSpPr txBox="1"/>
            <p:nvPr/>
          </p:nvSpPr>
          <p:spPr>
            <a:xfrm>
              <a:off x="5961" y="4883"/>
              <a:ext cx="928" cy="528"/>
            </a:xfrm>
            <a:prstGeom prst="rect">
              <a:avLst/>
            </a:prstGeom>
            <a:noFill/>
          </p:spPr>
          <p:txBody>
            <a:bodyPr wrap="none" rtlCol="0">
              <a:spAutoFit/>
            </a:bodyPr>
            <a:p>
              <a:pPr algn="ctr"/>
              <a:r>
                <a:rPr lang="en-US" sz="1600" u="sng" dirty="0">
                  <a:latin typeface="黑体" panose="02010609060101010101" charset="-122"/>
                  <a:ea typeface="黑体" panose="02010609060101010101" charset="-122"/>
                </a:rPr>
                <a:t>B  B</a:t>
              </a:r>
              <a:endParaRPr lang="en-US" sz="1600" u="sng" dirty="0">
                <a:latin typeface="黑体" panose="02010609060101010101" charset="-122"/>
                <a:ea typeface="黑体" panose="02010609060101010101" charset="-122"/>
              </a:endParaRPr>
            </a:p>
          </p:txBody>
        </p:sp>
        <p:grpSp>
          <p:nvGrpSpPr>
            <p:cNvPr id="9" name="组合 8"/>
            <p:cNvGrpSpPr/>
            <p:nvPr/>
          </p:nvGrpSpPr>
          <p:grpSpPr>
            <a:xfrm>
              <a:off x="5986" y="4552"/>
              <a:ext cx="439" cy="331"/>
              <a:chOff x="5986" y="4552"/>
              <a:chExt cx="439" cy="331"/>
            </a:xfrm>
          </p:grpSpPr>
          <p:cxnSp>
            <p:nvCxnSpPr>
              <p:cNvPr id="8" name="直接连接符 7"/>
              <p:cNvCxnSpPr>
                <a:endCxn id="7" idx="0"/>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0" name="椭圆 9"/>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2" name="椭圆 11">
            <a:hlinkClick r:id="rId3" action="ppaction://hlinksldjump"/>
          </p:cNvPr>
          <p:cNvSpPr/>
          <p:nvPr/>
        </p:nvSpPr>
        <p:spPr>
          <a:xfrm>
            <a:off x="3926840" y="1803400"/>
            <a:ext cx="214630" cy="2146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20" name="椭圆 19">
            <a:hlinkClick r:id="rId4" action="ppaction://hlinksldjump"/>
          </p:cNvPr>
          <p:cNvSpPr/>
          <p:nvPr/>
        </p:nvSpPr>
        <p:spPr>
          <a:xfrm>
            <a:off x="3926840" y="3308350"/>
            <a:ext cx="214630" cy="2146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47" name="椭圆 46">
            <a:hlinkClick r:id="rId5" action="ppaction://hlinksldjump"/>
          </p:cNvPr>
          <p:cNvSpPr/>
          <p:nvPr/>
        </p:nvSpPr>
        <p:spPr>
          <a:xfrm>
            <a:off x="3926840" y="2305050"/>
            <a:ext cx="214630" cy="2146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11" name="TextBox 46"/>
          <p:cNvSpPr txBox="1"/>
          <p:nvPr/>
        </p:nvSpPr>
        <p:spPr>
          <a:xfrm>
            <a:off x="2008505" y="3308350"/>
            <a:ext cx="1985645" cy="356870"/>
          </a:xfrm>
          <a:prstGeom prst="rect">
            <a:avLst/>
          </a:prstGeom>
          <a:noFill/>
        </p:spPr>
        <p:txBody>
          <a:bodyPr wrap="square" rtlCol="0">
            <a:spAutoFit/>
          </a:bodyPr>
          <a:p>
            <a:pPr algn="l"/>
            <a:r>
              <a:rPr lang="zh-CN" altLang="en-US" sz="1600" b="1" dirty="0" smtClean="0">
                <a:solidFill>
                  <a:schemeClr val="tx1">
                    <a:lumMod val="85000"/>
                    <a:lumOff val="15000"/>
                  </a:schemeClr>
                </a:solidFill>
                <a:latin typeface="造字工房悦圆演示版常规体" charset="-122"/>
                <a:ea typeface="造字工房悦圆演示版常规体" charset="-122"/>
              </a:rPr>
              <a:t>四</a:t>
            </a:r>
            <a:r>
              <a:rPr lang="en-US" altLang="zh-CN" sz="1600" b="1" dirty="0" smtClean="0">
                <a:solidFill>
                  <a:schemeClr val="tx1">
                    <a:lumMod val="85000"/>
                    <a:lumOff val="15000"/>
                  </a:schemeClr>
                </a:solidFill>
                <a:latin typeface="造字工房悦圆演示版常规体" charset="-122"/>
                <a:ea typeface="造字工房悦圆演示版常规体" charset="-122"/>
              </a:rPr>
              <a:t>  </a:t>
            </a:r>
            <a:r>
              <a:rPr lang="zh-CN" altLang="en-US" sz="1600" b="1" dirty="0" smtClean="0">
                <a:solidFill>
                  <a:schemeClr val="tx1">
                    <a:lumMod val="85000"/>
                    <a:lumOff val="15000"/>
                  </a:schemeClr>
                </a:solidFill>
                <a:latin typeface="造字工房悦圆演示版常规体" charset="-122"/>
                <a:ea typeface="造字工房悦圆演示版常规体" charset="-122"/>
              </a:rPr>
              <a:t>功能需求</a:t>
            </a:r>
            <a:endParaRPr lang="zh-CN" altLang="en-US" sz="1600" b="1" dirty="0" smtClean="0">
              <a:solidFill>
                <a:schemeClr val="tx1">
                  <a:lumMod val="85000"/>
                  <a:lumOff val="15000"/>
                </a:schemeClr>
              </a:solidFill>
              <a:latin typeface="造字工房悦圆演示版常规体" charset="-122"/>
              <a:ea typeface="造字工房悦圆演示版常规体" charset="-122"/>
            </a:endParaRPr>
          </a:p>
        </p:txBody>
      </p:sp>
      <p:sp>
        <p:nvSpPr>
          <p:cNvPr id="13" name="椭圆 12">
            <a:hlinkClick r:id="rId6" action="ppaction://hlinksldjump"/>
          </p:cNvPr>
          <p:cNvSpPr/>
          <p:nvPr/>
        </p:nvSpPr>
        <p:spPr>
          <a:xfrm>
            <a:off x="6771005" y="1803400"/>
            <a:ext cx="214630" cy="2146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25" name="TextBox 46"/>
          <p:cNvSpPr txBox="1"/>
          <p:nvPr/>
        </p:nvSpPr>
        <p:spPr>
          <a:xfrm>
            <a:off x="4650105" y="1803400"/>
            <a:ext cx="1985645" cy="356870"/>
          </a:xfrm>
          <a:prstGeom prst="rect">
            <a:avLst/>
          </a:prstGeom>
          <a:noFill/>
        </p:spPr>
        <p:txBody>
          <a:bodyPr wrap="square" rtlCol="0">
            <a:spAutoFit/>
          </a:bodyPr>
          <a:p>
            <a:pPr algn="l"/>
            <a:r>
              <a:rPr lang="zh-CN" altLang="en-US" sz="1600" b="1" dirty="0" smtClean="0">
                <a:solidFill>
                  <a:schemeClr val="tx1">
                    <a:lumMod val="85000"/>
                    <a:lumOff val="15000"/>
                  </a:schemeClr>
                </a:solidFill>
                <a:latin typeface="造字工房悦圆演示版常规体" charset="-122"/>
                <a:ea typeface="造字工房悦圆演示版常规体" charset="-122"/>
              </a:rPr>
              <a:t>五</a:t>
            </a:r>
            <a:r>
              <a:rPr lang="en-US" altLang="zh-CN" sz="1600" b="1" dirty="0" smtClean="0">
                <a:solidFill>
                  <a:schemeClr val="tx1">
                    <a:lumMod val="85000"/>
                    <a:lumOff val="15000"/>
                  </a:schemeClr>
                </a:solidFill>
                <a:latin typeface="造字工房悦圆演示版常规体" charset="-122"/>
                <a:ea typeface="造字工房悦圆演示版常规体" charset="-122"/>
              </a:rPr>
              <a:t> </a:t>
            </a:r>
            <a:r>
              <a:rPr lang="zh-CN" altLang="en-US" sz="1600" b="1" dirty="0" smtClean="0">
                <a:solidFill>
                  <a:schemeClr val="tx1">
                    <a:lumMod val="85000"/>
                    <a:lumOff val="15000"/>
                  </a:schemeClr>
                </a:solidFill>
                <a:latin typeface="造字工房悦圆演示版常规体" charset="-122"/>
                <a:ea typeface="造字工房悦圆演示版常规体" charset="-122"/>
              </a:rPr>
              <a:t> 非功能需求</a:t>
            </a:r>
            <a:endParaRPr lang="zh-CN" altLang="en-US" sz="1600" b="1" dirty="0" smtClean="0">
              <a:solidFill>
                <a:schemeClr val="tx1">
                  <a:lumMod val="85000"/>
                  <a:lumOff val="15000"/>
                </a:schemeClr>
              </a:solidFill>
              <a:latin typeface="造字工房悦圆演示版常规体" charset="-122"/>
              <a:ea typeface="造字工房悦圆演示版常规体" charset="-122"/>
            </a:endParaRPr>
          </a:p>
        </p:txBody>
      </p:sp>
      <p:sp>
        <p:nvSpPr>
          <p:cNvPr id="26" name="椭圆 25">
            <a:hlinkClick r:id="rId7" action="ppaction://hlinksldjump"/>
          </p:cNvPr>
          <p:cNvSpPr/>
          <p:nvPr/>
        </p:nvSpPr>
        <p:spPr>
          <a:xfrm>
            <a:off x="6771005" y="2305050"/>
            <a:ext cx="214630" cy="2146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27" name="TextBox 46"/>
          <p:cNvSpPr txBox="1"/>
          <p:nvPr/>
        </p:nvSpPr>
        <p:spPr>
          <a:xfrm>
            <a:off x="4650105" y="2305050"/>
            <a:ext cx="1985645" cy="356870"/>
          </a:xfrm>
          <a:prstGeom prst="rect">
            <a:avLst/>
          </a:prstGeom>
          <a:noFill/>
        </p:spPr>
        <p:txBody>
          <a:bodyPr wrap="square" rtlCol="0">
            <a:spAutoFit/>
          </a:bodyPr>
          <a:p>
            <a:pPr algn="l"/>
            <a:r>
              <a:rPr lang="zh-CN" altLang="en-US" sz="1600" b="1" dirty="0" smtClean="0">
                <a:solidFill>
                  <a:schemeClr val="tx1">
                    <a:lumMod val="85000"/>
                    <a:lumOff val="15000"/>
                  </a:schemeClr>
                </a:solidFill>
                <a:latin typeface="造字工房悦圆演示版常规体" charset="-122"/>
                <a:ea typeface="造字工房悦圆演示版常规体" charset="-122"/>
              </a:rPr>
              <a:t>六</a:t>
            </a:r>
            <a:r>
              <a:rPr lang="en-US" altLang="zh-CN" sz="1600" b="1" dirty="0" smtClean="0">
                <a:solidFill>
                  <a:schemeClr val="tx1">
                    <a:lumMod val="85000"/>
                    <a:lumOff val="15000"/>
                  </a:schemeClr>
                </a:solidFill>
                <a:latin typeface="造字工房悦圆演示版常规体" charset="-122"/>
                <a:ea typeface="造字工房悦圆演示版常规体" charset="-122"/>
              </a:rPr>
              <a:t>  </a:t>
            </a:r>
            <a:r>
              <a:rPr lang="zh-CN" altLang="en-US" sz="1600" b="1" dirty="0" smtClean="0">
                <a:solidFill>
                  <a:schemeClr val="tx1">
                    <a:lumMod val="85000"/>
                    <a:lumOff val="15000"/>
                  </a:schemeClr>
                </a:solidFill>
                <a:latin typeface="造字工房悦圆演示版常规体" charset="-122"/>
                <a:ea typeface="造字工房悦圆演示版常规体" charset="-122"/>
              </a:rPr>
              <a:t>数据定义</a:t>
            </a:r>
            <a:endParaRPr lang="zh-CN" altLang="en-US" sz="1600" b="1" dirty="0" smtClean="0">
              <a:solidFill>
                <a:schemeClr val="tx1">
                  <a:lumMod val="85000"/>
                  <a:lumOff val="15000"/>
                </a:schemeClr>
              </a:solidFill>
              <a:latin typeface="造字工房悦圆演示版常规体" charset="-122"/>
              <a:ea typeface="造字工房悦圆演示版常规体" charset="-122"/>
            </a:endParaRPr>
          </a:p>
        </p:txBody>
      </p:sp>
      <p:sp>
        <p:nvSpPr>
          <p:cNvPr id="28" name="椭圆 27">
            <a:hlinkClick r:id="rId8" action="ppaction://hlinksldjump"/>
          </p:cNvPr>
          <p:cNvSpPr/>
          <p:nvPr/>
        </p:nvSpPr>
        <p:spPr>
          <a:xfrm>
            <a:off x="6771005" y="2806700"/>
            <a:ext cx="214630" cy="2146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50" name="左箭头 49"/>
          <p:cNvSpPr/>
          <p:nvPr/>
        </p:nvSpPr>
        <p:spPr>
          <a:xfrm>
            <a:off x="3565525" y="1319530"/>
            <a:ext cx="432435" cy="360045"/>
          </a:xfrm>
          <a:prstGeom prst="leftArrow">
            <a:avLst/>
          </a:prstGeom>
          <a:solidFill>
            <a:schemeClr val="tx1"/>
          </a:solidFill>
          <a:ln w="12700" cmpd="sng">
            <a:noFill/>
            <a:prstDash val="solid"/>
          </a:ln>
          <a:scene3d>
            <a:camera prst="orthographicFront">
              <a:rot lat="0" lon="0" rev="87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文本框 50"/>
          <p:cNvSpPr txBox="1"/>
          <p:nvPr/>
        </p:nvSpPr>
        <p:spPr>
          <a:xfrm>
            <a:off x="2574290" y="1195070"/>
            <a:ext cx="1164590" cy="257175"/>
          </a:xfrm>
          <a:prstGeom prst="rect">
            <a:avLst/>
          </a:prstGeom>
          <a:noFill/>
        </p:spPr>
        <p:txBody>
          <a:bodyPr wrap="square" rtlCol="0">
            <a:spAutoFit/>
          </a:bodyPr>
          <a:p>
            <a:pPr algn="ctr"/>
            <a:r>
              <a:rPr lang="zh-CN" altLang="en-US" sz="1000" b="1">
                <a:latin typeface="造字工房朗倩（非商用）细体" charset="-122"/>
                <a:ea typeface="造字工房朗倩（非商用）细体" charset="-122"/>
              </a:rPr>
              <a:t>单 击 查 看</a:t>
            </a:r>
            <a:endParaRPr lang="zh-CN" altLang="en-US" sz="1000" b="1">
              <a:latin typeface="造字工房朗倩（非商用）细体" charset="-122"/>
              <a:ea typeface="造字工房朗倩（非商用）细体" charset="-122"/>
            </a:endParaRPr>
          </a:p>
        </p:txBody>
      </p:sp>
      <p:sp>
        <p:nvSpPr>
          <p:cNvPr id="56" name="TextBox 46"/>
          <p:cNvSpPr txBox="1"/>
          <p:nvPr/>
        </p:nvSpPr>
        <p:spPr>
          <a:xfrm>
            <a:off x="4650105" y="3237230"/>
            <a:ext cx="1976120" cy="356870"/>
          </a:xfrm>
          <a:prstGeom prst="rect">
            <a:avLst/>
          </a:prstGeom>
          <a:noFill/>
        </p:spPr>
        <p:txBody>
          <a:bodyPr wrap="square" rtlCol="0">
            <a:spAutoFit/>
          </a:bodyPr>
          <a:p>
            <a:pPr algn="l"/>
            <a:r>
              <a:rPr lang="zh-CN" altLang="en-US" sz="1600" b="1" dirty="0" smtClean="0">
                <a:solidFill>
                  <a:schemeClr val="tx1">
                    <a:lumMod val="85000"/>
                    <a:lumOff val="15000"/>
                  </a:schemeClr>
                </a:solidFill>
                <a:latin typeface="造字工房悦圆演示版常规体" charset="-122"/>
                <a:ea typeface="造字工房悦圆演示版常规体" charset="-122"/>
              </a:rPr>
              <a:t>八  </a:t>
            </a:r>
            <a:r>
              <a:rPr lang="zh-CN" altLang="en-US" sz="1600" b="1" dirty="0">
                <a:solidFill>
                  <a:schemeClr val="tx1">
                    <a:lumMod val="85000"/>
                    <a:lumOff val="15000"/>
                  </a:schemeClr>
                </a:solidFill>
                <a:latin typeface="造字工房悦圆演示版常规体" charset="-122"/>
                <a:ea typeface="造字工房悦圆演示版常规体" charset="-122"/>
                <a:sym typeface="+mn-ea"/>
              </a:rPr>
              <a:t>需求调查</a:t>
            </a:r>
            <a:endParaRPr lang="zh-CN" altLang="en-US" sz="1600" b="1" dirty="0">
              <a:solidFill>
                <a:schemeClr val="tx1">
                  <a:lumMod val="85000"/>
                  <a:lumOff val="15000"/>
                </a:schemeClr>
              </a:solidFill>
              <a:latin typeface="造字工房悦圆演示版常规体" charset="-122"/>
              <a:ea typeface="造字工房悦圆演示版常规体" charset="-122"/>
              <a:sym typeface="+mn-ea"/>
            </a:endParaRPr>
          </a:p>
        </p:txBody>
      </p:sp>
      <p:sp>
        <p:nvSpPr>
          <p:cNvPr id="58" name="椭圆 57">
            <a:hlinkClick r:id="rId9" action="ppaction://hlinksldjump"/>
          </p:cNvPr>
          <p:cNvSpPr/>
          <p:nvPr/>
        </p:nvSpPr>
        <p:spPr>
          <a:xfrm>
            <a:off x="6771005" y="3308350"/>
            <a:ext cx="214630" cy="2146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14" name="椭圆 13">
            <a:hlinkClick r:id="rId10" action="ppaction://hlinksldjump"/>
          </p:cNvPr>
          <p:cNvSpPr/>
          <p:nvPr/>
        </p:nvSpPr>
        <p:spPr>
          <a:xfrm>
            <a:off x="3917315" y="2806700"/>
            <a:ext cx="214630" cy="2146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19" name="TextBox 46"/>
          <p:cNvSpPr txBox="1"/>
          <p:nvPr/>
        </p:nvSpPr>
        <p:spPr>
          <a:xfrm>
            <a:off x="2012315" y="2806700"/>
            <a:ext cx="1985645" cy="356870"/>
          </a:xfrm>
          <a:prstGeom prst="rect">
            <a:avLst/>
          </a:prstGeom>
          <a:noFill/>
        </p:spPr>
        <p:txBody>
          <a:bodyPr wrap="square" rtlCol="0">
            <a:spAutoFit/>
          </a:bodyPr>
          <a:p>
            <a:pPr algn="l"/>
            <a:r>
              <a:rPr lang="zh-CN" altLang="en-US" sz="1600" b="1" dirty="0" smtClean="0">
                <a:solidFill>
                  <a:schemeClr val="tx1">
                    <a:lumMod val="85000"/>
                    <a:lumOff val="15000"/>
                  </a:schemeClr>
                </a:solidFill>
                <a:latin typeface="造字工房悦圆演示版常规体" charset="-122"/>
                <a:ea typeface="造字工房悦圆演示版常规体" charset="-122"/>
              </a:rPr>
              <a:t>三</a:t>
            </a:r>
            <a:r>
              <a:rPr lang="en-US" altLang="zh-CN" sz="1600" b="1" dirty="0" smtClean="0">
                <a:solidFill>
                  <a:schemeClr val="tx1">
                    <a:lumMod val="85000"/>
                    <a:lumOff val="15000"/>
                  </a:schemeClr>
                </a:solidFill>
                <a:latin typeface="造字工房悦圆演示版常规体" charset="-122"/>
                <a:ea typeface="造字工房悦圆演示版常规体" charset="-122"/>
              </a:rPr>
              <a:t>  </a:t>
            </a:r>
            <a:r>
              <a:rPr lang="zh-CN" altLang="en-US" sz="1600" b="1" dirty="0" smtClean="0">
                <a:solidFill>
                  <a:schemeClr val="tx1">
                    <a:lumMod val="85000"/>
                    <a:lumOff val="15000"/>
                  </a:schemeClr>
                </a:solidFill>
                <a:latin typeface="造字工房悦圆演示版常规体" charset="-122"/>
                <a:ea typeface="造字工房悦圆演示版常规体" charset="-122"/>
              </a:rPr>
              <a:t>外部接口</a:t>
            </a:r>
            <a:endParaRPr lang="zh-CN" altLang="en-US" sz="1600" b="1" dirty="0" smtClean="0">
              <a:solidFill>
                <a:schemeClr val="tx1">
                  <a:lumMod val="85000"/>
                  <a:lumOff val="15000"/>
                </a:schemeClr>
              </a:solidFill>
              <a:latin typeface="造字工房悦圆演示版常规体" charset="-122"/>
              <a:ea typeface="造字工房悦圆演示版常规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4"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par>
                                <p:cTn id="8" presetID="10" presetClass="entr" presetSubtype="0" fill="hold" grpId="4" nodeType="withEffect">
                                  <p:stCondLst>
                                    <p:cond delay="0"/>
                                  </p:stCondLst>
                                  <p:iterate type="lt">
                                    <p:tmPct val="0"/>
                                  </p:iterate>
                                  <p:childTnLst>
                                    <p:set>
                                      <p:cBhvr>
                                        <p:cTn id="9" dur="1" fill="hold">
                                          <p:stCondLst>
                                            <p:cond delay="0"/>
                                          </p:stCondLst>
                                        </p:cTn>
                                        <p:tgtEl>
                                          <p:spTgt spid="51"/>
                                        </p:tgtEl>
                                        <p:attrNameLst>
                                          <p:attrName>style.visibility</p:attrName>
                                        </p:attrNameLst>
                                      </p:cBhvr>
                                      <p:to>
                                        <p:strVal val="visible"/>
                                      </p:to>
                                    </p:set>
                                    <p:animEffect transition="in" filter="fade">
                                      <p:cBhvr>
                                        <p:cTn id="10" dur="500"/>
                                        <p:tgtEl>
                                          <p:spTgt spid="51"/>
                                        </p:tgtEl>
                                      </p:cBhvr>
                                    </p:animEffect>
                                  </p:childTnLst>
                                </p:cTn>
                              </p:par>
                            </p:childTnLst>
                          </p:cTn>
                        </p:par>
                        <p:par>
                          <p:cTn id="11" fill="hold">
                            <p:stCondLst>
                              <p:cond delay="500"/>
                            </p:stCondLst>
                            <p:childTnLst>
                              <p:par>
                                <p:cTn id="12" presetID="34" presetClass="emph" presetSubtype="0" repeatCount="indefinite" fill="hold" grpId="3" nodeType="afterEffect">
                                  <p:stCondLst>
                                    <p:cond delay="0"/>
                                  </p:stCondLst>
                                  <p:iterate type="lt">
                                    <p:tmPct val="10000"/>
                                  </p:iterate>
                                  <p:childTnLst>
                                    <p:animMotion origin="layout" path="M 0.0 0.0 L 0.0 -0.07213" pathEditMode="relative" ptsTypes="">
                                      <p:cBhvr>
                                        <p:cTn id="13" dur="500" accel="50000" decel="50000" autoRev="1" fill="hold">
                                          <p:stCondLst>
                                            <p:cond delay="0"/>
                                          </p:stCondLst>
                                        </p:cTn>
                                        <p:tgtEl>
                                          <p:spTgt spid="51"/>
                                        </p:tgtEl>
                                        <p:attrNameLst>
                                          <p:attrName>ppt_x</p:attrName>
                                          <p:attrName>ppt_y</p:attrName>
                                        </p:attrNameLst>
                                      </p:cBhvr>
                                    </p:animMotion>
                                    <p:animRot by="1500000">
                                      <p:cBhvr>
                                        <p:cTn id="14" dur="250" fill="hold">
                                          <p:stCondLst>
                                            <p:cond delay="0"/>
                                          </p:stCondLst>
                                        </p:cTn>
                                        <p:tgtEl>
                                          <p:spTgt spid="51"/>
                                        </p:tgtEl>
                                        <p:attrNameLst>
                                          <p:attrName>r</p:attrName>
                                        </p:attrNameLst>
                                      </p:cBhvr>
                                    </p:animRot>
                                    <p:animRot by="-1500000">
                                      <p:cBhvr>
                                        <p:cTn id="15" dur="250" fill="hold">
                                          <p:stCondLst>
                                            <p:cond delay="250"/>
                                          </p:stCondLst>
                                        </p:cTn>
                                        <p:tgtEl>
                                          <p:spTgt spid="51"/>
                                        </p:tgtEl>
                                        <p:attrNameLst>
                                          <p:attrName>r</p:attrName>
                                        </p:attrNameLst>
                                      </p:cBhvr>
                                    </p:animRot>
                                    <p:animRot by="-1500000">
                                      <p:cBhvr>
                                        <p:cTn id="16" dur="250" fill="hold">
                                          <p:stCondLst>
                                            <p:cond delay="500"/>
                                          </p:stCondLst>
                                        </p:cTn>
                                        <p:tgtEl>
                                          <p:spTgt spid="51"/>
                                        </p:tgtEl>
                                        <p:attrNameLst>
                                          <p:attrName>r</p:attrName>
                                        </p:attrNameLst>
                                      </p:cBhvr>
                                    </p:animRot>
                                    <p:animRot by="1500000">
                                      <p:cBhvr>
                                        <p:cTn id="17" dur="250" fill="hold">
                                          <p:stCondLst>
                                            <p:cond delay="750"/>
                                          </p:stCondLst>
                                        </p:cTn>
                                        <p:tgtEl>
                                          <p:spTgt spid="5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0" grpId="2" animBg="1"/>
      <p:bldP spid="50" grpId="3" animBg="1"/>
      <p:bldP spid="51" grpId="0"/>
      <p:bldP spid="51" grpId="1"/>
      <p:bldP spid="51" grpId="2"/>
      <p:bldP spid="51" grpId="3"/>
      <p:bldP spid="50" grpId="4" bldLvl="0" animBg="1"/>
      <p:bldP spid="51" grpId="4"/>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18968" y="771550"/>
            <a:ext cx="492591" cy="49259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469702" y="839177"/>
            <a:ext cx="1405890" cy="356870"/>
          </a:xfrm>
          <a:prstGeom prst="rect">
            <a:avLst/>
          </a:prstGeom>
          <a:noFill/>
        </p:spPr>
        <p:txBody>
          <a:bodyPr wrap="none" rtlCol="0">
            <a:spAutoFit/>
          </a:bodyPr>
          <a:lstStyle/>
          <a:p>
            <a:pPr algn="l"/>
            <a:r>
              <a:rPr sz="1600" b="1" dirty="0">
                <a:solidFill>
                  <a:schemeClr val="tx1">
                    <a:lumMod val="85000"/>
                    <a:lumOff val="15000"/>
                  </a:schemeClr>
                </a:solidFill>
                <a:latin typeface="造字工房朗倩（非商用）细体" charset="-122"/>
                <a:ea typeface="造字工房朗倩（非商用）细体" charset="-122"/>
              </a:rPr>
              <a:t>外部接口需求</a:t>
            </a:r>
            <a:endParaRPr sz="1600" b="1" dirty="0">
              <a:solidFill>
                <a:schemeClr val="tx1">
                  <a:lumMod val="85000"/>
                  <a:lumOff val="15000"/>
                </a:schemeClr>
              </a:solidFill>
              <a:latin typeface="造字工房朗倩（非商用）细体" charset="-122"/>
              <a:ea typeface="造字工房朗倩（非商用）细体" charset="-122"/>
            </a:endParaRPr>
          </a:p>
        </p:txBody>
      </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20</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0" name="文本框 99"/>
          <p:cNvSpPr txBox="1"/>
          <p:nvPr/>
        </p:nvSpPr>
        <p:spPr>
          <a:xfrm>
            <a:off x="1974215" y="1012825"/>
            <a:ext cx="2005965" cy="422910"/>
          </a:xfrm>
          <a:prstGeom prst="rect">
            <a:avLst/>
          </a:prstGeom>
          <a:noFill/>
          <a:ln w="9525">
            <a:noFill/>
          </a:ln>
        </p:spPr>
        <p:txBody>
          <a:bodyPr wrap="square">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硬件</a:t>
            </a:r>
            <a:r>
              <a:rPr lang="zh-CN" altLang="en-US" sz="2000">
                <a:latin typeface="造字工房朗倩（非商用）细体" charset="-122"/>
                <a:ea typeface="造字工房朗倩（非商用）细体" charset="-122"/>
                <a:cs typeface="宋体" panose="02010600030101010101" pitchFamily="2" charset="-122"/>
                <a:sym typeface="+mn-ea"/>
              </a:rPr>
              <a:t>接口</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15" name="文本框 14"/>
          <p:cNvSpPr txBox="1"/>
          <p:nvPr/>
        </p:nvSpPr>
        <p:spPr>
          <a:xfrm>
            <a:off x="3135630" y="1012825"/>
            <a:ext cx="5080000" cy="3770630"/>
          </a:xfrm>
          <a:prstGeom prst="rect">
            <a:avLst/>
          </a:prstGeom>
          <a:noFill/>
          <a:ln w="9525">
            <a:noFill/>
          </a:ln>
        </p:spPr>
        <p:txBody>
          <a:bodyPr>
            <a:spAutoFit/>
          </a:bodyPr>
          <a:p>
            <a:pPr marL="0" indent="0" algn="l"/>
            <a:r>
              <a:rPr sz="1600" b="0" u="none">
                <a:latin typeface="造字工房朗倩（非商用）细体" charset="-122"/>
                <a:ea typeface="造字工房朗倩（非商用）细体" charset="-122"/>
                <a:cs typeface="宋体" panose="02010600030101010101" pitchFamily="2" charset="-122"/>
              </a:rPr>
              <a:t>●支持的硬件类型；</a:t>
            </a:r>
            <a:endParaRPr sz="1600" b="0" u="none">
              <a:latin typeface="造字工房朗倩（非商用）细体" charset="-122"/>
              <a:ea typeface="造字工房朗倩（非商用）细体" charset="-122"/>
              <a:cs typeface="宋体" panose="02010600030101010101" pitchFamily="2" charset="-122"/>
            </a:endParaRPr>
          </a:p>
          <a:p>
            <a:pPr marL="0" indent="0" algn="l"/>
            <a:r>
              <a:rPr sz="1600" b="0" u="none">
                <a:latin typeface="造字工房朗倩（非商用）细体" charset="-122"/>
                <a:ea typeface="造字工房朗倩（非商用）细体" charset="-122"/>
                <a:cs typeface="宋体" panose="02010600030101010101" pitchFamily="2" charset="-122"/>
              </a:rPr>
              <a:t>服务器：Pentium III 500以上或更高，</a:t>
            </a:r>
            <a:endParaRPr sz="1600" b="0" u="none">
              <a:latin typeface="造字工房朗倩（非商用）细体" charset="-122"/>
              <a:ea typeface="造字工房朗倩（非商用）细体" charset="-122"/>
              <a:cs typeface="宋体" panose="02010600030101010101" pitchFamily="2" charset="-122"/>
            </a:endParaRPr>
          </a:p>
          <a:p>
            <a:pPr marL="0" indent="0" algn="l"/>
            <a:r>
              <a:rPr sz="1600" b="0" u="none">
                <a:latin typeface="造字工房朗倩（非商用）细体" charset="-122"/>
                <a:ea typeface="造字工房朗倩（非商用）细体" charset="-122"/>
                <a:cs typeface="宋体" panose="02010600030101010101" pitchFamily="2" charset="-122"/>
              </a:rPr>
              <a:t>内存：512M以上；</a:t>
            </a:r>
            <a:endParaRPr sz="1600" b="0" u="none">
              <a:latin typeface="造字工房朗倩（非商用）细体" charset="-122"/>
              <a:ea typeface="造字工房朗倩（非商用）细体" charset="-122"/>
              <a:cs typeface="宋体" panose="02010600030101010101" pitchFamily="2" charset="-122"/>
            </a:endParaRPr>
          </a:p>
          <a:p>
            <a:pPr marL="0" indent="0" algn="l"/>
            <a:r>
              <a:rPr sz="1600" b="0" u="none">
                <a:latin typeface="造字工房朗倩（非商用）细体" charset="-122"/>
                <a:ea typeface="造字工房朗倩（非商用）细体" charset="-122"/>
                <a:cs typeface="宋体" panose="02010600030101010101" pitchFamily="2" charset="-122"/>
              </a:rPr>
              <a:t>硬盘：至少80G以上；</a:t>
            </a:r>
            <a:endParaRPr sz="1600" b="0" u="none">
              <a:latin typeface="造字工房朗倩（非商用）细体" charset="-122"/>
              <a:ea typeface="造字工房朗倩（非商用）细体" charset="-122"/>
              <a:cs typeface="宋体" panose="02010600030101010101" pitchFamily="2" charset="-122"/>
            </a:endParaRPr>
          </a:p>
          <a:p>
            <a:pPr marL="0" indent="0" algn="l"/>
            <a:r>
              <a:rPr sz="1600" b="0" u="none">
                <a:latin typeface="造字工房朗倩（非商用）细体" charset="-122"/>
                <a:ea typeface="造字工房朗倩（非商用）细体" charset="-122"/>
                <a:cs typeface="宋体" panose="02010600030101010101" pitchFamily="2" charset="-122"/>
              </a:rPr>
              <a:t>CD－ROM：32倍速以上；</a:t>
            </a:r>
            <a:endParaRPr sz="1600" b="0" u="none">
              <a:latin typeface="造字工房朗倩（非商用）细体" charset="-122"/>
              <a:ea typeface="造字工房朗倩（非商用）细体" charset="-122"/>
              <a:cs typeface="宋体" panose="02010600030101010101" pitchFamily="2" charset="-122"/>
            </a:endParaRPr>
          </a:p>
          <a:p>
            <a:pPr marL="0" indent="0" algn="l"/>
            <a:r>
              <a:rPr sz="1600" b="0" u="none">
                <a:latin typeface="造字工房朗倩（非商用）细体" charset="-122"/>
                <a:ea typeface="造字工房朗倩（非商用）细体" charset="-122"/>
                <a:cs typeface="宋体" panose="02010600030101010101" pitchFamily="2" charset="-122"/>
              </a:rPr>
              <a:t>网络适配器：10MB/100MB自适应；</a:t>
            </a:r>
            <a:endParaRPr sz="1600" b="0" u="none">
              <a:latin typeface="造字工房朗倩（非商用）细体" charset="-122"/>
              <a:ea typeface="造字工房朗倩（非商用）细体" charset="-122"/>
              <a:cs typeface="宋体" panose="02010600030101010101" pitchFamily="2" charset="-122"/>
            </a:endParaRPr>
          </a:p>
          <a:p>
            <a:pPr marL="0" indent="0" algn="l"/>
            <a:r>
              <a:rPr sz="1600" b="0" u="none">
                <a:latin typeface="造字工房朗倩（非商用）细体" charset="-122"/>
                <a:ea typeface="造字工房朗倩（非商用）细体" charset="-122"/>
                <a:cs typeface="宋体" panose="02010600030101010101" pitchFamily="2" charset="-122"/>
              </a:rPr>
              <a:t>打印机一台</a:t>
            </a:r>
            <a:endParaRPr sz="1600" b="0" u="none">
              <a:latin typeface="造字工房朗倩（非商用）细体" charset="-122"/>
              <a:ea typeface="造字工房朗倩（非商用）细体" charset="-122"/>
              <a:cs typeface="宋体" panose="02010600030101010101" pitchFamily="2" charset="-122"/>
            </a:endParaRPr>
          </a:p>
          <a:p>
            <a:pPr marL="0" indent="0" algn="l"/>
            <a:r>
              <a:rPr sz="1600" b="0" u="none">
                <a:latin typeface="造字工房朗倩（非商用）细体" charset="-122"/>
                <a:ea typeface="造字工房朗倩（非商用）细体" charset="-122"/>
                <a:cs typeface="宋体" panose="02010600030101010101" pitchFamily="2" charset="-122"/>
              </a:rPr>
              <a:t>UPS(选配)</a:t>
            </a:r>
            <a:endParaRPr sz="1600" b="0" u="none">
              <a:latin typeface="造字工房朗倩（非商用）细体" charset="-122"/>
              <a:ea typeface="造字工房朗倩（非商用）细体" charset="-122"/>
              <a:cs typeface="宋体" panose="02010600030101010101" pitchFamily="2" charset="-122"/>
            </a:endParaRPr>
          </a:p>
          <a:p>
            <a:pPr marL="0" indent="0" algn="l"/>
            <a:r>
              <a:rPr sz="1600" b="0" u="none">
                <a:latin typeface="造字工房朗倩（非商用）细体" charset="-122"/>
                <a:ea typeface="造字工房朗倩（非商用）细体" charset="-122"/>
                <a:cs typeface="宋体" panose="02010600030101010101" pitchFamily="2" charset="-122"/>
              </a:rPr>
              <a:t>工作站：Pentium 4以上微机；</a:t>
            </a:r>
            <a:endParaRPr sz="1600" b="0" u="none">
              <a:latin typeface="造字工房朗倩（非商用）细体" charset="-122"/>
              <a:ea typeface="造字工房朗倩（非商用）细体" charset="-122"/>
              <a:cs typeface="宋体" panose="02010600030101010101" pitchFamily="2" charset="-122"/>
            </a:endParaRPr>
          </a:p>
          <a:p>
            <a:pPr marL="0" indent="0" algn="l"/>
            <a:r>
              <a:rPr sz="1600" b="0" u="none">
                <a:latin typeface="造字工房朗倩（非商用）细体" charset="-122"/>
                <a:ea typeface="造字工房朗倩（非商用）细体" charset="-122"/>
                <a:cs typeface="宋体" panose="02010600030101010101" pitchFamily="2" charset="-122"/>
              </a:rPr>
              <a:t>内存：512MB</a:t>
            </a:r>
            <a:endParaRPr sz="1600" b="0" u="none">
              <a:latin typeface="造字工房朗倩（非商用）细体" charset="-122"/>
              <a:ea typeface="造字工房朗倩（非商用）细体" charset="-122"/>
              <a:cs typeface="宋体" panose="02010600030101010101" pitchFamily="2" charset="-122"/>
            </a:endParaRPr>
          </a:p>
          <a:p>
            <a:pPr marL="0" indent="0" algn="l"/>
            <a:r>
              <a:rPr sz="1600" b="0" u="none">
                <a:latin typeface="造字工房朗倩（非商用）细体" charset="-122"/>
                <a:ea typeface="造字工房朗倩（非商用）细体" charset="-122"/>
                <a:cs typeface="宋体" panose="02010600030101010101" pitchFamily="2" charset="-122"/>
              </a:rPr>
              <a:t>硬盘：至少80G以上；</a:t>
            </a:r>
            <a:endParaRPr sz="1600" b="0" u="none">
              <a:latin typeface="造字工房朗倩（非商用）细体" charset="-122"/>
              <a:ea typeface="造字工房朗倩（非商用）细体" charset="-122"/>
              <a:cs typeface="宋体" panose="02010600030101010101" pitchFamily="2" charset="-122"/>
            </a:endParaRPr>
          </a:p>
          <a:p>
            <a:pPr marL="0" indent="0" algn="l"/>
            <a:r>
              <a:rPr sz="1600" b="0" u="none">
                <a:latin typeface="造字工房朗倩（非商用）细体" charset="-122"/>
                <a:ea typeface="造字工房朗倩（非商用）细体" charset="-122"/>
                <a:cs typeface="宋体" panose="02010600030101010101" pitchFamily="2" charset="-122"/>
              </a:rPr>
              <a:t>CD－ROM：32倍速以上；</a:t>
            </a:r>
            <a:endParaRPr sz="1600" b="0" u="none">
              <a:latin typeface="造字工房朗倩（非商用）细体" charset="-122"/>
              <a:ea typeface="造字工房朗倩（非商用）细体" charset="-122"/>
              <a:cs typeface="宋体" panose="02010600030101010101" pitchFamily="2" charset="-122"/>
            </a:endParaRPr>
          </a:p>
          <a:p>
            <a:pPr marL="0" indent="0" algn="l"/>
            <a:r>
              <a:rPr sz="1600" b="0" u="none">
                <a:latin typeface="造字工房朗倩（非商用）细体" charset="-122"/>
                <a:ea typeface="造字工房朗倩（非商用）细体" charset="-122"/>
                <a:cs typeface="宋体" panose="02010600030101010101" pitchFamily="2" charset="-122"/>
              </a:rPr>
              <a:t>网络适配器：10MＢ/100MＢ自适应</a:t>
            </a:r>
            <a:endParaRPr sz="1600" b="0" u="none">
              <a:latin typeface="造字工房朗倩（非商用）细体" charset="-122"/>
              <a:ea typeface="造字工房朗倩（非商用）细体" charset="-122"/>
              <a:cs typeface="宋体" panose="02010600030101010101" pitchFamily="2" charset="-122"/>
            </a:endParaRPr>
          </a:p>
          <a:p>
            <a:pPr marL="0" indent="0" algn="l"/>
            <a:r>
              <a:rPr sz="1600" b="0" u="none">
                <a:latin typeface="造字工房朗倩（非商用）细体" charset="-122"/>
                <a:ea typeface="造字工房朗倩（非商用）细体" charset="-122"/>
                <a:cs typeface="宋体" panose="02010600030101010101" pitchFamily="2" charset="-122"/>
              </a:rPr>
              <a:t>网络： 至少一台服务器</a:t>
            </a:r>
            <a:endParaRPr sz="1600" b="0" u="none">
              <a:latin typeface="造字工房朗倩（非商用）细体" charset="-122"/>
              <a:ea typeface="造字工房朗倩（非商用）细体" charset="-122"/>
              <a:cs typeface="宋体" panose="02010600030101010101" pitchFamily="2" charset="-122"/>
            </a:endParaRPr>
          </a:p>
          <a:p>
            <a:pPr marL="0" indent="0" algn="l"/>
            <a:r>
              <a:rPr sz="1600" b="0" u="none">
                <a:latin typeface="造字工房朗倩（非商用）细体" charset="-122"/>
                <a:ea typeface="造字工房朗倩（非商用）细体" charset="-122"/>
                <a:cs typeface="宋体" panose="02010600030101010101" pitchFamily="2" charset="-122"/>
              </a:rPr>
              <a:t>至少一台工作站</a:t>
            </a:r>
            <a:endParaRPr sz="1600" b="0" u="none">
              <a:latin typeface="造字工房朗倩（非商用）细体" charset="-122"/>
              <a:ea typeface="造字工房朗倩（非商用）细体" charset="-122"/>
              <a:cs typeface="宋体" panose="02010600030101010101" pitchFamily="2" charset="-122"/>
            </a:endParaRPr>
          </a:p>
        </p:txBody>
      </p:sp>
    </p:spTree>
  </p:cSld>
  <p:clrMapOvr>
    <a:masterClrMapping/>
  </p:clrMapOvr>
  <p:transition>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18968" y="771550"/>
            <a:ext cx="492591" cy="49259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469702" y="839177"/>
            <a:ext cx="1405890" cy="356870"/>
          </a:xfrm>
          <a:prstGeom prst="rect">
            <a:avLst/>
          </a:prstGeom>
          <a:noFill/>
        </p:spPr>
        <p:txBody>
          <a:bodyPr wrap="none" rtlCol="0">
            <a:spAutoFit/>
          </a:bodyPr>
          <a:lstStyle/>
          <a:p>
            <a:pPr algn="l"/>
            <a:r>
              <a:rPr sz="1600" b="1" dirty="0">
                <a:solidFill>
                  <a:schemeClr val="tx1">
                    <a:lumMod val="85000"/>
                    <a:lumOff val="15000"/>
                  </a:schemeClr>
                </a:solidFill>
                <a:latin typeface="造字工房朗倩（非商用）细体" charset="-122"/>
                <a:ea typeface="造字工房朗倩（非商用）细体" charset="-122"/>
              </a:rPr>
              <a:t>外部接口需求</a:t>
            </a:r>
            <a:endParaRPr sz="1600" b="1" dirty="0">
              <a:solidFill>
                <a:schemeClr val="tx1">
                  <a:lumMod val="85000"/>
                  <a:lumOff val="15000"/>
                </a:schemeClr>
              </a:solidFill>
              <a:latin typeface="造字工房朗倩（非商用）细体" charset="-122"/>
              <a:ea typeface="造字工房朗倩（非商用）细体" charset="-122"/>
            </a:endParaRPr>
          </a:p>
        </p:txBody>
      </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21</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0" name="文本框 99"/>
          <p:cNvSpPr txBox="1"/>
          <p:nvPr/>
        </p:nvSpPr>
        <p:spPr>
          <a:xfrm>
            <a:off x="1974215" y="1012825"/>
            <a:ext cx="2005965" cy="422910"/>
          </a:xfrm>
          <a:prstGeom prst="rect">
            <a:avLst/>
          </a:prstGeom>
          <a:noFill/>
          <a:ln w="9525">
            <a:noFill/>
          </a:ln>
        </p:spPr>
        <p:txBody>
          <a:bodyPr wrap="square">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硬件</a:t>
            </a:r>
            <a:r>
              <a:rPr lang="zh-CN" altLang="en-US" sz="2000">
                <a:latin typeface="造字工房朗倩（非商用）细体" charset="-122"/>
                <a:ea typeface="造字工房朗倩（非商用）细体" charset="-122"/>
                <a:cs typeface="宋体" panose="02010600030101010101" pitchFamily="2" charset="-122"/>
                <a:sym typeface="+mn-ea"/>
              </a:rPr>
              <a:t>接口</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15" name="文本框 14"/>
          <p:cNvSpPr txBox="1"/>
          <p:nvPr/>
        </p:nvSpPr>
        <p:spPr>
          <a:xfrm>
            <a:off x="1974215" y="1435735"/>
            <a:ext cx="5080000" cy="1332230"/>
          </a:xfrm>
          <a:prstGeom prst="rect">
            <a:avLst/>
          </a:prstGeom>
          <a:noFill/>
          <a:ln w="9525">
            <a:noFill/>
          </a:ln>
        </p:spPr>
        <p:txBody>
          <a:bodyPr>
            <a:spAutoFit/>
          </a:bodyPr>
          <a:p>
            <a:pPr marL="0" indent="0" algn="l"/>
            <a:r>
              <a:rPr sz="1600" b="0" u="none">
                <a:latin typeface="造字工房朗倩（非商用）细体" charset="-122"/>
                <a:ea typeface="造字工房朗倩（非商用）细体" charset="-122"/>
                <a:cs typeface="宋体" panose="02010600030101010101" pitchFamily="2" charset="-122"/>
              </a:rPr>
              <a:t>●软、硬件之间交流的数据；</a:t>
            </a:r>
            <a:endParaRPr sz="1600" b="0" u="none">
              <a:latin typeface="造字工房朗倩（非商用）细体" charset="-122"/>
              <a:ea typeface="造字工房朗倩（非商用）细体" charset="-122"/>
              <a:cs typeface="宋体" panose="02010600030101010101" pitchFamily="2" charset="-122"/>
            </a:endParaRPr>
          </a:p>
          <a:p>
            <a:pPr marL="0" indent="0" algn="l"/>
            <a:r>
              <a:rPr sz="1600" b="0" u="none">
                <a:latin typeface="造字工房朗倩（非商用）细体" charset="-122"/>
                <a:ea typeface="造字工房朗倩（非商用）细体" charset="-122"/>
                <a:cs typeface="宋体" panose="02010600030101010101" pitchFamily="2" charset="-122"/>
              </a:rPr>
              <a:t>通过数据库来管理软、硬件之间交流的数据。</a:t>
            </a:r>
            <a:endParaRPr sz="1600" b="0" u="none">
              <a:latin typeface="造字工房朗倩（非商用）细体" charset="-122"/>
              <a:ea typeface="造字工房朗倩（非商用）细体" charset="-122"/>
              <a:cs typeface="宋体" panose="02010600030101010101" pitchFamily="2" charset="-122"/>
            </a:endParaRPr>
          </a:p>
          <a:p>
            <a:pPr marL="0" indent="0" algn="l"/>
            <a:r>
              <a:rPr sz="1600" b="0" u="none">
                <a:latin typeface="造字工房朗倩（非商用）细体" charset="-122"/>
                <a:ea typeface="造字工房朗倩（非商用）细体" charset="-122"/>
                <a:cs typeface="宋体" panose="02010600030101010101" pitchFamily="2" charset="-122"/>
              </a:rPr>
              <a:t>持久数据：存储在数据库、文件等。</a:t>
            </a:r>
            <a:endParaRPr sz="1600" b="0" u="none">
              <a:latin typeface="造字工房朗倩（非商用）细体" charset="-122"/>
              <a:ea typeface="造字工房朗倩（非商用）细体" charset="-122"/>
              <a:cs typeface="宋体" panose="02010600030101010101" pitchFamily="2" charset="-122"/>
            </a:endParaRPr>
          </a:p>
          <a:p>
            <a:pPr marL="0" indent="0" algn="l"/>
            <a:r>
              <a:rPr sz="1600" b="0" u="none">
                <a:latin typeface="造字工房朗倩（非商用）细体" charset="-122"/>
                <a:ea typeface="造字工房朗倩（非商用）细体" charset="-122"/>
                <a:cs typeface="宋体" panose="02010600030101010101" pitchFamily="2" charset="-122"/>
              </a:rPr>
              <a:t>感官数据：显示在界面上的数据、播放的声音等</a:t>
            </a:r>
            <a:endParaRPr sz="1600" b="0" u="none">
              <a:latin typeface="造字工房朗倩（非商用）细体" charset="-122"/>
              <a:ea typeface="造字工房朗倩（非商用）细体" charset="-122"/>
              <a:cs typeface="宋体" panose="02010600030101010101" pitchFamily="2" charset="-122"/>
            </a:endParaRPr>
          </a:p>
          <a:p>
            <a:pPr marL="0" indent="0" algn="l"/>
            <a:r>
              <a:rPr sz="1600" b="0" u="none">
                <a:latin typeface="造字工房朗倩（非商用）细体" charset="-122"/>
                <a:ea typeface="造字工房朗倩（非商用）细体" charset="-122"/>
                <a:cs typeface="宋体" panose="02010600030101010101" pitchFamily="2" charset="-122"/>
              </a:rPr>
              <a:t>内存数据：程序中的变量容纳的数据，存放在内存</a:t>
            </a:r>
            <a:endParaRPr sz="1600" b="0" u="none">
              <a:latin typeface="造字工房朗倩（非商用）细体" charset="-122"/>
              <a:ea typeface="造字工房朗倩（非商用）细体" charset="-122"/>
              <a:cs typeface="宋体" panose="02010600030101010101" pitchFamily="2" charset="-122"/>
            </a:endParaRPr>
          </a:p>
        </p:txBody>
      </p:sp>
      <p:sp>
        <p:nvSpPr>
          <p:cNvPr id="13" name="文本框 12"/>
          <p:cNvSpPr txBox="1"/>
          <p:nvPr/>
        </p:nvSpPr>
        <p:spPr>
          <a:xfrm>
            <a:off x="1974215" y="3041650"/>
            <a:ext cx="5080000" cy="1332230"/>
          </a:xfrm>
          <a:prstGeom prst="rect">
            <a:avLst/>
          </a:prstGeom>
          <a:noFill/>
          <a:ln w="9525">
            <a:noFill/>
          </a:ln>
        </p:spPr>
        <p:txBody>
          <a:bodyPr>
            <a:spAutoFit/>
          </a:bodyPr>
          <a:p>
            <a:pPr marL="0" indent="0" algn="l"/>
            <a:r>
              <a:rPr sz="1600" b="0" u="none">
                <a:latin typeface="造字工房朗倩（非商用）细体" charset="-122"/>
                <a:ea typeface="造字工房朗倩（非商用）细体" charset="-122"/>
                <a:cs typeface="宋体" panose="02010600030101010101" pitchFamily="2" charset="-122"/>
              </a:rPr>
              <a:t>●使用的通讯协议；</a:t>
            </a:r>
            <a:endParaRPr sz="1600" b="0" u="none">
              <a:latin typeface="造字工房朗倩（非商用）细体" charset="-122"/>
              <a:ea typeface="造字工房朗倩（非商用）细体" charset="-122"/>
              <a:cs typeface="宋体" panose="02010600030101010101" pitchFamily="2" charset="-122"/>
            </a:endParaRPr>
          </a:p>
          <a:p>
            <a:pPr marL="0" indent="0" algn="l"/>
            <a:r>
              <a:rPr sz="1600" b="0" u="none">
                <a:latin typeface="造字工房朗倩（非商用）细体" charset="-122"/>
                <a:ea typeface="造字工房朗倩（非商用）细体" charset="-122"/>
                <a:cs typeface="宋体" panose="02010600030101010101" pitchFamily="2" charset="-122"/>
              </a:rPr>
              <a:t>采取Websocket来实现双向通信（服务器端和客户端可以同时发出请求），且Socket.IO支持以事件为基础的实时双向通讯，它可以工作在任何平台、浏览器或移动设备</a:t>
            </a:r>
            <a:endParaRPr sz="1600" b="0" u="none">
              <a:latin typeface="造字工房朗倩（非商用）细体" charset="-122"/>
              <a:ea typeface="造字工房朗倩（非商用）细体" charset="-122"/>
              <a:cs typeface="宋体" panose="02010600030101010101" pitchFamily="2" charset="-122"/>
            </a:endParaRPr>
          </a:p>
        </p:txBody>
      </p:sp>
    </p:spTree>
  </p:cSld>
  <p:clrMapOvr>
    <a:masterClrMapping/>
  </p:clrMapOvr>
  <p:transition>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18968" y="771550"/>
            <a:ext cx="492591" cy="49259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469702" y="839177"/>
            <a:ext cx="1405890" cy="356870"/>
          </a:xfrm>
          <a:prstGeom prst="rect">
            <a:avLst/>
          </a:prstGeom>
          <a:noFill/>
        </p:spPr>
        <p:txBody>
          <a:bodyPr wrap="none" rtlCol="0">
            <a:spAutoFit/>
          </a:bodyPr>
          <a:lstStyle/>
          <a:p>
            <a:pPr algn="l"/>
            <a:r>
              <a:rPr sz="1600" b="1" dirty="0">
                <a:solidFill>
                  <a:schemeClr val="tx1">
                    <a:lumMod val="85000"/>
                    <a:lumOff val="15000"/>
                  </a:schemeClr>
                </a:solidFill>
                <a:latin typeface="造字工房朗倩（非商用）细体" charset="-122"/>
                <a:ea typeface="造字工房朗倩（非商用）细体" charset="-122"/>
              </a:rPr>
              <a:t>外部接口需求</a:t>
            </a:r>
            <a:endParaRPr sz="1600" b="1" dirty="0">
              <a:solidFill>
                <a:schemeClr val="tx1">
                  <a:lumMod val="85000"/>
                  <a:lumOff val="15000"/>
                </a:schemeClr>
              </a:solidFill>
              <a:latin typeface="造字工房朗倩（非商用）细体" charset="-122"/>
              <a:ea typeface="造字工房朗倩（非商用）细体" charset="-122"/>
            </a:endParaRPr>
          </a:p>
        </p:txBody>
      </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22</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8" name="文本框 7"/>
          <p:cNvSpPr txBox="1"/>
          <p:nvPr/>
        </p:nvSpPr>
        <p:spPr>
          <a:xfrm>
            <a:off x="1875790" y="882650"/>
            <a:ext cx="5080000" cy="422910"/>
          </a:xfrm>
          <a:prstGeom prst="rect">
            <a:avLst/>
          </a:prstGeom>
          <a:noFill/>
          <a:ln w="9525">
            <a:noFill/>
          </a:ln>
        </p:spPr>
        <p:txBody>
          <a:bodyPr>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软件接口</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19" name="文本框 18"/>
          <p:cNvSpPr txBox="1"/>
          <p:nvPr/>
        </p:nvSpPr>
        <p:spPr>
          <a:xfrm>
            <a:off x="1875790" y="1447800"/>
            <a:ext cx="7073900" cy="1819910"/>
          </a:xfrm>
          <a:prstGeom prst="rect">
            <a:avLst/>
          </a:prstGeom>
          <a:noFill/>
          <a:ln w="9525">
            <a:noFill/>
          </a:ln>
        </p:spPr>
        <p:txBody>
          <a:bodyPr wrap="square">
            <a:spAutoFit/>
          </a:bodyPr>
          <a:p>
            <a:pPr marL="228600" indent="-228600" algn="l"/>
            <a:r>
              <a:rPr lang="en-US" sz="1600" b="0" u="none">
                <a:latin typeface="造字工房朗倩（非商用）细体" charset="-122"/>
                <a:ea typeface="造字工房朗倩（非商用）细体" charset="-122"/>
                <a:cs typeface="宋体" panose="02010600030101010101" pitchFamily="2" charset="-122"/>
              </a:rPr>
              <a:t>1.</a:t>
            </a:r>
            <a:r>
              <a:rPr sz="1600" b="0" u="none">
                <a:latin typeface="造字工房朗倩（非商用）细体" charset="-122"/>
                <a:ea typeface="造字工房朗倩（非商用）细体" charset="-122"/>
                <a:cs typeface="宋体" panose="02010600030101010101" pitchFamily="2" charset="-122"/>
              </a:rPr>
              <a:t>注册表单接口</a:t>
            </a:r>
            <a:endParaRPr sz="1600" b="0" u="none">
              <a:latin typeface="造字工房朗倩（非商用）细体" charset="-122"/>
              <a:ea typeface="造字工房朗倩（非商用）细体" charset="-122"/>
              <a:cs typeface="宋体" panose="02010600030101010101" pitchFamily="2" charset="-122"/>
            </a:endParaRPr>
          </a:p>
          <a:p>
            <a:pPr marL="228600" indent="-228600" algn="l"/>
            <a:endParaRPr sz="1600" b="0" u="none">
              <a:latin typeface="造字工房朗倩（非商用）细体" charset="-122"/>
              <a:ea typeface="造字工房朗倩（非商用）细体" charset="-122"/>
              <a:cs typeface="宋体" panose="02010600030101010101" pitchFamily="2" charset="-122"/>
            </a:endParaRPr>
          </a:p>
          <a:p>
            <a:pPr marL="228600" indent="-228600" algn="l"/>
            <a:r>
              <a:rPr sz="1600" b="0" u="none">
                <a:latin typeface="造字工房朗倩（非商用）细体" charset="-122"/>
                <a:ea typeface="造字工房朗倩（非商用）细体" charset="-122"/>
                <a:cs typeface="宋体" panose="02010600030101010101" pitchFamily="2" charset="-122"/>
              </a:rPr>
              <a:t>2.修改密码表单接口</a:t>
            </a:r>
            <a:endParaRPr sz="1600" b="0" u="none">
              <a:latin typeface="造字工房朗倩（非商用）细体" charset="-122"/>
              <a:ea typeface="造字工房朗倩（非商用）细体" charset="-122"/>
              <a:cs typeface="宋体" panose="02010600030101010101" pitchFamily="2" charset="-122"/>
            </a:endParaRPr>
          </a:p>
          <a:p>
            <a:pPr marL="228600" indent="-228600" algn="l"/>
            <a:endParaRPr sz="1600" b="0" u="none">
              <a:latin typeface="造字工房朗倩（非商用）细体" charset="-122"/>
              <a:ea typeface="造字工房朗倩（非商用）细体" charset="-122"/>
              <a:cs typeface="宋体" panose="02010600030101010101" pitchFamily="2" charset="-122"/>
            </a:endParaRPr>
          </a:p>
          <a:p>
            <a:pPr marL="228600" indent="-228600" algn="l"/>
            <a:r>
              <a:rPr sz="1600" b="0" u="none">
                <a:latin typeface="造字工房朗倩（非商用）细体" charset="-122"/>
                <a:ea typeface="造字工房朗倩（非商用）细体" charset="-122"/>
                <a:cs typeface="宋体" panose="02010600030101010101" pitchFamily="2" charset="-122"/>
              </a:rPr>
              <a:t>3.发送弹幕接口</a:t>
            </a:r>
            <a:endParaRPr sz="1600" b="0" u="none">
              <a:latin typeface="造字工房朗倩（非商用）细体" charset="-122"/>
              <a:ea typeface="造字工房朗倩（非商用）细体" charset="-122"/>
              <a:cs typeface="宋体" panose="02010600030101010101" pitchFamily="2" charset="-122"/>
            </a:endParaRPr>
          </a:p>
          <a:p>
            <a:pPr marL="228600" indent="-228600" algn="l"/>
            <a:endParaRPr sz="1600" b="0" u="none">
              <a:latin typeface="造字工房朗倩（非商用）细体" charset="-122"/>
              <a:ea typeface="造字工房朗倩（非商用）细体" charset="-122"/>
              <a:cs typeface="宋体" panose="02010600030101010101" pitchFamily="2" charset="-122"/>
            </a:endParaRPr>
          </a:p>
          <a:p>
            <a:pPr marL="228600" indent="-228600" algn="l"/>
            <a:r>
              <a:rPr sz="1600" b="0" u="none">
                <a:latin typeface="造字工房朗倩（非商用）细体" charset="-122"/>
                <a:ea typeface="造字工房朗倩（非商用）细体" charset="-122"/>
                <a:cs typeface="宋体" panose="02010600030101010101" pitchFamily="2" charset="-122"/>
              </a:rPr>
              <a:t>4.接收弹幕接口</a:t>
            </a:r>
            <a:endParaRPr sz="1600" b="0" u="none">
              <a:latin typeface="造字工房朗倩（非商用）细体" charset="-122"/>
              <a:ea typeface="造字工房朗倩（非商用）细体" charset="-122"/>
              <a:cs typeface="宋体" panose="02010600030101010101" pitchFamily="2" charset="-122"/>
            </a:endParaRPr>
          </a:p>
        </p:txBody>
      </p:sp>
    </p:spTree>
  </p:cSld>
  <p:clrMapOvr>
    <a:masterClrMapping/>
  </p:clrMapOvr>
  <p:transition>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18968" y="771550"/>
            <a:ext cx="492591" cy="49259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469702" y="839177"/>
            <a:ext cx="1405890" cy="356870"/>
          </a:xfrm>
          <a:prstGeom prst="rect">
            <a:avLst/>
          </a:prstGeom>
          <a:noFill/>
        </p:spPr>
        <p:txBody>
          <a:bodyPr wrap="none" rtlCol="0">
            <a:spAutoFit/>
          </a:bodyPr>
          <a:lstStyle/>
          <a:p>
            <a:pPr algn="l"/>
            <a:r>
              <a:rPr sz="1600" b="1" dirty="0">
                <a:solidFill>
                  <a:schemeClr val="tx1">
                    <a:lumMod val="85000"/>
                    <a:lumOff val="15000"/>
                  </a:schemeClr>
                </a:solidFill>
                <a:latin typeface="造字工房朗倩（非商用）细体" charset="-122"/>
                <a:ea typeface="造字工房朗倩（非商用）细体" charset="-122"/>
              </a:rPr>
              <a:t>外部接口需求</a:t>
            </a:r>
            <a:endParaRPr sz="1600" b="1" dirty="0">
              <a:solidFill>
                <a:schemeClr val="tx1">
                  <a:lumMod val="85000"/>
                  <a:lumOff val="15000"/>
                </a:schemeClr>
              </a:solidFill>
              <a:latin typeface="造字工房朗倩（非商用）细体" charset="-122"/>
              <a:ea typeface="造字工房朗倩（非商用）细体" charset="-122"/>
            </a:endParaRPr>
          </a:p>
        </p:txBody>
      </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23</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8" name="文本框 7"/>
          <p:cNvSpPr txBox="1"/>
          <p:nvPr/>
        </p:nvSpPr>
        <p:spPr>
          <a:xfrm>
            <a:off x="1875790" y="882650"/>
            <a:ext cx="5080000" cy="422910"/>
          </a:xfrm>
          <a:prstGeom prst="rect">
            <a:avLst/>
          </a:prstGeom>
          <a:noFill/>
          <a:ln w="9525">
            <a:noFill/>
          </a:ln>
        </p:spPr>
        <p:txBody>
          <a:bodyPr>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通讯接口</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11" name="文本框 10"/>
          <p:cNvSpPr txBox="1"/>
          <p:nvPr/>
        </p:nvSpPr>
        <p:spPr>
          <a:xfrm>
            <a:off x="1875790" y="1351280"/>
            <a:ext cx="7073900" cy="335280"/>
          </a:xfrm>
          <a:prstGeom prst="rect">
            <a:avLst/>
          </a:prstGeom>
          <a:noFill/>
          <a:ln w="9525">
            <a:noFill/>
          </a:ln>
        </p:spPr>
        <p:txBody>
          <a:bodyPr wrap="square">
            <a:spAutoFit/>
          </a:bodyPr>
          <a:p>
            <a:pPr marL="228600" indent="-228600" algn="l"/>
            <a:r>
              <a:rPr lang="en-US" altLang="zh-CN" sz="1600" b="0" u="none">
                <a:latin typeface="造字工房朗倩（非商用）细体" charset="-122"/>
                <a:ea typeface="造字工房朗倩（非商用）细体" charset="-122"/>
                <a:cs typeface="宋体" panose="02010600030101010101" pitchFamily="2" charset="-122"/>
              </a:rPr>
              <a:t>● WEB</a:t>
            </a:r>
            <a:r>
              <a:rPr lang="zh-CN" altLang="en-US" sz="1600" b="0" u="none">
                <a:latin typeface="造字工房朗倩（非商用）细体" charset="-122"/>
                <a:ea typeface="造字工房朗倩（非商用）细体" charset="-122"/>
                <a:cs typeface="宋体" panose="02010600030101010101" pitchFamily="2" charset="-122"/>
              </a:rPr>
              <a:t>浏览器：99%的浏览器都支持该协议</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2" name="文本框 11"/>
          <p:cNvSpPr txBox="1"/>
          <p:nvPr/>
        </p:nvSpPr>
        <p:spPr>
          <a:xfrm>
            <a:off x="1875790" y="1678305"/>
            <a:ext cx="7073900" cy="1066800"/>
          </a:xfrm>
          <a:prstGeom prst="rect">
            <a:avLst/>
          </a:prstGeom>
          <a:noFill/>
          <a:ln w="9525">
            <a:noFill/>
          </a:ln>
        </p:spPr>
        <p:txBody>
          <a:bodyPr wrap="square">
            <a:spAutoFit/>
          </a:bodyPr>
          <a:p>
            <a:pPr marL="228600" indent="-228600" algn="l"/>
            <a:r>
              <a:rPr lang="en-US" altLang="zh-CN" sz="1600" b="0" u="none">
                <a:latin typeface="造字工房朗倩（非商用）细体" charset="-122"/>
                <a:ea typeface="造字工房朗倩（非商用）细体" charset="-122"/>
                <a:cs typeface="宋体" panose="02010600030101010101" pitchFamily="2" charset="-122"/>
              </a:rPr>
              <a:t>● </a:t>
            </a:r>
            <a:r>
              <a:rPr lang="zh-CN" altLang="en-US" sz="1600" b="0" u="none">
                <a:latin typeface="造字工房朗倩（非商用）细体" charset="-122"/>
                <a:ea typeface="造字工房朗倩（非商用）细体" charset="-122"/>
                <a:cs typeface="宋体" panose="02010600030101010101" pitchFamily="2" charset="-122"/>
              </a:rPr>
              <a:t>网络通讯标准或者协议；</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采取</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Websocket</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来实现双向通信（服务器端和客户端可以同时发出请求），且</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Socket.IO</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支持以事件为基础的实时双向通讯，它可以工作在任何平台、浏览器或移动设备。</a:t>
            </a:r>
            <a:endParaRPr lang="zh-CN" altLang="en-US" sz="1600">
              <a:latin typeface="造字工房朗倩（非商用）细体" charset="-122"/>
              <a:ea typeface="造字工房朗倩（非商用）细体" charset="-122"/>
            </a:endParaRPr>
          </a:p>
        </p:txBody>
      </p:sp>
      <p:sp>
        <p:nvSpPr>
          <p:cNvPr id="16" name="文本框 15"/>
          <p:cNvSpPr txBox="1"/>
          <p:nvPr/>
        </p:nvSpPr>
        <p:spPr>
          <a:xfrm>
            <a:off x="1875790" y="2736850"/>
            <a:ext cx="7073900" cy="335280"/>
          </a:xfrm>
          <a:prstGeom prst="rect">
            <a:avLst/>
          </a:prstGeom>
          <a:noFill/>
          <a:ln w="9525">
            <a:noFill/>
          </a:ln>
        </p:spPr>
        <p:txBody>
          <a:bodyPr wrap="square">
            <a:spAutoFit/>
          </a:bodyPr>
          <a:p>
            <a:pPr marL="228600" indent="-228600" algn="l"/>
            <a:r>
              <a:rPr lang="en-US" altLang="zh-CN" sz="1600" b="0" u="none">
                <a:latin typeface="造字工房朗倩（非商用）细体" charset="-122"/>
                <a:ea typeface="造字工房朗倩（非商用）细体" charset="-122"/>
                <a:cs typeface="宋体" panose="02010600030101010101" pitchFamily="2" charset="-122"/>
              </a:rPr>
              <a:t>● </a:t>
            </a:r>
            <a:r>
              <a:rPr lang="zh-CN" altLang="en-US" sz="1600" b="0" u="none">
                <a:latin typeface="造字工房朗倩（非商用）细体" charset="-122"/>
                <a:ea typeface="造字工房朗倩（非商用）细体" charset="-122"/>
                <a:cs typeface="宋体" panose="02010600030101010101" pitchFamily="2" charset="-122"/>
              </a:rPr>
              <a:t>消息格式：采用UTF-8编码</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7" name="文本框 16"/>
          <p:cNvSpPr txBox="1"/>
          <p:nvPr/>
        </p:nvSpPr>
        <p:spPr>
          <a:xfrm>
            <a:off x="1875790" y="3063875"/>
            <a:ext cx="7073900" cy="335280"/>
          </a:xfrm>
          <a:prstGeom prst="rect">
            <a:avLst/>
          </a:prstGeom>
          <a:noFill/>
          <a:ln w="9525">
            <a:noFill/>
          </a:ln>
        </p:spPr>
        <p:txBody>
          <a:bodyPr wrap="square">
            <a:spAutoFit/>
          </a:bodyPr>
          <a:p>
            <a:pPr marL="228600" indent="-228600" algn="l"/>
            <a:r>
              <a:rPr lang="en-US" altLang="zh-CN" sz="1600" b="0" u="none">
                <a:latin typeface="造字工房朗倩（非商用）细体" charset="-122"/>
                <a:ea typeface="造字工房朗倩（非商用）细体" charset="-122"/>
                <a:cs typeface="宋体" panose="02010600030101010101" pitchFamily="2" charset="-122"/>
              </a:rPr>
              <a:t>● </a:t>
            </a:r>
            <a:r>
              <a:rPr lang="zh-CN" altLang="en-US" sz="1600" b="0" u="none">
                <a:latin typeface="造字工房朗倩（非商用）细体" charset="-122"/>
                <a:ea typeface="造字工房朗倩（非商用）细体" charset="-122"/>
                <a:cs typeface="宋体" panose="02010600030101010101" pitchFamily="2" charset="-122"/>
              </a:rPr>
              <a:t>通讯安全或加密问题：采用md5加密方式</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8" name="文本框 17"/>
          <p:cNvSpPr txBox="1"/>
          <p:nvPr/>
        </p:nvSpPr>
        <p:spPr>
          <a:xfrm>
            <a:off x="1875790" y="3390900"/>
            <a:ext cx="7073900" cy="335280"/>
          </a:xfrm>
          <a:prstGeom prst="rect">
            <a:avLst/>
          </a:prstGeom>
          <a:noFill/>
          <a:ln w="9525">
            <a:noFill/>
          </a:ln>
        </p:spPr>
        <p:txBody>
          <a:bodyPr wrap="square">
            <a:spAutoFit/>
          </a:bodyPr>
          <a:p>
            <a:pPr marL="228600" indent="-228600" algn="l"/>
            <a:r>
              <a:rPr lang="en-US" altLang="zh-CN" sz="1600" b="0" u="none">
                <a:latin typeface="造字工房朗倩（非商用）细体" charset="-122"/>
                <a:ea typeface="造字工房朗倩（非商用）细体" charset="-122"/>
                <a:cs typeface="宋体" panose="02010600030101010101" pitchFamily="2" charset="-122"/>
              </a:rPr>
              <a:t>● </a:t>
            </a:r>
            <a:r>
              <a:rPr lang="zh-CN" altLang="en-US" sz="1600" b="0" u="none">
                <a:latin typeface="造字工房朗倩（非商用）细体" charset="-122"/>
                <a:ea typeface="造字工房朗倩（非商用）细体" charset="-122"/>
                <a:cs typeface="宋体" panose="02010600030101010101" pitchFamily="2" charset="-122"/>
              </a:rPr>
              <a:t>数据传输速率：数据传输速度在10MＢ~100MＢ</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9" name="文本框 18"/>
          <p:cNvSpPr txBox="1"/>
          <p:nvPr/>
        </p:nvSpPr>
        <p:spPr>
          <a:xfrm>
            <a:off x="1875790" y="3717925"/>
            <a:ext cx="7073900" cy="822960"/>
          </a:xfrm>
          <a:prstGeom prst="rect">
            <a:avLst/>
          </a:prstGeom>
          <a:noFill/>
          <a:ln w="9525">
            <a:noFill/>
          </a:ln>
        </p:spPr>
        <p:txBody>
          <a:bodyPr wrap="square">
            <a:spAutoFit/>
          </a:bodyPr>
          <a:p>
            <a:pPr marL="228600" indent="-228600" algn="l"/>
            <a:r>
              <a:rPr lang="en-US" altLang="zh-CN" sz="1600" b="0" u="none">
                <a:latin typeface="造字工房朗倩（非商用）细体" charset="-122"/>
                <a:ea typeface="造字工房朗倩（非商用）细体" charset="-122"/>
                <a:cs typeface="宋体" panose="02010600030101010101" pitchFamily="2" charset="-122"/>
              </a:rPr>
              <a:t>● </a:t>
            </a:r>
            <a:r>
              <a:rPr lang="zh-CN" altLang="en-US" sz="1600" b="0" u="none">
                <a:latin typeface="造字工房朗倩（非商用）细体" charset="-122"/>
                <a:ea typeface="造字工房朗倩（非商用）细体" charset="-122"/>
                <a:cs typeface="宋体" panose="02010600030101010101" pitchFamily="2" charset="-122"/>
              </a:rPr>
              <a:t>同步和异步通讯机制；</a:t>
            </a:r>
            <a:endParaRPr lang="zh-CN" altLang="en-US" sz="1600" b="0" u="none">
              <a:latin typeface="造字工房朗倩（非商用）细体" charset="-122"/>
              <a:ea typeface="造字工房朗倩（非商用）细体" charset="-122"/>
              <a:cs typeface="宋体" panose="02010600030101010101" pitchFamily="2" charset="-122"/>
            </a:endParaRPr>
          </a:p>
          <a:p>
            <a:pPr marL="228600" indent="-228600" algn="l"/>
            <a:r>
              <a:rPr lang="en-US" altLang="zh-CN" sz="1600" b="0" u="none">
                <a:latin typeface="造字工房朗倩（非商用）细体" charset="-122"/>
                <a:ea typeface="造字工房朗倩（非商用）细体" charset="-122"/>
                <a:cs typeface="宋体" panose="02010600030101010101" pitchFamily="2" charset="-122"/>
              </a:rPr>
              <a:t>Ajax</a:t>
            </a:r>
            <a:r>
              <a:rPr lang="zh-CN" altLang="en-US" sz="1600" b="0" u="none">
                <a:latin typeface="造字工房朗倩（非商用）细体" charset="-122"/>
                <a:ea typeface="造字工房朗倩（非商用）细体" charset="-122"/>
                <a:cs typeface="宋体" panose="02010600030101010101" pitchFamily="2" charset="-122"/>
              </a:rPr>
              <a:t>：异步</a:t>
            </a:r>
            <a:r>
              <a:rPr lang="en-US" altLang="zh-CN" sz="1600" b="0" u="none">
                <a:latin typeface="造字工房朗倩（非商用）细体" charset="-122"/>
                <a:ea typeface="造字工房朗倩（非商用）细体" charset="-122"/>
                <a:cs typeface="Calibri" panose="020F0502020204030204" charset="0"/>
              </a:rPr>
              <a:t>JavaScript</a:t>
            </a:r>
            <a:r>
              <a:rPr lang="zh-CN" altLang="en-US" sz="1600" b="0" u="none">
                <a:latin typeface="造字工房朗倩（非商用）细体" charset="-122"/>
                <a:ea typeface="造字工房朗倩（非商用）细体" charset="-122"/>
                <a:cs typeface="宋体" panose="02010600030101010101" pitchFamily="2" charset="-122"/>
              </a:rPr>
              <a:t>和</a:t>
            </a:r>
            <a:r>
              <a:rPr lang="en-US" altLang="zh-CN" sz="1600" b="0" u="none">
                <a:latin typeface="造字工房朗倩（非商用）细体" charset="-122"/>
                <a:ea typeface="造字工房朗倩（非商用）细体" charset="-122"/>
                <a:cs typeface="Calibri" panose="020F0502020204030204" charset="0"/>
              </a:rPr>
              <a:t>XML</a:t>
            </a:r>
            <a:r>
              <a:rPr lang="zh-CN" altLang="en-US" sz="1600" b="0" u="none">
                <a:latin typeface="造字工房朗倩（非商用）细体" charset="-122"/>
                <a:ea typeface="造字工房朗倩（非商用）细体" charset="-122"/>
                <a:cs typeface="宋体" panose="02010600030101010101" pitchFamily="2" charset="-122"/>
              </a:rPr>
              <a:t>，通过在后台与服务器进行少量数据交换，</a:t>
            </a:r>
            <a:r>
              <a:rPr lang="en-US" altLang="zh-CN" sz="1600" b="0" u="none">
                <a:latin typeface="造字工房朗倩（非商用）细体" charset="-122"/>
                <a:ea typeface="造字工房朗倩（非商用）细体" charset="-122"/>
                <a:cs typeface="Calibri" panose="020F0502020204030204" charset="0"/>
              </a:rPr>
              <a:t>Ajax</a:t>
            </a:r>
            <a:r>
              <a:rPr lang="zh-CN" altLang="en-US" sz="1600" b="0" u="none">
                <a:latin typeface="造字工房朗倩（非商用）细体" charset="-122"/>
                <a:ea typeface="造字工房朗倩（非商用）细体" charset="-122"/>
                <a:cs typeface="宋体" panose="02010600030101010101" pitchFamily="2" charset="-122"/>
              </a:rPr>
              <a:t>可以使网页实现异步更新</a:t>
            </a:r>
            <a:endParaRPr lang="zh-CN" altLang="en-US" sz="1600">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61091" y="1889578"/>
            <a:ext cx="1200150" cy="1363980"/>
          </a:xfrm>
          <a:prstGeom prst="rect">
            <a:avLst/>
          </a:prstGeom>
          <a:noFill/>
        </p:spPr>
        <p:txBody>
          <a:bodyPr wrap="none" rtlCol="0">
            <a:spAutoFit/>
          </a:bodyPr>
          <a:lstStyle/>
          <a:p>
            <a:pPr algn="l"/>
            <a:r>
              <a:rPr lang="zh-CN" altLang="en-US" sz="4000" b="1" dirty="0">
                <a:solidFill>
                  <a:schemeClr val="tx1">
                    <a:lumMod val="85000"/>
                    <a:lumOff val="15000"/>
                  </a:schemeClr>
                </a:solidFill>
                <a:latin typeface="造字工房朗倩（非商用）细体" charset="-122"/>
                <a:ea typeface="造字工房朗倩（非商用）细体" charset="-122"/>
              </a:rPr>
              <a:t>功能</a:t>
            </a:r>
            <a:endParaRPr lang="zh-CN" altLang="en-US" sz="4000" b="1" dirty="0">
              <a:solidFill>
                <a:schemeClr val="tx1">
                  <a:lumMod val="85000"/>
                  <a:lumOff val="15000"/>
                </a:schemeClr>
              </a:solidFill>
              <a:latin typeface="造字工房朗倩（非商用）细体" charset="-122"/>
              <a:ea typeface="造字工房朗倩（非商用）细体" charset="-122"/>
            </a:endParaRPr>
          </a:p>
          <a:p>
            <a:pPr algn="l"/>
            <a:r>
              <a:rPr lang="zh-CN" altLang="en-US" sz="4000" b="1" dirty="0">
                <a:solidFill>
                  <a:schemeClr val="tx1">
                    <a:lumMod val="85000"/>
                    <a:lumOff val="15000"/>
                  </a:schemeClr>
                </a:solidFill>
                <a:latin typeface="造字工房朗倩（非商用）细体" charset="-122"/>
                <a:ea typeface="造字工房朗倩（非商用）细体" charset="-122"/>
              </a:rPr>
              <a:t>需求</a:t>
            </a:r>
            <a:endParaRPr lang="zh-CN" altLang="en-US" sz="4000" b="1" dirty="0">
              <a:solidFill>
                <a:schemeClr val="tx1">
                  <a:lumMod val="85000"/>
                  <a:lumOff val="15000"/>
                </a:schemeClr>
              </a:solidFill>
              <a:latin typeface="造字工房朗倩（非商用）细体" charset="-122"/>
              <a:ea typeface="造字工房朗倩（非商用）细体" charset="-122"/>
            </a:endParaRPr>
          </a:p>
        </p:txBody>
      </p:sp>
      <p:grpSp>
        <p:nvGrpSpPr>
          <p:cNvPr id="7" name="组合 6"/>
          <p:cNvGrpSpPr/>
          <p:nvPr/>
        </p:nvGrpSpPr>
        <p:grpSpPr>
          <a:xfrm rot="21433112">
            <a:off x="3523407" y="1568068"/>
            <a:ext cx="2097186" cy="1797947"/>
            <a:chOff x="2834854" y="1563638"/>
            <a:chExt cx="2837876" cy="2432951"/>
          </a:xfrm>
        </p:grpSpPr>
        <p:sp>
          <p:nvSpPr>
            <p:cNvPr id="10" name="六边形 9"/>
            <p:cNvSpPr/>
            <p:nvPr/>
          </p:nvSpPr>
          <p:spPr>
            <a:xfrm>
              <a:off x="2864418" y="1563638"/>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p:nvPr/>
          </p:nvSpPr>
          <p:spPr>
            <a:xfrm rot="2111975">
              <a:off x="2834854" y="1575630"/>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0"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148064"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4195971" y="4438015"/>
            <a:ext cx="773100" cy="616572"/>
            <a:chOff x="5816" y="4526"/>
            <a:chExt cx="1217" cy="971"/>
          </a:xfrm>
        </p:grpSpPr>
        <p:sp>
          <p:nvSpPr>
            <p:cNvPr id="4" name="矩形 3"/>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extBox 2"/>
            <p:cNvSpPr txBox="1"/>
            <p:nvPr/>
          </p:nvSpPr>
          <p:spPr>
            <a:xfrm>
              <a:off x="6002" y="4883"/>
              <a:ext cx="868" cy="614"/>
            </a:xfrm>
            <a:prstGeom prst="rect">
              <a:avLst/>
            </a:prstGeom>
            <a:noFill/>
          </p:spPr>
          <p:txBody>
            <a:bodyPr wrap="none" rtlCol="0">
              <a:spAutoFit/>
            </a:bodyPr>
            <a:p>
              <a:pPr algn="ctr"/>
              <a:r>
                <a:rPr lang="en-US" altLang="zh-CN" dirty="0">
                  <a:latin typeface="造字工房朗倩（非商用）细体" charset="-122"/>
                  <a:ea typeface="造字工房朗倩（非商用）细体" charset="-122"/>
                </a:rPr>
                <a:t>24</a:t>
              </a:r>
              <a:endParaRPr lang="en-US" altLang="zh-CN" dirty="0">
                <a:latin typeface="造字工房朗倩（非商用）细体" charset="-122"/>
                <a:ea typeface="造字工房朗倩（非商用）细体" charset="-122"/>
              </a:endParaRPr>
            </a:p>
          </p:txBody>
        </p:sp>
        <p:grpSp>
          <p:nvGrpSpPr>
            <p:cNvPr id="9" name="组合 8"/>
            <p:cNvGrpSpPr/>
            <p:nvPr/>
          </p:nvGrpSpPr>
          <p:grpSpPr>
            <a:xfrm>
              <a:off x="5986" y="4552"/>
              <a:ext cx="451" cy="331"/>
              <a:chOff x="5986" y="4552"/>
              <a:chExt cx="451" cy="331"/>
            </a:xfrm>
          </p:grpSpPr>
          <p:cxnSp>
            <p:nvCxnSpPr>
              <p:cNvPr id="6" name="直接连接符 5"/>
              <p:cNvCxnSpPr>
                <a:endCxn id="5" idx="0"/>
              </p:cNvCxnSpPr>
              <p:nvPr/>
            </p:nvCxnSpPr>
            <p:spPr>
              <a:xfrm>
                <a:off x="6122"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8" name="椭圆 7"/>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2317" y="669315"/>
            <a:ext cx="492591" cy="49259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348417" y="736942"/>
            <a:ext cx="1405890" cy="356870"/>
          </a:xfrm>
          <a:prstGeom prst="rect">
            <a:avLst/>
          </a:prstGeom>
          <a:noFill/>
        </p:spPr>
        <p:txBody>
          <a:bodyPr wrap="none" rtlCol="0">
            <a:spAutoFit/>
          </a:bodyPr>
          <a:lstStyle/>
          <a:p>
            <a:pPr algn="l"/>
            <a:r>
              <a:rPr sz="1600" b="1" dirty="0">
                <a:solidFill>
                  <a:schemeClr val="tx1">
                    <a:lumMod val="85000"/>
                    <a:lumOff val="15000"/>
                  </a:schemeClr>
                </a:solidFill>
                <a:latin typeface="造字工房朗倩（非商用）细体" charset="-122"/>
                <a:ea typeface="造字工房朗倩（非商用）细体" charset="-122"/>
              </a:rPr>
              <a:t>说明和优先级</a:t>
            </a:r>
            <a:endParaRPr sz="1600" b="1" dirty="0">
              <a:solidFill>
                <a:schemeClr val="tx1">
                  <a:lumMod val="85000"/>
                  <a:lumOff val="15000"/>
                </a:schemeClr>
              </a:solidFill>
              <a:latin typeface="造字工房朗倩（非商用）细体" charset="-122"/>
              <a:ea typeface="造字工房朗倩（非商用）细体" charset="-122"/>
            </a:endParaRPr>
          </a:p>
        </p:txBody>
      </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25</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2" name="文本框 11"/>
          <p:cNvSpPr txBox="1"/>
          <p:nvPr/>
        </p:nvSpPr>
        <p:spPr>
          <a:xfrm>
            <a:off x="1833880" y="780415"/>
            <a:ext cx="7073900" cy="4014470"/>
          </a:xfrm>
          <a:prstGeom prst="rect">
            <a:avLst/>
          </a:prstGeom>
          <a:noFill/>
          <a:ln w="9525">
            <a:noFill/>
          </a:ln>
        </p:spPr>
        <p:txBody>
          <a:bodyPr wrap="square">
            <a:spAutoFit/>
          </a:bodyPr>
          <a:p>
            <a:pPr marL="228600" indent="-228600" algn="l"/>
            <a:r>
              <a:rPr sz="1600" b="0" u="none">
                <a:latin typeface="造字工房朗倩（非商用）细体" charset="-122"/>
                <a:ea typeface="造字工房朗倩（非商用）细体" charset="-122"/>
                <a:cs typeface="宋体" panose="02010600030101010101" pitchFamily="2" charset="-122"/>
              </a:rPr>
              <a:t>（1）服务器数据库的及时更新（包括用户账号信息，发送内容，实行5分钟删除一次弹幕信息），如果时间充裕可以申请微信的微信网页授权API</a:t>
            </a:r>
            <a:endParaRPr sz="1600" b="0" u="none">
              <a:latin typeface="造字工房朗倩（非商用）细体" charset="-122"/>
              <a:ea typeface="造字工房朗倩（非商用）细体" charset="-122"/>
              <a:cs typeface="宋体" panose="02010600030101010101" pitchFamily="2" charset="-122"/>
            </a:endParaRPr>
          </a:p>
          <a:p>
            <a:pPr marL="228600" indent="-228600" algn="l"/>
            <a:endParaRPr sz="1600" b="0" u="none">
              <a:latin typeface="造字工房朗倩（非商用）细体" charset="-122"/>
              <a:ea typeface="造字工房朗倩（非商用）细体" charset="-122"/>
              <a:cs typeface="宋体" panose="02010600030101010101" pitchFamily="2" charset="-122"/>
            </a:endParaRPr>
          </a:p>
          <a:p>
            <a:pPr marL="228600" indent="-228600" algn="l"/>
            <a:r>
              <a:rPr sz="1600" b="0" u="none">
                <a:latin typeface="造字工房朗倩（非商用）细体" charset="-122"/>
                <a:ea typeface="造字工房朗倩（非商用）细体" charset="-122"/>
                <a:cs typeface="宋体" panose="02010600030101010101" pitchFamily="2" charset="-122"/>
              </a:rPr>
              <a:t>（2）采取监听等待（Push Notify）的被动模式来获取弹幕信息</a:t>
            </a:r>
            <a:endParaRPr sz="1600" b="0" u="none">
              <a:latin typeface="造字工房朗倩（非商用）细体" charset="-122"/>
              <a:ea typeface="造字工房朗倩（非商用）细体" charset="-122"/>
              <a:cs typeface="宋体" panose="02010600030101010101" pitchFamily="2" charset="-122"/>
            </a:endParaRPr>
          </a:p>
          <a:p>
            <a:pPr marL="228600" indent="-228600" algn="l"/>
            <a:endParaRPr sz="1600" b="0" u="none">
              <a:latin typeface="造字工房朗倩（非商用）细体" charset="-122"/>
              <a:ea typeface="造字工房朗倩（非商用）细体" charset="-122"/>
              <a:cs typeface="宋体" panose="02010600030101010101" pitchFamily="2" charset="-122"/>
            </a:endParaRPr>
          </a:p>
          <a:p>
            <a:pPr marL="228600" indent="-228600" algn="l"/>
            <a:r>
              <a:rPr sz="1600" b="0" u="none">
                <a:latin typeface="造字工房朗倩（非商用）细体" charset="-122"/>
                <a:ea typeface="造字工房朗倩（非商用）细体" charset="-122"/>
                <a:cs typeface="宋体" panose="02010600030101010101" pitchFamily="2" charset="-122"/>
              </a:rPr>
              <a:t>（3）采取Websocket来实现双向通信（服务器端和客户端可以同时发出请求），且Socket.IO支持以事件为基础的实时双向通讯，它可以工作在任何平台、浏览器或移动设备</a:t>
            </a:r>
            <a:endParaRPr sz="1600" b="0" u="none">
              <a:latin typeface="造字工房朗倩（非商用）细体" charset="-122"/>
              <a:ea typeface="造字工房朗倩（非商用）细体" charset="-122"/>
              <a:cs typeface="宋体" panose="02010600030101010101" pitchFamily="2" charset="-122"/>
            </a:endParaRPr>
          </a:p>
          <a:p>
            <a:pPr marL="228600" indent="-228600" algn="l"/>
            <a:endParaRPr sz="1600" b="0" u="none">
              <a:latin typeface="造字工房朗倩（非商用）细体" charset="-122"/>
              <a:ea typeface="造字工房朗倩（非商用）细体" charset="-122"/>
              <a:cs typeface="宋体" panose="02010600030101010101" pitchFamily="2" charset="-122"/>
            </a:endParaRPr>
          </a:p>
          <a:p>
            <a:pPr marL="228600" indent="-228600" algn="l"/>
            <a:r>
              <a:rPr sz="1600" b="0" u="none">
                <a:latin typeface="造字工房朗倩（非商用）细体" charset="-122"/>
                <a:ea typeface="造字工房朗倩（非商用）细体" charset="-122"/>
                <a:cs typeface="宋体" panose="02010600030101010101" pitchFamily="2" charset="-122"/>
              </a:rPr>
              <a:t>（4）发射客户端发送事件以及弹幕给服务器端</a:t>
            </a:r>
            <a:endParaRPr sz="1600" b="0" u="none">
              <a:latin typeface="造字工房朗倩（非商用）细体" charset="-122"/>
              <a:ea typeface="造字工房朗倩（非商用）细体" charset="-122"/>
              <a:cs typeface="宋体" panose="02010600030101010101" pitchFamily="2" charset="-122"/>
            </a:endParaRPr>
          </a:p>
          <a:p>
            <a:pPr marL="228600" indent="-228600" algn="l"/>
            <a:endParaRPr sz="1600" b="0" u="none">
              <a:latin typeface="造字工房朗倩（非商用）细体" charset="-122"/>
              <a:ea typeface="造字工房朗倩（非商用）细体" charset="-122"/>
              <a:cs typeface="宋体" panose="02010600030101010101" pitchFamily="2" charset="-122"/>
            </a:endParaRPr>
          </a:p>
          <a:p>
            <a:pPr marL="228600" indent="-228600" algn="l"/>
            <a:r>
              <a:rPr sz="1600" b="0" u="none">
                <a:latin typeface="造字工房朗倩（非商用）细体" charset="-122"/>
                <a:ea typeface="造字工房朗倩（非商用）细体" charset="-122"/>
                <a:cs typeface="宋体" panose="02010600030101010101" pitchFamily="2" charset="-122"/>
              </a:rPr>
              <a:t>（5）把发射客户端写成一个web应用（做成一个实时的响应式网（web app））</a:t>
            </a:r>
            <a:endParaRPr sz="1600" b="0" u="none">
              <a:latin typeface="造字工房朗倩（非商用）细体" charset="-122"/>
              <a:ea typeface="造字工房朗倩（非商用）细体" charset="-122"/>
              <a:cs typeface="宋体" panose="02010600030101010101" pitchFamily="2" charset="-122"/>
            </a:endParaRPr>
          </a:p>
          <a:p>
            <a:pPr marL="228600" indent="-228600" algn="l"/>
            <a:endParaRPr sz="1600" b="0" u="none">
              <a:latin typeface="造字工房朗倩（非商用）细体" charset="-122"/>
              <a:ea typeface="造字工房朗倩（非商用）细体" charset="-122"/>
              <a:cs typeface="宋体" panose="02010600030101010101" pitchFamily="2" charset="-122"/>
            </a:endParaRPr>
          </a:p>
          <a:p>
            <a:pPr marL="228600" indent="-228600" algn="l"/>
            <a:r>
              <a:rPr lang="zh-CN" sz="1600" b="0" u="none">
                <a:latin typeface="造字工房朗倩（非商用）细体" charset="-122"/>
                <a:ea typeface="造字工房朗倩（非商用）细体" charset="-122"/>
                <a:cs typeface="宋体" panose="02010600030101010101" pitchFamily="2" charset="-122"/>
              </a:rPr>
              <a:t>（</a:t>
            </a:r>
            <a:r>
              <a:rPr lang="en-US" altLang="zh-CN" sz="1600" b="0" u="none">
                <a:latin typeface="造字工房朗倩（非商用）细体" charset="-122"/>
                <a:ea typeface="造字工房朗倩（非商用）细体" charset="-122"/>
                <a:cs typeface="宋体" panose="02010600030101010101" pitchFamily="2" charset="-122"/>
              </a:rPr>
              <a:t>6</a:t>
            </a:r>
            <a:r>
              <a:rPr lang="zh-CN" sz="1600" b="0" u="none">
                <a:latin typeface="造字工房朗倩（非商用）细体" charset="-122"/>
                <a:ea typeface="造字工房朗倩（非商用）细体" charset="-122"/>
                <a:cs typeface="宋体" panose="02010600030101010101" pitchFamily="2" charset="-122"/>
              </a:rPr>
              <a:t>）</a:t>
            </a:r>
            <a:r>
              <a:rPr sz="1600" b="0" u="none">
                <a:latin typeface="造字工房朗倩（非商用）细体" charset="-122"/>
                <a:ea typeface="造字工房朗倩（非商用）细体" charset="-122"/>
                <a:cs typeface="宋体" panose="02010600030101010101" pitchFamily="2" charset="-122"/>
              </a:rPr>
              <a:t>实现接收客户端（目前能力只能做到做一个基于node.js的静态index网页），设想做成一个基于PC端桌面应用型的客户端</a:t>
            </a:r>
            <a:endParaRPr sz="1600" b="0" u="none">
              <a:latin typeface="造字工房朗倩（非商用）细体" charset="-122"/>
              <a:ea typeface="造字工房朗倩（非商用）细体" charset="-122"/>
              <a:cs typeface="宋体" panose="02010600030101010101" pitchFamily="2" charset="-122"/>
            </a:endParaRPr>
          </a:p>
        </p:txBody>
      </p:sp>
    </p:spTree>
  </p:cSld>
  <p:clrMapOvr>
    <a:masterClrMapping/>
  </p:clrMapOvr>
  <p:transition>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764540"/>
            <a:ext cx="1419225" cy="685165"/>
            <a:chOff x="187" y="1215"/>
            <a:chExt cx="2235" cy="1079"/>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87" y="1215"/>
              <a:ext cx="776" cy="77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850" y="1348"/>
              <a:ext cx="1572" cy="946"/>
            </a:xfrm>
            <a:prstGeom prst="rect">
              <a:avLst/>
            </a:prstGeom>
            <a:noFill/>
          </p:spPr>
          <p:txBody>
            <a:bodyPr wrap="none" rtlCol="0">
              <a:spAutoFit/>
            </a:bodyPr>
            <a:lstStyle/>
            <a:p>
              <a:pPr algn="l"/>
              <a:r>
                <a:rPr lang="zh-CN" altLang="en-US" sz="1600" b="1">
                  <a:latin typeface="造字工房朗倩（非商用）细体" charset="-122"/>
                  <a:ea typeface="造字工房朗倩（非商用）细体" charset="-122"/>
                  <a:cs typeface="宋体" panose="02010600030101010101" pitchFamily="2" charset="-122"/>
                  <a:sym typeface="+mn-ea"/>
                </a:rPr>
                <a:t>后台处理</a:t>
              </a:r>
              <a:endParaRPr lang="zh-CN" altLang="en-US" sz="1600" b="1">
                <a:latin typeface="造字工房朗倩（非商用）细体" charset="-122"/>
                <a:ea typeface="造字工房朗倩（非商用）细体" charset="-122"/>
                <a:cs typeface="宋体" panose="02010600030101010101" pitchFamily="2" charset="-122"/>
                <a:sym typeface="+mn-ea"/>
              </a:endParaRPr>
            </a:p>
            <a:p>
              <a:pPr algn="l"/>
              <a:r>
                <a:rPr lang="zh-CN" altLang="en-US" sz="1600" b="1">
                  <a:latin typeface="造字工房朗倩（非商用）细体" charset="-122"/>
                  <a:ea typeface="造字工房朗倩（非商用）细体" charset="-122"/>
                  <a:cs typeface="宋体" panose="02010600030101010101" pitchFamily="2" charset="-122"/>
                  <a:sym typeface="+mn-ea"/>
                </a:rPr>
                <a:t>功能需求</a:t>
              </a:r>
              <a:endParaRPr lang="zh-CN" altLang="en-US" sz="1600" b="1" dirty="0">
                <a:solidFill>
                  <a:schemeClr val="tx1">
                    <a:lumMod val="85000"/>
                    <a:lumOff val="15000"/>
                  </a:schemeClr>
                </a:solidFill>
                <a:latin typeface="造字工房朗倩（非商用）细体" charset="-122"/>
                <a:ea typeface="造字工房朗倩（非商用）细体" charset="-122"/>
                <a:cs typeface="宋体" panose="02010600030101010101" pitchFamily="2" charset="-122"/>
                <a:sym typeface="+mn-ea"/>
              </a:endParaRPr>
            </a:p>
          </p:txBody>
        </p:sp>
      </p:grpSp>
      <p:grpSp>
        <p:nvGrpSpPr>
          <p:cNvPr id="4" name="组合 3"/>
          <p:cNvGrpSpPr/>
          <p:nvPr/>
        </p:nvGrpSpPr>
        <p:grpSpPr>
          <a:xfrm rot="0">
            <a:off x="0" y="0"/>
            <a:ext cx="9144000" cy="4932680"/>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26</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0" name="文本框 99"/>
          <p:cNvSpPr txBox="1"/>
          <p:nvPr/>
        </p:nvSpPr>
        <p:spPr>
          <a:xfrm>
            <a:off x="2075180" y="882650"/>
            <a:ext cx="6849110" cy="1570355"/>
          </a:xfrm>
          <a:prstGeom prst="rect">
            <a:avLst/>
          </a:prstGeom>
          <a:noFill/>
          <a:ln w="9525">
            <a:noFill/>
          </a:ln>
        </p:spPr>
        <p:txBody>
          <a:bodyPr wrap="square">
            <a:spAutoFit/>
          </a:bodyPr>
          <a:p>
            <a:pPr marL="0" indent="0" algn="l"/>
            <a:endParaRPr lang="zh-CN" altLang="en-US" sz="1200" b="0" u="none">
              <a:highlight>
                <a:srgbClr val="FFFFFF"/>
              </a:highlight>
              <a:latin typeface="造字工房朗倩（非商用）细体" charset="-122"/>
              <a:ea typeface="造字工房朗倩（非商用）细体" charset="-122"/>
              <a:cs typeface="宋体" panose="02010600030101010101" pitchFamily="2" charset="-122"/>
            </a:endParaRPr>
          </a:p>
          <a:p>
            <a:pPr marL="0" indent="0" algn="l"/>
            <a:r>
              <a:rPr lang="en-US" altLang="zh-CN" sz="1200" b="0" u="none">
                <a:highlight>
                  <a:srgbClr val="FFFFFF"/>
                </a:highlight>
                <a:latin typeface="造字工房朗倩（非商用）细体" charset="-122"/>
                <a:ea typeface="造字工房朗倩（非商用）细体" charset="-122"/>
                <a:cs typeface="宋体" panose="02010600030101010101" pitchFamily="2" charset="-122"/>
              </a:rPr>
              <a:t>1</a:t>
            </a:r>
            <a:r>
              <a:rPr lang="zh-CN" altLang="en-US" sz="1200" b="0" u="none">
                <a:highlight>
                  <a:srgbClr val="FFFFFF"/>
                </a:highlight>
                <a:latin typeface="造字工房朗倩（非商用）细体" charset="-122"/>
                <a:ea typeface="造字工房朗倩（非商用）细体" charset="-122"/>
                <a:cs typeface="宋体" panose="02010600030101010101" pitchFamily="2" charset="-122"/>
              </a:rPr>
              <a:t>、用户账户为学号（如城院学生学号是为</a:t>
            </a:r>
            <a:r>
              <a:rPr lang="en-US" altLang="zh-CN" sz="1200" b="0" u="none">
                <a:highlight>
                  <a:srgbClr val="FFFFFF"/>
                </a:highlight>
                <a:latin typeface="造字工房朗倩（非商用）细体" charset="-122"/>
                <a:ea typeface="造字工房朗倩（非商用）细体" charset="-122"/>
                <a:cs typeface="宋体" panose="02010600030101010101" pitchFamily="2" charset="-122"/>
              </a:rPr>
              <a:t>3</a:t>
            </a:r>
            <a:r>
              <a:rPr lang="zh-CN" altLang="en-US" sz="1200" b="0" u="none">
                <a:highlight>
                  <a:srgbClr val="FFFFFF"/>
                </a:highlight>
                <a:latin typeface="造字工房朗倩（非商用）细体" charset="-122"/>
                <a:ea typeface="造字工房朗倩（非商用）细体" charset="-122"/>
                <a:cs typeface="宋体" panose="02010600030101010101" pitchFamily="2" charset="-122"/>
              </a:rPr>
              <a:t>开头），作为唯一识别。</a:t>
            </a:r>
            <a:endParaRPr lang="zh-CN" altLang="en-US" sz="1200" b="0" u="none">
              <a:highlight>
                <a:srgbClr val="FFFFFF"/>
              </a:highlight>
              <a:latin typeface="造字工房朗倩（非商用）细体" charset="-122"/>
              <a:ea typeface="造字工房朗倩（非商用）细体" charset="-122"/>
              <a:cs typeface="宋体" panose="02010600030101010101" pitchFamily="2" charset="-122"/>
            </a:endParaRPr>
          </a:p>
          <a:p>
            <a:pPr marL="0" indent="0" algn="l"/>
            <a:endParaRPr lang="en-US" altLang="zh-CN" sz="1200" b="0" u="none">
              <a:highlight>
                <a:srgbClr val="FFFFFF"/>
              </a:highlight>
              <a:latin typeface="造字工房朗倩（非商用）细体" charset="-122"/>
              <a:ea typeface="造字工房朗倩（非商用）细体" charset="-122"/>
              <a:cs typeface="宋体" panose="02010600030101010101" pitchFamily="2" charset="-122"/>
            </a:endParaRPr>
          </a:p>
          <a:p>
            <a:pPr marL="0" indent="0" algn="l"/>
            <a:r>
              <a:rPr lang="en-US" altLang="zh-CN" sz="1200" b="0" u="none">
                <a:highlight>
                  <a:srgbClr val="FFFFFF"/>
                </a:highlight>
                <a:latin typeface="造字工房朗倩（非商用）细体" charset="-122"/>
                <a:ea typeface="造字工房朗倩（非商用）细体" charset="-122"/>
                <a:cs typeface="宋体" panose="02010600030101010101" pitchFamily="2" charset="-122"/>
              </a:rPr>
              <a:t>2</a:t>
            </a:r>
            <a:r>
              <a:rPr lang="zh-CN" altLang="en-US" sz="1200" b="0" u="none">
                <a:highlight>
                  <a:srgbClr val="FFFFFF"/>
                </a:highlight>
                <a:latin typeface="造字工房朗倩（非商用）细体" charset="-122"/>
                <a:ea typeface="造字工房朗倩（非商用）细体" charset="-122"/>
                <a:cs typeface="宋体" panose="02010600030101010101" pitchFamily="2" charset="-122"/>
              </a:rPr>
              <a:t>、初始密码为学号，进入系统后会立刻要求更改密码，要求密码为</a:t>
            </a:r>
            <a:r>
              <a:rPr lang="en-US" altLang="zh-CN" sz="1200" b="0" u="none">
                <a:highlight>
                  <a:srgbClr val="FFFFFF"/>
                </a:highlight>
                <a:latin typeface="造字工房朗倩（非商用）细体" charset="-122"/>
                <a:ea typeface="造字工房朗倩（非商用）细体" charset="-122"/>
                <a:cs typeface="宋体" panose="02010600030101010101" pitchFamily="2" charset="-122"/>
              </a:rPr>
              <a:t>6</a:t>
            </a:r>
            <a:r>
              <a:rPr lang="zh-CN" altLang="en-US" sz="1200" b="0" u="none">
                <a:highlight>
                  <a:srgbClr val="FFFFFF"/>
                </a:highlight>
                <a:latin typeface="造字工房朗倩（非商用）细体" charset="-122"/>
                <a:ea typeface="造字工房朗倩（非商用）细体" charset="-122"/>
                <a:cs typeface="宋体" panose="02010600030101010101" pitchFamily="2" charset="-122"/>
              </a:rPr>
              <a:t>位或以上的字符</a:t>
            </a:r>
            <a:endParaRPr lang="zh-CN" altLang="en-US" sz="1200" b="0" u="none">
              <a:highlight>
                <a:srgbClr val="FFFFFF"/>
              </a:highlight>
              <a:latin typeface="造字工房朗倩（非商用）细体" charset="-122"/>
              <a:ea typeface="造字工房朗倩（非商用）细体" charset="-122"/>
              <a:cs typeface="宋体" panose="02010600030101010101" pitchFamily="2" charset="-122"/>
            </a:endParaRPr>
          </a:p>
          <a:p>
            <a:pPr marL="0" indent="0" algn="l"/>
            <a:endParaRPr lang="en-US" altLang="zh-CN" sz="1200" b="0" u="none">
              <a:highlight>
                <a:srgbClr val="FFFFFF"/>
              </a:highlight>
              <a:latin typeface="造字工房朗倩（非商用）细体" charset="-122"/>
              <a:ea typeface="造字工房朗倩（非商用）细体" charset="-122"/>
              <a:cs typeface="宋体" panose="02010600030101010101" pitchFamily="2" charset="-122"/>
            </a:endParaRPr>
          </a:p>
          <a:p>
            <a:pPr marL="0" indent="0" algn="l"/>
            <a:r>
              <a:rPr lang="en-US" altLang="zh-CN" sz="1200" b="0" u="none">
                <a:highlight>
                  <a:srgbClr val="FFFFFF"/>
                </a:highlight>
                <a:latin typeface="造字工房朗倩（非商用）细体" charset="-122"/>
                <a:ea typeface="造字工房朗倩（非商用）细体" charset="-122"/>
                <a:cs typeface="宋体" panose="02010600030101010101" pitchFamily="2" charset="-122"/>
              </a:rPr>
              <a:t>3</a:t>
            </a:r>
            <a:r>
              <a:rPr lang="zh-CN" altLang="en-US" sz="1200" b="0" u="none">
                <a:highlight>
                  <a:srgbClr val="FFFFFF"/>
                </a:highlight>
                <a:latin typeface="造字工房朗倩（非商用）细体" charset="-122"/>
                <a:ea typeface="造字工房朗倩（非商用）细体" charset="-122"/>
                <a:cs typeface="宋体" panose="02010600030101010101" pitchFamily="2" charset="-122"/>
              </a:rPr>
              <a:t>、输入弹幕必须做到礼貌用词，敏感字眼将会屏蔽</a:t>
            </a:r>
            <a:endParaRPr lang="zh-CN" altLang="en-US" sz="1200">
              <a:latin typeface="造字工房朗倩（非商用）细体" charset="-122"/>
              <a:ea typeface="造字工房朗倩（非商用）细体" charset="-122"/>
            </a:endParaRPr>
          </a:p>
        </p:txBody>
      </p:sp>
      <p:grpSp>
        <p:nvGrpSpPr>
          <p:cNvPr id="2" name="组合 1"/>
          <p:cNvGrpSpPr/>
          <p:nvPr/>
        </p:nvGrpSpPr>
        <p:grpSpPr>
          <a:xfrm>
            <a:off x="0" y="3001645"/>
            <a:ext cx="1419225" cy="685165"/>
            <a:chOff x="187" y="1215"/>
            <a:chExt cx="2235" cy="1079"/>
          </a:xfrm>
        </p:grpSpPr>
        <p:pic>
          <p:nvPicPr>
            <p:cNvPr id="3"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87" y="1215"/>
              <a:ext cx="776" cy="77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9"/>
            <p:cNvSpPr txBox="1"/>
            <p:nvPr/>
          </p:nvSpPr>
          <p:spPr>
            <a:xfrm>
              <a:off x="850" y="1348"/>
              <a:ext cx="1572" cy="946"/>
            </a:xfrm>
            <a:prstGeom prst="rect">
              <a:avLst/>
            </a:prstGeom>
            <a:noFill/>
          </p:spPr>
          <p:txBody>
            <a:bodyPr wrap="none" rtlCol="0">
              <a:spAutoFit/>
            </a:bodyPr>
            <a:p>
              <a:pPr algn="l"/>
              <a:r>
                <a:rPr lang="zh-CN" altLang="en-US" sz="1600" b="1">
                  <a:latin typeface="造字工房朗倩（非商用）细体" charset="-122"/>
                  <a:ea typeface="造字工房朗倩（非商用）细体" charset="-122"/>
                  <a:cs typeface="宋体" panose="02010600030101010101" pitchFamily="2" charset="-122"/>
                  <a:sym typeface="+mn-ea"/>
                </a:rPr>
                <a:t>文件处理</a:t>
              </a:r>
              <a:endParaRPr lang="zh-CN" altLang="en-US" sz="1600" b="1">
                <a:latin typeface="造字工房朗倩（非商用）细体" charset="-122"/>
                <a:ea typeface="造字工房朗倩（非商用）细体" charset="-122"/>
                <a:cs typeface="宋体" panose="02010600030101010101" pitchFamily="2" charset="-122"/>
                <a:sym typeface="+mn-ea"/>
              </a:endParaRPr>
            </a:p>
            <a:p>
              <a:pPr algn="l"/>
              <a:r>
                <a:rPr lang="zh-CN" altLang="en-US" sz="1600" b="1">
                  <a:latin typeface="造字工房朗倩（非商用）细体" charset="-122"/>
                  <a:ea typeface="造字工房朗倩（非商用）细体" charset="-122"/>
                  <a:cs typeface="宋体" panose="02010600030101010101" pitchFamily="2" charset="-122"/>
                  <a:sym typeface="+mn-ea"/>
                </a:rPr>
                <a:t>功能需求</a:t>
              </a:r>
              <a:endParaRPr lang="zh-CN" altLang="en-US" sz="1600" b="1" dirty="0">
                <a:solidFill>
                  <a:schemeClr val="tx1">
                    <a:lumMod val="85000"/>
                    <a:lumOff val="15000"/>
                  </a:schemeClr>
                </a:solidFill>
                <a:latin typeface="造字工房朗倩（非商用）细体" charset="-122"/>
                <a:ea typeface="造字工房朗倩（非商用）细体" charset="-122"/>
                <a:cs typeface="宋体" panose="02010600030101010101" pitchFamily="2" charset="-122"/>
                <a:sym typeface="+mn-ea"/>
              </a:endParaRPr>
            </a:p>
          </p:txBody>
        </p:sp>
      </p:grpSp>
      <p:sp>
        <p:nvSpPr>
          <p:cNvPr id="11" name="文本框 10"/>
          <p:cNvSpPr txBox="1"/>
          <p:nvPr/>
        </p:nvSpPr>
        <p:spPr>
          <a:xfrm>
            <a:off x="2294890" y="3241675"/>
            <a:ext cx="6849110" cy="290195"/>
          </a:xfrm>
          <a:prstGeom prst="rect">
            <a:avLst/>
          </a:prstGeom>
          <a:noFill/>
          <a:ln w="9525">
            <a:noFill/>
          </a:ln>
        </p:spPr>
        <p:txBody>
          <a:bodyPr wrap="square">
            <a:spAutoFit/>
          </a:bodyPr>
          <a:p>
            <a:pPr marL="0" indent="0" algn="l"/>
            <a:r>
              <a:rPr lang="zh-CN" altLang="en-US" sz="1200" b="0" u="none">
                <a:highlight>
                  <a:srgbClr val="FFFFFF"/>
                </a:highlight>
                <a:latin typeface="造字工房朗倩（非商用）细体" charset="-122"/>
                <a:ea typeface="造字工房朗倩（非商用）细体" charset="-122"/>
                <a:cs typeface="宋体" panose="02010600030101010101" pitchFamily="2" charset="-122"/>
              </a:rPr>
              <a:t>通过excel表批量导入数据到数据库</a:t>
            </a:r>
            <a:endParaRPr lang="zh-CN" altLang="en-US" sz="1200" b="0" u="none">
              <a:highlight>
                <a:srgbClr val="FFFFFF"/>
              </a:highlight>
              <a:latin typeface="造字工房朗倩（非商用）细体" charset="-122"/>
              <a:ea typeface="造字工房朗倩（非商用）细体" charset="-122"/>
              <a:cs typeface="宋体" panose="02010600030101010101" pitchFamily="2" charset="-122"/>
            </a:endParaRPr>
          </a:p>
        </p:txBody>
      </p:sp>
      <p:cxnSp>
        <p:nvCxnSpPr>
          <p:cNvPr id="12" name="直接连接符 11"/>
          <p:cNvCxnSpPr/>
          <p:nvPr/>
        </p:nvCxnSpPr>
        <p:spPr>
          <a:xfrm>
            <a:off x="80010" y="2842260"/>
            <a:ext cx="8754110" cy="0"/>
          </a:xfrm>
          <a:prstGeom prst="line">
            <a:avLst/>
          </a:prstGeom>
          <a:ln w="12700" cmpd="sng">
            <a:solidFill>
              <a:srgbClr val="262626"/>
            </a:solidFill>
            <a:prstDash val="solid"/>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17886" y="1889578"/>
            <a:ext cx="1708785" cy="1363980"/>
          </a:xfrm>
          <a:prstGeom prst="rect">
            <a:avLst/>
          </a:prstGeom>
          <a:noFill/>
        </p:spPr>
        <p:txBody>
          <a:bodyPr wrap="none" rtlCol="0">
            <a:spAutoFit/>
          </a:bodyPr>
          <a:lstStyle/>
          <a:p>
            <a:pPr algn="l"/>
            <a:r>
              <a:rPr lang="zh-CN" altLang="en-US" sz="4000" b="1" dirty="0">
                <a:solidFill>
                  <a:schemeClr val="tx1">
                    <a:lumMod val="85000"/>
                    <a:lumOff val="15000"/>
                  </a:schemeClr>
                </a:solidFill>
                <a:latin typeface="造字工房朗倩（非商用）细体" charset="-122"/>
                <a:ea typeface="造字工房朗倩（非商用）细体" charset="-122"/>
              </a:rPr>
              <a:t>非功能</a:t>
            </a:r>
            <a:endParaRPr lang="zh-CN" altLang="en-US" sz="4000" b="1" dirty="0">
              <a:solidFill>
                <a:schemeClr val="tx1">
                  <a:lumMod val="85000"/>
                  <a:lumOff val="15000"/>
                </a:schemeClr>
              </a:solidFill>
              <a:latin typeface="造字工房朗倩（非商用）细体" charset="-122"/>
              <a:ea typeface="造字工房朗倩（非商用）细体" charset="-122"/>
            </a:endParaRPr>
          </a:p>
          <a:p>
            <a:pPr algn="ctr"/>
            <a:r>
              <a:rPr lang="zh-CN" altLang="en-US" sz="4000" b="1" dirty="0">
                <a:solidFill>
                  <a:schemeClr val="tx1">
                    <a:lumMod val="85000"/>
                    <a:lumOff val="15000"/>
                  </a:schemeClr>
                </a:solidFill>
                <a:latin typeface="造字工房朗倩（非商用）细体" charset="-122"/>
                <a:ea typeface="造字工房朗倩（非商用）细体" charset="-122"/>
              </a:rPr>
              <a:t>需求</a:t>
            </a:r>
            <a:endParaRPr lang="zh-CN" altLang="en-US" sz="4000" b="1" dirty="0">
              <a:solidFill>
                <a:schemeClr val="tx1">
                  <a:lumMod val="85000"/>
                  <a:lumOff val="15000"/>
                </a:schemeClr>
              </a:solidFill>
              <a:latin typeface="造字工房朗倩（非商用）细体" charset="-122"/>
              <a:ea typeface="造字工房朗倩（非商用）细体" charset="-122"/>
            </a:endParaRPr>
          </a:p>
        </p:txBody>
      </p:sp>
      <p:grpSp>
        <p:nvGrpSpPr>
          <p:cNvPr id="7" name="组合 6"/>
          <p:cNvGrpSpPr/>
          <p:nvPr/>
        </p:nvGrpSpPr>
        <p:grpSpPr>
          <a:xfrm rot="21433112">
            <a:off x="3523407" y="1568068"/>
            <a:ext cx="2097186" cy="1797947"/>
            <a:chOff x="2834854" y="1563638"/>
            <a:chExt cx="2837876" cy="2432951"/>
          </a:xfrm>
        </p:grpSpPr>
        <p:sp>
          <p:nvSpPr>
            <p:cNvPr id="10" name="六边形 9"/>
            <p:cNvSpPr/>
            <p:nvPr/>
          </p:nvSpPr>
          <p:spPr>
            <a:xfrm>
              <a:off x="2864418" y="1563638"/>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p:nvPr/>
          </p:nvSpPr>
          <p:spPr>
            <a:xfrm rot="2111975">
              <a:off x="2834854" y="1575630"/>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0"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148064"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4195971" y="4438015"/>
            <a:ext cx="773100" cy="616572"/>
            <a:chOff x="5816" y="4526"/>
            <a:chExt cx="1217" cy="971"/>
          </a:xfrm>
        </p:grpSpPr>
        <p:sp>
          <p:nvSpPr>
            <p:cNvPr id="4" name="矩形 3"/>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extBox 2"/>
            <p:cNvSpPr txBox="1"/>
            <p:nvPr/>
          </p:nvSpPr>
          <p:spPr>
            <a:xfrm>
              <a:off x="6011" y="4883"/>
              <a:ext cx="849" cy="614"/>
            </a:xfrm>
            <a:prstGeom prst="rect">
              <a:avLst/>
            </a:prstGeom>
            <a:noFill/>
          </p:spPr>
          <p:txBody>
            <a:bodyPr wrap="none" rtlCol="0">
              <a:spAutoFit/>
            </a:bodyPr>
            <a:p>
              <a:pPr algn="ctr"/>
              <a:r>
                <a:rPr lang="en-US" altLang="zh-CN" dirty="0">
                  <a:latin typeface="造字工房朗倩（非商用）细体" charset="-122"/>
                  <a:ea typeface="造字工房朗倩（非商用）细体" charset="-122"/>
                </a:rPr>
                <a:t>27</a:t>
              </a:r>
              <a:endParaRPr lang="en-US" altLang="zh-CN" dirty="0">
                <a:latin typeface="造字工房朗倩（非商用）细体" charset="-122"/>
                <a:ea typeface="造字工房朗倩（非商用）细体" charset="-122"/>
              </a:endParaRPr>
            </a:p>
          </p:txBody>
        </p:sp>
        <p:grpSp>
          <p:nvGrpSpPr>
            <p:cNvPr id="9" name="组合 8"/>
            <p:cNvGrpSpPr/>
            <p:nvPr/>
          </p:nvGrpSpPr>
          <p:grpSpPr>
            <a:xfrm>
              <a:off x="5986" y="4552"/>
              <a:ext cx="451" cy="331"/>
              <a:chOff x="5986" y="4552"/>
              <a:chExt cx="451" cy="331"/>
            </a:xfrm>
          </p:grpSpPr>
          <p:cxnSp>
            <p:nvCxnSpPr>
              <p:cNvPr id="6" name="直接连接符 5"/>
              <p:cNvCxnSpPr>
                <a:endCxn id="5" idx="0"/>
              </p:cNvCxnSpPr>
              <p:nvPr/>
            </p:nvCxnSpPr>
            <p:spPr>
              <a:xfrm>
                <a:off x="6122"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8" name="椭圆 7"/>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16518" y="90818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32542" y="882928"/>
            <a:ext cx="99822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性能需求</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611576"/>
            <a:chOff x="5816" y="4526"/>
            <a:chExt cx="1217" cy="1052"/>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907"/>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28</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55"/>
              <a:chOff x="5986" y="4552"/>
              <a:chExt cx="438" cy="355"/>
            </a:xfrm>
          </p:grpSpPr>
          <p:cxnSp>
            <p:nvCxnSpPr>
              <p:cNvPr id="30" name="直接连接符 29"/>
              <p:cNvCxnSpPr>
                <a:endCxn id="28" idx="0"/>
              </p:cNvCxnSpPr>
              <p:nvPr/>
            </p:nvCxnSpPr>
            <p:spPr>
              <a:xfrm>
                <a:off x="6109" y="4700"/>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0" name="文本框 99"/>
          <p:cNvSpPr txBox="1"/>
          <p:nvPr/>
        </p:nvSpPr>
        <p:spPr>
          <a:xfrm>
            <a:off x="2032000" y="1197610"/>
            <a:ext cx="6863715" cy="356870"/>
          </a:xfrm>
          <a:prstGeom prst="rect">
            <a:avLst/>
          </a:prstGeom>
          <a:noFill/>
          <a:ln w="9525">
            <a:noFill/>
          </a:ln>
        </p:spPr>
        <p:txBody>
          <a:bodyPr wrap="square">
            <a:spAutoFit/>
          </a:bodyPr>
          <a:p>
            <a:pPr marL="0" indent="0" algn="l"/>
            <a:r>
              <a:rPr sz="1600" b="0" u="none">
                <a:highlight>
                  <a:srgbClr val="FFFFFF"/>
                </a:highlight>
                <a:latin typeface="造字工房朗倩（非商用）细体" charset="-122"/>
                <a:ea typeface="造字工房朗倩（非商用）细体" charset="-122"/>
                <a:cs typeface="宋体" panose="02010600030101010101" pitchFamily="2" charset="-122"/>
              </a:rPr>
              <a:t>相互合作的用户数量</a:t>
            </a:r>
            <a:endParaRPr sz="1600" b="0" u="none">
              <a:highlight>
                <a:srgbClr val="FFFFFF"/>
              </a:highlight>
              <a:latin typeface="造字工房朗倩（非商用）细体" charset="-122"/>
              <a:ea typeface="造字工房朗倩（非商用）细体" charset="-122"/>
              <a:cs typeface="宋体" panose="02010600030101010101" pitchFamily="2" charset="-122"/>
            </a:endParaRPr>
          </a:p>
        </p:txBody>
      </p:sp>
      <p:sp>
        <p:nvSpPr>
          <p:cNvPr id="6" name="文本框 5"/>
          <p:cNvSpPr txBox="1"/>
          <p:nvPr/>
        </p:nvSpPr>
        <p:spPr>
          <a:xfrm>
            <a:off x="2032000" y="1995170"/>
            <a:ext cx="6863715" cy="335280"/>
          </a:xfrm>
          <a:prstGeom prst="rect">
            <a:avLst/>
          </a:prstGeom>
          <a:noFill/>
          <a:ln w="9525">
            <a:noFill/>
          </a:ln>
        </p:spPr>
        <p:txBody>
          <a:bodyPr wrap="square">
            <a:spAutoFit/>
          </a:bodyPr>
          <a:p>
            <a:pPr marL="0" indent="0" algn="l"/>
            <a:r>
              <a:rPr sz="1600" b="0" u="none">
                <a:highlight>
                  <a:srgbClr val="FFFFFF"/>
                </a:highlight>
                <a:latin typeface="造字工房朗倩（非商用）细体" charset="-122"/>
                <a:ea typeface="造字工房朗倩（非商用）细体" charset="-122"/>
                <a:cs typeface="宋体" panose="02010600030101010101" pitchFamily="2" charset="-122"/>
              </a:rPr>
              <a:t>系统支持的并发操作数量</a:t>
            </a:r>
            <a:r>
              <a:rPr lang="zh-CN" sz="1600" b="0" u="none">
                <a:highlight>
                  <a:srgbClr val="FFFFFF"/>
                </a:highlight>
                <a:latin typeface="造字工房朗倩（非商用）细体" charset="-122"/>
                <a:ea typeface="造字工房朗倩（非商用）细体" charset="-122"/>
                <a:cs typeface="宋体" panose="02010600030101010101" pitchFamily="2" charset="-122"/>
              </a:rPr>
              <a:t>：最大并发操作数量8000</a:t>
            </a:r>
            <a:endParaRPr lang="zh-CN" sz="1600" b="0" u="none">
              <a:highlight>
                <a:srgbClr val="FFFFFF"/>
              </a:highlight>
              <a:latin typeface="造字工房朗倩（非商用）细体" charset="-122"/>
              <a:ea typeface="造字工房朗倩（非商用）细体" charset="-122"/>
              <a:cs typeface="宋体" panose="02010600030101010101" pitchFamily="2" charset="-122"/>
            </a:endParaRPr>
          </a:p>
        </p:txBody>
      </p:sp>
      <p:sp>
        <p:nvSpPr>
          <p:cNvPr id="9" name="文本框 8"/>
          <p:cNvSpPr txBox="1"/>
          <p:nvPr/>
        </p:nvSpPr>
        <p:spPr>
          <a:xfrm>
            <a:off x="2032000" y="2410460"/>
            <a:ext cx="6863715" cy="335280"/>
          </a:xfrm>
          <a:prstGeom prst="rect">
            <a:avLst/>
          </a:prstGeom>
          <a:noFill/>
          <a:ln w="9525">
            <a:noFill/>
          </a:ln>
        </p:spPr>
        <p:txBody>
          <a:bodyPr wrap="square">
            <a:spAutoFit/>
          </a:bodyPr>
          <a:p>
            <a:pPr marL="0" indent="0" algn="l" fontAlgn="auto"/>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响应时间：0~3秒</a:t>
            </a:r>
            <a:endParaRPr lang="zh-CN" altLang="en-US" sz="1600" b="0" u="none">
              <a:highlight>
                <a:srgbClr val="FFFFFF"/>
              </a:highlight>
              <a:latin typeface="造字工房朗倩（非商用）细体" charset="-122"/>
              <a:ea typeface="造字工房朗倩（非商用）细体" charset="-122"/>
              <a:cs typeface="宋体" panose="02010600030101010101" pitchFamily="2" charset="-122"/>
            </a:endParaRPr>
          </a:p>
        </p:txBody>
      </p:sp>
      <p:sp>
        <p:nvSpPr>
          <p:cNvPr id="10" name="文本框 9"/>
          <p:cNvSpPr txBox="1"/>
          <p:nvPr/>
        </p:nvSpPr>
        <p:spPr>
          <a:xfrm>
            <a:off x="2032000" y="1612900"/>
            <a:ext cx="6571615" cy="257175"/>
          </a:xfrm>
          <a:prstGeom prst="rect">
            <a:avLst/>
          </a:prstGeom>
          <a:noFill/>
          <a:ln w="9525">
            <a:noFill/>
          </a:ln>
        </p:spPr>
        <p:txBody>
          <a:bodyPr wrap="square">
            <a:spAutoFit/>
          </a:bodyPr>
          <a:p>
            <a:pPr marL="0" indent="0" algn="l"/>
            <a:r>
              <a:rPr lang="zh-CN" altLang="en-US" sz="1000" b="0" u="none">
                <a:latin typeface="造字工房朗倩（非商用）细体" charset="-122"/>
                <a:ea typeface="造字工房朗倩（非商用）细体" charset="-122"/>
                <a:cs typeface="宋体" panose="02010600030101010101" pitchFamily="2" charset="-122"/>
              </a:rPr>
              <a:t>目前是所服务的用户为浙江大学城市学院里的</a:t>
            </a:r>
            <a:r>
              <a:rPr lang="en-US" altLang="zh-CN" sz="1000" b="0" u="none">
                <a:latin typeface="造字工房朗倩（非商用）细体" charset="-122"/>
                <a:ea typeface="造字工房朗倩（非商用）细体" charset="-122"/>
                <a:cs typeface="宋体" panose="02010600030101010101" pitchFamily="2" charset="-122"/>
              </a:rPr>
              <a:t>12000</a:t>
            </a:r>
            <a:r>
              <a:rPr lang="zh-CN" altLang="en-US" sz="1000" b="0" u="none">
                <a:latin typeface="造字工房朗倩（非商用）细体" charset="-122"/>
                <a:ea typeface="造字工房朗倩（非商用）细体" charset="-122"/>
                <a:cs typeface="宋体" panose="02010600030101010101" pitchFamily="2" charset="-122"/>
              </a:rPr>
              <a:t>名左右的学生</a:t>
            </a:r>
            <a:endParaRPr lang="zh-CN" altLang="en-US" sz="1000">
              <a:latin typeface="造字工房朗倩（非商用）细体" charset="-122"/>
              <a:ea typeface="造字工房朗倩（非商用）细体" charset="-122"/>
            </a:endParaRPr>
          </a:p>
        </p:txBody>
      </p:sp>
      <p:sp>
        <p:nvSpPr>
          <p:cNvPr id="11" name="文本框 10"/>
          <p:cNvSpPr txBox="1"/>
          <p:nvPr/>
        </p:nvSpPr>
        <p:spPr>
          <a:xfrm>
            <a:off x="2032000" y="2825750"/>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与实时系统的时间关系</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2" name="文本框 11"/>
          <p:cNvSpPr txBox="1"/>
          <p:nvPr/>
        </p:nvSpPr>
        <p:spPr>
          <a:xfrm>
            <a:off x="2032000" y="3160395"/>
            <a:ext cx="5080000" cy="257175"/>
          </a:xfrm>
          <a:prstGeom prst="rect">
            <a:avLst/>
          </a:prstGeom>
          <a:noFill/>
          <a:ln w="9525">
            <a:noFill/>
          </a:ln>
        </p:spPr>
        <p:txBody>
          <a:bodyPr>
            <a:spAutoFit/>
          </a:bodyPr>
          <a:p>
            <a:pPr marL="0" indent="0" algn="l"/>
            <a:r>
              <a:rPr lang="zh-CN" altLang="en-US" sz="1000" b="0" u="none">
                <a:latin typeface="造字工房朗倩（非商用）细体" charset="-122"/>
                <a:ea typeface="造字工房朗倩（非商用）细体" charset="-122"/>
                <a:cs typeface="宋体" panose="02010600030101010101" pitchFamily="2" charset="-122"/>
              </a:rPr>
              <a:t>获取服务器端电脑的实时时间，记录每条记录对应的实时时间</a:t>
            </a:r>
            <a:endParaRPr lang="zh-CN" altLang="en-US" sz="1000" b="0" u="none">
              <a:latin typeface="造字工房朗倩（非商用）细体" charset="-122"/>
              <a:ea typeface="造字工房朗倩（非商用）细体" charset="-122"/>
              <a:cs typeface="宋体" panose="02010600030101010101" pitchFamily="2" charset="-122"/>
            </a:endParaRPr>
          </a:p>
        </p:txBody>
      </p:sp>
      <p:sp>
        <p:nvSpPr>
          <p:cNvPr id="13" name="文本框 12"/>
          <p:cNvSpPr txBox="1"/>
          <p:nvPr/>
        </p:nvSpPr>
        <p:spPr>
          <a:xfrm>
            <a:off x="2032000" y="3415030"/>
            <a:ext cx="5080000" cy="33528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容量需求</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5" name="文本框 14"/>
          <p:cNvSpPr txBox="1"/>
          <p:nvPr/>
        </p:nvSpPr>
        <p:spPr>
          <a:xfrm>
            <a:off x="2032000" y="3750310"/>
            <a:ext cx="5080000" cy="866775"/>
          </a:xfrm>
          <a:prstGeom prst="rect">
            <a:avLst/>
          </a:prstGeom>
          <a:noFill/>
          <a:ln w="9525">
            <a:noFill/>
          </a:ln>
        </p:spPr>
        <p:txBody>
          <a:bodyPr>
            <a:spAutoFit/>
          </a:bodyPr>
          <a:p>
            <a:pPr marL="266700" indent="-266700" algn="l"/>
            <a:r>
              <a:rPr lang="en-US" altLang="zh-CN" sz="1000" b="0" u="none">
                <a:latin typeface="造字工房朗倩（非商用）细体" charset="-122"/>
                <a:ea typeface="造字工房朗倩（非商用）细体" charset="-122"/>
                <a:cs typeface="Wingdings" panose="05000000000000000000" charset="0"/>
              </a:rPr>
              <a:t> </a:t>
            </a:r>
            <a:r>
              <a:rPr lang="zh-CN" altLang="en-US" sz="1000" b="0" u="none">
                <a:latin typeface="造字工房朗倩（非商用）细体" charset="-122"/>
                <a:ea typeface="造字工房朗倩（非商用）细体" charset="-122"/>
                <a:cs typeface="宋体" panose="02010600030101010101" pitchFamily="2" charset="-122"/>
              </a:rPr>
              <a:t>存储器；</a:t>
            </a:r>
            <a:endParaRPr lang="zh-CN" altLang="en-US" sz="1000" b="0" u="none">
              <a:latin typeface="造字工房朗倩（非商用）细体" charset="-122"/>
              <a:ea typeface="造字工房朗倩（非商用）细体" charset="-122"/>
              <a:cs typeface="宋体" panose="02010600030101010101" pitchFamily="2" charset="-122"/>
            </a:endParaRPr>
          </a:p>
          <a:p>
            <a:pPr marL="266700" indent="-266700" algn="l"/>
            <a:r>
              <a:rPr lang="en-US" altLang="zh-CN" sz="1000" b="0" u="none">
                <a:latin typeface="造字工房朗倩（非商用）细体" charset="-122"/>
                <a:ea typeface="造字工房朗倩（非商用）细体" charset="-122"/>
                <a:cs typeface="Wingdings" panose="05000000000000000000" charset="0"/>
              </a:rPr>
              <a:t> </a:t>
            </a:r>
            <a:r>
              <a:rPr lang="zh-CN" altLang="en-US" sz="1000" b="0" u="none">
                <a:latin typeface="造字工房朗倩（非商用）细体" charset="-122"/>
                <a:ea typeface="造字工房朗倩（非商用）细体" charset="-122"/>
                <a:cs typeface="宋体" panose="02010600030101010101" pitchFamily="2" charset="-122"/>
              </a:rPr>
              <a:t>磁盘空间；</a:t>
            </a:r>
            <a:endParaRPr lang="zh-CN" altLang="en-US" sz="1000" b="0" u="none">
              <a:latin typeface="造字工房朗倩（非商用）细体" charset="-122"/>
              <a:ea typeface="造字工房朗倩（非商用）细体" charset="-122"/>
              <a:cs typeface="宋体" panose="02010600030101010101" pitchFamily="2" charset="-122"/>
            </a:endParaRPr>
          </a:p>
          <a:p>
            <a:pPr marL="266700" indent="-266700" algn="l"/>
            <a:r>
              <a:rPr lang="zh-CN" altLang="en-US" sz="1000" b="0" u="none">
                <a:latin typeface="造字工房朗倩（非商用）细体" charset="-122"/>
                <a:ea typeface="造字工房朗倩（非商用）细体" charset="-122"/>
                <a:cs typeface="宋体" panose="02010600030101010101" pitchFamily="2" charset="-122"/>
                <a:sym typeface="+mn-ea"/>
              </a:rPr>
              <a:t> 硬盘：至少80G以上；</a:t>
            </a:r>
            <a:endParaRPr lang="zh-CN" altLang="en-US" sz="1000" b="0" u="none">
              <a:latin typeface="造字工房朗倩（非商用）细体" charset="-122"/>
              <a:ea typeface="造字工房朗倩（非商用）细体" charset="-122"/>
              <a:cs typeface="宋体" panose="02010600030101010101" pitchFamily="2" charset="-122"/>
              <a:sym typeface="+mn-ea"/>
            </a:endParaRPr>
          </a:p>
          <a:p>
            <a:pPr marL="266700" indent="-266700" algn="l"/>
            <a:r>
              <a:rPr lang="zh-CN" altLang="en-US" sz="1000" b="0" u="none">
                <a:latin typeface="造字工房朗倩（非商用）细体" charset="-122"/>
                <a:ea typeface="造字工房朗倩（非商用）细体" charset="-122"/>
                <a:cs typeface="宋体" panose="02010600030101010101" pitchFamily="2" charset="-122"/>
                <a:sym typeface="+mn-ea"/>
              </a:rPr>
              <a:t>    CD－ROM：32倍速以上；</a:t>
            </a:r>
            <a:endParaRPr lang="zh-CN" altLang="en-US" sz="1000" b="0" u="none">
              <a:latin typeface="造字工房朗倩（非商用）细体" charset="-122"/>
              <a:ea typeface="造字工房朗倩（非商用）细体" charset="-122"/>
              <a:cs typeface="宋体" panose="02010600030101010101" pitchFamily="2" charset="-122"/>
              <a:sym typeface="+mn-ea"/>
            </a:endParaRPr>
          </a:p>
          <a:p>
            <a:pPr marL="266700" indent="-266700" algn="l"/>
            <a:r>
              <a:rPr lang="en-US" altLang="zh-CN" sz="1000">
                <a:latin typeface="造字工房朗倩（非商用）细体" charset="-122"/>
                <a:ea typeface="造字工房朗倩（非商用）细体" charset="-122"/>
                <a:cs typeface="Wingdings" panose="05000000000000000000" charset="0"/>
                <a:sym typeface="+mn-ea"/>
              </a:rPr>
              <a:t> </a:t>
            </a:r>
            <a:r>
              <a:rPr lang="zh-CN" altLang="en-US" sz="1000" b="0" u="none">
                <a:latin typeface="造字工房朗倩（非商用）细体" charset="-122"/>
                <a:ea typeface="造字工房朗倩（非商用）细体" charset="-122"/>
                <a:cs typeface="宋体" panose="02010600030101010101" pitchFamily="2" charset="-122"/>
              </a:rPr>
              <a:t>数据库中表的最大行数：表的最大行数为3</a:t>
            </a:r>
            <a:endParaRPr lang="zh-CN" altLang="en-US" sz="1000" b="0" u="none">
              <a:latin typeface="造字工房朗倩（非商用）细体" charset="-122"/>
              <a:ea typeface="造字工房朗倩（非商用）细体" charset="-122"/>
              <a:cs typeface="宋体" panose="02010600030101010101" pitchFamily="2" charset="-122"/>
            </a:endParaRPr>
          </a:p>
        </p:txBody>
      </p:sp>
    </p:spTree>
  </p:cSld>
  <p:clrMapOvr>
    <a:masterClrMapping/>
  </p:clrMapOvr>
  <p:transition>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16518" y="90818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32542" y="882928"/>
            <a:ext cx="140589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安全措施需求</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611576"/>
            <a:chOff x="5816" y="4526"/>
            <a:chExt cx="1217" cy="1052"/>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907"/>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29</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55"/>
              <a:chOff x="5986" y="4552"/>
              <a:chExt cx="438" cy="355"/>
            </a:xfrm>
          </p:grpSpPr>
          <p:cxnSp>
            <p:nvCxnSpPr>
              <p:cNvPr id="30" name="直接连接符 29"/>
              <p:cNvCxnSpPr>
                <a:endCxn id="28" idx="0"/>
              </p:cNvCxnSpPr>
              <p:nvPr/>
            </p:nvCxnSpPr>
            <p:spPr>
              <a:xfrm>
                <a:off x="6109" y="4700"/>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6" name="文本框 15"/>
          <p:cNvSpPr txBox="1"/>
          <p:nvPr/>
        </p:nvSpPr>
        <p:spPr>
          <a:xfrm>
            <a:off x="2097405" y="930275"/>
            <a:ext cx="5080000" cy="3282950"/>
          </a:xfrm>
          <a:prstGeom prst="rect">
            <a:avLst/>
          </a:prstGeom>
          <a:noFill/>
          <a:ln w="9525">
            <a:noFill/>
          </a:ln>
        </p:spPr>
        <p:txBody>
          <a:bodyPr>
            <a:spAutoFit/>
          </a:bodyPr>
          <a:p>
            <a:pPr marL="0" indent="0" algn="l" fontAlgn="auto"/>
            <a:r>
              <a:rPr lang="en-US" altLang="zh-CN" sz="1600" b="0" u="none">
                <a:latin typeface="造字工房朗倩（非商用）细体" charset="-122"/>
                <a:ea typeface="造字工房朗倩（非商用）细体" charset="-122"/>
                <a:cs typeface="宋体" panose="02010600030101010101" pitchFamily="2" charset="-122"/>
              </a:rPr>
              <a:t>1</a:t>
            </a:r>
            <a:r>
              <a:rPr lang="zh-CN" altLang="en-US" sz="1600" b="0" u="none">
                <a:latin typeface="造字工房朗倩（非商用）细体" charset="-122"/>
                <a:ea typeface="造字工房朗倩（非商用）细体" charset="-122"/>
                <a:cs typeface="宋体" panose="02010600030101010101" pitchFamily="2" charset="-122"/>
              </a:rPr>
              <a:t>、为了保证数据存储的绝对可靠，硬盘应使用磁盘冗余阵列（</a:t>
            </a:r>
            <a:r>
              <a:rPr lang="en-US" altLang="zh-CN" sz="1600" b="0" u="none">
                <a:latin typeface="造字工房朗倩（非商用）细体" charset="-122"/>
                <a:ea typeface="造字工房朗倩（非商用）细体" charset="-122"/>
                <a:cs typeface="宋体" panose="02010600030101010101" pitchFamily="2" charset="-122"/>
              </a:rPr>
              <a:t>RAID 01</a:t>
            </a:r>
            <a:r>
              <a:rPr lang="zh-CN" altLang="en-US" sz="1600" b="0" u="none">
                <a:latin typeface="造字工房朗倩（非商用）细体" charset="-122"/>
                <a:ea typeface="造字工房朗倩（非商用）细体" charset="-122"/>
                <a:cs typeface="宋体" panose="02010600030101010101" pitchFamily="2" charset="-122"/>
              </a:rPr>
              <a:t>）</a:t>
            </a:r>
            <a:endParaRPr lang="zh-CN" altLang="en-US" sz="1600" b="0" u="none">
              <a:latin typeface="造字工房朗倩（非商用）细体" charset="-122"/>
              <a:ea typeface="造字工房朗倩（非商用）细体" charset="-122"/>
              <a:cs typeface="宋体" panose="02010600030101010101" pitchFamily="2" charset="-122"/>
            </a:endParaRPr>
          </a:p>
          <a:p>
            <a:pPr marL="0" indent="0" algn="l" fontAlgn="auto"/>
            <a:endParaRPr lang="zh-CN" altLang="en-US" sz="1600" b="0" u="none">
              <a:latin typeface="造字工房朗倩（非商用）细体" charset="-122"/>
              <a:ea typeface="造字工房朗倩（非商用）细体" charset="-122"/>
              <a:cs typeface="宋体" panose="02010600030101010101" pitchFamily="2" charset="-122"/>
            </a:endParaRPr>
          </a:p>
          <a:p>
            <a:pPr marL="0" indent="0" algn="l" fontAlgn="auto"/>
            <a:r>
              <a:rPr lang="en-US" altLang="zh-CN" sz="1600" b="0" u="none">
                <a:latin typeface="造字工房朗倩（非商用）细体" charset="-122"/>
                <a:ea typeface="造字工房朗倩（非商用）细体" charset="-122"/>
                <a:cs typeface="宋体" panose="02010600030101010101" pitchFamily="2" charset="-122"/>
              </a:rPr>
              <a:t>2</a:t>
            </a:r>
            <a:r>
              <a:rPr lang="zh-CN" altLang="en-US" sz="1600" b="0" u="none">
                <a:latin typeface="造字工房朗倩（非商用）细体" charset="-122"/>
                <a:ea typeface="造字工房朗倩（非商用）细体" charset="-122"/>
                <a:cs typeface="宋体" panose="02010600030101010101" pitchFamily="2" charset="-122"/>
              </a:rPr>
              <a:t>、为了防止服务器不可预测的故障，或者服务器的定期维护对公司整个业务造成的影响，所有建议使用两台服务器。两台服务器应构成双机热备份。中间使用</a:t>
            </a:r>
            <a:r>
              <a:rPr lang="en-US" altLang="zh-CN" sz="1600" b="0" u="none">
                <a:latin typeface="造字工房朗倩（非商用）细体" charset="-122"/>
                <a:ea typeface="造字工房朗倩（非商用）细体" charset="-122"/>
                <a:cs typeface="宋体" panose="02010600030101010101" pitchFamily="2" charset="-122"/>
              </a:rPr>
              <a:t>Watchdog</a:t>
            </a:r>
            <a:r>
              <a:rPr lang="zh-CN" altLang="en-US" sz="1600" b="0" u="none">
                <a:latin typeface="造字工房朗倩（非商用）细体" charset="-122"/>
                <a:ea typeface="造字工房朗倩（非商用）细体" charset="-122"/>
                <a:cs typeface="宋体" panose="02010600030101010101" pitchFamily="2" charset="-122"/>
              </a:rPr>
              <a:t>电路。这样的结构可以保证整个系统的长时间不间断工作，即使在服务器定期维护的时候也可以使用后备另一台服务器工作</a:t>
            </a:r>
            <a:endParaRPr lang="zh-CN" altLang="en-US" sz="1600" b="0" u="none">
              <a:latin typeface="造字工房朗倩（非商用）细体" charset="-122"/>
              <a:ea typeface="造字工房朗倩（非商用）细体" charset="-122"/>
              <a:cs typeface="宋体" panose="02010600030101010101" pitchFamily="2" charset="-122"/>
            </a:endParaRPr>
          </a:p>
          <a:p>
            <a:pPr marL="0" indent="0" algn="l" fontAlgn="auto"/>
            <a:endParaRPr lang="zh-CN" altLang="en-US" sz="1600" b="0" u="none">
              <a:latin typeface="造字工房朗倩（非商用）细体" charset="-122"/>
              <a:ea typeface="造字工房朗倩（非商用）细体" charset="-122"/>
              <a:cs typeface="宋体" panose="02010600030101010101" pitchFamily="2" charset="-122"/>
            </a:endParaRPr>
          </a:p>
          <a:p>
            <a:pPr marL="0" indent="0" algn="l" fontAlgn="auto"/>
            <a:r>
              <a:rPr lang="en-US" altLang="zh-CN" sz="1600" b="0" u="none">
                <a:latin typeface="造字工房朗倩（非商用）细体" charset="-122"/>
                <a:ea typeface="造字工房朗倩（非商用）细体" charset="-122"/>
                <a:cs typeface="宋体" panose="02010600030101010101" pitchFamily="2" charset="-122"/>
              </a:rPr>
              <a:t>3</a:t>
            </a:r>
            <a:r>
              <a:rPr lang="zh-CN" altLang="en-US" sz="1600" b="0" u="none">
                <a:latin typeface="造字工房朗倩（非商用）细体" charset="-122"/>
                <a:ea typeface="造字工房朗倩（非商用）细体" charset="-122"/>
                <a:cs typeface="宋体" panose="02010600030101010101" pitchFamily="2" charset="-122"/>
              </a:rPr>
              <a:t>、服务器应支持热插拔电源</a:t>
            </a:r>
            <a:endParaRPr lang="zh-CN" altLang="en-US" sz="1600" b="0" u="none">
              <a:latin typeface="造字工房朗倩（非商用）细体" charset="-122"/>
              <a:ea typeface="造字工房朗倩（非商用）细体" charset="-122"/>
              <a:cs typeface="宋体" panose="02010600030101010101" pitchFamily="2" charset="-122"/>
            </a:endParaRPr>
          </a:p>
          <a:p>
            <a:pPr marL="0" indent="0" algn="l" fontAlgn="auto"/>
            <a:endParaRPr lang="zh-CN" altLang="en-US" sz="1600" b="0" u="none">
              <a:latin typeface="造字工房朗倩（非商用）细体" charset="-122"/>
              <a:ea typeface="造字工房朗倩（非商用）细体" charset="-122"/>
              <a:cs typeface="宋体" panose="02010600030101010101" pitchFamily="2" charset="-122"/>
            </a:endParaRPr>
          </a:p>
          <a:p>
            <a:pPr marL="0" indent="0" algn="l" fontAlgn="auto"/>
            <a:r>
              <a:rPr lang="en-US" altLang="zh-CN" sz="1600" b="0" u="none">
                <a:latin typeface="造字工房朗倩（非商用）细体" charset="-122"/>
                <a:ea typeface="造字工房朗倩（非商用）细体" charset="-122"/>
                <a:cs typeface="宋体" panose="02010600030101010101" pitchFamily="2" charset="-122"/>
              </a:rPr>
              <a:t>4</a:t>
            </a:r>
            <a:r>
              <a:rPr lang="zh-CN" altLang="en-US" sz="1600" b="0" u="none">
                <a:latin typeface="造字工房朗倩（非商用）细体" charset="-122"/>
                <a:ea typeface="造字工房朗倩（非商用）细体" charset="-122"/>
                <a:cs typeface="宋体" panose="02010600030101010101" pitchFamily="2" charset="-122"/>
              </a:rPr>
              <a:t>、服务器必须配备</a:t>
            </a:r>
            <a:r>
              <a:rPr lang="en-US" altLang="zh-CN" sz="1600" b="0" u="none">
                <a:latin typeface="造字工房朗倩（非商用）细体" charset="-122"/>
                <a:ea typeface="造字工房朗倩（非商用）细体" charset="-122"/>
                <a:cs typeface="宋体" panose="02010600030101010101" pitchFamily="2" charset="-122"/>
              </a:rPr>
              <a:t>UPS</a:t>
            </a:r>
            <a:r>
              <a:rPr lang="zh-CN" altLang="en-US" sz="1600" b="0" u="none">
                <a:latin typeface="造字工房朗倩（非商用）细体" charset="-122"/>
                <a:ea typeface="造字工房朗倩（非商用）细体" charset="-122"/>
                <a:cs typeface="宋体" panose="02010600030101010101" pitchFamily="2" charset="-122"/>
              </a:rPr>
              <a:t>（不间断电源）</a:t>
            </a:r>
            <a:endParaRPr lang="zh-CN" altLang="en-US" sz="1600">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96016" y="2100398"/>
            <a:ext cx="1200150" cy="754380"/>
          </a:xfrm>
          <a:prstGeom prst="rect">
            <a:avLst/>
          </a:prstGeom>
          <a:noFill/>
        </p:spPr>
        <p:txBody>
          <a:bodyPr wrap="none" rtlCol="0">
            <a:spAutoFit/>
          </a:bodyPr>
          <a:lstStyle/>
          <a:p>
            <a:pPr algn="l"/>
            <a:r>
              <a:rPr lang="zh-CN" altLang="en-US" sz="4000" b="1" dirty="0">
                <a:solidFill>
                  <a:schemeClr val="tx1">
                    <a:lumMod val="85000"/>
                    <a:lumOff val="15000"/>
                  </a:schemeClr>
                </a:solidFill>
                <a:latin typeface="造字工房悦圆演示版常规体" charset="-122"/>
                <a:ea typeface="造字工房悦圆演示版常规体" charset="-122"/>
              </a:rPr>
              <a:t>引言</a:t>
            </a:r>
            <a:endParaRPr lang="zh-CN" altLang="en-US" sz="4000" b="1" dirty="0">
              <a:solidFill>
                <a:schemeClr val="tx1">
                  <a:lumMod val="85000"/>
                  <a:lumOff val="15000"/>
                </a:schemeClr>
              </a:solidFill>
              <a:latin typeface="造字工房悦圆演示版常规体" charset="-122"/>
              <a:ea typeface="造字工房悦圆演示版常规体" charset="-122"/>
            </a:endParaRPr>
          </a:p>
        </p:txBody>
      </p:sp>
      <p:grpSp>
        <p:nvGrpSpPr>
          <p:cNvPr id="7" name="组合 6"/>
          <p:cNvGrpSpPr/>
          <p:nvPr/>
        </p:nvGrpSpPr>
        <p:grpSpPr>
          <a:xfrm rot="21433112">
            <a:off x="3523407" y="1568068"/>
            <a:ext cx="2097186" cy="1797947"/>
            <a:chOff x="2834854" y="1563638"/>
            <a:chExt cx="2837876" cy="2432951"/>
          </a:xfrm>
        </p:grpSpPr>
        <p:sp>
          <p:nvSpPr>
            <p:cNvPr id="10" name="六边形 9"/>
            <p:cNvSpPr/>
            <p:nvPr/>
          </p:nvSpPr>
          <p:spPr>
            <a:xfrm>
              <a:off x="2864418" y="1563638"/>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p:nvPr/>
          </p:nvSpPr>
          <p:spPr>
            <a:xfrm rot="2111975">
              <a:off x="2834854" y="1575630"/>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0"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148064"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4195971" y="4438015"/>
            <a:ext cx="773100" cy="616572"/>
            <a:chOff x="5816" y="4526"/>
            <a:chExt cx="1217" cy="971"/>
          </a:xfrm>
        </p:grpSpPr>
        <p:sp>
          <p:nvSpPr>
            <p:cNvPr id="4" name="矩形 3"/>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extBox 2"/>
            <p:cNvSpPr txBox="1"/>
            <p:nvPr/>
          </p:nvSpPr>
          <p:spPr>
            <a:xfrm>
              <a:off x="6149" y="4883"/>
              <a:ext cx="560" cy="614"/>
            </a:xfrm>
            <a:prstGeom prst="rect">
              <a:avLst/>
            </a:prstGeom>
            <a:noFill/>
          </p:spPr>
          <p:txBody>
            <a:bodyPr wrap="none" rtlCol="0">
              <a:spAutoFit/>
            </a:bodyPr>
            <a:p>
              <a:pPr algn="ctr"/>
              <a:r>
                <a:rPr lang="en-US" dirty="0">
                  <a:latin typeface="造字工房朗倩（非商用）细体" charset="-122"/>
                  <a:ea typeface="造字工房朗倩（非商用）细体" charset="-122"/>
                </a:rPr>
                <a:t>3</a:t>
              </a:r>
              <a:endParaRPr lang="en-US" dirty="0">
                <a:latin typeface="造字工房朗倩（非商用）细体" charset="-122"/>
                <a:ea typeface="造字工房朗倩（非商用）细体" charset="-122"/>
              </a:endParaRPr>
            </a:p>
          </p:txBody>
        </p:sp>
        <p:grpSp>
          <p:nvGrpSpPr>
            <p:cNvPr id="9" name="组合 8"/>
            <p:cNvGrpSpPr/>
            <p:nvPr/>
          </p:nvGrpSpPr>
          <p:grpSpPr>
            <a:xfrm>
              <a:off x="5986" y="4552"/>
              <a:ext cx="443" cy="331"/>
              <a:chOff x="5986" y="4552"/>
              <a:chExt cx="443" cy="331"/>
            </a:xfrm>
          </p:grpSpPr>
          <p:cxnSp>
            <p:nvCxnSpPr>
              <p:cNvPr id="6" name="直接连接符 5"/>
              <p:cNvCxnSpPr>
                <a:endCxn id="5" idx="0"/>
              </p:cNvCxnSpPr>
              <p:nvPr/>
            </p:nvCxnSpPr>
            <p:spPr>
              <a:xfrm>
                <a:off x="6114"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8" name="椭圆 7"/>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16518" y="90818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32542" y="882928"/>
            <a:ext cx="1202055"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安全性需求</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611576"/>
            <a:chOff x="5816" y="4526"/>
            <a:chExt cx="1217" cy="1052"/>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907"/>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30</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55"/>
              <a:chOff x="5986" y="4552"/>
              <a:chExt cx="438" cy="355"/>
            </a:xfrm>
          </p:grpSpPr>
          <p:cxnSp>
            <p:nvCxnSpPr>
              <p:cNvPr id="30" name="直接连接符 29"/>
              <p:cNvCxnSpPr>
                <a:endCxn id="28" idx="0"/>
              </p:cNvCxnSpPr>
              <p:nvPr/>
            </p:nvCxnSpPr>
            <p:spPr>
              <a:xfrm>
                <a:off x="6109" y="4700"/>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6" name="文本框 15"/>
          <p:cNvSpPr txBox="1"/>
          <p:nvPr/>
        </p:nvSpPr>
        <p:spPr>
          <a:xfrm>
            <a:off x="2097405" y="930275"/>
            <a:ext cx="5080000" cy="3039110"/>
          </a:xfrm>
          <a:prstGeom prst="rect">
            <a:avLst/>
          </a:prstGeom>
          <a:noFill/>
          <a:ln w="9525">
            <a:noFill/>
          </a:ln>
        </p:spPr>
        <p:txBody>
          <a:bodyPr>
            <a:spAutoFit/>
          </a:bodyPr>
          <a:p>
            <a:pPr marL="0" indent="0" algn="l" fontAlgn="auto"/>
            <a:r>
              <a:rPr sz="1600" b="0" u="none">
                <a:latin typeface="造字工房朗倩（非商用）细体" charset="-122"/>
                <a:ea typeface="造字工房朗倩（非商用）细体" charset="-122"/>
                <a:cs typeface="宋体" panose="02010600030101010101" pitchFamily="2" charset="-122"/>
              </a:rPr>
              <a:t>1、服务器必须使用专业的防火墙和反病毒软件</a:t>
            </a:r>
            <a:endParaRPr sz="1600" b="0" u="none">
              <a:latin typeface="造字工房朗倩（非商用）细体" charset="-122"/>
              <a:ea typeface="造字工房朗倩（非商用）细体" charset="-122"/>
              <a:cs typeface="宋体" panose="02010600030101010101" pitchFamily="2" charset="-122"/>
            </a:endParaRPr>
          </a:p>
          <a:p>
            <a:pPr marL="0" indent="0" algn="l" fontAlgn="auto"/>
            <a:endParaRPr sz="1600" b="0" u="none">
              <a:latin typeface="造字工房朗倩（非商用）细体" charset="-122"/>
              <a:ea typeface="造字工房朗倩（非商用）细体" charset="-122"/>
              <a:cs typeface="宋体" panose="02010600030101010101" pitchFamily="2" charset="-122"/>
            </a:endParaRPr>
          </a:p>
          <a:p>
            <a:pPr marL="0" indent="0" algn="l" fontAlgn="auto"/>
            <a:r>
              <a:rPr sz="1600" b="0" u="none">
                <a:latin typeface="造字工房朗倩（非商用）细体" charset="-122"/>
                <a:ea typeface="造字工房朗倩（非商用）细体" charset="-122"/>
                <a:cs typeface="宋体" panose="02010600030101010101" pitchFamily="2" charset="-122"/>
              </a:rPr>
              <a:t>2、除了为了运行必须配备的程序以外，服务器上建议尽量不要安装其他无关程序，以减少程序的混乱或者程序的意外冲突</a:t>
            </a:r>
            <a:endParaRPr sz="1600" b="0" u="none">
              <a:latin typeface="造字工房朗倩（非商用）细体" charset="-122"/>
              <a:ea typeface="造字工房朗倩（非商用）细体" charset="-122"/>
              <a:cs typeface="宋体" panose="02010600030101010101" pitchFamily="2" charset="-122"/>
            </a:endParaRPr>
          </a:p>
          <a:p>
            <a:pPr marL="0" indent="0" algn="l" fontAlgn="auto"/>
            <a:endParaRPr sz="1600" b="0" u="none">
              <a:latin typeface="造字工房朗倩（非商用）细体" charset="-122"/>
              <a:ea typeface="造字工房朗倩（非商用）细体" charset="-122"/>
              <a:cs typeface="宋体" panose="02010600030101010101" pitchFamily="2" charset="-122"/>
            </a:endParaRPr>
          </a:p>
          <a:p>
            <a:pPr marL="0" indent="0" algn="l" fontAlgn="auto"/>
            <a:r>
              <a:rPr sz="1600" b="0" u="none">
                <a:latin typeface="造字工房朗倩（非商用）细体" charset="-122"/>
                <a:ea typeface="造字工房朗倩（非商用）细体" charset="-122"/>
                <a:cs typeface="宋体" panose="02010600030101010101" pitchFamily="2" charset="-122"/>
              </a:rPr>
              <a:t>3、各系的操作系统尽量统一。（Windows 9x系列或者Windows 2000系列）。这样可以避免管理软件因为操作系统版本不一致造成的过多的开销</a:t>
            </a:r>
            <a:endParaRPr sz="1600" b="0" u="none">
              <a:latin typeface="造字工房朗倩（非商用）细体" charset="-122"/>
              <a:ea typeface="造字工房朗倩（非商用）细体" charset="-122"/>
              <a:cs typeface="宋体" panose="02010600030101010101" pitchFamily="2" charset="-122"/>
            </a:endParaRPr>
          </a:p>
          <a:p>
            <a:pPr marL="0" indent="0" algn="l" fontAlgn="auto"/>
            <a:endParaRPr sz="1600" b="0" u="none">
              <a:latin typeface="造字工房朗倩（非商用）细体" charset="-122"/>
              <a:ea typeface="造字工房朗倩（非商用）细体" charset="-122"/>
              <a:cs typeface="宋体" panose="02010600030101010101" pitchFamily="2" charset="-122"/>
            </a:endParaRPr>
          </a:p>
          <a:p>
            <a:pPr marL="0" indent="0" algn="l" fontAlgn="auto"/>
            <a:r>
              <a:rPr sz="1600" b="0" u="none">
                <a:latin typeface="造字工房朗倩（非商用）细体" charset="-122"/>
                <a:ea typeface="造字工房朗倩（非商用）细体" charset="-122"/>
                <a:cs typeface="宋体" panose="02010600030101010101" pitchFamily="2" charset="-122"/>
              </a:rPr>
              <a:t>4、各系的机器必须也安装反病毒软件和防火墙。以防止网络上的蠕虫病毒在整个网络范围内的蔓延</a:t>
            </a:r>
            <a:endParaRPr sz="1600" b="0" u="none">
              <a:latin typeface="造字工房朗倩（非商用）细体" charset="-122"/>
              <a:ea typeface="造字工房朗倩（非商用）细体" charset="-122"/>
              <a:cs typeface="宋体" panose="02010600030101010101" pitchFamily="2" charset="-122"/>
            </a:endParaRPr>
          </a:p>
        </p:txBody>
      </p:sp>
    </p:spTree>
  </p:cSld>
  <p:clrMapOvr>
    <a:masterClrMapping/>
  </p:clrMapOvr>
  <p:transition>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16518" y="90818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32542" y="882928"/>
            <a:ext cx="140589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软件质量属性</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611576"/>
            <a:chOff x="5816" y="4526"/>
            <a:chExt cx="1217" cy="1052"/>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907"/>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31</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55"/>
              <a:chOff x="5986" y="4552"/>
              <a:chExt cx="438" cy="355"/>
            </a:xfrm>
          </p:grpSpPr>
          <p:cxnSp>
            <p:nvCxnSpPr>
              <p:cNvPr id="30" name="直接连接符 29"/>
              <p:cNvCxnSpPr>
                <a:endCxn id="28" idx="0"/>
              </p:cNvCxnSpPr>
              <p:nvPr/>
            </p:nvCxnSpPr>
            <p:spPr>
              <a:xfrm>
                <a:off x="6109" y="4700"/>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6" name="文本框 15"/>
          <p:cNvSpPr txBox="1"/>
          <p:nvPr/>
        </p:nvSpPr>
        <p:spPr>
          <a:xfrm>
            <a:off x="2097405" y="930275"/>
            <a:ext cx="5080000" cy="2063750"/>
          </a:xfrm>
          <a:prstGeom prst="rect">
            <a:avLst/>
          </a:prstGeom>
          <a:noFill/>
          <a:ln w="9525">
            <a:noFill/>
          </a:ln>
        </p:spPr>
        <p:txBody>
          <a:bodyPr>
            <a:spAutoFit/>
          </a:bodyPr>
          <a:p>
            <a:pPr marL="0" indent="0" algn="l" fontAlgn="auto"/>
            <a:r>
              <a:rPr sz="1600" b="0" u="none">
                <a:latin typeface="造字工房朗倩（非商用）细体" charset="-122"/>
                <a:ea typeface="造字工房朗倩（非商用）细体" charset="-122"/>
                <a:cs typeface="宋体" panose="02010600030101010101" pitchFamily="2" charset="-122"/>
              </a:rPr>
              <a:t>软件的</a:t>
            </a:r>
            <a:r>
              <a:rPr sz="1600" b="0" u="none">
                <a:solidFill>
                  <a:srgbClr val="C00000"/>
                </a:solidFill>
                <a:latin typeface="造字工房朗倩（非商用）细体" charset="-122"/>
                <a:ea typeface="造字工房朗倩（非商用）细体" charset="-122"/>
                <a:cs typeface="宋体" panose="02010600030101010101" pitchFamily="2" charset="-122"/>
              </a:rPr>
              <a:t>易用性优于易学性</a:t>
            </a:r>
            <a:r>
              <a:rPr sz="1600" b="0" u="none">
                <a:latin typeface="造字工房朗倩（非商用）细体" charset="-122"/>
                <a:ea typeface="造字工房朗倩（非商用）细体" charset="-122"/>
                <a:cs typeface="宋体" panose="02010600030101010101" pitchFamily="2" charset="-122"/>
              </a:rPr>
              <a:t>，从我们这个软件的用户登陆界面十分贴近现在流行的微信、QQ等通讯工具的登陆界面；</a:t>
            </a:r>
            <a:r>
              <a:rPr sz="1600" b="0" u="none">
                <a:solidFill>
                  <a:srgbClr val="00B050"/>
                </a:solidFill>
                <a:latin typeface="造字工房朗倩（非商用）细体" charset="-122"/>
                <a:ea typeface="造字工房朗倩（非商用）细体" charset="-122"/>
                <a:cs typeface="宋体" panose="02010600030101010101" pitchFamily="2" charset="-122"/>
              </a:rPr>
              <a:t>操作界面则为贴近于bilibili、Acfun</a:t>
            </a:r>
            <a:r>
              <a:rPr sz="1600" b="0" u="none">
                <a:latin typeface="造字工房朗倩（非商用）细体" charset="-122"/>
                <a:ea typeface="造字工房朗倩（非商用）细体" charset="-122"/>
                <a:cs typeface="宋体" panose="02010600030101010101" pitchFamily="2" charset="-122"/>
              </a:rPr>
              <a:t>等大型视频弹幕网站的格式。用户方可即时上手，无须额外的学习如何操作该软件。</a:t>
            </a:r>
            <a:endParaRPr sz="1600" b="0" u="none">
              <a:latin typeface="造字工房朗倩（非商用）细体" charset="-122"/>
              <a:ea typeface="造字工房朗倩（非商用）细体" charset="-122"/>
              <a:cs typeface="宋体" panose="02010600030101010101" pitchFamily="2" charset="-122"/>
            </a:endParaRPr>
          </a:p>
          <a:p>
            <a:pPr marL="0" indent="0" algn="l" fontAlgn="auto"/>
            <a:r>
              <a:rPr sz="1600" b="0" u="none">
                <a:latin typeface="造字工房朗倩（非商用）细体" charset="-122"/>
                <a:ea typeface="造字工房朗倩（非商用）细体" charset="-122"/>
                <a:cs typeface="宋体" panose="02010600030101010101" pitchFamily="2" charset="-122"/>
              </a:rPr>
              <a:t>软件的</a:t>
            </a:r>
            <a:r>
              <a:rPr sz="1600" b="0" u="none">
                <a:solidFill>
                  <a:srgbClr val="0070C0"/>
                </a:solidFill>
                <a:latin typeface="造字工房朗倩（非商用）细体" charset="-122"/>
                <a:ea typeface="造字工房朗倩（非商用）细体" charset="-122"/>
                <a:cs typeface="宋体" panose="02010600030101010101" pitchFamily="2" charset="-122"/>
              </a:rPr>
              <a:t>可移植性优于有效性</a:t>
            </a:r>
            <a:r>
              <a:rPr sz="1600" b="0" u="none">
                <a:latin typeface="造字工房朗倩（非商用）细体" charset="-122"/>
                <a:ea typeface="造字工房朗倩（非商用）细体" charset="-122"/>
                <a:cs typeface="宋体" panose="02010600030101010101" pitchFamily="2" charset="-122"/>
              </a:rPr>
              <a:t>，该软件的根本目的是</a:t>
            </a:r>
            <a:r>
              <a:rPr sz="1600" b="0" u="none">
                <a:solidFill>
                  <a:srgbClr val="FFC000"/>
                </a:solidFill>
                <a:latin typeface="造字工房朗倩（非商用）细体" charset="-122"/>
                <a:ea typeface="造字工房朗倩（非商用）细体" charset="-122"/>
                <a:cs typeface="宋体" panose="02010600030101010101" pitchFamily="2" charset="-122"/>
              </a:rPr>
              <a:t>移植到power point上面</a:t>
            </a:r>
            <a:r>
              <a:rPr sz="1600" b="0" u="none">
                <a:latin typeface="造字工房朗倩（非商用）细体" charset="-122"/>
                <a:ea typeface="造字工房朗倩（非商用）细体" charset="-122"/>
                <a:cs typeface="宋体" panose="02010600030101010101" pitchFamily="2" charset="-122"/>
              </a:rPr>
              <a:t>进行演讲用的，所以它的可移植性很高</a:t>
            </a:r>
            <a:endParaRPr sz="1600" b="0" u="none">
              <a:latin typeface="造字工房朗倩（非商用）细体" charset="-122"/>
              <a:ea typeface="造字工房朗倩（非商用）细体" charset="-122"/>
              <a:cs typeface="宋体" panose="02010600030101010101" pitchFamily="2" charset="-122"/>
            </a:endParaRPr>
          </a:p>
        </p:txBody>
      </p:sp>
      <p:pic>
        <p:nvPicPr>
          <p:cNvPr id="6"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3488" y="323800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7"/>
          <p:cNvSpPr txBox="1"/>
          <p:nvPr/>
        </p:nvSpPr>
        <p:spPr>
          <a:xfrm>
            <a:off x="219512" y="3212743"/>
            <a:ext cx="1609725" cy="356870"/>
          </a:xfrm>
          <a:prstGeom prst="rect">
            <a:avLst/>
          </a:prstGeom>
          <a:noFill/>
        </p:spPr>
        <p:txBody>
          <a:bodyPr wrap="none" rtlCol="0">
            <a:spAutoFit/>
          </a:bodyPr>
          <a:p>
            <a:pPr algn="l"/>
            <a:r>
              <a:rPr lang="zh-CN" altLang="en-US" sz="1600" b="1" dirty="0">
                <a:solidFill>
                  <a:schemeClr val="tx1">
                    <a:lumMod val="85000"/>
                    <a:lumOff val="15000"/>
                  </a:schemeClr>
                </a:solidFill>
                <a:latin typeface="造字工房朗倩（非商用）细体" charset="-122"/>
                <a:ea typeface="造字工房朗倩（非商用）细体" charset="-122"/>
              </a:rPr>
              <a:t>系统角色及权限</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sp>
        <p:nvSpPr>
          <p:cNvPr id="12" name="文本框 11"/>
          <p:cNvSpPr txBox="1"/>
          <p:nvPr/>
        </p:nvSpPr>
        <p:spPr>
          <a:xfrm>
            <a:off x="2126615" y="3691255"/>
            <a:ext cx="5756910" cy="600710"/>
          </a:xfrm>
          <a:prstGeom prst="rect">
            <a:avLst/>
          </a:prstGeom>
          <a:noFill/>
        </p:spPr>
        <p:txBody>
          <a:bodyPr wrap="square" rtlCol="0">
            <a:spAutoFit/>
          </a:bodyPr>
          <a:p>
            <a:pPr algn="l"/>
            <a:r>
              <a:rPr lang="zh-CN" altLang="en-US" sz="1600">
                <a:solidFill>
                  <a:schemeClr val="accent3">
                    <a:lumMod val="75000"/>
                  </a:schemeClr>
                </a:solidFill>
                <a:latin typeface="造字工房朗倩（非商用）细体" charset="-122"/>
                <a:ea typeface="造字工房朗倩（非商用）细体" charset="-122"/>
              </a:rPr>
              <a:t>教师类</a:t>
            </a:r>
            <a:r>
              <a:rPr lang="zh-CN" altLang="en-US" sz="1600">
                <a:latin typeface="造字工房朗倩（非商用）细体" charset="-122"/>
                <a:ea typeface="造字工房朗倩（非商用）细体" charset="-122"/>
              </a:rPr>
              <a:t>用户不但能控制弹幕的输出，而且其本身也能发送弹幕，还可以管理学生界面</a:t>
            </a:r>
            <a:endParaRPr lang="zh-CN" altLang="en-US" sz="1600">
              <a:latin typeface="造字工房朗倩（非商用）细体" charset="-122"/>
              <a:ea typeface="造字工房朗倩（非商用）细体" charset="-122"/>
            </a:endParaRPr>
          </a:p>
        </p:txBody>
      </p:sp>
      <p:sp>
        <p:nvSpPr>
          <p:cNvPr id="13" name="文本框 12"/>
          <p:cNvSpPr txBox="1"/>
          <p:nvPr/>
        </p:nvSpPr>
        <p:spPr>
          <a:xfrm>
            <a:off x="2126615" y="3090545"/>
            <a:ext cx="5977255" cy="600710"/>
          </a:xfrm>
          <a:prstGeom prst="rect">
            <a:avLst/>
          </a:prstGeom>
          <a:noFill/>
        </p:spPr>
        <p:txBody>
          <a:bodyPr wrap="square" rtlCol="0">
            <a:spAutoFit/>
          </a:bodyPr>
          <a:p>
            <a:r>
              <a:rPr lang="zh-CN" altLang="en-US" sz="1600">
                <a:solidFill>
                  <a:schemeClr val="accent5">
                    <a:lumMod val="75000"/>
                  </a:schemeClr>
                </a:solidFill>
                <a:latin typeface="造字工房朗倩（非商用）细体" charset="-122"/>
                <a:ea typeface="造字工房朗倩（非商用）细体" charset="-122"/>
                <a:sym typeface="+mn-ea"/>
              </a:rPr>
              <a:t>学生类</a:t>
            </a:r>
            <a:r>
              <a:rPr lang="zh-CN" altLang="en-US" sz="1600">
                <a:latin typeface="造字工房朗倩（非商用）细体" charset="-122"/>
                <a:ea typeface="造字工房朗倩（非商用）细体" charset="-122"/>
                <a:sym typeface="+mn-ea"/>
              </a:rPr>
              <a:t>用户只能登陆到学生界面，进行发送弹幕，连续发送弹幕数量达到额定的值则弹出提醒框，限制发送数量</a:t>
            </a:r>
            <a:endParaRPr lang="zh-CN" altLang="en-US" sz="1600">
              <a:latin typeface="造字工房朗倩（非商用）细体" charset="-122"/>
              <a:ea typeface="造字工房朗倩（非商用）细体" charset="-122"/>
              <a:sym typeface="+mn-ea"/>
            </a:endParaRPr>
          </a:p>
        </p:txBody>
      </p:sp>
      <p:sp>
        <p:nvSpPr>
          <p:cNvPr id="100" name="文本框 99"/>
          <p:cNvSpPr txBox="1"/>
          <p:nvPr/>
        </p:nvSpPr>
        <p:spPr>
          <a:xfrm>
            <a:off x="2126615" y="4291965"/>
            <a:ext cx="5080000" cy="600710"/>
          </a:xfrm>
          <a:prstGeom prst="rect">
            <a:avLst/>
          </a:prstGeom>
          <a:noFill/>
          <a:ln w="9525">
            <a:noFill/>
          </a:ln>
        </p:spPr>
        <p:txBody>
          <a:bodyPr>
            <a:spAutoFit/>
          </a:bodyPr>
          <a:p>
            <a:pPr marL="0" indent="0" algn="l"/>
            <a:r>
              <a:rPr lang="zh-CN" altLang="en-US" sz="1600" b="0" u="none">
                <a:solidFill>
                  <a:srgbClr val="FF0000"/>
                </a:solidFill>
                <a:latin typeface="造字工房朗倩（非商用）细体" charset="-122"/>
                <a:ea typeface="造字工房朗倩（非商用）细体" charset="-122"/>
                <a:cs typeface="宋体" panose="02010600030101010101" pitchFamily="2" charset="-122"/>
              </a:rPr>
              <a:t>管理员</a:t>
            </a:r>
            <a:r>
              <a:rPr lang="zh-CN" altLang="en-US" sz="1600" b="0" u="none">
                <a:latin typeface="造字工房朗倩（非商用）细体" charset="-122"/>
                <a:ea typeface="造字工房朗倩（非商用）细体" charset="-122"/>
                <a:cs typeface="宋体" panose="02010600030101010101" pitchFamily="2" charset="-122"/>
              </a:rPr>
              <a:t>用户能够查看系统后台，弹幕发送的时间、发送人，进行敏感词的管理，其他用户的密码管理</a:t>
            </a:r>
            <a:endParaRPr lang="zh-CN" altLang="en-US" sz="1600" b="0" u="none">
              <a:latin typeface="造字工房朗倩（非商用）细体" charset="-122"/>
              <a:ea typeface="造字工房朗倩（非商用）细体" charset="-122"/>
              <a:cs typeface="宋体" panose="02010600030101010101" pitchFamily="2" charset="-122"/>
            </a:endParaRPr>
          </a:p>
        </p:txBody>
      </p:sp>
      <p:cxnSp>
        <p:nvCxnSpPr>
          <p:cNvPr id="10" name="直接连接符 9"/>
          <p:cNvCxnSpPr/>
          <p:nvPr/>
        </p:nvCxnSpPr>
        <p:spPr>
          <a:xfrm>
            <a:off x="116205" y="2994025"/>
            <a:ext cx="8754110" cy="0"/>
          </a:xfrm>
          <a:prstGeom prst="line">
            <a:avLst/>
          </a:prstGeom>
          <a:ln w="12700" cmpd="sng">
            <a:solidFill>
              <a:srgbClr val="262626"/>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ransition>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04148" y="90818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20172" y="882928"/>
            <a:ext cx="99822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用户文档</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611576"/>
            <a:chOff x="5816" y="4526"/>
            <a:chExt cx="1217" cy="1052"/>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907"/>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32</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55"/>
              <a:chOff x="5986" y="4552"/>
              <a:chExt cx="438" cy="355"/>
            </a:xfrm>
          </p:grpSpPr>
          <p:cxnSp>
            <p:nvCxnSpPr>
              <p:cNvPr id="30" name="直接连接符 29"/>
              <p:cNvCxnSpPr>
                <a:endCxn id="28" idx="0"/>
              </p:cNvCxnSpPr>
              <p:nvPr/>
            </p:nvCxnSpPr>
            <p:spPr>
              <a:xfrm>
                <a:off x="6109" y="4700"/>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1" name="文本框 10"/>
          <p:cNvSpPr txBox="1"/>
          <p:nvPr/>
        </p:nvSpPr>
        <p:spPr>
          <a:xfrm>
            <a:off x="1828165" y="1727200"/>
            <a:ext cx="1781175" cy="489585"/>
          </a:xfrm>
          <a:prstGeom prst="rect">
            <a:avLst/>
          </a:prstGeom>
          <a:noFill/>
          <a:ln w="9525">
            <a:noFill/>
          </a:ln>
        </p:spPr>
        <p:txBody>
          <a:bodyPr wrap="square">
            <a:spAutoFit/>
          </a:bodyPr>
          <a:p>
            <a:pPr marL="0" indent="0" algn="l"/>
            <a:r>
              <a:rPr lang="zh-CN" altLang="en-US" sz="2400" b="0" u="none">
                <a:latin typeface="造字工房朗倩（非商用）细体" charset="-122"/>
                <a:ea typeface="造字工房朗倩（非商用）细体" charset="-122"/>
                <a:cs typeface="宋体" panose="02010600030101010101" pitchFamily="2" charset="-122"/>
              </a:rPr>
              <a:t>●用户手册</a:t>
            </a:r>
            <a:endParaRPr lang="zh-CN" altLang="en-US" sz="2400" b="0" u="none">
              <a:latin typeface="造字工房朗倩（非商用）细体" charset="-122"/>
              <a:ea typeface="造字工房朗倩（非商用）细体" charset="-122"/>
              <a:cs typeface="宋体" panose="02010600030101010101" pitchFamily="2" charset="-122"/>
            </a:endParaRPr>
          </a:p>
        </p:txBody>
      </p:sp>
      <p:sp>
        <p:nvSpPr>
          <p:cNvPr id="16" name="文本框 15"/>
          <p:cNvSpPr txBox="1"/>
          <p:nvPr/>
        </p:nvSpPr>
        <p:spPr>
          <a:xfrm>
            <a:off x="4193540" y="1793240"/>
            <a:ext cx="5956935"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纸质文档，16开本</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7" name="文本框 16"/>
          <p:cNvSpPr txBox="1"/>
          <p:nvPr/>
        </p:nvSpPr>
        <p:spPr>
          <a:xfrm>
            <a:off x="1826260" y="1063625"/>
            <a:ext cx="1781175" cy="489585"/>
          </a:xfrm>
          <a:prstGeom prst="rect">
            <a:avLst/>
          </a:prstGeom>
          <a:noFill/>
          <a:ln w="9525">
            <a:noFill/>
          </a:ln>
        </p:spPr>
        <p:txBody>
          <a:bodyPr wrap="square">
            <a:spAutoFit/>
          </a:bodyPr>
          <a:p>
            <a:pPr marL="0" indent="0" algn="l"/>
            <a:r>
              <a:rPr lang="zh-CN" altLang="en-US" sz="2400">
                <a:latin typeface="造字工房朗倩（非商用）细体" charset="-122"/>
                <a:ea typeface="造字工房朗倩（非商用）细体" charset="-122"/>
                <a:cs typeface="宋体" panose="02010600030101010101" pitchFamily="2" charset="-122"/>
                <a:sym typeface="+mn-ea"/>
              </a:rPr>
              <a:t>●</a:t>
            </a:r>
            <a:r>
              <a:rPr lang="zh-CN" altLang="en-US" sz="2400" b="0" u="none">
                <a:latin typeface="造字工房朗倩（非商用）细体" charset="-122"/>
                <a:ea typeface="造字工房朗倩（非商用）细体" charset="-122"/>
                <a:cs typeface="宋体" panose="02010600030101010101" pitchFamily="2" charset="-122"/>
              </a:rPr>
              <a:t>安装指南</a:t>
            </a:r>
            <a:endParaRPr lang="zh-CN" altLang="en-US" sz="2400" b="0" u="none">
              <a:latin typeface="造字工房朗倩（非商用）细体" charset="-122"/>
              <a:ea typeface="造字工房朗倩（非商用）细体" charset="-122"/>
              <a:cs typeface="宋体" panose="02010600030101010101" pitchFamily="2" charset="-122"/>
            </a:endParaRPr>
          </a:p>
        </p:txBody>
      </p:sp>
      <p:sp>
        <p:nvSpPr>
          <p:cNvPr id="18" name="文本框 17"/>
          <p:cNvSpPr txBox="1"/>
          <p:nvPr/>
        </p:nvSpPr>
        <p:spPr>
          <a:xfrm>
            <a:off x="4193540" y="1130300"/>
            <a:ext cx="5956935" cy="356870"/>
          </a:xfrm>
          <a:prstGeom prst="rect">
            <a:avLst/>
          </a:prstGeom>
          <a:noFill/>
          <a:ln w="9525">
            <a:noFill/>
          </a:ln>
        </p:spPr>
        <p:txBody>
          <a:bodyPr wrap="square">
            <a:spAutoFit/>
          </a:bodyPr>
          <a:p>
            <a:pPr marL="0" indent="0" algn="l"/>
            <a:r>
              <a:rPr sz="1600" b="0" u="none">
                <a:latin typeface="造字工房朗倩（非商用）细体" charset="-122"/>
                <a:ea typeface="造字工房朗倩（非商用）细体" charset="-122"/>
                <a:cs typeface="宋体" panose="02010600030101010101" pitchFamily="2" charset="-122"/>
              </a:rPr>
              <a:t>纸质文档，16开本</a:t>
            </a:r>
            <a:endParaRPr sz="1600" b="0" u="none">
              <a:latin typeface="造字工房朗倩（非商用）细体" charset="-122"/>
              <a:ea typeface="造字工房朗倩（非商用）细体" charset="-122"/>
              <a:cs typeface="宋体" panose="02010600030101010101" pitchFamily="2" charset="-122"/>
            </a:endParaRPr>
          </a:p>
        </p:txBody>
      </p:sp>
      <p:sp>
        <p:nvSpPr>
          <p:cNvPr id="100" name="文本框 99"/>
          <p:cNvSpPr txBox="1"/>
          <p:nvPr/>
        </p:nvSpPr>
        <p:spPr>
          <a:xfrm>
            <a:off x="1828165" y="2390775"/>
            <a:ext cx="7102475" cy="489585"/>
          </a:xfrm>
          <a:prstGeom prst="rect">
            <a:avLst/>
          </a:prstGeom>
          <a:noFill/>
          <a:ln w="9525">
            <a:noFill/>
          </a:ln>
        </p:spPr>
        <p:txBody>
          <a:bodyPr wrap="square">
            <a:spAutoFit/>
          </a:bodyPr>
          <a:p>
            <a:pPr marL="228600" indent="-228600" algn="l"/>
            <a:r>
              <a:rPr lang="en-US" altLang="zh-CN" sz="2400" b="0" u="none">
                <a:latin typeface="造字工房朗倩（非商用）细体" charset="-122"/>
                <a:ea typeface="造字工房朗倩（非商用）细体" charset="-122"/>
                <a:cs typeface="宋体" panose="02010600030101010101" pitchFamily="2" charset="-122"/>
              </a:rPr>
              <a:t>● </a:t>
            </a:r>
            <a:r>
              <a:rPr lang="zh-CN" altLang="en-US" sz="2400" b="0" u="none">
                <a:latin typeface="造字工房朗倩（非商用）细体" charset="-122"/>
                <a:ea typeface="造字工房朗倩（非商用）细体" charset="-122"/>
                <a:cs typeface="宋体" panose="02010600030101010101" pitchFamily="2" charset="-122"/>
              </a:rPr>
              <a:t>在线帮助</a:t>
            </a:r>
            <a:endParaRPr lang="zh-CN" altLang="en-US" sz="2400">
              <a:latin typeface="造字工房朗倩（非商用）细体" charset="-122"/>
              <a:ea typeface="造字工房朗倩（非商用）细体" charset="-122"/>
            </a:endParaRPr>
          </a:p>
        </p:txBody>
      </p:sp>
      <p:sp>
        <p:nvSpPr>
          <p:cNvPr id="6" name="文本框 5"/>
          <p:cNvSpPr txBox="1"/>
          <p:nvPr/>
        </p:nvSpPr>
        <p:spPr>
          <a:xfrm>
            <a:off x="1826260" y="3054350"/>
            <a:ext cx="7102475" cy="489585"/>
          </a:xfrm>
          <a:prstGeom prst="rect">
            <a:avLst/>
          </a:prstGeom>
          <a:noFill/>
          <a:ln w="9525">
            <a:noFill/>
          </a:ln>
        </p:spPr>
        <p:txBody>
          <a:bodyPr wrap="square">
            <a:spAutoFit/>
          </a:bodyPr>
          <a:p>
            <a:pPr marL="0" indent="0" algn="l"/>
            <a:r>
              <a:rPr lang="en-US" altLang="zh-CN" sz="2400">
                <a:latin typeface="造字工房朗倩（非商用）细体" charset="-122"/>
                <a:ea typeface="造字工房朗倩（非商用）细体" charset="-122"/>
                <a:cs typeface="宋体" panose="02010600030101010101" pitchFamily="2" charset="-122"/>
                <a:sym typeface="+mn-ea"/>
              </a:rPr>
              <a:t>● </a:t>
            </a:r>
            <a:r>
              <a:rPr lang="zh-CN" altLang="en-US" sz="2400" b="0" u="none">
                <a:latin typeface="造字工房朗倩（非商用）细体" charset="-122"/>
                <a:ea typeface="造字工房朗倩（非商用）细体" charset="-122"/>
                <a:cs typeface="宋体" panose="02010600030101010101" pitchFamily="2" charset="-122"/>
              </a:rPr>
              <a:t>电子文档，与软件产品一同分发、配置</a:t>
            </a:r>
            <a:endParaRPr lang="zh-CN" altLang="en-US" sz="2400" b="0" u="none">
              <a:latin typeface="造字工房朗倩（非商用）细体" charset="-122"/>
              <a:ea typeface="造字工房朗倩（非商用）细体" charset="-122"/>
              <a:cs typeface="宋体" panose="02010600030101010101" pitchFamily="2" charset="-122"/>
            </a:endParaRPr>
          </a:p>
        </p:txBody>
      </p:sp>
      <p:sp>
        <p:nvSpPr>
          <p:cNvPr id="9" name="文本框 8"/>
          <p:cNvSpPr txBox="1"/>
          <p:nvPr/>
        </p:nvSpPr>
        <p:spPr>
          <a:xfrm>
            <a:off x="1826260" y="3717925"/>
            <a:ext cx="7102475" cy="489585"/>
          </a:xfrm>
          <a:prstGeom prst="rect">
            <a:avLst/>
          </a:prstGeom>
          <a:noFill/>
          <a:ln w="9525">
            <a:noFill/>
          </a:ln>
        </p:spPr>
        <p:txBody>
          <a:bodyPr wrap="square">
            <a:spAutoFit/>
          </a:bodyPr>
          <a:p>
            <a:pPr marL="0" indent="0" algn="l"/>
            <a:r>
              <a:rPr lang="en-US" altLang="zh-CN" sz="2400">
                <a:latin typeface="造字工房朗倩（非商用）细体" charset="-122"/>
                <a:ea typeface="造字工房朗倩（非商用）细体" charset="-122"/>
                <a:cs typeface="宋体" panose="02010600030101010101" pitchFamily="2" charset="-122"/>
                <a:sym typeface="+mn-ea"/>
              </a:rPr>
              <a:t>● </a:t>
            </a:r>
            <a:r>
              <a:rPr lang="zh-CN" altLang="en-US" sz="2400" b="0" u="none">
                <a:latin typeface="造字工房朗倩（非商用）细体" charset="-122"/>
                <a:ea typeface="造字工房朗倩（非商用）细体" charset="-122"/>
                <a:cs typeface="宋体" panose="02010600030101010101" pitchFamily="2" charset="-122"/>
              </a:rPr>
              <a:t>使用教程电子文档，与软件产品一同分发、配置</a:t>
            </a:r>
            <a:endParaRPr lang="zh-CN" altLang="en-US" sz="2400" b="0" u="none">
              <a:latin typeface="造字工房朗倩（非商用）细体" charset="-122"/>
              <a:ea typeface="造字工房朗倩（非商用）细体" charset="-122"/>
              <a:cs typeface="宋体" panose="02010600030101010101" pitchFamily="2"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10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0"/>
                                        </p:tgtEl>
                                        <p:attrNameLst>
                                          <p:attrName>style.visibility</p:attrName>
                                        </p:attrNameLst>
                                      </p:cBhvr>
                                      <p:to>
                                        <p:strVal val="visible"/>
                                      </p:to>
                                    </p:set>
                                    <p:animEffect transition="in" filter="wipe(left)">
                                      <p:cBhvr>
                                        <p:cTn id="27" dur="1000"/>
                                        <p:tgtEl>
                                          <p:spTgt spid="10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10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left)">
                                      <p:cBhvr>
                                        <p:cTn id="3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7" grpId="0"/>
      <p:bldP spid="18" grpId="0"/>
      <p:bldP spid="16" grpId="0"/>
      <p:bldP spid="100" grpId="0"/>
      <p:bldP spid="6" grpId="0"/>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611576"/>
            <a:chOff x="5816" y="4526"/>
            <a:chExt cx="1217" cy="1052"/>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907"/>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33</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55"/>
              <a:chOff x="5986" y="4552"/>
              <a:chExt cx="438" cy="355"/>
            </a:xfrm>
          </p:grpSpPr>
          <p:cxnSp>
            <p:nvCxnSpPr>
              <p:cNvPr id="30" name="直接连接符 29"/>
              <p:cNvCxnSpPr>
                <a:endCxn id="28" idx="0"/>
              </p:cNvCxnSpPr>
              <p:nvPr/>
            </p:nvCxnSpPr>
            <p:spPr>
              <a:xfrm>
                <a:off x="6109" y="4700"/>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grpSp>
        <p:nvGrpSpPr>
          <p:cNvPr id="18" name="组合 17"/>
          <p:cNvGrpSpPr/>
          <p:nvPr/>
        </p:nvGrpSpPr>
        <p:grpSpPr>
          <a:xfrm>
            <a:off x="217170" y="882650"/>
            <a:ext cx="1214755" cy="356870"/>
            <a:chOff x="183" y="1390"/>
            <a:chExt cx="1913" cy="562"/>
          </a:xfrm>
        </p:grpSpPr>
        <p:pic>
          <p:nvPicPr>
            <p:cNvPr id="19"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83" y="1430"/>
              <a:ext cx="454" cy="454"/>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7"/>
            <p:cNvSpPr txBox="1"/>
            <p:nvPr/>
          </p:nvSpPr>
          <p:spPr>
            <a:xfrm>
              <a:off x="524" y="1390"/>
              <a:ext cx="1572" cy="562"/>
            </a:xfrm>
            <a:prstGeom prst="rect">
              <a:avLst/>
            </a:prstGeom>
            <a:noFill/>
          </p:spPr>
          <p:txBody>
            <a:bodyPr wrap="none" rtlCol="0">
              <a:spAutoFit/>
            </a:bodyPr>
            <a:p>
              <a:pPr algn="l"/>
              <a:r>
                <a:rPr lang="zh-CN" altLang="en-US" sz="1600" b="1" dirty="0">
                  <a:solidFill>
                    <a:schemeClr val="tx1">
                      <a:lumMod val="85000"/>
                      <a:lumOff val="15000"/>
                    </a:schemeClr>
                  </a:solidFill>
                  <a:latin typeface="造字工房朗倩（非商用）细体" charset="-122"/>
                  <a:ea typeface="造字工房朗倩（非商用）细体" charset="-122"/>
                </a:rPr>
                <a:t>数据需求</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grpSp>
      <p:sp>
        <p:nvSpPr>
          <p:cNvPr id="21" name="文本框 20"/>
          <p:cNvSpPr txBox="1"/>
          <p:nvPr/>
        </p:nvSpPr>
        <p:spPr>
          <a:xfrm>
            <a:off x="2263775" y="908050"/>
            <a:ext cx="5080000" cy="3770630"/>
          </a:xfrm>
          <a:prstGeom prst="rect">
            <a:avLst/>
          </a:prstGeom>
          <a:noFill/>
          <a:ln w="9525">
            <a:noFill/>
          </a:ln>
        </p:spPr>
        <p:txBody>
          <a:bodyPr>
            <a:spAutoFit/>
          </a:bodyPr>
          <a:p>
            <a:pPr marL="0" indent="0" algn="l" fontAlgn="auto"/>
            <a:r>
              <a:rPr lang="zh-CN" altLang="en-US" sz="1600" b="0" u="none">
                <a:solidFill>
                  <a:srgbClr val="000000"/>
                </a:solidFill>
                <a:latin typeface="造字工房朗倩（非商用）细体" charset="-122"/>
                <a:ea typeface="造字工房朗倩（非商用）细体" charset="-122"/>
                <a:cs typeface="宋体" panose="02010600030101010101" pitchFamily="2" charset="-122"/>
              </a:rPr>
              <a:t>（</a:t>
            </a:r>
            <a:r>
              <a:rPr lang="en-US" altLang="zh-CN" sz="1600" b="0" u="none">
                <a:solidFill>
                  <a:srgbClr val="000000"/>
                </a:solidFill>
                <a:latin typeface="造字工房朗倩（非商用）细体" charset="-122"/>
                <a:ea typeface="造字工房朗倩（非商用）细体" charset="-122"/>
                <a:cs typeface="宋体" panose="02010600030101010101" pitchFamily="2" charset="-122"/>
              </a:rPr>
              <a:t>1</a:t>
            </a:r>
            <a:r>
              <a:rPr lang="zh-CN" altLang="en-US" sz="1600" b="0" u="none">
                <a:solidFill>
                  <a:srgbClr val="000000"/>
                </a:solidFill>
                <a:latin typeface="造字工房朗倩（非商用）细体" charset="-122"/>
                <a:ea typeface="造字工房朗倩（非商用）细体" charset="-122"/>
                <a:cs typeface="宋体" panose="02010600030101010101" pitchFamily="2" charset="-122"/>
              </a:rPr>
              <a:t>）弹幕内容中文字不超过</a:t>
            </a:r>
            <a:r>
              <a:rPr lang="en-US" altLang="zh-CN" sz="1600" b="0" u="none">
                <a:solidFill>
                  <a:srgbClr val="000000"/>
                </a:solidFill>
                <a:latin typeface="造字工房朗倩（非商用）细体" charset="-122"/>
                <a:ea typeface="造字工房朗倩（非商用）细体" charset="-122"/>
                <a:cs typeface="宋体" panose="02010600030101010101" pitchFamily="2" charset="-122"/>
              </a:rPr>
              <a:t>100</a:t>
            </a:r>
            <a:endParaRPr lang="en-US" altLang="zh-CN" sz="1600" b="0" u="none">
              <a:solidFill>
                <a:srgbClr val="000000"/>
              </a:solidFill>
              <a:latin typeface="造字工房朗倩（非商用）细体" charset="-122"/>
              <a:ea typeface="造字工房朗倩（非商用）细体" charset="-122"/>
              <a:cs typeface="宋体" panose="02010600030101010101" pitchFamily="2" charset="-122"/>
            </a:endParaRPr>
          </a:p>
          <a:p>
            <a:pPr marL="0" indent="0" algn="l" fontAlgn="auto"/>
            <a:endParaRPr lang="en-US" altLang="zh-CN" sz="1600" b="0" u="none">
              <a:solidFill>
                <a:srgbClr val="000000"/>
              </a:solidFill>
              <a:latin typeface="造字工房朗倩（非商用）细体" charset="-122"/>
              <a:ea typeface="造字工房朗倩（非商用）细体" charset="-122"/>
              <a:cs typeface="宋体" panose="02010600030101010101" pitchFamily="2" charset="-122"/>
            </a:endParaRPr>
          </a:p>
          <a:p>
            <a:pPr marL="0" indent="0" algn="l" fontAlgn="auto"/>
            <a:r>
              <a:rPr lang="zh-CN" altLang="en-US" sz="1600" b="0" u="none">
                <a:solidFill>
                  <a:srgbClr val="000000"/>
                </a:solidFill>
                <a:latin typeface="造字工房朗倩（非商用）细体" charset="-122"/>
                <a:ea typeface="造字工房朗倩（非商用）细体" charset="-122"/>
                <a:cs typeface="宋体" panose="02010600030101010101" pitchFamily="2" charset="-122"/>
              </a:rPr>
              <a:t>（</a:t>
            </a:r>
            <a:r>
              <a:rPr lang="en-US" altLang="zh-CN" sz="1600" b="0" u="none">
                <a:solidFill>
                  <a:srgbClr val="000000"/>
                </a:solidFill>
                <a:latin typeface="造字工房朗倩（非商用）细体" charset="-122"/>
                <a:ea typeface="造字工房朗倩（非商用）细体" charset="-122"/>
                <a:cs typeface="宋体" panose="02010600030101010101" pitchFamily="2" charset="-122"/>
              </a:rPr>
              <a:t>2</a:t>
            </a:r>
            <a:r>
              <a:rPr lang="zh-CN" altLang="en-US" sz="1600" b="0" u="none">
                <a:solidFill>
                  <a:srgbClr val="000000"/>
                </a:solidFill>
                <a:latin typeface="造字工房朗倩（非商用）细体" charset="-122"/>
                <a:ea typeface="造字工房朗倩（非商用）细体" charset="-122"/>
                <a:cs typeface="宋体" panose="02010600030101010101" pitchFamily="2" charset="-122"/>
              </a:rPr>
              <a:t>）动态内容中小视频不超过</a:t>
            </a:r>
            <a:r>
              <a:rPr lang="en-US" altLang="zh-CN" sz="1600" b="0" u="none">
                <a:solidFill>
                  <a:srgbClr val="000000"/>
                </a:solidFill>
                <a:latin typeface="造字工房朗倩（非商用）细体" charset="-122"/>
                <a:ea typeface="造字工房朗倩（非商用）细体" charset="-122"/>
                <a:cs typeface="宋体" panose="02010600030101010101" pitchFamily="2" charset="-122"/>
              </a:rPr>
              <a:t>8</a:t>
            </a:r>
            <a:r>
              <a:rPr lang="zh-CN" altLang="en-US" sz="1600" b="0" u="none">
                <a:solidFill>
                  <a:srgbClr val="000000"/>
                </a:solidFill>
                <a:latin typeface="造字工房朗倩（非商用）细体" charset="-122"/>
                <a:ea typeface="造字工房朗倩（非商用）细体" charset="-122"/>
                <a:cs typeface="宋体" panose="02010600030101010101" pitchFamily="2" charset="-122"/>
              </a:rPr>
              <a:t>秒</a:t>
            </a:r>
            <a:endParaRPr lang="zh-CN" altLang="en-US" sz="1600" b="0" u="none">
              <a:solidFill>
                <a:srgbClr val="000000"/>
              </a:solidFill>
              <a:latin typeface="造字工房朗倩（非商用）细体" charset="-122"/>
              <a:ea typeface="造字工房朗倩（非商用）细体" charset="-122"/>
              <a:cs typeface="宋体" panose="02010600030101010101" pitchFamily="2" charset="-122"/>
            </a:endParaRPr>
          </a:p>
          <a:p>
            <a:pPr marL="0" indent="0" algn="l" fontAlgn="auto"/>
            <a:r>
              <a:rPr lang="zh-CN" altLang="en-US" sz="1600" b="0" u="none">
                <a:solidFill>
                  <a:srgbClr val="000000"/>
                </a:solidFill>
                <a:latin typeface="造字工房朗倩（非商用）细体" charset="-122"/>
                <a:ea typeface="造字工房朗倩（非商用）细体" charset="-122"/>
                <a:cs typeface="宋体" panose="02010600030101010101" pitchFamily="2" charset="-122"/>
              </a:rPr>
              <a:t>（</a:t>
            </a:r>
            <a:r>
              <a:rPr lang="en-US" altLang="zh-CN" sz="1600" b="0" u="none">
                <a:solidFill>
                  <a:srgbClr val="000000"/>
                </a:solidFill>
                <a:latin typeface="造字工房朗倩（非商用）细体" charset="-122"/>
                <a:ea typeface="造字工房朗倩（非商用）细体" charset="-122"/>
                <a:cs typeface="宋体" panose="02010600030101010101" pitchFamily="2" charset="-122"/>
              </a:rPr>
              <a:t>3</a:t>
            </a:r>
            <a:r>
              <a:rPr lang="zh-CN" altLang="en-US" sz="1600" b="0" u="none">
                <a:solidFill>
                  <a:srgbClr val="000000"/>
                </a:solidFill>
                <a:latin typeface="造字工房朗倩（非商用）细体" charset="-122"/>
                <a:ea typeface="造字工房朗倩（非商用）细体" charset="-122"/>
                <a:cs typeface="宋体" panose="02010600030101010101" pitchFamily="2" charset="-122"/>
              </a:rPr>
              <a:t>）用户密码不少于</a:t>
            </a:r>
            <a:r>
              <a:rPr lang="en-US" altLang="zh-CN" sz="1600" b="0" u="none">
                <a:solidFill>
                  <a:srgbClr val="000000"/>
                </a:solidFill>
                <a:latin typeface="造字工房朗倩（非商用）细体" charset="-122"/>
                <a:ea typeface="造字工房朗倩（非商用）细体" charset="-122"/>
                <a:cs typeface="宋体" panose="02010600030101010101" pitchFamily="2" charset="-122"/>
              </a:rPr>
              <a:t>6</a:t>
            </a:r>
            <a:r>
              <a:rPr lang="zh-CN" altLang="en-US" sz="1600" b="0" u="none">
                <a:solidFill>
                  <a:srgbClr val="000000"/>
                </a:solidFill>
                <a:latin typeface="造字工房朗倩（非商用）细体" charset="-122"/>
                <a:ea typeface="造字工房朗倩（非商用）细体" charset="-122"/>
                <a:cs typeface="宋体" panose="02010600030101010101" pitchFamily="2" charset="-122"/>
              </a:rPr>
              <a:t>位</a:t>
            </a:r>
            <a:endParaRPr lang="zh-CN" altLang="en-US" sz="1600" b="0" u="none">
              <a:solidFill>
                <a:srgbClr val="000000"/>
              </a:solidFill>
              <a:latin typeface="造字工房朗倩（非商用）细体" charset="-122"/>
              <a:ea typeface="造字工房朗倩（非商用）细体" charset="-122"/>
              <a:cs typeface="宋体" panose="02010600030101010101" pitchFamily="2" charset="-122"/>
            </a:endParaRPr>
          </a:p>
          <a:p>
            <a:pPr marL="0" indent="0" algn="l" fontAlgn="auto"/>
            <a:r>
              <a:rPr lang="zh-CN" altLang="en-US" sz="1600" b="0" u="none">
                <a:solidFill>
                  <a:srgbClr val="000000"/>
                </a:solidFill>
                <a:latin typeface="造字工房朗倩（非商用）细体" charset="-122"/>
                <a:ea typeface="造字工房朗倩（非商用）细体" charset="-122"/>
                <a:cs typeface="宋体" panose="02010600030101010101" pitchFamily="2" charset="-122"/>
              </a:rPr>
              <a:t>（</a:t>
            </a:r>
            <a:r>
              <a:rPr lang="en-US" altLang="zh-CN" sz="1600" b="0" u="none">
                <a:solidFill>
                  <a:srgbClr val="000000"/>
                </a:solidFill>
                <a:latin typeface="造字工房朗倩（非商用）细体" charset="-122"/>
                <a:ea typeface="造字工房朗倩（非商用）细体" charset="-122"/>
                <a:cs typeface="宋体" panose="02010600030101010101" pitchFamily="2" charset="-122"/>
              </a:rPr>
              <a:t>4</a:t>
            </a:r>
            <a:r>
              <a:rPr lang="zh-CN" altLang="en-US" sz="1600" b="0" u="none">
                <a:solidFill>
                  <a:srgbClr val="000000"/>
                </a:solidFill>
                <a:latin typeface="造字工房朗倩（非商用）细体" charset="-122"/>
                <a:ea typeface="造字工房朗倩（非商用）细体" charset="-122"/>
                <a:cs typeface="宋体" panose="02010600030101010101" pitchFamily="2" charset="-122"/>
              </a:rPr>
              <a:t>）管理员密码不少于</a:t>
            </a:r>
            <a:r>
              <a:rPr lang="en-US" altLang="zh-CN" sz="1600" b="0" u="none">
                <a:solidFill>
                  <a:srgbClr val="000000"/>
                </a:solidFill>
                <a:latin typeface="造字工房朗倩（非商用）细体" charset="-122"/>
                <a:ea typeface="造字工房朗倩（非商用）细体" charset="-122"/>
                <a:cs typeface="宋体" panose="02010600030101010101" pitchFamily="2" charset="-122"/>
              </a:rPr>
              <a:t>6</a:t>
            </a:r>
            <a:r>
              <a:rPr lang="zh-CN" altLang="en-US" sz="1600" b="0" u="none">
                <a:solidFill>
                  <a:srgbClr val="000000"/>
                </a:solidFill>
                <a:latin typeface="造字工房朗倩（非商用）细体" charset="-122"/>
                <a:ea typeface="造字工房朗倩（非商用）细体" charset="-122"/>
                <a:cs typeface="宋体" panose="02010600030101010101" pitchFamily="2" charset="-122"/>
              </a:rPr>
              <a:t>位</a:t>
            </a:r>
            <a:endParaRPr lang="zh-CN" altLang="en-US" sz="1600" b="0" u="none">
              <a:solidFill>
                <a:srgbClr val="000000"/>
              </a:solidFill>
              <a:latin typeface="造字工房朗倩（非商用）细体" charset="-122"/>
              <a:ea typeface="造字工房朗倩（非商用）细体" charset="-122"/>
              <a:cs typeface="宋体" panose="02010600030101010101" pitchFamily="2" charset="-122"/>
            </a:endParaRPr>
          </a:p>
          <a:p>
            <a:pPr marL="0" indent="0" algn="l" fontAlgn="auto"/>
            <a:r>
              <a:rPr lang="zh-CN" altLang="en-US" sz="1600" b="0" u="none">
                <a:solidFill>
                  <a:srgbClr val="000000"/>
                </a:solidFill>
                <a:latin typeface="造字工房朗倩（非商用）细体" charset="-122"/>
                <a:ea typeface="造字工房朗倩（非商用）细体" charset="-122"/>
                <a:cs typeface="宋体" panose="02010600030101010101" pitchFamily="2" charset="-122"/>
              </a:rPr>
              <a:t>（</a:t>
            </a:r>
            <a:r>
              <a:rPr lang="en-US" altLang="zh-CN" sz="1600" b="0" u="none">
                <a:solidFill>
                  <a:srgbClr val="000000"/>
                </a:solidFill>
                <a:latin typeface="造字工房朗倩（非商用）细体" charset="-122"/>
                <a:ea typeface="造字工房朗倩（非商用）细体" charset="-122"/>
                <a:cs typeface="宋体" panose="02010600030101010101" pitchFamily="2" charset="-122"/>
              </a:rPr>
              <a:t>5</a:t>
            </a:r>
            <a:r>
              <a:rPr lang="zh-CN" altLang="en-US" sz="1600" b="0" u="none">
                <a:solidFill>
                  <a:srgbClr val="000000"/>
                </a:solidFill>
                <a:latin typeface="造字工房朗倩（非商用）细体" charset="-122"/>
                <a:ea typeface="造字工房朗倩（非商用）细体" charset="-122"/>
                <a:cs typeface="宋体" panose="02010600030101010101" pitchFamily="2" charset="-122"/>
              </a:rPr>
              <a:t>）用户账户不能为空，默认为学号</a:t>
            </a:r>
            <a:endParaRPr lang="zh-CN" altLang="en-US" sz="1600" b="0" u="none">
              <a:solidFill>
                <a:srgbClr val="000000"/>
              </a:solidFill>
              <a:latin typeface="造字工房朗倩（非商用）细体" charset="-122"/>
              <a:ea typeface="造字工房朗倩（非商用）细体" charset="-122"/>
              <a:cs typeface="宋体" panose="02010600030101010101" pitchFamily="2" charset="-122"/>
            </a:endParaRPr>
          </a:p>
          <a:p>
            <a:pPr marL="0" indent="0" algn="l" fontAlgn="auto"/>
            <a:r>
              <a:rPr lang="zh-CN" altLang="en-US" sz="1600" b="0" u="none">
                <a:solidFill>
                  <a:srgbClr val="000000"/>
                </a:solidFill>
                <a:latin typeface="造字工房朗倩（非商用）细体" charset="-122"/>
                <a:ea typeface="造字工房朗倩（非商用）细体" charset="-122"/>
                <a:cs typeface="宋体" panose="02010600030101010101" pitchFamily="2" charset="-122"/>
              </a:rPr>
              <a:t>（</a:t>
            </a:r>
            <a:r>
              <a:rPr lang="en-US" altLang="zh-CN" sz="1600" b="0" u="none">
                <a:solidFill>
                  <a:srgbClr val="000000"/>
                </a:solidFill>
                <a:latin typeface="造字工房朗倩（非商用）细体" charset="-122"/>
                <a:ea typeface="造字工房朗倩（非商用）细体" charset="-122"/>
                <a:cs typeface="宋体" panose="02010600030101010101" pitchFamily="2" charset="-122"/>
              </a:rPr>
              <a:t>6</a:t>
            </a:r>
            <a:r>
              <a:rPr lang="zh-CN" altLang="en-US" sz="1600" b="0" u="none">
                <a:solidFill>
                  <a:srgbClr val="000000"/>
                </a:solidFill>
                <a:latin typeface="造字工房朗倩（非商用）细体" charset="-122"/>
                <a:ea typeface="造字工房朗倩（非商用）细体" charset="-122"/>
                <a:cs typeface="宋体" panose="02010600030101010101" pitchFamily="2" charset="-122"/>
              </a:rPr>
              <a:t>）评论内容不能包含敏感字体</a:t>
            </a:r>
            <a:endParaRPr lang="zh-CN" altLang="en-US" sz="1600" b="0" u="none">
              <a:solidFill>
                <a:srgbClr val="000000"/>
              </a:solidFill>
              <a:latin typeface="造字工房朗倩（非商用）细体" charset="-122"/>
              <a:ea typeface="造字工房朗倩（非商用）细体" charset="-122"/>
              <a:cs typeface="宋体" panose="02010600030101010101" pitchFamily="2" charset="-122"/>
            </a:endParaRPr>
          </a:p>
          <a:p>
            <a:pPr marL="0" indent="0" algn="l" fontAlgn="auto"/>
            <a:r>
              <a:rPr lang="zh-CN" altLang="en-US" sz="1600" b="0" u="none">
                <a:solidFill>
                  <a:srgbClr val="000000"/>
                </a:solidFill>
                <a:latin typeface="造字工房朗倩（非商用）细体" charset="-122"/>
                <a:ea typeface="造字工房朗倩（非商用）细体" charset="-122"/>
                <a:cs typeface="宋体" panose="02010600030101010101" pitchFamily="2" charset="-122"/>
              </a:rPr>
              <a:t>（</a:t>
            </a:r>
            <a:r>
              <a:rPr lang="en-US" altLang="zh-CN" sz="1600" b="0" u="none">
                <a:solidFill>
                  <a:srgbClr val="000000"/>
                </a:solidFill>
                <a:latin typeface="造字工房朗倩（非商用）细体" charset="-122"/>
                <a:ea typeface="造字工房朗倩（非商用）细体" charset="-122"/>
                <a:cs typeface="宋体" panose="02010600030101010101" pitchFamily="2" charset="-122"/>
              </a:rPr>
              <a:t>7</a:t>
            </a:r>
            <a:r>
              <a:rPr lang="zh-CN" altLang="en-US" sz="1600" b="0" u="none">
                <a:solidFill>
                  <a:srgbClr val="000000"/>
                </a:solidFill>
                <a:latin typeface="造字工房朗倩（非商用）细体" charset="-122"/>
                <a:ea typeface="造字工房朗倩（非商用）细体" charset="-122"/>
                <a:cs typeface="宋体" panose="02010600030101010101" pitchFamily="2" charset="-122"/>
              </a:rPr>
              <a:t>）可设置自动屏蔽关键字</a:t>
            </a:r>
            <a:endParaRPr lang="zh-CN" altLang="en-US" sz="1600" b="0" u="none">
              <a:solidFill>
                <a:srgbClr val="000000"/>
              </a:solidFill>
              <a:latin typeface="造字工房朗倩（非商用）细体" charset="-122"/>
              <a:ea typeface="造字工房朗倩（非商用）细体" charset="-122"/>
              <a:cs typeface="宋体" panose="02010600030101010101" pitchFamily="2" charset="-122"/>
            </a:endParaRPr>
          </a:p>
          <a:p>
            <a:pPr marL="0" indent="0" algn="l" fontAlgn="auto"/>
            <a:r>
              <a:rPr lang="zh-CN" altLang="en-US" sz="1600" b="0" u="none">
                <a:solidFill>
                  <a:srgbClr val="000000"/>
                </a:solidFill>
                <a:latin typeface="造字工房朗倩（非商用）细体" charset="-122"/>
                <a:ea typeface="造字工房朗倩（非商用）细体" charset="-122"/>
                <a:cs typeface="宋体" panose="02010600030101010101" pitchFamily="2" charset="-122"/>
              </a:rPr>
              <a:t>（</a:t>
            </a:r>
            <a:r>
              <a:rPr lang="en-US" altLang="zh-CN" sz="1600" b="0" u="none">
                <a:solidFill>
                  <a:srgbClr val="000000"/>
                </a:solidFill>
                <a:latin typeface="造字工房朗倩（非商用）细体" charset="-122"/>
                <a:ea typeface="造字工房朗倩（非商用）细体" charset="-122"/>
                <a:cs typeface="宋体" panose="02010600030101010101" pitchFamily="2" charset="-122"/>
              </a:rPr>
              <a:t>8</a:t>
            </a:r>
            <a:r>
              <a:rPr lang="zh-CN" altLang="en-US" sz="1600" b="0" u="none">
                <a:solidFill>
                  <a:srgbClr val="000000"/>
                </a:solidFill>
                <a:latin typeface="造字工房朗倩（非商用）细体" charset="-122"/>
                <a:ea typeface="造字工房朗倩（非商用）细体" charset="-122"/>
                <a:cs typeface="宋体" panose="02010600030101010101" pitchFamily="2" charset="-122"/>
              </a:rPr>
              <a:t>）老师端可控制弹幕的开关</a:t>
            </a:r>
            <a:endParaRPr lang="zh-CN" altLang="en-US" sz="1600">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14" name="直接连接符 13"/>
          <p:cNvCxnSpPr/>
          <p:nvPr/>
        </p:nvCxnSpPr>
        <p:spPr>
          <a:xfrm>
            <a:off x="1579301"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611576"/>
            <a:chOff x="5816" y="4526"/>
            <a:chExt cx="1217" cy="1052"/>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907"/>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34</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55"/>
              <a:chOff x="5986" y="4552"/>
              <a:chExt cx="438" cy="355"/>
            </a:xfrm>
          </p:grpSpPr>
          <p:cxnSp>
            <p:nvCxnSpPr>
              <p:cNvPr id="30" name="直接连接符 29"/>
              <p:cNvCxnSpPr>
                <a:endCxn id="28" idx="0"/>
              </p:cNvCxnSpPr>
              <p:nvPr/>
            </p:nvCxnSpPr>
            <p:spPr>
              <a:xfrm>
                <a:off x="6109" y="4700"/>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grpSp>
        <p:nvGrpSpPr>
          <p:cNvPr id="18" name="组合 17"/>
          <p:cNvGrpSpPr/>
          <p:nvPr/>
        </p:nvGrpSpPr>
        <p:grpSpPr>
          <a:xfrm>
            <a:off x="217170" y="882650"/>
            <a:ext cx="1010920" cy="356870"/>
            <a:chOff x="183" y="1390"/>
            <a:chExt cx="1592" cy="562"/>
          </a:xfrm>
        </p:grpSpPr>
        <p:pic>
          <p:nvPicPr>
            <p:cNvPr id="19"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83" y="1430"/>
              <a:ext cx="454" cy="454"/>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7"/>
            <p:cNvSpPr txBox="1"/>
            <p:nvPr/>
          </p:nvSpPr>
          <p:spPr>
            <a:xfrm>
              <a:off x="524" y="1390"/>
              <a:ext cx="1251" cy="562"/>
            </a:xfrm>
            <a:prstGeom prst="rect">
              <a:avLst/>
            </a:prstGeom>
            <a:noFill/>
          </p:spPr>
          <p:txBody>
            <a:bodyPr wrap="none" rtlCol="0">
              <a:spAutoFit/>
            </a:bodyPr>
            <a:p>
              <a:pPr algn="l"/>
              <a:r>
                <a:rPr lang="zh-CN" altLang="en-US" sz="1600" b="1" dirty="0">
                  <a:solidFill>
                    <a:schemeClr val="tx1">
                      <a:lumMod val="85000"/>
                      <a:lumOff val="15000"/>
                    </a:schemeClr>
                  </a:solidFill>
                  <a:latin typeface="造字工房朗倩（非商用）细体" charset="-122"/>
                  <a:ea typeface="造字工房朗倩（非商用）细体" charset="-122"/>
                </a:rPr>
                <a:t>词汇表</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grpSp>
      <p:sp>
        <p:nvSpPr>
          <p:cNvPr id="21" name="文本框 20"/>
          <p:cNvSpPr txBox="1"/>
          <p:nvPr/>
        </p:nvSpPr>
        <p:spPr>
          <a:xfrm>
            <a:off x="1930400" y="882650"/>
            <a:ext cx="6827520" cy="4014470"/>
          </a:xfrm>
          <a:prstGeom prst="rect">
            <a:avLst/>
          </a:prstGeom>
          <a:noFill/>
          <a:ln w="9525">
            <a:noFill/>
          </a:ln>
        </p:spPr>
        <p:txBody>
          <a:bodyPr wrap="square">
            <a:spAutoFit/>
          </a:bodyPr>
          <a:p>
            <a:pPr marL="0" indent="0" algn="l" fontAlgn="auto"/>
            <a:r>
              <a:rPr sz="1600" b="0" u="none">
                <a:solidFill>
                  <a:srgbClr val="000000"/>
                </a:solidFill>
                <a:latin typeface="造字工房朗倩（非商用）细体" charset="-122"/>
                <a:ea typeface="造字工房朗倩（非商用）细体" charset="-122"/>
                <a:cs typeface="宋体" panose="02010600030101010101" pitchFamily="2" charset="-122"/>
              </a:rPr>
              <a:t>Ajax：异步 JavaScript和XML，通过在后台与服务器进行少量数据交换，AJAX 可以使网页实现异步更新</a:t>
            </a:r>
            <a:endParaRPr sz="1600" b="0" u="none">
              <a:solidFill>
                <a:srgbClr val="000000"/>
              </a:solidFill>
              <a:latin typeface="造字工房朗倩（非商用）细体" charset="-122"/>
              <a:ea typeface="造字工房朗倩（非商用）细体" charset="-122"/>
              <a:cs typeface="宋体" panose="02010600030101010101" pitchFamily="2" charset="-122"/>
            </a:endParaRPr>
          </a:p>
          <a:p>
            <a:pPr marL="0" indent="0" algn="l" fontAlgn="auto"/>
            <a:r>
              <a:rPr sz="1600" b="0" u="none">
                <a:solidFill>
                  <a:srgbClr val="000000"/>
                </a:solidFill>
                <a:latin typeface="造字工房朗倩（非商用）细体" charset="-122"/>
                <a:ea typeface="造字工房朗倩（非商用）细体" charset="-122"/>
                <a:cs typeface="宋体" panose="02010600030101010101" pitchFamily="2" charset="-122"/>
              </a:rPr>
              <a:t>Socket.IO:一个开源的WebSocket库，它通过Node.js实现WebSocket服务端，同时也提供客户端JS库。Socket.IO支持以事件为基础的实时双向通讯，它可以工作在任何平台、浏览器或移动设备。</a:t>
            </a:r>
            <a:endParaRPr sz="1600" b="0" u="none">
              <a:solidFill>
                <a:srgbClr val="000000"/>
              </a:solidFill>
              <a:latin typeface="造字工房朗倩（非商用）细体" charset="-122"/>
              <a:ea typeface="造字工房朗倩（非商用）细体" charset="-122"/>
              <a:cs typeface="宋体" panose="02010600030101010101" pitchFamily="2" charset="-122"/>
            </a:endParaRPr>
          </a:p>
          <a:p>
            <a:pPr marL="0" indent="0" algn="l" fontAlgn="auto"/>
            <a:r>
              <a:rPr sz="1600" b="0" u="none">
                <a:solidFill>
                  <a:srgbClr val="000000"/>
                </a:solidFill>
                <a:latin typeface="造字工房朗倩（非商用）细体" charset="-122"/>
                <a:ea typeface="造字工房朗倩（非商用）细体" charset="-122"/>
                <a:cs typeface="宋体" panose="02010600030101010101" pitchFamily="2" charset="-122"/>
              </a:rPr>
              <a:t>WebSocket:是HTML5开始提供的一种在单个 TCP 连接上进行全双工通讯的协议。</a:t>
            </a:r>
            <a:endParaRPr sz="1600" b="0" u="none">
              <a:solidFill>
                <a:srgbClr val="000000"/>
              </a:solidFill>
              <a:latin typeface="造字工房朗倩（非商用）细体" charset="-122"/>
              <a:ea typeface="造字工房朗倩（非商用）细体" charset="-122"/>
              <a:cs typeface="宋体" panose="02010600030101010101" pitchFamily="2" charset="-122"/>
            </a:endParaRPr>
          </a:p>
          <a:p>
            <a:pPr marL="0" indent="0" algn="l" fontAlgn="auto"/>
            <a:r>
              <a:rPr sz="1600" b="0" u="none">
                <a:solidFill>
                  <a:srgbClr val="000000"/>
                </a:solidFill>
                <a:latin typeface="造字工房朗倩（非商用）细体" charset="-122"/>
                <a:ea typeface="造字工房朗倩（非商用）细体" charset="-122"/>
                <a:cs typeface="宋体" panose="02010600030101010101" pitchFamily="2" charset="-122"/>
              </a:rPr>
              <a:t>Socket：指在端到端的一个连接中，这两个端叫做Socket。对于IT从业者来说，它往往指的是TCP/IP网络环境中的两个连接端</a:t>
            </a:r>
            <a:endParaRPr sz="1600" b="0" u="none">
              <a:solidFill>
                <a:srgbClr val="000000"/>
              </a:solidFill>
              <a:latin typeface="造字工房朗倩（非商用）细体" charset="-122"/>
              <a:ea typeface="造字工房朗倩（非商用）细体" charset="-122"/>
              <a:cs typeface="宋体" panose="02010600030101010101" pitchFamily="2" charset="-122"/>
            </a:endParaRPr>
          </a:p>
          <a:p>
            <a:pPr marL="0" indent="0" algn="l" fontAlgn="auto"/>
            <a:r>
              <a:rPr sz="1600" b="0" u="none">
                <a:solidFill>
                  <a:srgbClr val="000000"/>
                </a:solidFill>
                <a:latin typeface="造字工房朗倩（非商用）细体" charset="-122"/>
                <a:ea typeface="造字工房朗倩（非商用）细体" charset="-122"/>
                <a:cs typeface="宋体" panose="02010600030101010101" pitchFamily="2" charset="-122"/>
              </a:rPr>
              <a:t>Express:Node.js最流行的一款web框架。</a:t>
            </a:r>
            <a:endParaRPr sz="1600" b="0" u="none">
              <a:solidFill>
                <a:srgbClr val="000000"/>
              </a:solidFill>
              <a:latin typeface="造字工房朗倩（非商用）细体" charset="-122"/>
              <a:ea typeface="造字工房朗倩（非商用）细体" charset="-122"/>
              <a:cs typeface="宋体" panose="02010600030101010101" pitchFamily="2" charset="-122"/>
            </a:endParaRPr>
          </a:p>
          <a:p>
            <a:pPr marL="0" indent="0" algn="l" fontAlgn="auto"/>
            <a:r>
              <a:rPr sz="1600" b="0" u="none">
                <a:solidFill>
                  <a:srgbClr val="000000"/>
                </a:solidFill>
                <a:latin typeface="造字工房朗倩（非商用）细体" charset="-122"/>
                <a:ea typeface="造字工房朗倩（非商用）细体" charset="-122"/>
                <a:cs typeface="宋体" panose="02010600030101010101" pitchFamily="2" charset="-122"/>
              </a:rPr>
              <a:t>Node.js:Node 是一个服务器端 JavaScript 解释器。</a:t>
            </a:r>
            <a:endParaRPr sz="1600" b="0" u="none">
              <a:solidFill>
                <a:srgbClr val="000000"/>
              </a:solidFill>
              <a:latin typeface="造字工房朗倩（非商用）细体" charset="-122"/>
              <a:ea typeface="造字工房朗倩（非商用）细体" charset="-122"/>
              <a:cs typeface="宋体" panose="02010600030101010101" pitchFamily="2" charset="-122"/>
            </a:endParaRPr>
          </a:p>
          <a:p>
            <a:pPr marL="0" indent="0" algn="l" fontAlgn="auto"/>
            <a:r>
              <a:rPr sz="1600" b="0" u="none">
                <a:solidFill>
                  <a:srgbClr val="000000"/>
                </a:solidFill>
                <a:latin typeface="造字工房朗倩（非商用）细体" charset="-122"/>
                <a:ea typeface="造字工房朗倩（非商用）细体" charset="-122"/>
                <a:cs typeface="宋体" panose="02010600030101010101" pitchFamily="2" charset="-122"/>
              </a:rPr>
              <a:t>JavaScript:强大的脚本语言（个人拙见）。</a:t>
            </a:r>
            <a:endParaRPr sz="1600" b="0" u="none">
              <a:solidFill>
                <a:srgbClr val="000000"/>
              </a:solidFill>
              <a:latin typeface="造字工房朗倩（非商用）细体" charset="-122"/>
              <a:ea typeface="造字工房朗倩（非商用）细体" charset="-122"/>
              <a:cs typeface="宋体" panose="02010600030101010101" pitchFamily="2" charset="-122"/>
            </a:endParaRPr>
          </a:p>
          <a:p>
            <a:pPr marL="0" indent="0" algn="l" fontAlgn="auto"/>
            <a:r>
              <a:rPr sz="1600" b="0" u="none">
                <a:solidFill>
                  <a:srgbClr val="000000"/>
                </a:solidFill>
                <a:latin typeface="造字工房朗倩（非商用）细体" charset="-122"/>
                <a:ea typeface="造字工房朗倩（非商用）细体" charset="-122"/>
                <a:cs typeface="宋体" panose="02010600030101010101" pitchFamily="2" charset="-122"/>
              </a:rPr>
              <a:t>HTML5：应用超文本标记语言。</a:t>
            </a:r>
            <a:endParaRPr sz="1600" b="0" u="none">
              <a:solidFill>
                <a:srgbClr val="000000"/>
              </a:solidFill>
              <a:latin typeface="造字工房朗倩（非商用）细体" charset="-122"/>
              <a:ea typeface="造字工房朗倩（非商用）细体" charset="-122"/>
              <a:cs typeface="宋体" panose="02010600030101010101" pitchFamily="2" charset="-122"/>
            </a:endParaRPr>
          </a:p>
          <a:p>
            <a:pPr marL="0" indent="0" algn="l" fontAlgn="auto"/>
            <a:r>
              <a:rPr sz="1600" b="0" u="none">
                <a:solidFill>
                  <a:srgbClr val="000000"/>
                </a:solidFill>
                <a:latin typeface="造字工房朗倩（非商用）细体" charset="-122"/>
                <a:ea typeface="造字工房朗倩（非商用）细体" charset="-122"/>
                <a:cs typeface="宋体" panose="02010600030101010101" pitchFamily="2" charset="-122"/>
              </a:rPr>
              <a:t>CSS：层叠样式表。</a:t>
            </a:r>
            <a:endParaRPr sz="1600" b="0" u="none">
              <a:solidFill>
                <a:srgbClr val="000000"/>
              </a:solidFill>
              <a:latin typeface="造字工房朗倩（非商用）细体" charset="-122"/>
              <a:ea typeface="造字工房朗倩（非商用）细体" charset="-122"/>
              <a:cs typeface="宋体" panose="02010600030101010101" pitchFamily="2" charset="-122"/>
            </a:endParaRPr>
          </a:p>
          <a:p>
            <a:pPr marL="0" indent="0" algn="l" fontAlgn="auto"/>
            <a:r>
              <a:rPr sz="1600" b="0" u="none">
                <a:solidFill>
                  <a:srgbClr val="000000"/>
                </a:solidFill>
                <a:latin typeface="造字工房朗倩（非商用）细体" charset="-122"/>
                <a:ea typeface="造字工房朗倩（非商用）细体" charset="-122"/>
                <a:cs typeface="宋体" panose="02010600030101010101" pitchFamily="2" charset="-122"/>
              </a:rPr>
              <a:t>V8引擎：javaScript引擎，功能类似于java的JVM。</a:t>
            </a:r>
            <a:endParaRPr sz="1600" b="0" u="none">
              <a:solidFill>
                <a:srgbClr val="000000"/>
              </a:solidFill>
              <a:latin typeface="造字工房朗倩（非商用）细体" charset="-122"/>
              <a:ea typeface="造字工房朗倩（非商用）细体" charset="-122"/>
              <a:cs typeface="宋体" panose="02010600030101010101" pitchFamily="2" charset="-122"/>
            </a:endParaRPr>
          </a:p>
          <a:p>
            <a:pPr marL="0" indent="0" algn="l" fontAlgn="auto"/>
            <a:r>
              <a:rPr sz="1600" b="0" u="none">
                <a:solidFill>
                  <a:srgbClr val="000000"/>
                </a:solidFill>
                <a:latin typeface="造字工房朗倩（非商用）细体" charset="-122"/>
                <a:ea typeface="造字工房朗倩（非商用）细体" charset="-122"/>
                <a:cs typeface="宋体" panose="02010600030101010101" pitchFamily="2" charset="-122"/>
              </a:rPr>
              <a:t>SDK：software development kit软件开发工具包</a:t>
            </a:r>
            <a:endParaRPr sz="1600" b="0" u="none">
              <a:solidFill>
                <a:srgbClr val="000000"/>
              </a:solidFill>
              <a:latin typeface="造字工房朗倩（非商用）细体" charset="-122"/>
              <a:ea typeface="造字工房朗倩（非商用）细体" charset="-122"/>
              <a:cs typeface="宋体" panose="02010600030101010101" pitchFamily="2" charset="-122"/>
            </a:endParaRPr>
          </a:p>
        </p:txBody>
      </p:sp>
    </p:spTree>
  </p:cSld>
  <p:clrMapOvr>
    <a:masterClrMapping/>
  </p:clrMapOvr>
  <p:transition>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61091" y="1889578"/>
            <a:ext cx="1200150" cy="1363980"/>
          </a:xfrm>
          <a:prstGeom prst="rect">
            <a:avLst/>
          </a:prstGeom>
          <a:noFill/>
        </p:spPr>
        <p:txBody>
          <a:bodyPr wrap="none" rtlCol="0">
            <a:spAutoFit/>
          </a:bodyPr>
          <a:lstStyle/>
          <a:p>
            <a:pPr algn="l"/>
            <a:r>
              <a:rPr lang="zh-CN" altLang="en-US" sz="4000" b="1" dirty="0">
                <a:solidFill>
                  <a:schemeClr val="tx1">
                    <a:lumMod val="85000"/>
                    <a:lumOff val="15000"/>
                  </a:schemeClr>
                </a:solidFill>
                <a:latin typeface="造字工房朗倩（非商用）细体" charset="-122"/>
                <a:ea typeface="造字工房朗倩（非商用）细体" charset="-122"/>
              </a:rPr>
              <a:t>数据</a:t>
            </a:r>
            <a:endParaRPr lang="zh-CN" altLang="en-US" sz="4000" b="1" dirty="0">
              <a:solidFill>
                <a:schemeClr val="tx1">
                  <a:lumMod val="85000"/>
                  <a:lumOff val="15000"/>
                </a:schemeClr>
              </a:solidFill>
              <a:latin typeface="造字工房朗倩（非商用）细体" charset="-122"/>
              <a:ea typeface="造字工房朗倩（非商用）细体" charset="-122"/>
            </a:endParaRPr>
          </a:p>
          <a:p>
            <a:pPr algn="l"/>
            <a:r>
              <a:rPr lang="zh-CN" altLang="en-US" sz="4000" b="1" dirty="0">
                <a:solidFill>
                  <a:schemeClr val="tx1">
                    <a:lumMod val="85000"/>
                    <a:lumOff val="15000"/>
                  </a:schemeClr>
                </a:solidFill>
                <a:latin typeface="造字工房朗倩（非商用）细体" charset="-122"/>
                <a:ea typeface="造字工房朗倩（非商用）细体" charset="-122"/>
              </a:rPr>
              <a:t>定义</a:t>
            </a:r>
            <a:endParaRPr lang="zh-CN" altLang="en-US" sz="4000" b="1" dirty="0">
              <a:solidFill>
                <a:schemeClr val="tx1">
                  <a:lumMod val="85000"/>
                  <a:lumOff val="15000"/>
                </a:schemeClr>
              </a:solidFill>
              <a:latin typeface="造字工房朗倩（非商用）细体" charset="-122"/>
              <a:ea typeface="造字工房朗倩（非商用）细体" charset="-122"/>
            </a:endParaRPr>
          </a:p>
        </p:txBody>
      </p:sp>
      <p:grpSp>
        <p:nvGrpSpPr>
          <p:cNvPr id="7" name="组合 6"/>
          <p:cNvGrpSpPr/>
          <p:nvPr/>
        </p:nvGrpSpPr>
        <p:grpSpPr>
          <a:xfrm rot="21433112">
            <a:off x="3523407" y="1568068"/>
            <a:ext cx="2097186" cy="1797947"/>
            <a:chOff x="2834854" y="1563638"/>
            <a:chExt cx="2837876" cy="2432951"/>
          </a:xfrm>
        </p:grpSpPr>
        <p:sp>
          <p:nvSpPr>
            <p:cNvPr id="10" name="六边形 9"/>
            <p:cNvSpPr/>
            <p:nvPr/>
          </p:nvSpPr>
          <p:spPr>
            <a:xfrm>
              <a:off x="2864418" y="1563638"/>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p:nvPr/>
          </p:nvSpPr>
          <p:spPr>
            <a:xfrm rot="2111975">
              <a:off x="2834854" y="1575630"/>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0"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148064"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4195971" y="4438015"/>
            <a:ext cx="773100" cy="616572"/>
            <a:chOff x="5816" y="4526"/>
            <a:chExt cx="1217" cy="971"/>
          </a:xfrm>
        </p:grpSpPr>
        <p:sp>
          <p:nvSpPr>
            <p:cNvPr id="4" name="矩形 3"/>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extBox 2"/>
            <p:cNvSpPr txBox="1"/>
            <p:nvPr/>
          </p:nvSpPr>
          <p:spPr>
            <a:xfrm>
              <a:off x="5999" y="4883"/>
              <a:ext cx="872" cy="614"/>
            </a:xfrm>
            <a:prstGeom prst="rect">
              <a:avLst/>
            </a:prstGeom>
            <a:noFill/>
          </p:spPr>
          <p:txBody>
            <a:bodyPr wrap="none" rtlCol="0">
              <a:spAutoFit/>
            </a:bodyPr>
            <a:p>
              <a:pPr algn="ctr"/>
              <a:r>
                <a:rPr lang="en-US" altLang="zh-CN" dirty="0">
                  <a:latin typeface="造字工房朗倩（非商用）细体" charset="-122"/>
                  <a:ea typeface="造字工房朗倩（非商用）细体" charset="-122"/>
                </a:rPr>
                <a:t>35</a:t>
              </a:r>
              <a:endParaRPr lang="en-US" altLang="zh-CN" dirty="0">
                <a:latin typeface="造字工房朗倩（非商用）细体" charset="-122"/>
                <a:ea typeface="造字工房朗倩（非商用）细体" charset="-122"/>
              </a:endParaRPr>
            </a:p>
          </p:txBody>
        </p:sp>
        <p:grpSp>
          <p:nvGrpSpPr>
            <p:cNvPr id="9" name="组合 8"/>
            <p:cNvGrpSpPr/>
            <p:nvPr/>
          </p:nvGrpSpPr>
          <p:grpSpPr>
            <a:xfrm>
              <a:off x="5986" y="4552"/>
              <a:ext cx="449" cy="331"/>
              <a:chOff x="5986" y="4552"/>
              <a:chExt cx="449" cy="331"/>
            </a:xfrm>
          </p:grpSpPr>
          <p:cxnSp>
            <p:nvCxnSpPr>
              <p:cNvPr id="6" name="直接连接符 5"/>
              <p:cNvCxnSpPr>
                <a:endCxn id="5" idx="0"/>
              </p:cNvCxnSpPr>
              <p:nvPr/>
            </p:nvCxnSpPr>
            <p:spPr>
              <a:xfrm>
                <a:off x="612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8" name="椭圆 7"/>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16518" y="90818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32542" y="882928"/>
            <a:ext cx="99822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数据定义</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611576"/>
            <a:chOff x="5816" y="4526"/>
            <a:chExt cx="1217" cy="1052"/>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907"/>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36</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55"/>
              <a:chOff x="5986" y="4552"/>
              <a:chExt cx="438" cy="355"/>
            </a:xfrm>
          </p:grpSpPr>
          <p:cxnSp>
            <p:nvCxnSpPr>
              <p:cNvPr id="30" name="直接连接符 29"/>
              <p:cNvCxnSpPr>
                <a:endCxn id="28" idx="0"/>
              </p:cNvCxnSpPr>
              <p:nvPr/>
            </p:nvCxnSpPr>
            <p:spPr>
              <a:xfrm>
                <a:off x="6109" y="4700"/>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graphicFrame>
        <p:nvGraphicFramePr>
          <p:cNvPr id="0" name="表格 -1"/>
          <p:cNvGraphicFramePr/>
          <p:nvPr/>
        </p:nvGraphicFramePr>
        <p:xfrm>
          <a:off x="2159635" y="1239520"/>
          <a:ext cx="5364480" cy="0"/>
        </p:xfrm>
        <a:graphic>
          <a:graphicData uri="http://schemas.openxmlformats.org/drawingml/2006/table">
            <a:tbl>
              <a:tblPr firstRow="1" bandRow="1">
                <a:tableStyleId>{5940675A-B579-460E-94D1-54222C63F5DA}</a:tableStyleId>
              </a:tblPr>
              <a:tblGrid>
                <a:gridCol w="446088"/>
                <a:gridCol w="804862"/>
                <a:gridCol w="655638"/>
                <a:gridCol w="666750"/>
                <a:gridCol w="431800"/>
                <a:gridCol w="600075"/>
                <a:gridCol w="601662"/>
                <a:gridCol w="600075"/>
                <a:gridCol w="557213"/>
              </a:tblGrid>
              <a:tr h="0">
                <a:tc>
                  <a:txBody>
                    <a:bodyPr/>
                    <a:p>
                      <a:pPr marL="0" indent="0">
                        <a:buNone/>
                      </a:pPr>
                      <a:r>
                        <a:rPr lang="zh-CN" altLang="en-US" sz="1000" b="0" u="none">
                          <a:latin typeface="宋体" panose="02010600030101010101" pitchFamily="2" charset="-122"/>
                          <a:ea typeface="宋体" panose="02010600030101010101" pitchFamily="2" charset="-122"/>
                          <a:cs typeface="宋体" panose="02010600030101010101" pitchFamily="2" charset="-122"/>
                        </a:rPr>
                        <a:t>序号</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zh-CN" altLang="en-US" sz="1000" b="0" u="none">
                          <a:latin typeface="宋体" panose="02010600030101010101" pitchFamily="2" charset="-122"/>
                          <a:ea typeface="宋体" panose="02010600030101010101" pitchFamily="2" charset="-122"/>
                          <a:cs typeface="宋体" panose="02010600030101010101" pitchFamily="2" charset="-122"/>
                        </a:rPr>
                        <a:t>字段名</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zh-CN" altLang="en-US" sz="1000" b="0" u="none">
                          <a:latin typeface="宋体" panose="02010600030101010101" pitchFamily="2" charset="-122"/>
                          <a:ea typeface="宋体" panose="02010600030101010101" pitchFamily="2" charset="-122"/>
                          <a:cs typeface="宋体" panose="02010600030101010101" pitchFamily="2" charset="-122"/>
                        </a:rPr>
                        <a:t>字段含义</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zh-CN" altLang="en-US" sz="1000" b="0" u="none">
                          <a:latin typeface="宋体" panose="02010600030101010101" pitchFamily="2" charset="-122"/>
                          <a:ea typeface="宋体" panose="02010600030101010101" pitchFamily="2" charset="-122"/>
                          <a:cs typeface="宋体" panose="02010600030101010101" pitchFamily="2" charset="-122"/>
                        </a:rPr>
                        <a:t>类型</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zh-CN" altLang="en-US" sz="1000" b="0" u="none">
                          <a:latin typeface="宋体" panose="02010600030101010101" pitchFamily="2" charset="-122"/>
                          <a:ea typeface="宋体" panose="02010600030101010101" pitchFamily="2" charset="-122"/>
                          <a:cs typeface="宋体" panose="02010600030101010101" pitchFamily="2" charset="-122"/>
                        </a:rPr>
                        <a:t>长度</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zh-CN" altLang="en-US" sz="1000" b="0" u="none">
                          <a:latin typeface="宋体" panose="02010600030101010101" pitchFamily="2" charset="-122"/>
                          <a:ea typeface="宋体" panose="02010600030101010101" pitchFamily="2" charset="-122"/>
                          <a:cs typeface="宋体" panose="02010600030101010101" pitchFamily="2" charset="-122"/>
                        </a:rPr>
                        <a:t>默认值</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zh-CN" altLang="en-US" sz="1000" b="0" u="none">
                          <a:latin typeface="宋体" panose="02010600030101010101" pitchFamily="2" charset="-122"/>
                          <a:ea typeface="宋体" panose="02010600030101010101" pitchFamily="2" charset="-122"/>
                          <a:cs typeface="宋体" panose="02010600030101010101" pitchFamily="2" charset="-122"/>
                        </a:rPr>
                        <a:t>允许空</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zh-CN" altLang="en-US" sz="1000" b="0" u="none">
                          <a:latin typeface="宋体" panose="02010600030101010101" pitchFamily="2" charset="-122"/>
                          <a:ea typeface="宋体" panose="02010600030101010101" pitchFamily="2" charset="-122"/>
                          <a:cs typeface="宋体" panose="02010600030101010101" pitchFamily="2" charset="-122"/>
                        </a:rPr>
                        <a:t>主键</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zh-CN" altLang="en-US" sz="1000" b="0" u="none">
                          <a:latin typeface="宋体" panose="02010600030101010101" pitchFamily="2" charset="-122"/>
                          <a:ea typeface="宋体" panose="02010600030101010101" pitchFamily="2" charset="-122"/>
                          <a:cs typeface="宋体" panose="02010600030101010101" pitchFamily="2" charset="-122"/>
                        </a:rPr>
                        <a:t>说明</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1</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teacherId</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zh-CN" altLang="en-US" sz="1000" b="0" u="none">
                          <a:latin typeface="宋体" panose="02010600030101010101" pitchFamily="2" charset="-122"/>
                          <a:ea typeface="宋体" panose="02010600030101010101" pitchFamily="2" charset="-122"/>
                          <a:cs typeface="宋体" panose="02010600030101010101" pitchFamily="2" charset="-122"/>
                        </a:rPr>
                        <a:t>教师编号</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varchar</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32</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 </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zh-CN" altLang="en-US" sz="1000" b="0" u="none">
                          <a:latin typeface="宋体" panose="02010600030101010101" pitchFamily="2" charset="-122"/>
                          <a:ea typeface="宋体" panose="02010600030101010101" pitchFamily="2" charset="-122"/>
                          <a:cs typeface="宋体" panose="02010600030101010101" pitchFamily="2" charset="-122"/>
                        </a:rPr>
                        <a:t>不允许</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1" u="none">
                          <a:solidFill>
                            <a:srgbClr val="000000"/>
                          </a:solidFill>
                          <a:latin typeface="Calibri" panose="020F0502020204030204" charset="0"/>
                          <a:ea typeface="Calibri" panose="020F0502020204030204" charset="0"/>
                          <a:cs typeface="Calibri" panose="020F0502020204030204" charset="0"/>
                        </a:rPr>
                        <a:t>√</a:t>
                      </a:r>
                      <a:endParaRPr lang="zh-CN" altLang="en-US" sz="1000" b="1" u="none">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 </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2</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password</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zh-CN" altLang="en-US" sz="1000" b="0" u="none">
                          <a:latin typeface="宋体" panose="02010600030101010101" pitchFamily="2" charset="-122"/>
                          <a:ea typeface="宋体" panose="02010600030101010101" pitchFamily="2" charset="-122"/>
                          <a:cs typeface="宋体" panose="02010600030101010101" pitchFamily="2" charset="-122"/>
                        </a:rPr>
                        <a:t>教师密码</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varchar</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200</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 </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zh-CN" altLang="en-US" sz="1000" b="0" u="none">
                          <a:latin typeface="宋体" panose="02010600030101010101" pitchFamily="2" charset="-122"/>
                          <a:ea typeface="宋体" panose="02010600030101010101" pitchFamily="2" charset="-122"/>
                          <a:cs typeface="宋体" panose="02010600030101010101" pitchFamily="2" charset="-122"/>
                        </a:rPr>
                        <a:t>不允许</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 </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zh-CN" altLang="en-US" sz="1000" b="0" u="none">
                          <a:latin typeface="宋体" panose="02010600030101010101" pitchFamily="2" charset="-122"/>
                          <a:ea typeface="宋体" panose="02010600030101010101" pitchFamily="2" charset="-122"/>
                          <a:cs typeface="宋体" panose="02010600030101010101" pitchFamily="2" charset="-122"/>
                        </a:rPr>
                        <a:t>密码长度必须为</a:t>
                      </a:r>
                      <a:r>
                        <a:rPr lang="en-US" altLang="zh-CN" sz="1000" b="0" u="none">
                          <a:latin typeface="宋体" panose="02010600030101010101" pitchFamily="2" charset="-122"/>
                          <a:ea typeface="宋体" panose="02010600030101010101" pitchFamily="2" charset="-122"/>
                          <a:cs typeface="宋体" panose="02010600030101010101" pitchFamily="2" charset="-122"/>
                        </a:rPr>
                        <a:t>6</a:t>
                      </a:r>
                      <a:r>
                        <a:rPr lang="zh-CN" altLang="en-US" sz="1000" b="0" u="none">
                          <a:latin typeface="宋体" panose="02010600030101010101" pitchFamily="2" charset="-122"/>
                          <a:ea typeface="宋体" panose="02010600030101010101" pitchFamily="2" charset="-122"/>
                          <a:cs typeface="宋体" panose="02010600030101010101" pitchFamily="2" charset="-122"/>
                        </a:rPr>
                        <a:t>位以上</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3</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teacherName</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zh-CN" altLang="en-US" sz="1000" b="0" u="none">
                          <a:latin typeface="宋体" panose="02010600030101010101" pitchFamily="2" charset="-122"/>
                          <a:ea typeface="宋体" panose="02010600030101010101" pitchFamily="2" charset="-122"/>
                          <a:cs typeface="宋体" panose="02010600030101010101" pitchFamily="2" charset="-122"/>
                        </a:rPr>
                        <a:t>教师姓名</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varchar</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32</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 </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 </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 </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13" name="文本框 12"/>
          <p:cNvSpPr txBox="1"/>
          <p:nvPr/>
        </p:nvSpPr>
        <p:spPr>
          <a:xfrm>
            <a:off x="2159635" y="882650"/>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教师信息表（</a:t>
            </a:r>
            <a:r>
              <a:rPr lang="en-US" altLang="zh-CN" sz="1600" b="0" u="none">
                <a:latin typeface="造字工房朗倩（非商用）细体" charset="-122"/>
                <a:ea typeface="造字工房朗倩（非商用）细体" charset="-122"/>
                <a:cs typeface="宋体" panose="02010600030101010101" pitchFamily="2" charset="-122"/>
              </a:rPr>
              <a:t>teacher</a:t>
            </a:r>
            <a:r>
              <a:rPr lang="zh-CN" altLang="en-US" sz="1600" b="0" u="none">
                <a:latin typeface="造字工房朗倩（非商用）细体" charset="-122"/>
                <a:ea typeface="造字工房朗倩（非商用）细体" charset="-122"/>
                <a:cs typeface="宋体" panose="02010600030101010101" pitchFamily="2" charset="-122"/>
              </a:rPr>
              <a:t>）</a:t>
            </a:r>
            <a:endParaRPr lang="zh-CN" altLang="en-US" sz="1600">
              <a:latin typeface="造字工房朗倩（非商用）细体" charset="-122"/>
              <a:ea typeface="造字工房朗倩（非商用）细体" charset="-122"/>
            </a:endParaRPr>
          </a:p>
        </p:txBody>
      </p:sp>
      <p:sp>
        <p:nvSpPr>
          <p:cNvPr id="15" name="文本框 14"/>
          <p:cNvSpPr txBox="1"/>
          <p:nvPr/>
        </p:nvSpPr>
        <p:spPr>
          <a:xfrm>
            <a:off x="2032000" y="2642235"/>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用户信息表（</a:t>
            </a:r>
            <a:r>
              <a:rPr lang="en-US" altLang="zh-CN" sz="1600" b="0" u="none">
                <a:latin typeface="造字工房朗倩（非商用）细体" charset="-122"/>
                <a:ea typeface="造字工房朗倩（非商用）细体" charset="-122"/>
                <a:cs typeface="宋体" panose="02010600030101010101" pitchFamily="2" charset="-122"/>
              </a:rPr>
              <a:t>user</a:t>
            </a:r>
            <a:r>
              <a:rPr lang="zh-CN" altLang="en-US" sz="1600" b="0" u="none">
                <a:latin typeface="造字工房朗倩（非商用）细体" charset="-122"/>
                <a:ea typeface="造字工房朗倩（非商用）细体" charset="-122"/>
                <a:cs typeface="宋体" panose="02010600030101010101" pitchFamily="2" charset="-122"/>
              </a:rPr>
              <a:t>）</a:t>
            </a:r>
            <a:endParaRPr lang="zh-CN" altLang="en-US" sz="1600">
              <a:latin typeface="造字工房朗倩（非商用）细体" charset="-122"/>
              <a:ea typeface="造字工房朗倩（非商用）细体" charset="-122"/>
            </a:endParaRPr>
          </a:p>
        </p:txBody>
      </p:sp>
      <p:graphicFrame>
        <p:nvGraphicFramePr>
          <p:cNvPr id="17" name="表格 16"/>
          <p:cNvGraphicFramePr/>
          <p:nvPr/>
        </p:nvGraphicFramePr>
        <p:xfrm>
          <a:off x="2159635" y="3448050"/>
          <a:ext cx="5364480" cy="0"/>
        </p:xfrm>
        <a:graphic>
          <a:graphicData uri="http://schemas.openxmlformats.org/drawingml/2006/table">
            <a:tbl>
              <a:tblPr firstRow="1" bandRow="1">
                <a:tableStyleId>{5940675A-B579-460E-94D1-54222C63F5DA}</a:tableStyleId>
              </a:tblPr>
              <a:tblGrid>
                <a:gridCol w="446088"/>
                <a:gridCol w="804862"/>
                <a:gridCol w="655638"/>
                <a:gridCol w="666750"/>
                <a:gridCol w="431800"/>
                <a:gridCol w="600075"/>
                <a:gridCol w="601662"/>
                <a:gridCol w="600075"/>
                <a:gridCol w="557213"/>
              </a:tblGrid>
              <a:tr h="0">
                <a:tc>
                  <a:txBody>
                    <a:bodyPr/>
                    <a:p>
                      <a:pPr marL="0" indent="0">
                        <a:buNone/>
                      </a:pPr>
                      <a:r>
                        <a:rPr lang="zh-CN" altLang="en-US" sz="1000" b="0" u="none">
                          <a:latin typeface="宋体" panose="02010600030101010101" pitchFamily="2" charset="-122"/>
                          <a:ea typeface="宋体" panose="02010600030101010101" pitchFamily="2" charset="-122"/>
                          <a:cs typeface="宋体" panose="02010600030101010101" pitchFamily="2" charset="-122"/>
                        </a:rPr>
                        <a:t>序号</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zh-CN" altLang="en-US" sz="1000" b="0" u="none">
                          <a:latin typeface="宋体" panose="02010600030101010101" pitchFamily="2" charset="-122"/>
                          <a:ea typeface="宋体" panose="02010600030101010101" pitchFamily="2" charset="-122"/>
                          <a:cs typeface="宋体" panose="02010600030101010101" pitchFamily="2" charset="-122"/>
                        </a:rPr>
                        <a:t>字段名</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zh-CN" altLang="en-US" sz="1000" b="0" u="none">
                          <a:latin typeface="宋体" panose="02010600030101010101" pitchFamily="2" charset="-122"/>
                          <a:ea typeface="宋体" panose="02010600030101010101" pitchFamily="2" charset="-122"/>
                          <a:cs typeface="宋体" panose="02010600030101010101" pitchFamily="2" charset="-122"/>
                        </a:rPr>
                        <a:t>字段含义</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zh-CN" altLang="en-US" sz="1000" b="0" u="none">
                          <a:latin typeface="宋体" panose="02010600030101010101" pitchFamily="2" charset="-122"/>
                          <a:ea typeface="宋体" panose="02010600030101010101" pitchFamily="2" charset="-122"/>
                          <a:cs typeface="宋体" panose="02010600030101010101" pitchFamily="2" charset="-122"/>
                        </a:rPr>
                        <a:t>类型</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zh-CN" altLang="en-US" sz="1000" b="0" u="none">
                          <a:latin typeface="宋体" panose="02010600030101010101" pitchFamily="2" charset="-122"/>
                          <a:ea typeface="宋体" panose="02010600030101010101" pitchFamily="2" charset="-122"/>
                          <a:cs typeface="宋体" panose="02010600030101010101" pitchFamily="2" charset="-122"/>
                        </a:rPr>
                        <a:t>长度</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zh-CN" altLang="en-US" sz="1000" b="0" u="none">
                          <a:latin typeface="宋体" panose="02010600030101010101" pitchFamily="2" charset="-122"/>
                          <a:ea typeface="宋体" panose="02010600030101010101" pitchFamily="2" charset="-122"/>
                          <a:cs typeface="宋体" panose="02010600030101010101" pitchFamily="2" charset="-122"/>
                        </a:rPr>
                        <a:t>默认值</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zh-CN" altLang="en-US" sz="1000" b="0" u="none">
                          <a:latin typeface="宋体" panose="02010600030101010101" pitchFamily="2" charset="-122"/>
                          <a:ea typeface="宋体" panose="02010600030101010101" pitchFamily="2" charset="-122"/>
                          <a:cs typeface="宋体" panose="02010600030101010101" pitchFamily="2" charset="-122"/>
                        </a:rPr>
                        <a:t>允许空</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zh-CN" altLang="en-US" sz="1000" b="0" u="none">
                          <a:latin typeface="宋体" panose="02010600030101010101" pitchFamily="2" charset="-122"/>
                          <a:ea typeface="宋体" panose="02010600030101010101" pitchFamily="2" charset="-122"/>
                          <a:cs typeface="宋体" panose="02010600030101010101" pitchFamily="2" charset="-122"/>
                        </a:rPr>
                        <a:t>主键</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zh-CN" altLang="en-US" sz="1000" b="0" u="none">
                          <a:latin typeface="宋体" panose="02010600030101010101" pitchFamily="2" charset="-122"/>
                          <a:ea typeface="宋体" panose="02010600030101010101" pitchFamily="2" charset="-122"/>
                          <a:cs typeface="宋体" panose="02010600030101010101" pitchFamily="2" charset="-122"/>
                        </a:rPr>
                        <a:t>说明</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1</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Userid</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zh-CN" altLang="en-US" sz="1000" b="0" u="none">
                          <a:latin typeface="宋体" panose="02010600030101010101" pitchFamily="2" charset="-122"/>
                          <a:ea typeface="宋体" panose="02010600030101010101" pitchFamily="2" charset="-122"/>
                          <a:cs typeface="宋体" panose="02010600030101010101" pitchFamily="2" charset="-122"/>
                        </a:rPr>
                        <a:t>账号</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varchar</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20</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 </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zh-CN" altLang="en-US" sz="1000" b="0" u="none">
                          <a:latin typeface="宋体" panose="02010600030101010101" pitchFamily="2" charset="-122"/>
                          <a:ea typeface="宋体" panose="02010600030101010101" pitchFamily="2" charset="-122"/>
                          <a:cs typeface="宋体" panose="02010600030101010101" pitchFamily="2" charset="-122"/>
                        </a:rPr>
                        <a:t>不允许</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1" u="none">
                          <a:solidFill>
                            <a:srgbClr val="000000"/>
                          </a:solidFill>
                          <a:latin typeface="Calibri" panose="020F0502020204030204" charset="0"/>
                          <a:ea typeface="Calibri" panose="020F0502020204030204" charset="0"/>
                          <a:cs typeface="Calibri" panose="020F0502020204030204" charset="0"/>
                        </a:rPr>
                        <a:t>√</a:t>
                      </a:r>
                      <a:endParaRPr lang="zh-CN" altLang="en-US" sz="1000" b="1" u="none">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 </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2</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Userpwd</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zh-CN" altLang="en-US" sz="1000" b="0" u="none">
                          <a:latin typeface="宋体" panose="02010600030101010101" pitchFamily="2" charset="-122"/>
                          <a:ea typeface="宋体" panose="02010600030101010101" pitchFamily="2" charset="-122"/>
                          <a:cs typeface="宋体" panose="02010600030101010101" pitchFamily="2" charset="-122"/>
                        </a:rPr>
                        <a:t>密码</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varchar</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80</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 </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zh-CN" altLang="en-US" sz="1000" b="0" u="none">
                          <a:latin typeface="宋体" panose="02010600030101010101" pitchFamily="2" charset="-122"/>
                          <a:ea typeface="宋体" panose="02010600030101010101" pitchFamily="2" charset="-122"/>
                          <a:cs typeface="宋体" panose="02010600030101010101" pitchFamily="2" charset="-122"/>
                        </a:rPr>
                        <a:t>不允许</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 </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zh-CN" altLang="en-US" sz="1000" b="0" u="none">
                          <a:latin typeface="宋体" panose="02010600030101010101" pitchFamily="2" charset="-122"/>
                          <a:ea typeface="宋体" panose="02010600030101010101" pitchFamily="2" charset="-122"/>
                          <a:cs typeface="宋体" panose="02010600030101010101" pitchFamily="2" charset="-122"/>
                        </a:rPr>
                        <a:t>密码长度必须为</a:t>
                      </a:r>
                      <a:r>
                        <a:rPr lang="en-US" altLang="zh-CN" sz="1000" b="0" u="none">
                          <a:latin typeface="宋体" panose="02010600030101010101" pitchFamily="2" charset="-122"/>
                          <a:ea typeface="宋体" panose="02010600030101010101" pitchFamily="2" charset="-122"/>
                          <a:cs typeface="宋体" panose="02010600030101010101" pitchFamily="2" charset="-122"/>
                        </a:rPr>
                        <a:t>6</a:t>
                      </a:r>
                      <a:r>
                        <a:rPr lang="zh-CN" altLang="en-US" sz="1000" b="0" u="none">
                          <a:latin typeface="宋体" panose="02010600030101010101" pitchFamily="2" charset="-122"/>
                          <a:ea typeface="宋体" panose="02010600030101010101" pitchFamily="2" charset="-122"/>
                          <a:cs typeface="宋体" panose="02010600030101010101" pitchFamily="2" charset="-122"/>
                        </a:rPr>
                        <a:t>位以上</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3</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Classid</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zh-CN" altLang="en-US" sz="1000" b="0" u="none">
                          <a:latin typeface="宋体" panose="02010600030101010101" pitchFamily="2" charset="-122"/>
                          <a:ea typeface="宋体" panose="02010600030101010101" pitchFamily="2" charset="-122"/>
                          <a:cs typeface="宋体" panose="02010600030101010101" pitchFamily="2" charset="-122"/>
                        </a:rPr>
                        <a:t>班级编号</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varchar</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30</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 </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 </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 </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push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16518" y="90818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32542" y="882928"/>
            <a:ext cx="99822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数据定义</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611576"/>
            <a:chOff x="5816" y="4526"/>
            <a:chExt cx="1217" cy="1052"/>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907"/>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37</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55"/>
              <a:chOff x="5986" y="4552"/>
              <a:chExt cx="438" cy="355"/>
            </a:xfrm>
          </p:grpSpPr>
          <p:cxnSp>
            <p:nvCxnSpPr>
              <p:cNvPr id="30" name="直接连接符 29"/>
              <p:cNvCxnSpPr>
                <a:endCxn id="28" idx="0"/>
              </p:cNvCxnSpPr>
              <p:nvPr/>
            </p:nvCxnSpPr>
            <p:spPr>
              <a:xfrm>
                <a:off x="6109" y="4700"/>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3" name="文本框 12"/>
          <p:cNvSpPr txBox="1"/>
          <p:nvPr/>
        </p:nvSpPr>
        <p:spPr>
          <a:xfrm>
            <a:off x="2159635" y="882650"/>
            <a:ext cx="5080000" cy="356870"/>
          </a:xfrm>
          <a:prstGeom prst="rect">
            <a:avLst/>
          </a:prstGeom>
          <a:noFill/>
          <a:ln w="9525">
            <a:noFill/>
          </a:ln>
        </p:spPr>
        <p:txBody>
          <a:bodyPr>
            <a:spAutoFit/>
          </a:bodyPr>
          <a:p>
            <a:pPr marL="0" indent="0" algn="l"/>
            <a:r>
              <a:rPr sz="1600" b="0" u="none">
                <a:latin typeface="造字工房朗倩（非商用）细体" charset="-122"/>
                <a:ea typeface="造字工房朗倩（非商用）细体" charset="-122"/>
                <a:cs typeface="宋体" panose="02010600030101010101" pitchFamily="2" charset="-122"/>
              </a:rPr>
              <a:t>班级表（class）</a:t>
            </a:r>
            <a:endParaRPr sz="1600" b="0" u="none">
              <a:latin typeface="造字工房朗倩（非商用）细体" charset="-122"/>
              <a:ea typeface="造字工房朗倩（非商用）细体" charset="-122"/>
              <a:cs typeface="宋体" panose="02010600030101010101" pitchFamily="2" charset="-122"/>
            </a:endParaRPr>
          </a:p>
        </p:txBody>
      </p:sp>
      <p:sp>
        <p:nvSpPr>
          <p:cNvPr id="15" name="文本框 14"/>
          <p:cNvSpPr txBox="1"/>
          <p:nvPr/>
        </p:nvSpPr>
        <p:spPr>
          <a:xfrm>
            <a:off x="2032000" y="2642235"/>
            <a:ext cx="5080000" cy="356870"/>
          </a:xfrm>
          <a:prstGeom prst="rect">
            <a:avLst/>
          </a:prstGeom>
          <a:noFill/>
          <a:ln w="9525">
            <a:noFill/>
          </a:ln>
        </p:spPr>
        <p:txBody>
          <a:bodyPr>
            <a:spAutoFit/>
          </a:bodyPr>
          <a:p>
            <a:pPr marL="0" indent="0" algn="l"/>
            <a:r>
              <a:rPr sz="1600" b="0" u="none">
                <a:latin typeface="造字工房朗倩（非商用）细体" charset="-122"/>
                <a:ea typeface="造字工房朗倩（非商用）细体" charset="-122"/>
                <a:cs typeface="宋体" panose="02010600030101010101" pitchFamily="2" charset="-122"/>
              </a:rPr>
              <a:t>弹幕表（DanmuManager）</a:t>
            </a:r>
            <a:endParaRPr sz="1600" b="0" u="none">
              <a:latin typeface="造字工房朗倩（非商用）细体" charset="-122"/>
              <a:ea typeface="造字工房朗倩（非商用）细体" charset="-122"/>
              <a:cs typeface="宋体" panose="02010600030101010101" pitchFamily="2" charset="-122"/>
            </a:endParaRPr>
          </a:p>
        </p:txBody>
      </p:sp>
      <p:graphicFrame>
        <p:nvGraphicFramePr>
          <p:cNvPr id="10" name="表格 9"/>
          <p:cNvGraphicFramePr/>
          <p:nvPr/>
        </p:nvGraphicFramePr>
        <p:xfrm>
          <a:off x="2159635" y="1406525"/>
          <a:ext cx="5364480" cy="0"/>
        </p:xfrm>
        <a:graphic>
          <a:graphicData uri="http://schemas.openxmlformats.org/drawingml/2006/table">
            <a:tbl>
              <a:tblPr firstRow="1" bandRow="1">
                <a:tableStyleId>{5940675A-B579-460E-94D1-54222C63F5DA}</a:tableStyleId>
              </a:tblPr>
              <a:tblGrid>
                <a:gridCol w="446088"/>
                <a:gridCol w="804862"/>
                <a:gridCol w="655638"/>
                <a:gridCol w="666750"/>
                <a:gridCol w="431800"/>
                <a:gridCol w="600075"/>
                <a:gridCol w="601662"/>
                <a:gridCol w="600075"/>
                <a:gridCol w="557213"/>
              </a:tblGrid>
              <a:tr h="0">
                <a:tc>
                  <a:txBody>
                    <a:bodyPr/>
                    <a:p>
                      <a:pPr marL="0" indent="0">
                        <a:buNone/>
                      </a:pPr>
                      <a:r>
                        <a:rPr lang="zh-CN" altLang="en-US" sz="1000" b="0" u="none">
                          <a:latin typeface="宋体" panose="02010600030101010101" pitchFamily="2" charset="-122"/>
                          <a:ea typeface="宋体" panose="02010600030101010101" pitchFamily="2" charset="-122"/>
                          <a:cs typeface="宋体" panose="02010600030101010101" pitchFamily="2" charset="-122"/>
                        </a:rPr>
                        <a:t>序号</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zh-CN" altLang="en-US" sz="1000" b="0" u="none">
                          <a:latin typeface="宋体" panose="02010600030101010101" pitchFamily="2" charset="-122"/>
                          <a:ea typeface="宋体" panose="02010600030101010101" pitchFamily="2" charset="-122"/>
                          <a:cs typeface="宋体" panose="02010600030101010101" pitchFamily="2" charset="-122"/>
                        </a:rPr>
                        <a:t>字段名</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zh-CN" altLang="en-US" sz="1000" b="0" u="none">
                          <a:latin typeface="宋体" panose="02010600030101010101" pitchFamily="2" charset="-122"/>
                          <a:ea typeface="宋体" panose="02010600030101010101" pitchFamily="2" charset="-122"/>
                          <a:cs typeface="宋体" panose="02010600030101010101" pitchFamily="2" charset="-122"/>
                        </a:rPr>
                        <a:t>字段含义</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zh-CN" altLang="en-US" sz="1000" b="0" u="none">
                          <a:latin typeface="宋体" panose="02010600030101010101" pitchFamily="2" charset="-122"/>
                          <a:ea typeface="宋体" panose="02010600030101010101" pitchFamily="2" charset="-122"/>
                          <a:cs typeface="宋体" panose="02010600030101010101" pitchFamily="2" charset="-122"/>
                        </a:rPr>
                        <a:t>类型</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zh-CN" altLang="en-US" sz="1000" b="0" u="none">
                          <a:latin typeface="宋体" panose="02010600030101010101" pitchFamily="2" charset="-122"/>
                          <a:ea typeface="宋体" panose="02010600030101010101" pitchFamily="2" charset="-122"/>
                          <a:cs typeface="宋体" panose="02010600030101010101" pitchFamily="2" charset="-122"/>
                        </a:rPr>
                        <a:t>长度</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zh-CN" altLang="en-US" sz="1000" b="0" u="none">
                          <a:latin typeface="宋体" panose="02010600030101010101" pitchFamily="2" charset="-122"/>
                          <a:ea typeface="宋体" panose="02010600030101010101" pitchFamily="2" charset="-122"/>
                          <a:cs typeface="宋体" panose="02010600030101010101" pitchFamily="2" charset="-122"/>
                        </a:rPr>
                        <a:t>默认值</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zh-CN" altLang="en-US" sz="1000" b="0" u="none">
                          <a:latin typeface="宋体" panose="02010600030101010101" pitchFamily="2" charset="-122"/>
                          <a:ea typeface="宋体" panose="02010600030101010101" pitchFamily="2" charset="-122"/>
                          <a:cs typeface="宋体" panose="02010600030101010101" pitchFamily="2" charset="-122"/>
                        </a:rPr>
                        <a:t>允许空</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zh-CN" altLang="en-US" sz="1000" b="0" u="none">
                          <a:latin typeface="宋体" panose="02010600030101010101" pitchFamily="2" charset="-122"/>
                          <a:ea typeface="宋体" panose="02010600030101010101" pitchFamily="2" charset="-122"/>
                          <a:cs typeface="宋体" panose="02010600030101010101" pitchFamily="2" charset="-122"/>
                        </a:rPr>
                        <a:t>主键</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zh-CN" altLang="en-US" sz="1000" b="0" u="none">
                          <a:latin typeface="宋体" panose="02010600030101010101" pitchFamily="2" charset="-122"/>
                          <a:ea typeface="宋体" panose="02010600030101010101" pitchFamily="2" charset="-122"/>
                          <a:cs typeface="宋体" panose="02010600030101010101" pitchFamily="2" charset="-122"/>
                        </a:rPr>
                        <a:t>说明</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1</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Classid</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zh-CN" altLang="en-US" sz="1000" b="0" u="none">
                          <a:latin typeface="宋体" panose="02010600030101010101" pitchFamily="2" charset="-122"/>
                          <a:ea typeface="宋体" panose="02010600030101010101" pitchFamily="2" charset="-122"/>
                          <a:cs typeface="宋体" panose="02010600030101010101" pitchFamily="2" charset="-122"/>
                        </a:rPr>
                        <a:t>班级编号</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varchar</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80</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 </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zh-CN" altLang="en-US" sz="1000" b="0" u="none">
                          <a:latin typeface="宋体" panose="02010600030101010101" pitchFamily="2" charset="-122"/>
                          <a:ea typeface="宋体" panose="02010600030101010101" pitchFamily="2" charset="-122"/>
                          <a:cs typeface="宋体" panose="02010600030101010101" pitchFamily="2" charset="-122"/>
                        </a:rPr>
                        <a:t>不允许</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1" u="none">
                          <a:solidFill>
                            <a:srgbClr val="000000"/>
                          </a:solidFill>
                          <a:latin typeface="Calibri" panose="020F0502020204030204" charset="0"/>
                          <a:ea typeface="Calibri" panose="020F0502020204030204" charset="0"/>
                          <a:cs typeface="Calibri" panose="020F0502020204030204" charset="0"/>
                        </a:rPr>
                        <a:t>√</a:t>
                      </a:r>
                      <a:endParaRPr lang="zh-CN" altLang="en-US" sz="1000" b="1" u="none">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 </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2</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Teacherid</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zh-CN" altLang="en-US" sz="1000" b="0" u="none">
                          <a:latin typeface="宋体" panose="02010600030101010101" pitchFamily="2" charset="-122"/>
                          <a:ea typeface="宋体" panose="02010600030101010101" pitchFamily="2" charset="-122"/>
                          <a:cs typeface="宋体" panose="02010600030101010101" pitchFamily="2" charset="-122"/>
                        </a:rPr>
                        <a:t>教师编号</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varchar</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32</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 </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zh-CN" altLang="en-US" sz="1000" b="0" u="none">
                          <a:latin typeface="宋体" panose="02010600030101010101" pitchFamily="2" charset="-122"/>
                          <a:ea typeface="宋体" panose="02010600030101010101" pitchFamily="2" charset="-122"/>
                          <a:cs typeface="宋体" panose="02010600030101010101" pitchFamily="2" charset="-122"/>
                        </a:rPr>
                        <a:t>不允许</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 </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zh-CN" altLang="en-US" sz="1000" b="0" u="none">
                          <a:latin typeface="宋体" panose="02010600030101010101" pitchFamily="2" charset="-122"/>
                          <a:ea typeface="宋体" panose="02010600030101010101" pitchFamily="2" charset="-122"/>
                          <a:cs typeface="宋体" panose="02010600030101010101" pitchFamily="2" charset="-122"/>
                        </a:rPr>
                        <a:t>密码长度必须为</a:t>
                      </a:r>
                      <a:r>
                        <a:rPr lang="en-US" altLang="zh-CN" sz="1000" b="0" u="none">
                          <a:latin typeface="宋体" panose="02010600030101010101" pitchFamily="2" charset="-122"/>
                          <a:ea typeface="宋体" panose="02010600030101010101" pitchFamily="2" charset="-122"/>
                          <a:cs typeface="宋体" panose="02010600030101010101" pitchFamily="2" charset="-122"/>
                        </a:rPr>
                        <a:t>6</a:t>
                      </a:r>
                      <a:r>
                        <a:rPr lang="zh-CN" altLang="en-US" sz="1000" b="0" u="none">
                          <a:latin typeface="宋体" panose="02010600030101010101" pitchFamily="2" charset="-122"/>
                          <a:ea typeface="宋体" panose="02010600030101010101" pitchFamily="2" charset="-122"/>
                          <a:cs typeface="宋体" panose="02010600030101010101" pitchFamily="2" charset="-122"/>
                        </a:rPr>
                        <a:t>位以上</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3</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Classname</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zh-CN" altLang="en-US" sz="1000" b="0" u="none">
                          <a:latin typeface="宋体" panose="02010600030101010101" pitchFamily="2" charset="-122"/>
                          <a:ea typeface="宋体" panose="02010600030101010101" pitchFamily="2" charset="-122"/>
                          <a:cs typeface="宋体" panose="02010600030101010101" pitchFamily="2" charset="-122"/>
                        </a:rPr>
                        <a:t>班级名</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varchar</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80</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 </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 </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 </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11" name="表格 10"/>
          <p:cNvGraphicFramePr/>
          <p:nvPr/>
        </p:nvGraphicFramePr>
        <p:xfrm>
          <a:off x="2159635" y="3485515"/>
          <a:ext cx="5364480" cy="215900"/>
        </p:xfrm>
        <a:graphic>
          <a:graphicData uri="http://schemas.openxmlformats.org/drawingml/2006/table">
            <a:tbl>
              <a:tblPr firstRow="1" bandRow="1">
                <a:tableStyleId>{5940675A-B579-460E-94D1-54222C63F5DA}</a:tableStyleId>
              </a:tblPr>
              <a:tblGrid>
                <a:gridCol w="446088"/>
                <a:gridCol w="804862"/>
                <a:gridCol w="655638"/>
                <a:gridCol w="666750"/>
                <a:gridCol w="431800"/>
                <a:gridCol w="600075"/>
                <a:gridCol w="601662"/>
                <a:gridCol w="600075"/>
                <a:gridCol w="557213"/>
              </a:tblGrid>
              <a:tr h="0">
                <a:tc>
                  <a:txBody>
                    <a:bodyPr/>
                    <a:p>
                      <a:pPr marL="0" indent="0">
                        <a:buNone/>
                      </a:pPr>
                      <a:r>
                        <a:rPr lang="zh-CN" altLang="en-US" sz="1000" b="0" u="none">
                          <a:latin typeface="宋体" panose="02010600030101010101" pitchFamily="2" charset="-122"/>
                          <a:ea typeface="宋体" panose="02010600030101010101" pitchFamily="2" charset="-122"/>
                          <a:cs typeface="宋体" panose="02010600030101010101" pitchFamily="2" charset="-122"/>
                        </a:rPr>
                        <a:t>序号</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zh-CN" altLang="en-US" sz="1000" b="0" u="none">
                          <a:latin typeface="宋体" panose="02010600030101010101" pitchFamily="2" charset="-122"/>
                          <a:ea typeface="宋体" panose="02010600030101010101" pitchFamily="2" charset="-122"/>
                          <a:cs typeface="宋体" panose="02010600030101010101" pitchFamily="2" charset="-122"/>
                        </a:rPr>
                        <a:t>字段名</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zh-CN" altLang="en-US" sz="1000" b="0" u="none">
                          <a:latin typeface="宋体" panose="02010600030101010101" pitchFamily="2" charset="-122"/>
                          <a:ea typeface="宋体" panose="02010600030101010101" pitchFamily="2" charset="-122"/>
                          <a:cs typeface="宋体" panose="02010600030101010101" pitchFamily="2" charset="-122"/>
                        </a:rPr>
                        <a:t>字段含义</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zh-CN" altLang="en-US" sz="1000" b="0" u="none">
                          <a:latin typeface="宋体" panose="02010600030101010101" pitchFamily="2" charset="-122"/>
                          <a:ea typeface="宋体" panose="02010600030101010101" pitchFamily="2" charset="-122"/>
                          <a:cs typeface="宋体" panose="02010600030101010101" pitchFamily="2" charset="-122"/>
                        </a:rPr>
                        <a:t>类型</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zh-CN" altLang="en-US" sz="1000" b="0" u="none">
                          <a:latin typeface="宋体" panose="02010600030101010101" pitchFamily="2" charset="-122"/>
                          <a:ea typeface="宋体" panose="02010600030101010101" pitchFamily="2" charset="-122"/>
                          <a:cs typeface="宋体" panose="02010600030101010101" pitchFamily="2" charset="-122"/>
                        </a:rPr>
                        <a:t>长度</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zh-CN" altLang="en-US" sz="1000" b="0" u="none">
                          <a:latin typeface="宋体" panose="02010600030101010101" pitchFamily="2" charset="-122"/>
                          <a:ea typeface="宋体" panose="02010600030101010101" pitchFamily="2" charset="-122"/>
                          <a:cs typeface="宋体" panose="02010600030101010101" pitchFamily="2" charset="-122"/>
                        </a:rPr>
                        <a:t>默认值</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zh-CN" altLang="en-US" sz="1000" b="0" u="none">
                          <a:latin typeface="宋体" panose="02010600030101010101" pitchFamily="2" charset="-122"/>
                          <a:ea typeface="宋体" panose="02010600030101010101" pitchFamily="2" charset="-122"/>
                          <a:cs typeface="宋体" panose="02010600030101010101" pitchFamily="2" charset="-122"/>
                        </a:rPr>
                        <a:t>允许空</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zh-CN" altLang="en-US" sz="1000" b="0" u="none">
                          <a:latin typeface="宋体" panose="02010600030101010101" pitchFamily="2" charset="-122"/>
                          <a:ea typeface="宋体" panose="02010600030101010101" pitchFamily="2" charset="-122"/>
                          <a:cs typeface="宋体" panose="02010600030101010101" pitchFamily="2" charset="-122"/>
                        </a:rPr>
                        <a:t>主键</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zh-CN" altLang="en-US" sz="1000" b="0" u="none">
                          <a:latin typeface="宋体" panose="02010600030101010101" pitchFamily="2" charset="-122"/>
                          <a:ea typeface="宋体" panose="02010600030101010101" pitchFamily="2" charset="-122"/>
                          <a:cs typeface="宋体" panose="02010600030101010101" pitchFamily="2" charset="-122"/>
                        </a:rPr>
                        <a:t>说明</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1</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Dmid</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zh-CN" altLang="en-US" sz="1000" b="0" u="none">
                          <a:latin typeface="宋体" panose="02010600030101010101" pitchFamily="2" charset="-122"/>
                          <a:ea typeface="宋体" panose="02010600030101010101" pitchFamily="2" charset="-122"/>
                          <a:cs typeface="宋体" panose="02010600030101010101" pitchFamily="2" charset="-122"/>
                        </a:rPr>
                        <a:t>弹幕编号</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varchar</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20</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 </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zh-CN" altLang="en-US" sz="1000" b="0" u="none">
                          <a:latin typeface="宋体" panose="02010600030101010101" pitchFamily="2" charset="-122"/>
                          <a:ea typeface="宋体" panose="02010600030101010101" pitchFamily="2" charset="-122"/>
                          <a:cs typeface="宋体" panose="02010600030101010101" pitchFamily="2" charset="-122"/>
                        </a:rPr>
                        <a:t>不允许</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1" u="none">
                          <a:solidFill>
                            <a:srgbClr val="000000"/>
                          </a:solidFill>
                          <a:latin typeface="Calibri" panose="020F0502020204030204" charset="0"/>
                          <a:ea typeface="Calibri" panose="020F0502020204030204" charset="0"/>
                          <a:cs typeface="Calibri" panose="020F0502020204030204" charset="0"/>
                        </a:rPr>
                        <a:t>√</a:t>
                      </a:r>
                      <a:endParaRPr lang="zh-CN" altLang="en-US" sz="1000" b="1" u="none">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 </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5900">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2</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Dmcontent</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zh-CN" altLang="en-US" sz="1000" b="0" u="none">
                          <a:latin typeface="宋体" panose="02010600030101010101" pitchFamily="2" charset="-122"/>
                          <a:ea typeface="宋体" panose="02010600030101010101" pitchFamily="2" charset="-122"/>
                          <a:cs typeface="宋体" panose="02010600030101010101" pitchFamily="2" charset="-122"/>
                        </a:rPr>
                        <a:t>弹幕内容</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varchar</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200</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 </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 </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 </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 </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3</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Classid</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zh-CN" altLang="en-US" sz="1000" b="0" u="none">
                          <a:latin typeface="宋体" panose="02010600030101010101" pitchFamily="2" charset="-122"/>
                          <a:ea typeface="宋体" panose="02010600030101010101" pitchFamily="2" charset="-122"/>
                          <a:cs typeface="宋体" panose="02010600030101010101" pitchFamily="2" charset="-122"/>
                        </a:rPr>
                        <a:t>班级编号</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varchar</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80</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 </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 </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 </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 </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4</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Dmstyle</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zh-CN" altLang="en-US" sz="1000" b="0" u="none">
                          <a:latin typeface="宋体" panose="02010600030101010101" pitchFamily="2" charset="-122"/>
                          <a:ea typeface="宋体" panose="02010600030101010101" pitchFamily="2" charset="-122"/>
                          <a:cs typeface="宋体" panose="02010600030101010101" pitchFamily="2" charset="-122"/>
                        </a:rPr>
                        <a:t>弹幕形式</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varchar</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20</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 </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 </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 </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push di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61091" y="1889578"/>
            <a:ext cx="1200150" cy="1363980"/>
          </a:xfrm>
          <a:prstGeom prst="rect">
            <a:avLst/>
          </a:prstGeom>
          <a:noFill/>
        </p:spPr>
        <p:txBody>
          <a:bodyPr wrap="none" rtlCol="0">
            <a:spAutoFit/>
          </a:bodyPr>
          <a:lstStyle/>
          <a:p>
            <a:pPr algn="l"/>
            <a:r>
              <a:rPr lang="zh-CN" altLang="en-US" sz="4000" b="1" dirty="0">
                <a:solidFill>
                  <a:schemeClr val="tx1">
                    <a:lumMod val="85000"/>
                    <a:lumOff val="15000"/>
                  </a:schemeClr>
                </a:solidFill>
                <a:latin typeface="造字工房朗倩（非商用）细体" charset="-122"/>
                <a:ea typeface="造字工房朗倩（非商用）细体" charset="-122"/>
              </a:rPr>
              <a:t>分析</a:t>
            </a:r>
            <a:endParaRPr lang="zh-CN" altLang="en-US" sz="4000" b="1" dirty="0">
              <a:solidFill>
                <a:schemeClr val="tx1">
                  <a:lumMod val="85000"/>
                  <a:lumOff val="15000"/>
                </a:schemeClr>
              </a:solidFill>
              <a:latin typeface="造字工房朗倩（非商用）细体" charset="-122"/>
              <a:ea typeface="造字工房朗倩（非商用）细体" charset="-122"/>
            </a:endParaRPr>
          </a:p>
          <a:p>
            <a:pPr algn="l"/>
            <a:r>
              <a:rPr lang="zh-CN" altLang="en-US" sz="4000" b="1" dirty="0">
                <a:solidFill>
                  <a:schemeClr val="tx1">
                    <a:lumMod val="85000"/>
                    <a:lumOff val="15000"/>
                  </a:schemeClr>
                </a:solidFill>
                <a:latin typeface="造字工房朗倩（非商用）细体" charset="-122"/>
                <a:ea typeface="造字工房朗倩（非商用）细体" charset="-122"/>
              </a:rPr>
              <a:t>模型</a:t>
            </a:r>
            <a:endParaRPr lang="zh-CN" altLang="en-US" sz="4000" b="1" dirty="0">
              <a:solidFill>
                <a:schemeClr val="tx1">
                  <a:lumMod val="85000"/>
                  <a:lumOff val="15000"/>
                </a:schemeClr>
              </a:solidFill>
              <a:latin typeface="造字工房朗倩（非商用）细体" charset="-122"/>
              <a:ea typeface="造字工房朗倩（非商用）细体" charset="-122"/>
            </a:endParaRPr>
          </a:p>
        </p:txBody>
      </p:sp>
      <p:grpSp>
        <p:nvGrpSpPr>
          <p:cNvPr id="7" name="组合 6"/>
          <p:cNvGrpSpPr/>
          <p:nvPr/>
        </p:nvGrpSpPr>
        <p:grpSpPr>
          <a:xfrm rot="21433112">
            <a:off x="3523407" y="1568068"/>
            <a:ext cx="2097186" cy="1797947"/>
            <a:chOff x="2834854" y="1563638"/>
            <a:chExt cx="2837876" cy="2432951"/>
          </a:xfrm>
        </p:grpSpPr>
        <p:sp>
          <p:nvSpPr>
            <p:cNvPr id="10" name="六边形 9"/>
            <p:cNvSpPr/>
            <p:nvPr/>
          </p:nvSpPr>
          <p:spPr>
            <a:xfrm>
              <a:off x="2864418" y="1563638"/>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p:nvPr/>
          </p:nvSpPr>
          <p:spPr>
            <a:xfrm rot="2111975">
              <a:off x="2834854" y="1575630"/>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0"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148064"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4195971" y="4438015"/>
            <a:ext cx="773100" cy="616572"/>
            <a:chOff x="5816" y="4526"/>
            <a:chExt cx="1217" cy="971"/>
          </a:xfrm>
        </p:grpSpPr>
        <p:sp>
          <p:nvSpPr>
            <p:cNvPr id="4" name="矩形 3"/>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extBox 2"/>
            <p:cNvSpPr txBox="1"/>
            <p:nvPr/>
          </p:nvSpPr>
          <p:spPr>
            <a:xfrm>
              <a:off x="5994" y="4883"/>
              <a:ext cx="882" cy="614"/>
            </a:xfrm>
            <a:prstGeom prst="rect">
              <a:avLst/>
            </a:prstGeom>
            <a:noFill/>
          </p:spPr>
          <p:txBody>
            <a:bodyPr wrap="none" rtlCol="0">
              <a:spAutoFit/>
            </a:bodyPr>
            <a:p>
              <a:pPr algn="ctr"/>
              <a:r>
                <a:rPr lang="en-US" altLang="zh-CN" dirty="0">
                  <a:latin typeface="造字工房朗倩（非商用）细体" charset="-122"/>
                  <a:ea typeface="造字工房朗倩（非商用）细体" charset="-122"/>
                </a:rPr>
                <a:t>38</a:t>
              </a:r>
              <a:endParaRPr lang="en-US" altLang="zh-CN" dirty="0">
                <a:latin typeface="造字工房朗倩（非商用）细体" charset="-122"/>
                <a:ea typeface="造字工房朗倩（非商用）细体" charset="-122"/>
              </a:endParaRPr>
            </a:p>
          </p:txBody>
        </p:sp>
        <p:grpSp>
          <p:nvGrpSpPr>
            <p:cNvPr id="9" name="组合 8"/>
            <p:cNvGrpSpPr/>
            <p:nvPr/>
          </p:nvGrpSpPr>
          <p:grpSpPr>
            <a:xfrm>
              <a:off x="5986" y="4552"/>
              <a:ext cx="449" cy="331"/>
              <a:chOff x="5986" y="4552"/>
              <a:chExt cx="449" cy="331"/>
            </a:xfrm>
          </p:grpSpPr>
          <p:cxnSp>
            <p:nvCxnSpPr>
              <p:cNvPr id="6" name="直接连接符 5"/>
              <p:cNvCxnSpPr>
                <a:endCxn id="5" idx="0"/>
              </p:cNvCxnSpPr>
              <p:nvPr/>
            </p:nvCxnSpPr>
            <p:spPr>
              <a:xfrm>
                <a:off x="612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8" name="椭圆 7"/>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18968" y="771550"/>
            <a:ext cx="492591" cy="49259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469702" y="839177"/>
            <a:ext cx="812800" cy="356870"/>
          </a:xfrm>
          <a:prstGeom prst="rect">
            <a:avLst/>
          </a:prstGeom>
          <a:noFill/>
        </p:spPr>
        <p:txBody>
          <a:bodyPr wrap="none" rtlCol="0">
            <a:spAutoFit/>
          </a:bodyPr>
          <a:lstStyle/>
          <a:p>
            <a:pPr algn="l"/>
            <a:r>
              <a:rPr sz="1600" b="1" dirty="0">
                <a:solidFill>
                  <a:schemeClr val="tx1">
                    <a:lumMod val="85000"/>
                    <a:lumOff val="15000"/>
                  </a:schemeClr>
                </a:solidFill>
                <a:latin typeface="造字工房朗倩（非商用）细体" charset="-122"/>
                <a:ea typeface="造字工房朗倩（非商用）细体" charset="-122"/>
              </a:rPr>
              <a:t>IPO图</a:t>
            </a:r>
            <a:endParaRPr sz="1600" b="1" dirty="0">
              <a:solidFill>
                <a:schemeClr val="tx1">
                  <a:lumMod val="85000"/>
                  <a:lumOff val="15000"/>
                </a:schemeClr>
              </a:solidFill>
              <a:latin typeface="造字工房朗倩（非商用）细体" charset="-122"/>
              <a:ea typeface="造字工房朗倩（非商用）细体" charset="-122"/>
            </a:endParaRPr>
          </a:p>
        </p:txBody>
      </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39</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pic>
        <p:nvPicPr>
          <p:cNvPr id="100" name="图片 99"/>
          <p:cNvPicPr/>
          <p:nvPr/>
        </p:nvPicPr>
        <p:blipFill>
          <a:blip r:embed="rId3"/>
          <a:stretch>
            <a:fillRect/>
          </a:stretch>
        </p:blipFill>
        <p:spPr>
          <a:xfrm>
            <a:off x="1826260" y="839470"/>
            <a:ext cx="3377565" cy="2359660"/>
          </a:xfrm>
          <a:prstGeom prst="rect">
            <a:avLst/>
          </a:prstGeom>
          <a:solidFill>
            <a:srgbClr val="FFFFFF"/>
          </a:solidFill>
          <a:ln w="9525" cap="flat" cmpd="sng">
            <a:solidFill>
              <a:srgbClr val="000000"/>
            </a:solidFill>
            <a:prstDash val="solid"/>
            <a:headEnd type="none" w="med" len="med"/>
            <a:tailEnd type="none" w="med" len="med"/>
          </a:ln>
        </p:spPr>
      </p:pic>
      <p:pic>
        <p:nvPicPr>
          <p:cNvPr id="101" name="图片 100"/>
          <p:cNvPicPr/>
          <p:nvPr/>
        </p:nvPicPr>
        <p:blipFill>
          <a:blip r:embed="rId4"/>
          <a:stretch>
            <a:fillRect/>
          </a:stretch>
        </p:blipFill>
        <p:spPr>
          <a:xfrm>
            <a:off x="1826260" y="3199130"/>
            <a:ext cx="3377565" cy="1586865"/>
          </a:xfrm>
          <a:prstGeom prst="rect">
            <a:avLst/>
          </a:prstGeom>
          <a:solidFill>
            <a:srgbClr val="FFFFFF"/>
          </a:solidFill>
          <a:ln w="9525" cap="flat" cmpd="sng">
            <a:solidFill>
              <a:srgbClr val="000000"/>
            </a:solidFill>
            <a:prstDash val="solid"/>
            <a:headEnd type="none" w="med" len="med"/>
            <a:tailEnd type="none" w="med" len="med"/>
          </a:ln>
        </p:spPr>
      </p:pic>
      <p:pic>
        <p:nvPicPr>
          <p:cNvPr id="20" name="图片 19"/>
          <p:cNvPicPr/>
          <p:nvPr/>
        </p:nvPicPr>
        <p:blipFill>
          <a:blip r:embed="rId5"/>
          <a:stretch>
            <a:fillRect/>
          </a:stretch>
        </p:blipFill>
        <p:spPr>
          <a:xfrm>
            <a:off x="5203825" y="839470"/>
            <a:ext cx="3596005" cy="2051685"/>
          </a:xfrm>
          <a:prstGeom prst="rect">
            <a:avLst/>
          </a:prstGeom>
          <a:solidFill>
            <a:srgbClr val="FFFFFF"/>
          </a:solidFill>
          <a:ln w="9525" cap="flat" cmpd="sng">
            <a:solidFill>
              <a:srgbClr val="000000"/>
            </a:solidFill>
            <a:prstDash val="solid"/>
            <a:headEnd type="none" w="med" len="med"/>
            <a:tailEnd type="none" w="med" len="med"/>
          </a:ln>
        </p:spPr>
      </p:pic>
      <p:sp>
        <p:nvSpPr>
          <p:cNvPr id="105" name="文本框 104"/>
          <p:cNvSpPr txBox="1"/>
          <p:nvPr/>
        </p:nvSpPr>
        <p:spPr>
          <a:xfrm>
            <a:off x="1282700" y="10961688"/>
            <a:ext cx="5080000" cy="411480"/>
          </a:xfrm>
          <a:prstGeom prst="rect">
            <a:avLst/>
          </a:prstGeom>
          <a:noFill/>
          <a:ln w="9525">
            <a:noFill/>
          </a:ln>
        </p:spPr>
        <p:txBody>
          <a:bodyPr>
            <a:spAutoFit/>
          </a:bodyPr>
          <a:p>
            <a:pPr marL="0" indent="0" algn="l"/>
            <a:r>
              <a:rPr lang="en-US" altLang="zh-CN" sz="1050" b="0" u="none">
                <a:latin typeface="宋体" panose="02010600030101010101" pitchFamily="2" charset="-122"/>
                <a:ea typeface="宋体" panose="02010600030101010101" pitchFamily="2" charset="-122"/>
                <a:cs typeface="宋体" panose="02010600030101010101" pitchFamily="2" charset="-122"/>
              </a:rPr>
              <a:t> </a:t>
            </a:r>
            <a:endParaRPr lang="zh-CN" altLang="en-US"/>
          </a:p>
        </p:txBody>
      </p:sp>
      <p:pic>
        <p:nvPicPr>
          <p:cNvPr id="24" name="图片 23"/>
          <p:cNvPicPr/>
          <p:nvPr/>
        </p:nvPicPr>
        <p:blipFill>
          <a:blip r:embed="rId6"/>
          <a:stretch>
            <a:fillRect/>
          </a:stretch>
        </p:blipFill>
        <p:spPr>
          <a:xfrm>
            <a:off x="5203825" y="2921000"/>
            <a:ext cx="3596005" cy="1864995"/>
          </a:xfrm>
          <a:prstGeom prst="rect">
            <a:avLst/>
          </a:prstGeom>
          <a:solidFill>
            <a:srgbClr val="FFFFFF"/>
          </a:solidFill>
          <a:ln w="9525" cap="flat" cmpd="sng">
            <a:solidFill>
              <a:srgbClr val="000000"/>
            </a:solidFill>
            <a:prstDash val="solid"/>
            <a:headEnd type="none" w="med" len="med"/>
            <a:tailEnd type="none" w="med" len="med"/>
          </a:ln>
        </p:spPr>
      </p:pic>
      <p:pic>
        <p:nvPicPr>
          <p:cNvPr id="23" name="图片 22"/>
          <p:cNvPicPr/>
          <p:nvPr/>
        </p:nvPicPr>
        <p:blipFill>
          <a:blip r:embed="rId7"/>
          <a:stretch>
            <a:fillRect/>
          </a:stretch>
        </p:blipFill>
        <p:spPr>
          <a:xfrm>
            <a:off x="2598420" y="1752917"/>
            <a:ext cx="5276850" cy="1638300"/>
          </a:xfrm>
          <a:prstGeom prst="rect">
            <a:avLst/>
          </a:prstGeom>
          <a:solidFill>
            <a:srgbClr val="FFFFFF"/>
          </a:solidFill>
          <a:ln w="9525" cap="flat" cmpd="sng">
            <a:solidFill>
              <a:srgbClr val="000000"/>
            </a:solidFill>
            <a:prstDash val="solid"/>
            <a:headEnd type="none" w="med" len="med"/>
            <a:tailEnd type="none" w="med" len="med"/>
          </a:ln>
        </p:spPr>
      </p:pic>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5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1"/>
                                        </p:tgtEl>
                                        <p:attrNameLst>
                                          <p:attrName>style.visibility</p:attrName>
                                        </p:attrNameLst>
                                      </p:cBhvr>
                                      <p:to>
                                        <p:strVal val="visible"/>
                                      </p:to>
                                    </p:set>
                                    <p:animEffect transition="in" filter="fade">
                                      <p:cBhvr>
                                        <p:cTn id="17" dur="500"/>
                                        <p:tgtEl>
                                          <p:spTgt spid="10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33663"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49687" y="867053"/>
            <a:ext cx="99822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项目风险</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2188901" y="891896"/>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6078" y="4882"/>
              <a:ext cx="691"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4</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7" cy="330"/>
              <a:chOff x="5986" y="4552"/>
              <a:chExt cx="437" cy="330"/>
            </a:xfrm>
          </p:grpSpPr>
          <p:cxnSp>
            <p:nvCxnSpPr>
              <p:cNvPr id="30" name="直接连接符 29"/>
              <p:cNvCxnSpPr>
                <a:endCxn id="28" idx="0"/>
              </p:cNvCxnSpPr>
              <p:nvPr/>
            </p:nvCxnSpPr>
            <p:spPr>
              <a:xfrm>
                <a:off x="6108"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3" name="文本框 12"/>
          <p:cNvSpPr txBox="1"/>
          <p:nvPr/>
        </p:nvSpPr>
        <p:spPr>
          <a:xfrm>
            <a:off x="2255520" y="616585"/>
            <a:ext cx="5600700" cy="664210"/>
          </a:xfrm>
          <a:prstGeom prst="rect">
            <a:avLst/>
          </a:prstGeom>
          <a:noFill/>
        </p:spPr>
        <p:txBody>
          <a:bodyPr wrap="square" rtlCol="0">
            <a:spAutoFit/>
          </a:bodyPr>
          <a:p>
            <a:r>
              <a:rPr lang="zh-CN" altLang="en-US">
                <a:latin typeface="造字工房朗倩（非商用）细体" charset="-122"/>
                <a:ea typeface="造字工房朗倩（非商用）细体" charset="-122"/>
                <a:sym typeface="+mn-ea"/>
              </a:rPr>
              <a:t>本软件开发项目的全部风险承担者为G20小组全体成员。具体各阶段所需要承担的主要风险者，如下表：</a:t>
            </a:r>
            <a:endParaRPr lang="zh-CN" altLang="en-US">
              <a:latin typeface="造字工房朗倩（非商用）细体" charset="-122"/>
              <a:ea typeface="造字工房朗倩（非商用）细体" charset="-122"/>
              <a:sym typeface="+mn-ea"/>
            </a:endParaRPr>
          </a:p>
        </p:txBody>
      </p:sp>
      <p:graphicFrame>
        <p:nvGraphicFramePr>
          <p:cNvPr id="0" name="表格 -1"/>
          <p:cNvGraphicFramePr/>
          <p:nvPr/>
        </p:nvGraphicFramePr>
        <p:xfrm>
          <a:off x="3677920" y="1180465"/>
          <a:ext cx="2755900" cy="3732530"/>
        </p:xfrm>
        <a:graphic>
          <a:graphicData uri="http://schemas.openxmlformats.org/drawingml/2006/table">
            <a:tbl>
              <a:tblPr firstRow="1" bandRow="1">
                <a:tableStyleId>{5940675A-B579-460E-94D1-54222C63F5DA}</a:tableStyleId>
              </a:tblPr>
              <a:tblGrid>
                <a:gridCol w="1272540"/>
                <a:gridCol w="825500"/>
                <a:gridCol w="657860"/>
              </a:tblGrid>
              <a:tr h="190500">
                <a:tc>
                  <a:txBody>
                    <a:bodyPr/>
                    <a:p>
                      <a:pPr marL="0" indent="0" algn="ctr">
                        <a:buNone/>
                      </a:pPr>
                      <a:r>
                        <a:rPr lang="zh-CN" altLang="en-US" sz="1000" b="0" u="none">
                          <a:latin typeface="宋体" panose="02010600030101010101" pitchFamily="2" charset="-122"/>
                          <a:ea typeface="宋体" panose="02010600030101010101" pitchFamily="2" charset="-122"/>
                          <a:cs typeface="宋体" panose="02010600030101010101" pitchFamily="2" charset="-122"/>
                        </a:rPr>
                        <a:t>工作内容</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000" b="0" u="none">
                          <a:latin typeface="宋体" panose="02010600030101010101" pitchFamily="2" charset="-122"/>
                          <a:ea typeface="宋体" panose="02010600030101010101" pitchFamily="2" charset="-122"/>
                          <a:cs typeface="宋体" panose="02010600030101010101" pitchFamily="2" charset="-122"/>
                        </a:rPr>
                        <a:t>负责人</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000" b="0" u="none">
                          <a:latin typeface="宋体" panose="02010600030101010101" pitchFamily="2" charset="-122"/>
                          <a:ea typeface="宋体" panose="02010600030101010101" pitchFamily="2" charset="-122"/>
                          <a:cs typeface="宋体" panose="02010600030101010101" pitchFamily="2" charset="-122"/>
                        </a:rPr>
                        <a:t>参加人员</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04800">
                <a:tc>
                  <a:txBody>
                    <a:bodyPr/>
                    <a:p>
                      <a:pPr marL="0" indent="0" algn="ctr">
                        <a:buNone/>
                      </a:pPr>
                      <a:r>
                        <a:rPr lang="zh-CN" altLang="en-US" sz="1000" b="0" u="none">
                          <a:latin typeface="宋体" panose="02010600030101010101" pitchFamily="2" charset="-122"/>
                          <a:ea typeface="宋体" panose="02010600030101010101" pitchFamily="2" charset="-122"/>
                          <a:cs typeface="宋体" panose="02010600030101010101" pitchFamily="2" charset="-122"/>
                        </a:rPr>
                        <a:t>项目的可行性分析（项目可行性分析报告）</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000" b="0" u="none">
                          <a:latin typeface="宋体" panose="02010600030101010101" pitchFamily="2" charset="-122"/>
                          <a:ea typeface="宋体" panose="02010600030101010101" pitchFamily="2" charset="-122"/>
                          <a:cs typeface="宋体" panose="02010600030101010101" pitchFamily="2" charset="-122"/>
                        </a:rPr>
                        <a:t>简浩男</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u="none">
                          <a:latin typeface="宋体" panose="02010600030101010101" pitchFamily="2" charset="-122"/>
                          <a:ea typeface="宋体" panose="02010600030101010101" pitchFamily="2" charset="-122"/>
                          <a:cs typeface="宋体" panose="02010600030101010101" pitchFamily="2" charset="-122"/>
                        </a:rPr>
                        <a:t>G20</a:t>
                      </a:r>
                      <a:r>
                        <a:rPr lang="zh-CN" altLang="en-US" sz="1000" b="0" u="none">
                          <a:latin typeface="宋体" panose="02010600030101010101" pitchFamily="2" charset="-122"/>
                          <a:ea typeface="宋体" panose="02010600030101010101" pitchFamily="2" charset="-122"/>
                          <a:cs typeface="宋体" panose="02010600030101010101" pitchFamily="2" charset="-122"/>
                        </a:rPr>
                        <a:t>全员</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90500">
                <a:tc>
                  <a:txBody>
                    <a:bodyPr/>
                    <a:p>
                      <a:pPr marL="0" indent="0" algn="ctr">
                        <a:buNone/>
                      </a:pPr>
                      <a:r>
                        <a:rPr lang="zh-CN" altLang="en-US" sz="1000" b="0" u="none">
                          <a:latin typeface="宋体" panose="02010600030101010101" pitchFamily="2" charset="-122"/>
                          <a:ea typeface="宋体" panose="02010600030101010101" pitchFamily="2" charset="-122"/>
                          <a:cs typeface="宋体" panose="02010600030101010101" pitchFamily="2" charset="-122"/>
                        </a:rPr>
                        <a:t>项目开发报告（报告）</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000" b="0" u="none">
                          <a:latin typeface="宋体" panose="02010600030101010101" pitchFamily="2" charset="-122"/>
                          <a:ea typeface="宋体" panose="02010600030101010101" pitchFamily="2" charset="-122"/>
                          <a:cs typeface="宋体" panose="02010600030101010101" pitchFamily="2" charset="-122"/>
                        </a:rPr>
                        <a:t>朱天琦</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u="none">
                          <a:latin typeface="宋体" panose="02010600030101010101" pitchFamily="2" charset="-122"/>
                          <a:ea typeface="宋体" panose="02010600030101010101" pitchFamily="2" charset="-122"/>
                          <a:cs typeface="宋体" panose="02010600030101010101" pitchFamily="2" charset="-122"/>
                        </a:rPr>
                        <a:t>G20</a:t>
                      </a:r>
                      <a:r>
                        <a:rPr lang="zh-CN" altLang="en-US" sz="1000" b="0" u="none">
                          <a:latin typeface="宋体" panose="02010600030101010101" pitchFamily="2" charset="-122"/>
                          <a:ea typeface="宋体" panose="02010600030101010101" pitchFamily="2" charset="-122"/>
                          <a:cs typeface="宋体" panose="02010600030101010101" pitchFamily="2" charset="-122"/>
                        </a:rPr>
                        <a:t>全员</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04800">
                <a:tc>
                  <a:txBody>
                    <a:bodyPr/>
                    <a:p>
                      <a:pPr marL="0" indent="0" algn="ctr">
                        <a:buNone/>
                      </a:pPr>
                      <a:r>
                        <a:rPr lang="zh-CN" altLang="en-US" sz="1000" b="0" u="none">
                          <a:latin typeface="宋体" panose="02010600030101010101" pitchFamily="2" charset="-122"/>
                          <a:ea typeface="宋体" panose="02010600030101010101" pitchFamily="2" charset="-122"/>
                          <a:cs typeface="宋体" panose="02010600030101010101" pitchFamily="2" charset="-122"/>
                        </a:rPr>
                        <a:t>需求分析（需求分析规格说明书）</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000" b="0" u="none">
                          <a:latin typeface="宋体" panose="02010600030101010101" pitchFamily="2" charset="-122"/>
                          <a:ea typeface="宋体" panose="02010600030101010101" pitchFamily="2" charset="-122"/>
                          <a:cs typeface="宋体" panose="02010600030101010101" pitchFamily="2" charset="-122"/>
                        </a:rPr>
                        <a:t>简浩男</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u="none">
                          <a:latin typeface="宋体" panose="02010600030101010101" pitchFamily="2" charset="-122"/>
                          <a:ea typeface="宋体" panose="02010600030101010101" pitchFamily="2" charset="-122"/>
                          <a:cs typeface="宋体" panose="02010600030101010101" pitchFamily="2" charset="-122"/>
                        </a:rPr>
                        <a:t>G20</a:t>
                      </a:r>
                      <a:r>
                        <a:rPr lang="zh-CN" altLang="en-US" sz="1000" b="0" u="none">
                          <a:latin typeface="宋体" panose="02010600030101010101" pitchFamily="2" charset="-122"/>
                          <a:ea typeface="宋体" panose="02010600030101010101" pitchFamily="2" charset="-122"/>
                          <a:cs typeface="宋体" panose="02010600030101010101" pitchFamily="2" charset="-122"/>
                        </a:rPr>
                        <a:t>全员</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04800">
                <a:tc>
                  <a:txBody>
                    <a:bodyPr/>
                    <a:p>
                      <a:pPr marL="0" indent="0" algn="ctr">
                        <a:buNone/>
                      </a:pPr>
                      <a:r>
                        <a:rPr lang="zh-CN" altLang="en-US" sz="1000" b="0" u="none">
                          <a:latin typeface="宋体" panose="02010600030101010101" pitchFamily="2" charset="-122"/>
                          <a:ea typeface="宋体" panose="02010600030101010101" pitchFamily="2" charset="-122"/>
                          <a:cs typeface="宋体" panose="02010600030101010101" pitchFamily="2" charset="-122"/>
                        </a:rPr>
                        <a:t>系统分析（概要设计及说明书）</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000" b="0" u="none">
                          <a:latin typeface="宋体" panose="02010600030101010101" pitchFamily="2" charset="-122"/>
                          <a:ea typeface="宋体" panose="02010600030101010101" pitchFamily="2" charset="-122"/>
                          <a:cs typeface="宋体" panose="02010600030101010101" pitchFamily="2" charset="-122"/>
                        </a:rPr>
                        <a:t>杨珂</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u="none">
                          <a:latin typeface="宋体" panose="02010600030101010101" pitchFamily="2" charset="-122"/>
                          <a:ea typeface="宋体" panose="02010600030101010101" pitchFamily="2" charset="-122"/>
                          <a:cs typeface="宋体" panose="02010600030101010101" pitchFamily="2" charset="-122"/>
                        </a:rPr>
                        <a:t>G20</a:t>
                      </a:r>
                      <a:r>
                        <a:rPr lang="zh-CN" altLang="en-US" sz="1000" b="0" u="none">
                          <a:latin typeface="宋体" panose="02010600030101010101" pitchFamily="2" charset="-122"/>
                          <a:ea typeface="宋体" panose="02010600030101010101" pitchFamily="2" charset="-122"/>
                          <a:cs typeface="宋体" panose="02010600030101010101" pitchFamily="2" charset="-122"/>
                        </a:rPr>
                        <a:t>全员</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04800">
                <a:tc>
                  <a:txBody>
                    <a:bodyPr/>
                    <a:p>
                      <a:pPr marL="0" indent="0" algn="ctr">
                        <a:buNone/>
                      </a:pPr>
                      <a:r>
                        <a:rPr lang="zh-CN" altLang="en-US" sz="1000" b="0" u="none">
                          <a:latin typeface="宋体" panose="02010600030101010101" pitchFamily="2" charset="-122"/>
                          <a:ea typeface="宋体" panose="02010600030101010101" pitchFamily="2" charset="-122"/>
                          <a:cs typeface="宋体" panose="02010600030101010101" pitchFamily="2" charset="-122"/>
                        </a:rPr>
                        <a:t>详细设计（详细设计说明书）</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000" b="0" u="none">
                          <a:latin typeface="宋体" panose="02010600030101010101" pitchFamily="2" charset="-122"/>
                          <a:ea typeface="宋体" panose="02010600030101010101" pitchFamily="2" charset="-122"/>
                          <a:cs typeface="宋体" panose="02010600030101010101" pitchFamily="2" charset="-122"/>
                        </a:rPr>
                        <a:t>杨珂</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u="none">
                          <a:latin typeface="宋体" panose="02010600030101010101" pitchFamily="2" charset="-122"/>
                          <a:ea typeface="宋体" panose="02010600030101010101" pitchFamily="2" charset="-122"/>
                          <a:cs typeface="宋体" panose="02010600030101010101" pitchFamily="2" charset="-122"/>
                        </a:rPr>
                        <a:t>G20</a:t>
                      </a:r>
                      <a:r>
                        <a:rPr lang="zh-CN" altLang="en-US" sz="1000" b="0" u="none">
                          <a:latin typeface="宋体" panose="02010600030101010101" pitchFamily="2" charset="-122"/>
                          <a:ea typeface="宋体" panose="02010600030101010101" pitchFamily="2" charset="-122"/>
                          <a:cs typeface="宋体" panose="02010600030101010101" pitchFamily="2" charset="-122"/>
                        </a:rPr>
                        <a:t>全员</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52400">
                <a:tc>
                  <a:txBody>
                    <a:bodyPr/>
                    <a:p>
                      <a:pPr marL="0" indent="0" algn="ctr">
                        <a:buNone/>
                      </a:pPr>
                      <a:r>
                        <a:rPr lang="zh-CN" altLang="en-US" sz="1000" b="0" u="none">
                          <a:latin typeface="宋体" panose="02010600030101010101" pitchFamily="2" charset="-122"/>
                          <a:ea typeface="宋体" panose="02010600030101010101" pitchFamily="2" charset="-122"/>
                          <a:cs typeface="宋体" panose="02010600030101010101" pitchFamily="2" charset="-122"/>
                        </a:rPr>
                        <a:t>数据库建立</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000" b="0" u="none">
                          <a:latin typeface="宋体" panose="02010600030101010101" pitchFamily="2" charset="-122"/>
                          <a:ea typeface="宋体" panose="02010600030101010101" pitchFamily="2" charset="-122"/>
                          <a:cs typeface="宋体" panose="02010600030101010101" pitchFamily="2" charset="-122"/>
                        </a:rPr>
                        <a:t>朱天琦</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000" b="0" u="none">
                          <a:latin typeface="宋体" panose="02010600030101010101" pitchFamily="2" charset="-122"/>
                          <a:ea typeface="宋体" panose="02010600030101010101" pitchFamily="2" charset="-122"/>
                          <a:cs typeface="宋体" panose="02010600030101010101" pitchFamily="2" charset="-122"/>
                        </a:rPr>
                        <a:t>朱天琦</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52400">
                <a:tc>
                  <a:txBody>
                    <a:bodyPr/>
                    <a:p>
                      <a:pPr marL="0" indent="0" algn="ctr">
                        <a:buNone/>
                      </a:pPr>
                      <a:r>
                        <a:rPr lang="zh-CN" altLang="en-US" sz="1000" b="0" u="none">
                          <a:latin typeface="宋体" panose="02010600030101010101" pitchFamily="2" charset="-122"/>
                          <a:ea typeface="宋体" panose="02010600030101010101" pitchFamily="2" charset="-122"/>
                          <a:cs typeface="宋体" panose="02010600030101010101" pitchFamily="2" charset="-122"/>
                        </a:rPr>
                        <a:t>界面设计</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000" b="0" u="none">
                          <a:latin typeface="宋体" panose="02010600030101010101" pitchFamily="2" charset="-122"/>
                          <a:ea typeface="宋体" panose="02010600030101010101" pitchFamily="2" charset="-122"/>
                          <a:cs typeface="宋体" panose="02010600030101010101" pitchFamily="2" charset="-122"/>
                        </a:rPr>
                        <a:t>杨珂</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000" b="0" u="none">
                          <a:latin typeface="宋体" panose="02010600030101010101" pitchFamily="2" charset="-122"/>
                          <a:ea typeface="宋体" panose="02010600030101010101" pitchFamily="2" charset="-122"/>
                          <a:cs typeface="宋体" panose="02010600030101010101" pitchFamily="2" charset="-122"/>
                        </a:rPr>
                        <a:t>杨珂</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90500">
                <a:tc>
                  <a:txBody>
                    <a:bodyPr/>
                    <a:p>
                      <a:pPr marL="0" indent="0" algn="ctr">
                        <a:buNone/>
                      </a:pPr>
                      <a:r>
                        <a:rPr lang="zh-CN" altLang="en-US" sz="1000" b="0" u="none">
                          <a:latin typeface="宋体" panose="02010600030101010101" pitchFamily="2" charset="-122"/>
                          <a:ea typeface="宋体" panose="02010600030101010101" pitchFamily="2" charset="-122"/>
                          <a:cs typeface="宋体" panose="02010600030101010101" pitchFamily="2" charset="-122"/>
                        </a:rPr>
                        <a:t>测试计划（报告）</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000" b="0" u="none">
                          <a:latin typeface="宋体" panose="02010600030101010101" pitchFamily="2" charset="-122"/>
                          <a:ea typeface="宋体" panose="02010600030101010101" pitchFamily="2" charset="-122"/>
                          <a:cs typeface="宋体" panose="02010600030101010101" pitchFamily="2" charset="-122"/>
                        </a:rPr>
                        <a:t>简浩男</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000" b="0" u="none">
                          <a:latin typeface="宋体" panose="02010600030101010101" pitchFamily="2" charset="-122"/>
                          <a:ea typeface="宋体" panose="02010600030101010101" pitchFamily="2" charset="-122"/>
                          <a:cs typeface="宋体" panose="02010600030101010101" pitchFamily="2" charset="-122"/>
                        </a:rPr>
                        <a:t>简浩男</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90500">
                <a:tc>
                  <a:txBody>
                    <a:bodyPr/>
                    <a:p>
                      <a:pPr marL="0" indent="0" algn="ctr">
                        <a:buNone/>
                      </a:pPr>
                      <a:r>
                        <a:rPr lang="zh-CN" altLang="en-US" sz="1000" b="0" u="none">
                          <a:latin typeface="宋体" panose="02010600030101010101" pitchFamily="2" charset="-122"/>
                          <a:ea typeface="宋体" panose="02010600030101010101" pitchFamily="2" charset="-122"/>
                          <a:cs typeface="宋体" panose="02010600030101010101" pitchFamily="2" charset="-122"/>
                        </a:rPr>
                        <a:t>测试报告（报告）</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000" b="0" u="none">
                          <a:latin typeface="宋体" panose="02010600030101010101" pitchFamily="2" charset="-122"/>
                          <a:ea typeface="宋体" panose="02010600030101010101" pitchFamily="2" charset="-122"/>
                          <a:cs typeface="宋体" panose="02010600030101010101" pitchFamily="2" charset="-122"/>
                        </a:rPr>
                        <a:t>简浩男</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000" b="0" u="none">
                          <a:latin typeface="宋体" panose="02010600030101010101" pitchFamily="2" charset="-122"/>
                          <a:ea typeface="宋体" panose="02010600030101010101" pitchFamily="2" charset="-122"/>
                          <a:cs typeface="宋体" panose="02010600030101010101" pitchFamily="2" charset="-122"/>
                        </a:rPr>
                        <a:t>简浩男</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04800">
                <a:tc>
                  <a:txBody>
                    <a:bodyPr/>
                    <a:p>
                      <a:pPr marL="0" indent="0" algn="ctr">
                        <a:buNone/>
                      </a:pPr>
                      <a:r>
                        <a:rPr lang="zh-CN" altLang="en-US" sz="1000" b="0" u="none">
                          <a:latin typeface="宋体" panose="02010600030101010101" pitchFamily="2" charset="-122"/>
                          <a:ea typeface="宋体" panose="02010600030101010101" pitchFamily="2" charset="-122"/>
                          <a:cs typeface="宋体" panose="02010600030101010101" pitchFamily="2" charset="-122"/>
                        </a:rPr>
                        <a:t>项目开发总结报告（报告）</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000" b="0" u="none">
                          <a:latin typeface="宋体" panose="02010600030101010101" pitchFamily="2" charset="-122"/>
                          <a:ea typeface="宋体" panose="02010600030101010101" pitchFamily="2" charset="-122"/>
                          <a:cs typeface="宋体" panose="02010600030101010101" pitchFamily="2" charset="-122"/>
                        </a:rPr>
                        <a:t>朱天琦</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u="none">
                          <a:latin typeface="宋体" panose="02010600030101010101" pitchFamily="2" charset="-122"/>
                          <a:ea typeface="宋体" panose="02010600030101010101" pitchFamily="2" charset="-122"/>
                          <a:cs typeface="宋体" panose="02010600030101010101" pitchFamily="2" charset="-122"/>
                        </a:rPr>
                        <a:t>G20</a:t>
                      </a:r>
                      <a:r>
                        <a:rPr lang="zh-CN" altLang="en-US" sz="1000" b="0" u="none">
                          <a:latin typeface="宋体" panose="02010600030101010101" pitchFamily="2" charset="-122"/>
                          <a:ea typeface="宋体" panose="02010600030101010101" pitchFamily="2" charset="-122"/>
                          <a:cs typeface="宋体" panose="02010600030101010101" pitchFamily="2" charset="-122"/>
                        </a:rPr>
                        <a:t>全员</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90500">
                <a:tc>
                  <a:txBody>
                    <a:bodyPr/>
                    <a:p>
                      <a:pPr marL="0" indent="0" algn="ctr">
                        <a:buNone/>
                      </a:pPr>
                      <a:r>
                        <a:rPr lang="zh-CN" altLang="en-US" sz="1000" b="0" u="none">
                          <a:latin typeface="宋体" panose="02010600030101010101" pitchFamily="2" charset="-122"/>
                          <a:ea typeface="宋体" panose="02010600030101010101" pitchFamily="2" charset="-122"/>
                          <a:cs typeface="宋体" panose="02010600030101010101" pitchFamily="2" charset="-122"/>
                        </a:rPr>
                        <a:t>用户操作手册（报告）</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000" b="0" u="none">
                          <a:latin typeface="宋体" panose="02010600030101010101" pitchFamily="2" charset="-122"/>
                          <a:ea typeface="宋体" panose="02010600030101010101" pitchFamily="2" charset="-122"/>
                          <a:cs typeface="宋体" panose="02010600030101010101" pitchFamily="2" charset="-122"/>
                        </a:rPr>
                        <a:t>杨珂</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u="none">
                          <a:latin typeface="宋体" panose="02010600030101010101" pitchFamily="2" charset="-122"/>
                          <a:ea typeface="宋体" panose="02010600030101010101" pitchFamily="2" charset="-122"/>
                          <a:cs typeface="宋体" panose="02010600030101010101" pitchFamily="2" charset="-122"/>
                        </a:rPr>
                        <a:t>G20</a:t>
                      </a:r>
                      <a:r>
                        <a:rPr lang="zh-CN" altLang="en-US" sz="1000" b="0" u="none">
                          <a:latin typeface="宋体" panose="02010600030101010101" pitchFamily="2" charset="-122"/>
                          <a:ea typeface="宋体" panose="02010600030101010101" pitchFamily="2" charset="-122"/>
                          <a:cs typeface="宋体" panose="02010600030101010101" pitchFamily="2" charset="-122"/>
                        </a:rPr>
                        <a:t>全员</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80365">
                <a:tc>
                  <a:txBody>
                    <a:bodyPr/>
                    <a:p>
                      <a:pPr marL="0" indent="0" algn="ctr">
                        <a:buNone/>
                      </a:pPr>
                      <a:r>
                        <a:rPr lang="zh-CN" altLang="en-US" sz="1000" b="0" u="none">
                          <a:latin typeface="宋体" panose="02010600030101010101" pitchFamily="2" charset="-122"/>
                          <a:ea typeface="宋体" panose="02010600030101010101" pitchFamily="2" charset="-122"/>
                          <a:cs typeface="宋体" panose="02010600030101010101" pitchFamily="2" charset="-122"/>
                        </a:rPr>
                        <a:t>用</a:t>
                      </a:r>
                      <a:r>
                        <a:rPr lang="en-US" altLang="zh-CN" sz="1000" b="0" u="none">
                          <a:latin typeface="宋体" panose="02010600030101010101" pitchFamily="2" charset="-122"/>
                          <a:ea typeface="宋体" panose="02010600030101010101" pitchFamily="2" charset="-122"/>
                          <a:cs typeface="宋体" panose="02010600030101010101" pitchFamily="2" charset="-122"/>
                        </a:rPr>
                        <a:t>VISIO</a:t>
                      </a:r>
                      <a:r>
                        <a:rPr lang="zh-CN" altLang="en-US" sz="1000" b="0" u="none">
                          <a:latin typeface="宋体" panose="02010600030101010101" pitchFamily="2" charset="-122"/>
                          <a:ea typeface="宋体" panose="02010600030101010101" pitchFamily="2" charset="-122"/>
                          <a:cs typeface="宋体" panose="02010600030101010101" pitchFamily="2" charset="-122"/>
                        </a:rPr>
                        <a:t>绘制数据流图、</a:t>
                      </a:r>
                      <a:r>
                        <a:rPr lang="en-US" altLang="zh-CN" sz="1000" b="0" u="none">
                          <a:latin typeface="宋体" panose="02010600030101010101" pitchFamily="2" charset="-122"/>
                          <a:ea typeface="宋体" panose="02010600030101010101" pitchFamily="2" charset="-122"/>
                          <a:cs typeface="宋体" panose="02010600030101010101" pitchFamily="2" charset="-122"/>
                        </a:rPr>
                        <a:t>E-R</a:t>
                      </a:r>
                      <a:r>
                        <a:rPr lang="zh-CN" altLang="en-US" sz="1000" b="0" u="none">
                          <a:latin typeface="宋体" panose="02010600030101010101" pitchFamily="2" charset="-122"/>
                          <a:ea typeface="宋体" panose="02010600030101010101" pitchFamily="2" charset="-122"/>
                          <a:cs typeface="宋体" panose="02010600030101010101" pitchFamily="2" charset="-122"/>
                        </a:rPr>
                        <a:t>图等各种图形</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000" b="0" u="none">
                          <a:latin typeface="宋体" panose="02010600030101010101" pitchFamily="2" charset="-122"/>
                          <a:ea typeface="宋体" panose="02010600030101010101" pitchFamily="2" charset="-122"/>
                          <a:cs typeface="宋体" panose="02010600030101010101" pitchFamily="2" charset="-122"/>
                        </a:rPr>
                        <a:t>朱天琦</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000" b="0" u="none">
                          <a:latin typeface="宋体" panose="02010600030101010101" pitchFamily="2" charset="-122"/>
                          <a:ea typeface="宋体" panose="02010600030101010101" pitchFamily="2" charset="-122"/>
                          <a:cs typeface="宋体" panose="02010600030101010101" pitchFamily="2" charset="-122"/>
                        </a:rPr>
                        <a:t>朱天琦</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89865">
                <a:tc>
                  <a:txBody>
                    <a:bodyPr/>
                    <a:p>
                      <a:pPr marL="0" indent="0" algn="ctr">
                        <a:buNone/>
                      </a:pPr>
                      <a:r>
                        <a:rPr lang="zh-CN" altLang="en-US" sz="1000" b="0" u="none">
                          <a:latin typeface="宋体" panose="02010600030101010101" pitchFamily="2" charset="-122"/>
                          <a:ea typeface="宋体" panose="02010600030101010101" pitchFamily="2" charset="-122"/>
                          <a:cs typeface="宋体" panose="02010600030101010101" pitchFamily="2" charset="-122"/>
                        </a:rPr>
                        <a:t>软件安装、测试</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u="none">
                          <a:latin typeface="宋体" panose="02010600030101010101" pitchFamily="2" charset="-122"/>
                          <a:ea typeface="宋体" panose="02010600030101010101" pitchFamily="2" charset="-122"/>
                          <a:cs typeface="宋体" panose="02010600030101010101" pitchFamily="2" charset="-122"/>
                        </a:rPr>
                        <a:t>G20</a:t>
                      </a:r>
                      <a:endParaRPr lang="en-US" altLang="zh-CN" sz="1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u="none">
                          <a:latin typeface="宋体" panose="02010600030101010101" pitchFamily="2" charset="-122"/>
                          <a:ea typeface="宋体" panose="02010600030101010101" pitchFamily="2" charset="-122"/>
                          <a:cs typeface="宋体" panose="02010600030101010101" pitchFamily="2" charset="-122"/>
                        </a:rPr>
                        <a:t>G20</a:t>
                      </a:r>
                      <a:r>
                        <a:rPr lang="zh-CN" altLang="en-US" sz="1000" b="0" u="none">
                          <a:latin typeface="宋体" panose="02010600030101010101" pitchFamily="2" charset="-122"/>
                          <a:ea typeface="宋体" panose="02010600030101010101" pitchFamily="2" charset="-122"/>
                          <a:cs typeface="宋体" panose="02010600030101010101" pitchFamily="2" charset="-122"/>
                        </a:rPr>
                        <a:t>全员</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90500">
                <a:tc>
                  <a:txBody>
                    <a:bodyPr/>
                    <a:p>
                      <a:pPr marL="0" indent="0" algn="ctr">
                        <a:buNone/>
                      </a:pPr>
                      <a:r>
                        <a:rPr lang="zh-CN" altLang="en-US" sz="1000" b="0" u="none">
                          <a:latin typeface="宋体" panose="02010600030101010101" pitchFamily="2" charset="-122"/>
                          <a:ea typeface="宋体" panose="02010600030101010101" pitchFamily="2" charset="-122"/>
                          <a:cs typeface="宋体" panose="02010600030101010101" pitchFamily="2" charset="-122"/>
                        </a:rPr>
                        <a:t>用户培训</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000" b="0" u="none">
                          <a:latin typeface="宋体" panose="02010600030101010101" pitchFamily="2" charset="-122"/>
                          <a:ea typeface="宋体" panose="02010600030101010101" pitchFamily="2" charset="-122"/>
                          <a:cs typeface="宋体" panose="02010600030101010101" pitchFamily="2" charset="-122"/>
                        </a:rPr>
                        <a:t>朱天琦 </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u="none">
                          <a:latin typeface="宋体" panose="02010600030101010101" pitchFamily="2" charset="-122"/>
                          <a:ea typeface="宋体" panose="02010600030101010101" pitchFamily="2" charset="-122"/>
                          <a:cs typeface="宋体" panose="02010600030101010101" pitchFamily="2" charset="-122"/>
                        </a:rPr>
                        <a:t>G20</a:t>
                      </a:r>
                      <a:r>
                        <a:rPr lang="zh-CN" altLang="en-US" sz="1000" b="0" u="none">
                          <a:latin typeface="宋体" panose="02010600030101010101" pitchFamily="2" charset="-122"/>
                          <a:ea typeface="宋体" panose="02010600030101010101" pitchFamily="2" charset="-122"/>
                          <a:cs typeface="宋体" panose="02010600030101010101" pitchFamily="2" charset="-122"/>
                        </a:rPr>
                        <a:t>全员</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90500">
                <a:tc>
                  <a:txBody>
                    <a:bodyPr/>
                    <a:p>
                      <a:pPr marL="0" indent="0" algn="ctr">
                        <a:buNone/>
                      </a:pPr>
                      <a:r>
                        <a:rPr lang="zh-CN" altLang="en-US" sz="1000" b="0" u="none">
                          <a:latin typeface="宋体" panose="02010600030101010101" pitchFamily="2" charset="-122"/>
                          <a:ea typeface="宋体" panose="02010600030101010101" pitchFamily="2" charset="-122"/>
                          <a:cs typeface="宋体" panose="02010600030101010101" pitchFamily="2" charset="-122"/>
                        </a:rPr>
                        <a:t>后期维护</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000" b="0" u="none">
                          <a:latin typeface="宋体" panose="02010600030101010101" pitchFamily="2" charset="-122"/>
                          <a:ea typeface="宋体" panose="02010600030101010101" pitchFamily="2" charset="-122"/>
                          <a:cs typeface="宋体" panose="02010600030101010101" pitchFamily="2" charset="-122"/>
                        </a:rPr>
                        <a:t>朱天琦</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u="none">
                          <a:latin typeface="宋体" panose="02010600030101010101" pitchFamily="2" charset="-122"/>
                          <a:ea typeface="宋体" panose="02010600030101010101" pitchFamily="2" charset="-122"/>
                          <a:cs typeface="宋体" panose="02010600030101010101" pitchFamily="2" charset="-122"/>
                        </a:rPr>
                        <a:t>G20</a:t>
                      </a:r>
                      <a:r>
                        <a:rPr lang="zh-CN" altLang="en-US" sz="1000" b="0" u="none">
                          <a:latin typeface="宋体" panose="02010600030101010101" pitchFamily="2" charset="-122"/>
                          <a:ea typeface="宋体" panose="02010600030101010101" pitchFamily="2" charset="-122"/>
                          <a:cs typeface="宋体" panose="02010600030101010101" pitchFamily="2" charset="-122"/>
                        </a:rPr>
                        <a:t>全员</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29"/>
          <p:cNvPicPr>
            <a:picLocks noChangeAspect="1"/>
          </p:cNvPicPr>
          <p:nvPr/>
        </p:nvPicPr>
        <p:blipFill>
          <a:blip r:embed="rId1"/>
          <a:stretch>
            <a:fillRect/>
          </a:stretch>
        </p:blipFill>
        <p:spPr>
          <a:xfrm>
            <a:off x="4800600" y="387350"/>
            <a:ext cx="2663825" cy="2375535"/>
          </a:xfrm>
          <a:prstGeom prst="rect">
            <a:avLst/>
          </a:prstGeom>
          <a:noFill/>
          <a:ln w="9525">
            <a:noFill/>
          </a:ln>
        </p:spPr>
      </p:pic>
      <p:grpSp>
        <p:nvGrpSpPr>
          <p:cNvPr id="3" name="组合 2"/>
          <p:cNvGrpSpPr/>
          <p:nvPr/>
        </p:nvGrpSpPr>
        <p:grpSpPr>
          <a:xfrm>
            <a:off x="0" y="0"/>
            <a:ext cx="9144000" cy="4932633"/>
            <a:chOff x="0" y="0"/>
            <a:chExt cx="9144000" cy="4932633"/>
          </a:xfrm>
        </p:grpSpPr>
        <p:sp>
          <p:nvSpPr>
            <p:cNvPr id="4" name="矩形 3"/>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611576"/>
            <a:chOff x="5816" y="4526"/>
            <a:chExt cx="1217" cy="1052"/>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907"/>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40</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55"/>
              <a:chOff x="5986" y="4552"/>
              <a:chExt cx="438" cy="355"/>
            </a:xfrm>
          </p:grpSpPr>
          <p:cxnSp>
            <p:nvCxnSpPr>
              <p:cNvPr id="30" name="直接连接符 29"/>
              <p:cNvCxnSpPr>
                <a:endCxn id="28" idx="0"/>
              </p:cNvCxnSpPr>
              <p:nvPr/>
            </p:nvCxnSpPr>
            <p:spPr>
              <a:xfrm>
                <a:off x="6109" y="4700"/>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pic>
        <p:nvPicPr>
          <p:cNvPr id="1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02878" y="90818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7"/>
          <p:cNvSpPr txBox="1"/>
          <p:nvPr/>
        </p:nvSpPr>
        <p:spPr>
          <a:xfrm>
            <a:off x="418902" y="882928"/>
            <a:ext cx="998220" cy="356870"/>
          </a:xfrm>
          <a:prstGeom prst="rect">
            <a:avLst/>
          </a:prstGeom>
          <a:noFill/>
        </p:spPr>
        <p:txBody>
          <a:bodyPr wrap="none" rtlCol="0">
            <a:spAutoFit/>
          </a:bodyPr>
          <a:p>
            <a:pPr algn="l"/>
            <a:r>
              <a:rPr lang="zh-CN" altLang="en-US" sz="1600" b="1" dirty="0">
                <a:solidFill>
                  <a:schemeClr val="tx1">
                    <a:lumMod val="85000"/>
                    <a:lumOff val="15000"/>
                  </a:schemeClr>
                </a:solidFill>
                <a:latin typeface="造字工房朗倩（非商用）细体" charset="-122"/>
                <a:ea typeface="造字工房朗倩（非商用）细体" charset="-122"/>
              </a:rPr>
              <a:t>分析模型</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sp>
        <p:nvSpPr>
          <p:cNvPr id="20" name="文本框 19"/>
          <p:cNvSpPr txBox="1"/>
          <p:nvPr/>
        </p:nvSpPr>
        <p:spPr>
          <a:xfrm>
            <a:off x="1984375" y="908050"/>
            <a:ext cx="2087880" cy="396240"/>
          </a:xfrm>
          <a:prstGeom prst="rect">
            <a:avLst/>
          </a:prstGeom>
          <a:noFill/>
        </p:spPr>
        <p:txBody>
          <a:bodyPr wrap="none" rtlCol="0" anchor="t">
            <a:spAutoFit/>
          </a:bodyPr>
          <a:p>
            <a:r>
              <a:rPr lang="en-US" altLang="zh-CN" sz="2000">
                <a:latin typeface="造字工房朗倩（非商用）细体" charset="-122"/>
                <a:ea typeface="造字工房朗倩（非商用）细体" charset="-122"/>
                <a:cs typeface="宋体" panose="02010600030101010101" pitchFamily="2" charset="-122"/>
                <a:sym typeface="+mn-ea"/>
              </a:rPr>
              <a:t>● </a:t>
            </a:r>
            <a:r>
              <a:rPr lang="zh-CN" altLang="en-US" sz="2000">
                <a:latin typeface="造字工房朗倩（非商用）细体" charset="-122"/>
                <a:ea typeface="造字工房朗倩（非商用）细体" charset="-122"/>
                <a:cs typeface="宋体" panose="02010600030101010101" pitchFamily="2" charset="-122"/>
                <a:sym typeface="+mn-ea"/>
              </a:rPr>
              <a:t>数据流程图；</a:t>
            </a:r>
            <a:endParaRPr lang="zh-CN" altLang="en-US" sz="2000">
              <a:latin typeface="造字工房朗倩（非商用）细体" charset="-122"/>
              <a:ea typeface="造字工房朗倩（非商用）细体" charset="-122"/>
            </a:endParaRPr>
          </a:p>
        </p:txBody>
      </p:sp>
      <p:sp>
        <p:nvSpPr>
          <p:cNvPr id="23" name="文本框 22"/>
          <p:cNvSpPr txBox="1"/>
          <p:nvPr/>
        </p:nvSpPr>
        <p:spPr>
          <a:xfrm>
            <a:off x="1984375" y="2134235"/>
            <a:ext cx="1777365" cy="389890"/>
          </a:xfrm>
          <a:prstGeom prst="rect">
            <a:avLst/>
          </a:prstGeom>
          <a:noFill/>
        </p:spPr>
        <p:txBody>
          <a:bodyPr wrap="none" rtlCol="0" anchor="t">
            <a:spAutoFit/>
          </a:bodyPr>
          <a:p>
            <a:r>
              <a:rPr lang="en-US" altLang="zh-CN">
                <a:latin typeface="造字工房朗倩（非商用）细体" charset="-122"/>
                <a:ea typeface="造字工房朗倩（非商用）细体" charset="-122"/>
                <a:cs typeface="宋体" panose="02010600030101010101" pitchFamily="2" charset="-122"/>
                <a:sym typeface="+mn-ea"/>
              </a:rPr>
              <a:t>●</a:t>
            </a:r>
            <a:r>
              <a:rPr lang="zh-CN" altLang="en-US">
                <a:latin typeface="造字工房朗倩（非商用）细体" charset="-122"/>
                <a:ea typeface="造字工房朗倩（非商用）细体" charset="-122"/>
                <a:cs typeface="宋体" panose="02010600030101010101" pitchFamily="2" charset="-122"/>
                <a:sym typeface="+mn-ea"/>
              </a:rPr>
              <a:t>实体</a:t>
            </a:r>
            <a:r>
              <a:rPr lang="en-US" altLang="zh-CN">
                <a:latin typeface="造字工房朗倩（非商用）细体" charset="-122"/>
                <a:ea typeface="造字工房朗倩（非商用）细体" charset="-122"/>
                <a:cs typeface="宋体" panose="02010600030101010101" pitchFamily="2" charset="-122"/>
                <a:sym typeface="+mn-ea"/>
              </a:rPr>
              <a:t>-</a:t>
            </a:r>
            <a:r>
              <a:rPr lang="zh-CN" altLang="en-US">
                <a:latin typeface="造字工房朗倩（非商用）细体" charset="-122"/>
                <a:ea typeface="造字工房朗倩（非商用）细体" charset="-122"/>
                <a:cs typeface="宋体" panose="02010600030101010101" pitchFamily="2" charset="-122"/>
                <a:sym typeface="+mn-ea"/>
              </a:rPr>
              <a:t>关系图</a:t>
            </a:r>
            <a:endParaRPr lang="zh-CN" altLang="en-US"/>
          </a:p>
        </p:txBody>
      </p:sp>
      <p:pic>
        <p:nvPicPr>
          <p:cNvPr id="7" name="图片 -2147482617" descr="IMG_256"/>
          <p:cNvPicPr>
            <a:picLocks noChangeAspect="1"/>
          </p:cNvPicPr>
          <p:nvPr/>
        </p:nvPicPr>
        <p:blipFill>
          <a:blip r:embed="rId4"/>
          <a:srcRect t="21898" r="3839" b="29516"/>
          <a:stretch>
            <a:fillRect/>
          </a:stretch>
        </p:blipFill>
        <p:spPr>
          <a:xfrm>
            <a:off x="3330575" y="2524125"/>
            <a:ext cx="5487670" cy="676275"/>
          </a:xfrm>
          <a:prstGeom prst="rect">
            <a:avLst/>
          </a:prstGeom>
          <a:noFill/>
          <a:ln w="9525">
            <a:noFill/>
          </a:ln>
        </p:spPr>
      </p:pic>
      <p:sp>
        <p:nvSpPr>
          <p:cNvPr id="100" name="文本框 99"/>
          <p:cNvSpPr txBox="1"/>
          <p:nvPr/>
        </p:nvSpPr>
        <p:spPr>
          <a:xfrm>
            <a:off x="2230755" y="3270885"/>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概念模型：</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8" name="文本框 7"/>
          <p:cNvSpPr txBox="1"/>
          <p:nvPr/>
        </p:nvSpPr>
        <p:spPr>
          <a:xfrm>
            <a:off x="2230755" y="2524125"/>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实体模型：</a:t>
            </a:r>
            <a:endParaRPr lang="zh-CN" altLang="en-US" sz="1600" b="0" u="none">
              <a:latin typeface="造字工房朗倩（非商用）细体" charset="-122"/>
              <a:ea typeface="造字工房朗倩（非商用）细体" charset="-122"/>
              <a:cs typeface="宋体" panose="02010600030101010101" pitchFamily="2" charset="-122"/>
            </a:endParaRPr>
          </a:p>
        </p:txBody>
      </p:sp>
      <p:pic>
        <p:nvPicPr>
          <p:cNvPr id="9" name="图片 6"/>
          <p:cNvPicPr>
            <a:picLocks noChangeAspect="1"/>
          </p:cNvPicPr>
          <p:nvPr/>
        </p:nvPicPr>
        <p:blipFill>
          <a:blip r:embed="rId5"/>
          <a:srcRect t="24454" b="30894"/>
          <a:stretch>
            <a:fillRect/>
          </a:stretch>
        </p:blipFill>
        <p:spPr>
          <a:xfrm>
            <a:off x="3329940" y="3469640"/>
            <a:ext cx="5274310" cy="558483"/>
          </a:xfrm>
          <a:prstGeom prst="rect">
            <a:avLst/>
          </a:prstGeom>
          <a:noFill/>
          <a:ln w="9525">
            <a:noFill/>
          </a:ln>
        </p:spPr>
      </p:pic>
      <p:pic>
        <p:nvPicPr>
          <p:cNvPr id="10" name="Picture 2" descr="C:\Documents and Settings\Administrator\My Documents\Downloads\006.png"/>
          <p:cNvPicPr>
            <a:picLocks noChangeAspect="1" noChangeArrowheads="1"/>
          </p:cNvPicPr>
          <p:nvPr/>
        </p:nvPicPr>
        <p:blipFill>
          <a:blip r:embed="rId6">
            <a:extLst>
              <a:ext uri="{BEBA8EAE-BF5A-486C-A8C5-ECC9F3942E4B}">
                <a14:imgProps xmlns:a14="http://schemas.microsoft.com/office/drawing/2010/main">
                  <a14:imgLayer r:embed="rId7">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68168" y="1171600"/>
            <a:ext cx="492591" cy="492591"/>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9"/>
          <p:cNvSpPr txBox="1"/>
          <p:nvPr/>
        </p:nvSpPr>
        <p:spPr>
          <a:xfrm>
            <a:off x="418902" y="1239227"/>
            <a:ext cx="1202055" cy="356870"/>
          </a:xfrm>
          <a:prstGeom prst="rect">
            <a:avLst/>
          </a:prstGeom>
          <a:noFill/>
        </p:spPr>
        <p:txBody>
          <a:bodyPr wrap="none" rtlCol="0">
            <a:spAutoFit/>
          </a:bodyPr>
          <a:p>
            <a:pPr algn="l"/>
            <a:r>
              <a:rPr sz="1600" b="1" dirty="0">
                <a:solidFill>
                  <a:schemeClr val="tx1">
                    <a:lumMod val="85000"/>
                    <a:lumOff val="15000"/>
                  </a:schemeClr>
                </a:solidFill>
                <a:latin typeface="造字工房朗倩（非商用）细体" charset="-122"/>
                <a:ea typeface="造字工房朗倩（非商用）细体" charset="-122"/>
              </a:rPr>
              <a:t>状态转换图</a:t>
            </a:r>
            <a:endParaRPr sz="1600" b="1" dirty="0">
              <a:solidFill>
                <a:schemeClr val="tx1">
                  <a:lumMod val="85000"/>
                  <a:lumOff val="15000"/>
                </a:schemeClr>
              </a:solidFill>
              <a:latin typeface="造字工房朗倩（非商用）细体" charset="-122"/>
              <a:ea typeface="造字工房朗倩（非商用）细体" charset="-122"/>
            </a:endParaRPr>
          </a:p>
        </p:txBody>
      </p:sp>
      <p:pic>
        <p:nvPicPr>
          <p:cNvPr id="13" name="图片 12"/>
          <p:cNvPicPr>
            <a:picLocks noChangeAspect="1"/>
          </p:cNvPicPr>
          <p:nvPr/>
        </p:nvPicPr>
        <p:blipFill>
          <a:blip r:embed="rId8"/>
          <a:stretch>
            <a:fillRect/>
          </a:stretch>
        </p:blipFill>
        <p:spPr>
          <a:xfrm>
            <a:off x="2230755" y="783590"/>
            <a:ext cx="4552315" cy="3933825"/>
          </a:xfrm>
          <a:prstGeom prst="rect">
            <a:avLst/>
          </a:prstGeom>
        </p:spPr>
      </p:pic>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1" nodeType="clickEffect">
                                  <p:stCondLst>
                                    <p:cond delay="0"/>
                                  </p:stCondLst>
                                  <p:childTnLst>
                                    <p:animEffect transition="out" filter="fade">
                                      <p:cBhvr>
                                        <p:cTn id="6" dur="500"/>
                                        <p:tgtEl>
                                          <p:spTgt spid="18"/>
                                        </p:tgtEl>
                                      </p:cBhvr>
                                    </p:animEffect>
                                    <p:set>
                                      <p:cBhvr>
                                        <p:cTn id="7" dur="1" fill="hold">
                                          <p:stCondLst>
                                            <p:cond delay="499"/>
                                          </p:stCondLst>
                                        </p:cTn>
                                        <p:tgtEl>
                                          <p:spTgt spid="18"/>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7"/>
                                        </p:tgtEl>
                                      </p:cBhvr>
                                    </p:animEffect>
                                    <p:set>
                                      <p:cBhvr>
                                        <p:cTn id="10" dur="1" fill="hold">
                                          <p:stCondLst>
                                            <p:cond delay="499"/>
                                          </p:stCondLst>
                                        </p:cTn>
                                        <p:tgtEl>
                                          <p:spTgt spid="17"/>
                                        </p:tgtEl>
                                        <p:attrNameLst>
                                          <p:attrName>style.visibility</p:attrName>
                                        </p:attrNameLst>
                                      </p:cBhvr>
                                      <p:to>
                                        <p:strVal val="hidden"/>
                                      </p:to>
                                    </p:set>
                                  </p:childTnLst>
                                </p:cTn>
                              </p:par>
                              <p:par>
                                <p:cTn id="11" presetID="10" presetClass="exit" presetSubtype="0" fill="hold" grpId="1" nodeType="withEffect">
                                  <p:stCondLst>
                                    <p:cond delay="0"/>
                                  </p:stCondLst>
                                  <p:childTnLst>
                                    <p:animEffect transition="out" filter="fade">
                                      <p:cBhvr>
                                        <p:cTn id="12" dur="500"/>
                                        <p:tgtEl>
                                          <p:spTgt spid="20"/>
                                        </p:tgtEl>
                                      </p:cBhvr>
                                    </p:animEffect>
                                    <p:set>
                                      <p:cBhvr>
                                        <p:cTn id="13" dur="1" fill="hold">
                                          <p:stCondLst>
                                            <p:cond delay="499"/>
                                          </p:stCondLst>
                                        </p:cTn>
                                        <p:tgtEl>
                                          <p:spTgt spid="20"/>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8"/>
                                        </p:tgtEl>
                                      </p:cBhvr>
                                    </p:animEffect>
                                    <p:set>
                                      <p:cBhvr>
                                        <p:cTn id="16" dur="1" fill="hold">
                                          <p:stCondLst>
                                            <p:cond delay="499"/>
                                          </p:stCondLst>
                                        </p:cTn>
                                        <p:tgtEl>
                                          <p:spTgt spid="8"/>
                                        </p:tgtEl>
                                        <p:attrNameLst>
                                          <p:attrName>style.visibility</p:attrName>
                                        </p:attrNameLst>
                                      </p:cBhvr>
                                      <p:to>
                                        <p:strVal val="hidden"/>
                                      </p:to>
                                    </p:set>
                                  </p:childTnLst>
                                </p:cTn>
                              </p:par>
                              <p:par>
                                <p:cTn id="17" presetID="10" presetClass="exit" presetSubtype="0" fill="hold" grpId="1" nodeType="withEffect">
                                  <p:stCondLst>
                                    <p:cond delay="0"/>
                                  </p:stCondLst>
                                  <p:childTnLst>
                                    <p:animEffect transition="out" filter="fade">
                                      <p:cBhvr>
                                        <p:cTn id="18" dur="500"/>
                                        <p:tgtEl>
                                          <p:spTgt spid="23"/>
                                        </p:tgtEl>
                                      </p:cBhvr>
                                    </p:animEffect>
                                    <p:set>
                                      <p:cBhvr>
                                        <p:cTn id="19" dur="1" fill="hold">
                                          <p:stCondLst>
                                            <p:cond delay="499"/>
                                          </p:stCondLst>
                                        </p:cTn>
                                        <p:tgtEl>
                                          <p:spTgt spid="23"/>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100"/>
                                        </p:tgtEl>
                                      </p:cBhvr>
                                    </p:animEffect>
                                    <p:set>
                                      <p:cBhvr>
                                        <p:cTn id="22" dur="1" fill="hold">
                                          <p:stCondLst>
                                            <p:cond delay="499"/>
                                          </p:stCondLst>
                                        </p:cTn>
                                        <p:tgtEl>
                                          <p:spTgt spid="100"/>
                                        </p:tgtEl>
                                        <p:attrNameLst>
                                          <p:attrName>style.visibility</p:attrName>
                                        </p:attrNameLst>
                                      </p:cBhvr>
                                      <p:to>
                                        <p:strVal val="hidden"/>
                                      </p:to>
                                    </p:set>
                                  </p:childTnLst>
                                </p:cTn>
                              </p:par>
                              <p:par>
                                <p:cTn id="23" presetID="10"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xit" presetSubtype="0" fill="hold" nodeType="withEffect">
                                  <p:stCondLst>
                                    <p:cond delay="0"/>
                                  </p:stCondLst>
                                  <p:childTnLst>
                                    <p:animEffect transition="out" filter="fade">
                                      <p:cBhvr>
                                        <p:cTn id="30" dur="500"/>
                                        <p:tgtEl>
                                          <p:spTgt spid="9"/>
                                        </p:tgtEl>
                                      </p:cBhvr>
                                    </p:animEffect>
                                    <p:set>
                                      <p:cBhvr>
                                        <p:cTn id="31" dur="1" fill="hold">
                                          <p:stCondLst>
                                            <p:cond delay="499"/>
                                          </p:stCondLst>
                                        </p:cTn>
                                        <p:tgtEl>
                                          <p:spTgt spid="9"/>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500"/>
                                        <p:tgtEl>
                                          <p:spTgt spid="7"/>
                                        </p:tgtEl>
                                      </p:cBhvr>
                                    </p:animEffect>
                                    <p:set>
                                      <p:cBhvr>
                                        <p:cTn id="34" dur="1" fill="hold">
                                          <p:stCondLst>
                                            <p:cond delay="499"/>
                                          </p:stCondLst>
                                        </p:cTn>
                                        <p:tgtEl>
                                          <p:spTgt spid="7"/>
                                        </p:tgtEl>
                                        <p:attrNameLst>
                                          <p:attrName>style.visibility</p:attrName>
                                        </p:attrNameLst>
                                      </p:cBhvr>
                                      <p:to>
                                        <p:strVal val="hidden"/>
                                      </p:to>
                                    </p:set>
                                  </p:childTnLst>
                                </p:cTn>
                              </p:par>
                              <p:par>
                                <p:cTn id="35" presetID="10" presetClass="entr" presetSubtype="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par>
                                <p:cTn id="38" presetID="10" presetClass="exit" presetSubtype="0" fill="hold" nodeType="withEffect">
                                  <p:stCondLst>
                                    <p:cond delay="0"/>
                                  </p:stCondLst>
                                  <p:childTnLst>
                                    <p:animEffect transition="out" filter="fade">
                                      <p:cBhvr>
                                        <p:cTn id="39" dur="500"/>
                                        <p:tgtEl>
                                          <p:spTgt spid="2"/>
                                        </p:tgtEl>
                                      </p:cBhvr>
                                    </p:animEffect>
                                    <p:set>
                                      <p:cBhvr>
                                        <p:cTn id="40"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8" grpId="1"/>
      <p:bldP spid="20" grpId="1"/>
      <p:bldP spid="8" grpId="0"/>
      <p:bldP spid="23" grpId="1"/>
      <p:bldP spid="10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61091" y="1889578"/>
            <a:ext cx="1200150" cy="1363980"/>
          </a:xfrm>
          <a:prstGeom prst="rect">
            <a:avLst/>
          </a:prstGeom>
          <a:noFill/>
        </p:spPr>
        <p:txBody>
          <a:bodyPr wrap="none" rtlCol="0">
            <a:spAutoFit/>
          </a:bodyPr>
          <a:lstStyle/>
          <a:p>
            <a:pPr algn="l"/>
            <a:r>
              <a:rPr lang="zh-CN" altLang="en-US" sz="4000" b="1" dirty="0">
                <a:solidFill>
                  <a:schemeClr val="tx1">
                    <a:lumMod val="85000"/>
                    <a:lumOff val="15000"/>
                  </a:schemeClr>
                </a:solidFill>
                <a:latin typeface="造字工房朗倩（非商用）细体" charset="-122"/>
                <a:ea typeface="造字工房朗倩（非商用）细体" charset="-122"/>
              </a:rPr>
              <a:t>需求</a:t>
            </a:r>
            <a:endParaRPr lang="zh-CN" altLang="en-US" sz="4000" b="1" dirty="0">
              <a:solidFill>
                <a:schemeClr val="tx1">
                  <a:lumMod val="85000"/>
                  <a:lumOff val="15000"/>
                </a:schemeClr>
              </a:solidFill>
              <a:latin typeface="造字工房朗倩（非商用）细体" charset="-122"/>
              <a:ea typeface="造字工房朗倩（非商用）细体" charset="-122"/>
            </a:endParaRPr>
          </a:p>
          <a:p>
            <a:pPr algn="l"/>
            <a:r>
              <a:rPr lang="zh-CN" altLang="en-US" sz="4000" b="1" dirty="0">
                <a:solidFill>
                  <a:schemeClr val="tx1">
                    <a:lumMod val="85000"/>
                    <a:lumOff val="15000"/>
                  </a:schemeClr>
                </a:solidFill>
                <a:latin typeface="造字工房朗倩（非商用）细体" charset="-122"/>
                <a:ea typeface="造字工房朗倩（非商用）细体" charset="-122"/>
              </a:rPr>
              <a:t>调查</a:t>
            </a:r>
            <a:endParaRPr lang="zh-CN" altLang="en-US" sz="4000" b="1" dirty="0">
              <a:solidFill>
                <a:schemeClr val="tx1">
                  <a:lumMod val="85000"/>
                  <a:lumOff val="15000"/>
                </a:schemeClr>
              </a:solidFill>
              <a:latin typeface="造字工房朗倩（非商用）细体" charset="-122"/>
              <a:ea typeface="造字工房朗倩（非商用）细体" charset="-122"/>
            </a:endParaRPr>
          </a:p>
        </p:txBody>
      </p:sp>
      <p:grpSp>
        <p:nvGrpSpPr>
          <p:cNvPr id="7" name="组合 6"/>
          <p:cNvGrpSpPr/>
          <p:nvPr/>
        </p:nvGrpSpPr>
        <p:grpSpPr>
          <a:xfrm rot="21433112">
            <a:off x="3523407" y="1568068"/>
            <a:ext cx="2097186" cy="1797947"/>
            <a:chOff x="2834854" y="1563638"/>
            <a:chExt cx="2837876" cy="2432951"/>
          </a:xfrm>
        </p:grpSpPr>
        <p:sp>
          <p:nvSpPr>
            <p:cNvPr id="10" name="六边形 9"/>
            <p:cNvSpPr/>
            <p:nvPr/>
          </p:nvSpPr>
          <p:spPr>
            <a:xfrm>
              <a:off x="2864418" y="1563638"/>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p:nvPr/>
          </p:nvSpPr>
          <p:spPr>
            <a:xfrm rot="2111975">
              <a:off x="2834854" y="1575630"/>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0"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148064"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4195971" y="4438015"/>
            <a:ext cx="773100" cy="616572"/>
            <a:chOff x="5816" y="4526"/>
            <a:chExt cx="1217" cy="971"/>
          </a:xfrm>
        </p:grpSpPr>
        <p:sp>
          <p:nvSpPr>
            <p:cNvPr id="4" name="矩形 3"/>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extBox 2"/>
            <p:cNvSpPr txBox="1"/>
            <p:nvPr/>
          </p:nvSpPr>
          <p:spPr>
            <a:xfrm>
              <a:off x="6058" y="4883"/>
              <a:ext cx="756" cy="614"/>
            </a:xfrm>
            <a:prstGeom prst="rect">
              <a:avLst/>
            </a:prstGeom>
            <a:noFill/>
          </p:spPr>
          <p:txBody>
            <a:bodyPr wrap="none" rtlCol="0">
              <a:spAutoFit/>
            </a:bodyPr>
            <a:p>
              <a:pPr algn="ctr"/>
              <a:r>
                <a:rPr lang="en-US" altLang="zh-CN" dirty="0">
                  <a:latin typeface="造字工房朗倩（非商用）细体" charset="-122"/>
                  <a:ea typeface="造字工房朗倩（非商用）细体" charset="-122"/>
                </a:rPr>
                <a:t>41</a:t>
              </a:r>
              <a:endParaRPr lang="en-US" altLang="zh-CN" dirty="0">
                <a:latin typeface="造字工房朗倩（非商用）细体" charset="-122"/>
                <a:ea typeface="造字工房朗倩（非商用）细体" charset="-122"/>
              </a:endParaRPr>
            </a:p>
          </p:txBody>
        </p:sp>
        <p:grpSp>
          <p:nvGrpSpPr>
            <p:cNvPr id="9" name="组合 8"/>
            <p:cNvGrpSpPr/>
            <p:nvPr/>
          </p:nvGrpSpPr>
          <p:grpSpPr>
            <a:xfrm>
              <a:off x="5986" y="4552"/>
              <a:ext cx="451" cy="331"/>
              <a:chOff x="5986" y="4552"/>
              <a:chExt cx="451" cy="331"/>
            </a:xfrm>
          </p:grpSpPr>
          <p:cxnSp>
            <p:nvCxnSpPr>
              <p:cNvPr id="6" name="直接连接符 5"/>
              <p:cNvCxnSpPr>
                <a:endCxn id="5" idx="0"/>
              </p:cNvCxnSpPr>
              <p:nvPr/>
            </p:nvCxnSpPr>
            <p:spPr>
              <a:xfrm>
                <a:off x="6122"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8" name="椭圆 7"/>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16518" y="90818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32542" y="752118"/>
            <a:ext cx="998220" cy="60071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需求分析</a:t>
            </a:r>
            <a:endParaRPr lang="zh-CN" altLang="en-US" sz="1600" b="1" dirty="0">
              <a:solidFill>
                <a:schemeClr val="tx1">
                  <a:lumMod val="85000"/>
                  <a:lumOff val="15000"/>
                </a:schemeClr>
              </a:solidFill>
              <a:latin typeface="造字工房朗倩（非商用）细体" charset="-122"/>
              <a:ea typeface="造字工房朗倩（非商用）细体" charset="-122"/>
            </a:endParaRPr>
          </a:p>
          <a:p>
            <a:pPr algn="l"/>
            <a:r>
              <a:rPr lang="zh-CN" altLang="en-US" sz="1600" b="1" dirty="0">
                <a:solidFill>
                  <a:schemeClr val="tx1">
                    <a:lumMod val="85000"/>
                    <a:lumOff val="15000"/>
                  </a:schemeClr>
                </a:solidFill>
                <a:latin typeface="造字工房朗倩（非商用）细体" charset="-122"/>
                <a:ea typeface="造字工房朗倩（非商用）细体" charset="-122"/>
              </a:rPr>
              <a:t>问卷调查</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611576"/>
            <a:chOff x="5816" y="4526"/>
            <a:chExt cx="1217" cy="1052"/>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907"/>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42</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55"/>
              <a:chOff x="5986" y="4552"/>
              <a:chExt cx="438" cy="355"/>
            </a:xfrm>
          </p:grpSpPr>
          <p:cxnSp>
            <p:nvCxnSpPr>
              <p:cNvPr id="30" name="直接连接符 29"/>
              <p:cNvCxnSpPr>
                <a:endCxn id="28" idx="0"/>
              </p:cNvCxnSpPr>
              <p:nvPr/>
            </p:nvCxnSpPr>
            <p:spPr>
              <a:xfrm>
                <a:off x="6109" y="4700"/>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grpSp>
        <p:nvGrpSpPr>
          <p:cNvPr id="20" name="组合 19"/>
          <p:cNvGrpSpPr/>
          <p:nvPr/>
        </p:nvGrpSpPr>
        <p:grpSpPr>
          <a:xfrm>
            <a:off x="1989455" y="814070"/>
            <a:ext cx="2331720" cy="2015490"/>
            <a:chOff x="3281" y="3234"/>
            <a:chExt cx="3340" cy="2787"/>
          </a:xfrm>
        </p:grpSpPr>
        <p:sp>
          <p:nvSpPr>
            <p:cNvPr id="17" name="文本框 16"/>
            <p:cNvSpPr txBox="1"/>
            <p:nvPr/>
          </p:nvSpPr>
          <p:spPr>
            <a:xfrm>
              <a:off x="3281" y="3234"/>
              <a:ext cx="3340" cy="349"/>
            </a:xfrm>
            <a:prstGeom prst="rect">
              <a:avLst/>
            </a:prstGeom>
            <a:solidFill>
              <a:srgbClr val="FFFFFF"/>
            </a:solidFill>
            <a:ln w="9525" cap="flat" cmpd="sng">
              <a:solidFill>
                <a:srgbClr val="000000"/>
              </a:solidFill>
              <a:prstDash val="solid"/>
              <a:headEnd type="none" w="med" len="med"/>
              <a:tailEnd type="none" w="med" len="med"/>
            </a:ln>
          </p:spPr>
          <p:txBody>
            <a:bodyPr wrap="square">
              <a:spAutoFit/>
            </a:bodyPr>
            <a:p>
              <a:pPr marL="0" indent="0" algn="l"/>
              <a:r>
                <a:rPr lang="en-US" altLang="zh-CN" sz="1050" b="0" u="none">
                  <a:solidFill>
                    <a:srgbClr val="333333"/>
                  </a:solidFill>
                  <a:highlight>
                    <a:srgbClr val="FFFFFF"/>
                  </a:highlight>
                  <a:latin typeface="宋体" panose="02010600030101010101" pitchFamily="2" charset="-122"/>
                  <a:ea typeface="宋体" panose="02010600030101010101" pitchFamily="2" charset="-122"/>
                  <a:cs typeface="宋体" panose="02010600030101010101" pitchFamily="2" charset="-122"/>
                </a:rPr>
                <a:t>1</a:t>
              </a:r>
              <a:r>
                <a:rPr lang="zh-CN" altLang="en-US" sz="1050" b="0" u="none">
                  <a:solidFill>
                    <a:srgbClr val="333333"/>
                  </a:solidFill>
                  <a:highlight>
                    <a:srgbClr val="FFFFFF"/>
                  </a:highlight>
                  <a:latin typeface="宋体" panose="02010600030101010101" pitchFamily="2" charset="-122"/>
                  <a:ea typeface="宋体" panose="02010600030101010101" pitchFamily="2" charset="-122"/>
                  <a:cs typeface="宋体" panose="02010600030101010101" pitchFamily="2" charset="-122"/>
                </a:rPr>
                <a:t>、</a:t>
              </a:r>
              <a:r>
                <a:rPr lang="en-US" altLang="zh-CN" sz="1050" b="0" u="none">
                  <a:solidFill>
                    <a:srgbClr val="333333"/>
                  </a:solidFill>
                  <a:highlight>
                    <a:srgbClr val="FFFFFF"/>
                  </a:highlight>
                  <a:latin typeface="PingFang SC" charset="0"/>
                  <a:ea typeface="PingFang SC" charset="0"/>
                  <a:cs typeface="PingFang SC" charset="0"/>
                </a:rPr>
                <a:t>.</a:t>
              </a:r>
              <a:r>
                <a:rPr lang="zh-CN" altLang="en-US" sz="1050" b="0" u="none">
                  <a:solidFill>
                    <a:srgbClr val="333333"/>
                  </a:solidFill>
                  <a:highlight>
                    <a:srgbClr val="FFFFFF"/>
                  </a:highlight>
                  <a:latin typeface="PingFang SC" charset="0"/>
                  <a:ea typeface="PingFang SC" charset="0"/>
                  <a:cs typeface="PingFang SC" charset="0"/>
                </a:rPr>
                <a:t>你觉得老师上课有趣吗？</a:t>
              </a:r>
              <a:endParaRPr lang="zh-CN" altLang="en-US"/>
            </a:p>
          </p:txBody>
        </p:sp>
        <p:pic>
          <p:nvPicPr>
            <p:cNvPr id="18" name="图片 17"/>
            <p:cNvPicPr/>
            <p:nvPr/>
          </p:nvPicPr>
          <p:blipFill>
            <a:blip r:embed="rId3"/>
            <a:stretch>
              <a:fillRect/>
            </a:stretch>
          </p:blipFill>
          <p:spPr>
            <a:xfrm>
              <a:off x="3281" y="3549"/>
              <a:ext cx="3340" cy="2472"/>
            </a:xfrm>
            <a:prstGeom prst="rect">
              <a:avLst/>
            </a:prstGeom>
            <a:noFill/>
            <a:ln w="9525">
              <a:noFill/>
            </a:ln>
          </p:spPr>
        </p:pic>
      </p:grpSp>
      <p:sp>
        <p:nvSpPr>
          <p:cNvPr id="106" name="文本框 105"/>
          <p:cNvSpPr txBox="1"/>
          <p:nvPr/>
        </p:nvSpPr>
        <p:spPr>
          <a:xfrm>
            <a:off x="4794250" y="780415"/>
            <a:ext cx="1974850" cy="572135"/>
          </a:xfrm>
          <a:prstGeom prst="rect">
            <a:avLst/>
          </a:prstGeom>
          <a:solidFill>
            <a:srgbClr val="FFFFFF"/>
          </a:solidFill>
          <a:ln w="9525" cap="flat" cmpd="sng">
            <a:solidFill>
              <a:srgbClr val="000000"/>
            </a:solidFill>
            <a:prstDash val="solid"/>
            <a:headEnd type="none" w="med" len="med"/>
            <a:tailEnd type="none" w="med" len="med"/>
          </a:ln>
        </p:spPr>
        <p:txBody>
          <a:bodyPr wrap="square">
            <a:spAutoFit/>
          </a:bodyPr>
          <a:p>
            <a:pPr marL="0" indent="0" algn="l"/>
            <a:r>
              <a:rPr lang="en-US" altLang="zh-CN" sz="1050" b="0" u="none">
                <a:solidFill>
                  <a:srgbClr val="333333"/>
                </a:solidFill>
                <a:highlight>
                  <a:srgbClr val="FFFFFF"/>
                </a:highlight>
                <a:latin typeface="PingFang SC" charset="0"/>
                <a:ea typeface="PingFang SC" charset="0"/>
                <a:cs typeface="PingFang SC" charset="0"/>
              </a:rPr>
              <a:t>2.</a:t>
            </a:r>
            <a:r>
              <a:rPr lang="zh-CN" altLang="en-US" sz="1050" b="0" u="none">
                <a:solidFill>
                  <a:srgbClr val="333333"/>
                </a:solidFill>
                <a:highlight>
                  <a:srgbClr val="FFFFFF"/>
                </a:highlight>
                <a:latin typeface="PingFang SC" charset="0"/>
                <a:ea typeface="PingFang SC" charset="0"/>
                <a:cs typeface="PingFang SC" charset="0"/>
              </a:rPr>
              <a:t>你希望有一款软件来以弹幕的</a:t>
            </a:r>
            <a:endParaRPr lang="zh-CN" altLang="en-US" sz="1050" b="0" u="none">
              <a:solidFill>
                <a:srgbClr val="333333"/>
              </a:solidFill>
              <a:highlight>
                <a:srgbClr val="FFFFFF"/>
              </a:highlight>
              <a:latin typeface="PingFang SC" charset="0"/>
              <a:ea typeface="PingFang SC" charset="0"/>
              <a:cs typeface="PingFang SC" charset="0"/>
            </a:endParaRPr>
          </a:p>
          <a:p>
            <a:pPr marL="0" indent="0" algn="l"/>
            <a:r>
              <a:rPr lang="zh-CN" altLang="en-US" sz="1050" b="0" u="none">
                <a:solidFill>
                  <a:srgbClr val="333333"/>
                </a:solidFill>
                <a:highlight>
                  <a:srgbClr val="FFFFFF"/>
                </a:highlight>
                <a:latin typeface="PingFang SC" charset="0"/>
                <a:ea typeface="PingFang SC" charset="0"/>
                <a:cs typeface="PingFang SC" charset="0"/>
              </a:rPr>
              <a:t>形式来增强课堂互动吗？</a:t>
            </a:r>
            <a:endParaRPr lang="zh-CN" altLang="en-US" sz="1050" b="0" u="none">
              <a:solidFill>
                <a:srgbClr val="333333"/>
              </a:solidFill>
              <a:highlight>
                <a:srgbClr val="FFFFFF"/>
              </a:highlight>
              <a:latin typeface="PingFang SC" charset="0"/>
              <a:ea typeface="PingFang SC" charset="0"/>
              <a:cs typeface="PingFang SC" charset="0"/>
            </a:endParaRPr>
          </a:p>
        </p:txBody>
      </p:sp>
      <p:pic>
        <p:nvPicPr>
          <p:cNvPr id="21" name="图片 20"/>
          <p:cNvPicPr/>
          <p:nvPr/>
        </p:nvPicPr>
        <p:blipFill>
          <a:blip r:embed="rId4"/>
          <a:stretch>
            <a:fillRect/>
          </a:stretch>
        </p:blipFill>
        <p:spPr>
          <a:xfrm>
            <a:off x="4793615" y="1352550"/>
            <a:ext cx="1975485" cy="1485265"/>
          </a:xfrm>
          <a:prstGeom prst="rect">
            <a:avLst/>
          </a:prstGeom>
          <a:solidFill>
            <a:srgbClr val="FFFFFF"/>
          </a:solidFill>
          <a:ln w="9525" cap="flat" cmpd="sng">
            <a:solidFill>
              <a:srgbClr val="000000"/>
            </a:solidFill>
            <a:prstDash val="solid"/>
            <a:headEnd type="none" w="med" len="med"/>
            <a:tailEnd type="none" w="med" len="med"/>
          </a:ln>
        </p:spPr>
      </p:pic>
      <p:sp>
        <p:nvSpPr>
          <p:cNvPr id="22" name="文本框 21"/>
          <p:cNvSpPr txBox="1"/>
          <p:nvPr/>
        </p:nvSpPr>
        <p:spPr>
          <a:xfrm>
            <a:off x="1905635" y="2923540"/>
            <a:ext cx="2499360" cy="252095"/>
          </a:xfrm>
          <a:prstGeom prst="rect">
            <a:avLst/>
          </a:prstGeom>
          <a:solidFill>
            <a:srgbClr val="FFFFFF"/>
          </a:solidFill>
          <a:ln w="9525" cap="flat" cmpd="sng">
            <a:solidFill>
              <a:srgbClr val="000000"/>
            </a:solidFill>
            <a:prstDash val="solid"/>
            <a:headEnd type="none" w="med" len="med"/>
            <a:tailEnd type="none" w="med" len="med"/>
          </a:ln>
        </p:spPr>
        <p:txBody>
          <a:bodyPr wrap="square">
            <a:spAutoFit/>
          </a:bodyPr>
          <a:p>
            <a:pPr marL="0" indent="0" algn="l"/>
            <a:r>
              <a:rPr lang="en-US" altLang="zh-CN" sz="1050" b="0" u="none">
                <a:solidFill>
                  <a:srgbClr val="333333"/>
                </a:solidFill>
                <a:highlight>
                  <a:srgbClr val="FFFFFF"/>
                </a:highlight>
                <a:latin typeface="PingFang SC" charset="0"/>
                <a:ea typeface="PingFang SC" charset="0"/>
                <a:cs typeface="PingFang SC" charset="0"/>
              </a:rPr>
              <a:t>3.</a:t>
            </a:r>
            <a:r>
              <a:rPr lang="zh-CN" altLang="en-US" sz="1050" b="0" u="none">
                <a:solidFill>
                  <a:srgbClr val="333333"/>
                </a:solidFill>
                <a:highlight>
                  <a:srgbClr val="FFFFFF"/>
                </a:highlight>
                <a:latin typeface="PingFang SC" charset="0"/>
                <a:ea typeface="PingFang SC" charset="0"/>
                <a:cs typeface="PingFang SC" charset="0"/>
              </a:rPr>
              <a:t>您平时看弹幕吗</a:t>
            </a:r>
            <a:r>
              <a:rPr lang="zh-CN" altLang="en-US" sz="1050" b="0" u="none">
                <a:solidFill>
                  <a:srgbClr val="333333"/>
                </a:solidFill>
                <a:highlight>
                  <a:srgbClr val="FFFFFF"/>
                </a:highlight>
                <a:latin typeface="宋体" panose="02010600030101010101" pitchFamily="2" charset="-122"/>
                <a:ea typeface="宋体" panose="02010600030101010101" pitchFamily="2" charset="-122"/>
                <a:cs typeface="宋体" panose="02010600030101010101" pitchFamily="2" charset="-122"/>
              </a:rPr>
              <a:t>？</a:t>
            </a:r>
            <a:endParaRPr lang="zh-CN" altLang="en-US"/>
          </a:p>
        </p:txBody>
      </p:sp>
      <p:pic>
        <p:nvPicPr>
          <p:cNvPr id="23" name="图片 22"/>
          <p:cNvPicPr/>
          <p:nvPr/>
        </p:nvPicPr>
        <p:blipFill>
          <a:blip r:embed="rId5"/>
          <a:stretch>
            <a:fillRect/>
          </a:stretch>
        </p:blipFill>
        <p:spPr>
          <a:xfrm>
            <a:off x="1905635" y="3175635"/>
            <a:ext cx="2499995" cy="1625600"/>
          </a:xfrm>
          <a:prstGeom prst="rect">
            <a:avLst/>
          </a:prstGeom>
          <a:noFill/>
          <a:ln w="9525">
            <a:noFill/>
          </a:ln>
        </p:spPr>
      </p:pic>
      <p:sp>
        <p:nvSpPr>
          <p:cNvPr id="108" name="文本框 107"/>
          <p:cNvSpPr txBox="1"/>
          <p:nvPr/>
        </p:nvSpPr>
        <p:spPr>
          <a:xfrm>
            <a:off x="4793615" y="2956560"/>
            <a:ext cx="2289175" cy="252095"/>
          </a:xfrm>
          <a:prstGeom prst="rect">
            <a:avLst/>
          </a:prstGeom>
          <a:solidFill>
            <a:srgbClr val="FFFFFF"/>
          </a:solidFill>
          <a:ln w="9525" cap="flat" cmpd="sng">
            <a:solidFill>
              <a:srgbClr val="000000"/>
            </a:solidFill>
            <a:prstDash val="solid"/>
            <a:headEnd type="none" w="med" len="med"/>
            <a:tailEnd type="none" w="med" len="med"/>
          </a:ln>
        </p:spPr>
        <p:txBody>
          <a:bodyPr wrap="square">
            <a:spAutoFit/>
          </a:bodyPr>
          <a:p>
            <a:pPr marL="0" indent="0" algn="l"/>
            <a:r>
              <a:rPr lang="en-US" altLang="zh-CN" sz="1050" b="0" u="none">
                <a:solidFill>
                  <a:srgbClr val="333333"/>
                </a:solidFill>
                <a:highlight>
                  <a:srgbClr val="FFFFFF"/>
                </a:highlight>
                <a:latin typeface="PingFang SC" charset="0"/>
                <a:ea typeface="PingFang SC" charset="0"/>
                <a:cs typeface="PingFang SC" charset="0"/>
              </a:rPr>
              <a:t>4.</a:t>
            </a:r>
            <a:r>
              <a:rPr lang="zh-CN" altLang="en-US" sz="1050" b="0" u="none">
                <a:solidFill>
                  <a:srgbClr val="333333"/>
                </a:solidFill>
                <a:highlight>
                  <a:srgbClr val="FFFFFF"/>
                </a:highlight>
                <a:latin typeface="PingFang SC" charset="0"/>
                <a:ea typeface="PingFang SC" charset="0"/>
                <a:cs typeface="PingFang SC" charset="0"/>
              </a:rPr>
              <a:t>您认为现在弹幕系统较好的软件</a:t>
            </a:r>
            <a:endParaRPr lang="zh-CN" altLang="en-US" sz="1050" b="0" u="none">
              <a:solidFill>
                <a:srgbClr val="333333"/>
              </a:solidFill>
              <a:highlight>
                <a:srgbClr val="FFFFFF"/>
              </a:highlight>
              <a:latin typeface="PingFang SC" charset="0"/>
              <a:ea typeface="PingFang SC" charset="0"/>
              <a:cs typeface="PingFang SC" charset="0"/>
            </a:endParaRPr>
          </a:p>
        </p:txBody>
      </p:sp>
      <p:pic>
        <p:nvPicPr>
          <p:cNvPr id="24" name="图片 23"/>
          <p:cNvPicPr/>
          <p:nvPr/>
        </p:nvPicPr>
        <p:blipFill>
          <a:blip r:embed="rId6"/>
          <a:stretch>
            <a:fillRect/>
          </a:stretch>
        </p:blipFill>
        <p:spPr>
          <a:xfrm>
            <a:off x="4793615" y="3208655"/>
            <a:ext cx="2289175" cy="1592580"/>
          </a:xfrm>
          <a:prstGeom prst="rect">
            <a:avLst/>
          </a:prstGeom>
          <a:solidFill>
            <a:srgbClr val="FFFFFF"/>
          </a:solidFill>
          <a:ln w="9525" cap="flat" cmpd="sng">
            <a:solidFill>
              <a:srgbClr val="000000"/>
            </a:solidFill>
            <a:prstDash val="solid"/>
            <a:headEnd type="none" w="med" len="med"/>
            <a:tailEnd type="none" w="med" len="med"/>
          </a:ln>
        </p:spPr>
      </p:pic>
      <p:sp>
        <p:nvSpPr>
          <p:cNvPr id="110" name="文本框 109"/>
          <p:cNvSpPr txBox="1"/>
          <p:nvPr/>
        </p:nvSpPr>
        <p:spPr>
          <a:xfrm>
            <a:off x="2032000" y="3434397"/>
            <a:ext cx="5080000" cy="412750"/>
          </a:xfrm>
          <a:prstGeom prst="rect">
            <a:avLst/>
          </a:prstGeom>
          <a:noFill/>
          <a:ln w="9525">
            <a:noFill/>
          </a:ln>
        </p:spPr>
        <p:txBody>
          <a:bodyPr>
            <a:spAutoFit/>
          </a:bodyPr>
          <a:p>
            <a:pPr marL="0" indent="0" algn="l"/>
            <a:r>
              <a:rPr lang="en-US" altLang="zh-CN" sz="1050" b="0" u="none">
                <a:latin typeface="Calibri" panose="020F0502020204030204" charset="0"/>
                <a:ea typeface="Calibri" panose="020F0502020204030204" charset="0"/>
                <a:cs typeface="Calibri" panose="020F0502020204030204" charset="0"/>
              </a:rPr>
              <a:t> </a:t>
            </a:r>
            <a:endParaRPr lang="zh-CN" altLang="en-US"/>
          </a:p>
        </p:txBody>
      </p:sp>
    </p:spTree>
  </p:cSld>
  <p:clrMapOvr>
    <a:masterClrMapping/>
  </p:clrMapOvr>
  <p:transition>
    <p:push dir="u"/>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16518" y="90818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32542" y="752118"/>
            <a:ext cx="998220" cy="60071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需求分析</a:t>
            </a:r>
            <a:endParaRPr lang="zh-CN" altLang="en-US" sz="1600" b="1" dirty="0">
              <a:solidFill>
                <a:schemeClr val="tx1">
                  <a:lumMod val="85000"/>
                  <a:lumOff val="15000"/>
                </a:schemeClr>
              </a:solidFill>
              <a:latin typeface="造字工房朗倩（非商用）细体" charset="-122"/>
              <a:ea typeface="造字工房朗倩（非商用）细体" charset="-122"/>
            </a:endParaRPr>
          </a:p>
          <a:p>
            <a:pPr algn="l"/>
            <a:r>
              <a:rPr lang="zh-CN" altLang="en-US" sz="1600" b="1" dirty="0">
                <a:solidFill>
                  <a:schemeClr val="tx1">
                    <a:lumMod val="85000"/>
                    <a:lumOff val="15000"/>
                  </a:schemeClr>
                </a:solidFill>
                <a:latin typeface="造字工房朗倩（非商用）细体" charset="-122"/>
                <a:ea typeface="造字工房朗倩（非商用）细体" charset="-122"/>
              </a:rPr>
              <a:t>问卷调查</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611576"/>
            <a:chOff x="5816" y="4526"/>
            <a:chExt cx="1217" cy="1052"/>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907"/>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43</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55"/>
              <a:chOff x="5986" y="4552"/>
              <a:chExt cx="438" cy="355"/>
            </a:xfrm>
          </p:grpSpPr>
          <p:cxnSp>
            <p:nvCxnSpPr>
              <p:cNvPr id="30" name="直接连接符 29"/>
              <p:cNvCxnSpPr>
                <a:endCxn id="28" idx="0"/>
              </p:cNvCxnSpPr>
              <p:nvPr/>
            </p:nvCxnSpPr>
            <p:spPr>
              <a:xfrm>
                <a:off x="6109" y="4700"/>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25" name="文本框 24"/>
          <p:cNvSpPr txBox="1"/>
          <p:nvPr/>
        </p:nvSpPr>
        <p:spPr>
          <a:xfrm>
            <a:off x="2002790" y="882650"/>
            <a:ext cx="6690360" cy="252095"/>
          </a:xfrm>
          <a:prstGeom prst="rect">
            <a:avLst/>
          </a:prstGeom>
          <a:solidFill>
            <a:srgbClr val="FFFFFF"/>
          </a:solidFill>
          <a:ln w="9525" cap="flat" cmpd="sng">
            <a:solidFill>
              <a:srgbClr val="000000"/>
            </a:solidFill>
            <a:prstDash val="solid"/>
            <a:headEnd type="none" w="med" len="med"/>
            <a:tailEnd type="none" w="med" len="med"/>
          </a:ln>
        </p:spPr>
        <p:txBody>
          <a:bodyPr wrap="square">
            <a:spAutoFit/>
          </a:bodyPr>
          <a:p>
            <a:pPr marL="0" indent="0" algn="l"/>
            <a:r>
              <a:rPr lang="en-US" altLang="zh-CN" sz="1050" b="0" u="none">
                <a:solidFill>
                  <a:srgbClr val="333333"/>
                </a:solidFill>
                <a:highlight>
                  <a:srgbClr val="FFFFFF"/>
                </a:highlight>
                <a:latin typeface="PingFang SC" charset="0"/>
                <a:ea typeface="PingFang SC" charset="0"/>
                <a:cs typeface="PingFang SC" charset="0"/>
              </a:rPr>
              <a:t>5.</a:t>
            </a:r>
            <a:r>
              <a:rPr lang="zh-CN" altLang="en-US" sz="1050" b="0" u="none">
                <a:solidFill>
                  <a:srgbClr val="333333"/>
                </a:solidFill>
                <a:highlight>
                  <a:srgbClr val="FFFFFF"/>
                </a:highlight>
                <a:latin typeface="PingFang SC" charset="0"/>
                <a:ea typeface="PingFang SC" charset="0"/>
                <a:cs typeface="PingFang SC" charset="0"/>
              </a:rPr>
              <a:t>弹幕系统的哪个方面最能影响你的体验</a:t>
            </a:r>
            <a:endParaRPr lang="zh-CN" altLang="en-US"/>
          </a:p>
        </p:txBody>
      </p:sp>
      <p:pic>
        <p:nvPicPr>
          <p:cNvPr id="35" name="图片 34"/>
          <p:cNvPicPr/>
          <p:nvPr/>
        </p:nvPicPr>
        <p:blipFill>
          <a:blip r:embed="rId3"/>
          <a:stretch>
            <a:fillRect/>
          </a:stretch>
        </p:blipFill>
        <p:spPr>
          <a:xfrm>
            <a:off x="2002790" y="1134745"/>
            <a:ext cx="6690360" cy="1552575"/>
          </a:xfrm>
          <a:prstGeom prst="rect">
            <a:avLst/>
          </a:prstGeom>
          <a:solidFill>
            <a:srgbClr val="FFFFFF"/>
          </a:solidFill>
          <a:ln w="9525" cap="flat" cmpd="sng">
            <a:solidFill>
              <a:srgbClr val="000000"/>
            </a:solidFill>
            <a:prstDash val="solid"/>
            <a:headEnd type="none" w="med" len="med"/>
            <a:tailEnd type="none" w="med" len="med"/>
          </a:ln>
        </p:spPr>
      </p:pic>
      <p:sp>
        <p:nvSpPr>
          <p:cNvPr id="6" name="文本框 5"/>
          <p:cNvSpPr txBox="1"/>
          <p:nvPr/>
        </p:nvSpPr>
        <p:spPr>
          <a:xfrm>
            <a:off x="2002790" y="2745105"/>
            <a:ext cx="6719570" cy="252095"/>
          </a:xfrm>
          <a:prstGeom prst="rect">
            <a:avLst/>
          </a:prstGeom>
          <a:solidFill>
            <a:srgbClr val="FFFFFF"/>
          </a:solidFill>
          <a:ln w="9525" cap="flat" cmpd="sng">
            <a:solidFill>
              <a:srgbClr val="000000"/>
            </a:solidFill>
            <a:prstDash val="solid"/>
            <a:headEnd type="none" w="med" len="med"/>
            <a:tailEnd type="none" w="med" len="med"/>
          </a:ln>
        </p:spPr>
        <p:txBody>
          <a:bodyPr wrap="square">
            <a:spAutoFit/>
          </a:bodyPr>
          <a:p>
            <a:pPr marL="0" indent="0" algn="l"/>
            <a:r>
              <a:rPr lang="en-US" altLang="zh-CN" sz="1050" b="0" u="none">
                <a:solidFill>
                  <a:srgbClr val="333333"/>
                </a:solidFill>
                <a:highlight>
                  <a:srgbClr val="FFFFFF"/>
                </a:highlight>
                <a:latin typeface="PingFang SC" charset="0"/>
                <a:ea typeface="PingFang SC" charset="0"/>
                <a:cs typeface="PingFang SC" charset="0"/>
              </a:rPr>
              <a:t>2.</a:t>
            </a:r>
            <a:r>
              <a:rPr lang="zh-CN" altLang="en-US" sz="1050" b="0" u="none">
                <a:solidFill>
                  <a:srgbClr val="333333"/>
                </a:solidFill>
                <a:highlight>
                  <a:srgbClr val="FFFFFF"/>
                </a:highlight>
                <a:latin typeface="PingFang SC" charset="0"/>
                <a:ea typeface="PingFang SC" charset="0"/>
                <a:cs typeface="PingFang SC" charset="0"/>
              </a:rPr>
              <a:t>喜欢什么样的弹幕</a:t>
            </a:r>
            <a:endParaRPr lang="zh-CN" altLang="en-US"/>
          </a:p>
        </p:txBody>
      </p:sp>
      <p:pic>
        <p:nvPicPr>
          <p:cNvPr id="9" name="图片 8"/>
          <p:cNvPicPr/>
          <p:nvPr/>
        </p:nvPicPr>
        <p:blipFill>
          <a:blip r:embed="rId4"/>
          <a:stretch>
            <a:fillRect/>
          </a:stretch>
        </p:blipFill>
        <p:spPr>
          <a:xfrm>
            <a:off x="2002790" y="3002280"/>
            <a:ext cx="6719570" cy="1626870"/>
          </a:xfrm>
          <a:prstGeom prst="rect">
            <a:avLst/>
          </a:prstGeom>
          <a:noFill/>
          <a:ln w="9525">
            <a:noFill/>
          </a:ln>
        </p:spPr>
      </p:pic>
    </p:spTree>
  </p:cSld>
  <p:clrMapOvr>
    <a:masterClrMapping/>
  </p:clrMapOvr>
  <p:transition>
    <p:push dir="u"/>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16518" y="90818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32542" y="752118"/>
            <a:ext cx="1405890" cy="60071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需求分析</a:t>
            </a:r>
            <a:endParaRPr lang="zh-CN" altLang="en-US" sz="1600" b="1" dirty="0">
              <a:solidFill>
                <a:schemeClr val="tx1">
                  <a:lumMod val="85000"/>
                  <a:lumOff val="15000"/>
                </a:schemeClr>
              </a:solidFill>
              <a:latin typeface="造字工房朗倩（非商用）细体" charset="-122"/>
              <a:ea typeface="造字工房朗倩（非商用）细体" charset="-122"/>
            </a:endParaRPr>
          </a:p>
          <a:p>
            <a:pPr algn="l"/>
            <a:r>
              <a:rPr lang="zh-CN" altLang="en-US" sz="1600" b="1" dirty="0">
                <a:solidFill>
                  <a:schemeClr val="tx1">
                    <a:lumMod val="85000"/>
                    <a:lumOff val="15000"/>
                  </a:schemeClr>
                </a:solidFill>
                <a:latin typeface="造字工房朗倩（非商用）细体" charset="-122"/>
                <a:ea typeface="造字工房朗倩（非商用）细体" charset="-122"/>
              </a:rPr>
              <a:t>访谈（筛选）</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611576"/>
            <a:chOff x="5816" y="4526"/>
            <a:chExt cx="1217" cy="1052"/>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907"/>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44</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55"/>
              <a:chOff x="5986" y="4552"/>
              <a:chExt cx="438" cy="355"/>
            </a:xfrm>
          </p:grpSpPr>
          <p:cxnSp>
            <p:nvCxnSpPr>
              <p:cNvPr id="30" name="直接连接符 29"/>
              <p:cNvCxnSpPr>
                <a:endCxn id="28" idx="0"/>
              </p:cNvCxnSpPr>
              <p:nvPr/>
            </p:nvCxnSpPr>
            <p:spPr>
              <a:xfrm>
                <a:off x="6109" y="4700"/>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11" name="文本框 110"/>
          <p:cNvSpPr txBox="1"/>
          <p:nvPr/>
        </p:nvSpPr>
        <p:spPr>
          <a:xfrm>
            <a:off x="2032000" y="863600"/>
            <a:ext cx="5080000" cy="3747770"/>
          </a:xfrm>
          <a:prstGeom prst="rect">
            <a:avLst/>
          </a:prstGeom>
          <a:noFill/>
          <a:ln w="9525">
            <a:noFill/>
          </a:ln>
        </p:spPr>
        <p:txBody>
          <a:bodyPr>
            <a:spAutoFit/>
          </a:bodyPr>
          <a:p>
            <a:pPr marL="0" indent="0" algn="l"/>
            <a:r>
              <a:rPr lang="zh-CN" altLang="en-US" sz="1050" b="0" u="none">
                <a:latin typeface="造字工房朗倩（非商用）细体" charset="-122"/>
                <a:ea typeface="造字工房朗倩（非商用）细体" charset="-122"/>
                <a:cs typeface="宋体" panose="02010600030101010101" pitchFamily="2" charset="-122"/>
              </a:rPr>
              <a:t>采访记录</a:t>
            </a:r>
            <a:r>
              <a:rPr lang="en-US" altLang="zh-CN" sz="1050" b="0" u="none">
                <a:latin typeface="造字工房朗倩（非商用）细体" charset="-122"/>
                <a:ea typeface="造字工房朗倩（非商用）细体" charset="-122"/>
                <a:cs typeface="宋体" panose="02010600030101010101" pitchFamily="2" charset="-122"/>
              </a:rPr>
              <a:t>1</a:t>
            </a:r>
            <a:endParaRPr lang="en-US" altLang="zh-CN" sz="1050" b="0" u="none">
              <a:latin typeface="造字工房朗倩（非商用）细体" charset="-122"/>
              <a:ea typeface="造字工房朗倩（非商用）细体" charset="-122"/>
              <a:cs typeface="宋体" panose="02010600030101010101" pitchFamily="2" charset="-122"/>
            </a:endParaRPr>
          </a:p>
          <a:p>
            <a:pPr marL="0" indent="0" algn="l"/>
            <a:r>
              <a:rPr lang="zh-CN" altLang="en-US" sz="1050" b="0" u="none">
                <a:latin typeface="造字工房朗倩（非商用）细体" charset="-122"/>
                <a:ea typeface="造字工房朗倩（非商用）细体" charset="-122"/>
                <a:cs typeface="宋体" panose="02010600030101010101" pitchFamily="2" charset="-122"/>
              </a:rPr>
              <a:t>   采访时间：</a:t>
            </a:r>
            <a:r>
              <a:rPr lang="en-US" altLang="zh-CN" sz="1050" b="0" u="none">
                <a:latin typeface="造字工房朗倩（非商用）细体" charset="-122"/>
                <a:ea typeface="造字工房朗倩（非商用）细体" charset="-122"/>
                <a:cs typeface="宋体" panose="02010600030101010101" pitchFamily="2" charset="-122"/>
              </a:rPr>
              <a:t>2017</a:t>
            </a:r>
            <a:r>
              <a:rPr lang="zh-CN" altLang="en-US" sz="1050" b="0" u="none">
                <a:latin typeface="造字工房朗倩（非商用）细体" charset="-122"/>
                <a:ea typeface="造字工房朗倩（非商用）细体" charset="-122"/>
                <a:cs typeface="宋体" panose="02010600030101010101" pitchFamily="2" charset="-122"/>
              </a:rPr>
              <a:t>年</a:t>
            </a:r>
            <a:r>
              <a:rPr lang="en-US" altLang="zh-CN" sz="1050" b="0" u="none">
                <a:latin typeface="造字工房朗倩（非商用）细体" charset="-122"/>
                <a:ea typeface="造字工房朗倩（非商用）细体" charset="-122"/>
                <a:cs typeface="Calibri" panose="020F0502020204030204" charset="0"/>
              </a:rPr>
              <a:t>4</a:t>
            </a:r>
            <a:r>
              <a:rPr lang="zh-CN" altLang="en-US" sz="1050" b="0" u="none">
                <a:latin typeface="造字工房朗倩（非商用）细体" charset="-122"/>
                <a:ea typeface="造字工房朗倩（非商用）细体" charset="-122"/>
                <a:cs typeface="宋体" panose="02010600030101010101" pitchFamily="2" charset="-122"/>
              </a:rPr>
              <a:t>月</a:t>
            </a:r>
            <a:r>
              <a:rPr lang="en-US" altLang="zh-CN" sz="1050" b="0" u="none">
                <a:latin typeface="造字工房朗倩（非商用）细体" charset="-122"/>
                <a:ea typeface="造字工房朗倩（非商用）细体" charset="-122"/>
                <a:cs typeface="Calibri" panose="020F0502020204030204" charset="0"/>
              </a:rPr>
              <a:t>22</a:t>
            </a:r>
            <a:r>
              <a:rPr lang="zh-CN" altLang="en-US" sz="1050" b="0" u="none">
                <a:latin typeface="造字工房朗倩（非商用）细体" charset="-122"/>
                <a:ea typeface="造字工房朗倩（非商用）细体" charset="-122"/>
                <a:cs typeface="宋体" panose="02010600030101010101" pitchFamily="2" charset="-122"/>
              </a:rPr>
              <a:t>日   采访地点：浙江大学城市学院   采访对象：黄聪   采访者：简浩男（</a:t>
            </a:r>
            <a:r>
              <a:rPr lang="en-US" altLang="zh-CN" sz="1050" b="0" u="none">
                <a:latin typeface="造字工房朗倩（非商用）细体" charset="-122"/>
                <a:ea typeface="造字工房朗倩（非商用）细体" charset="-122"/>
                <a:cs typeface="宋体" panose="02010600030101010101" pitchFamily="2" charset="-122"/>
              </a:rPr>
              <a:t>G20</a:t>
            </a:r>
            <a:r>
              <a:rPr lang="zh-CN" altLang="en-US" sz="1050" b="0" u="none">
                <a:latin typeface="造字工房朗倩（非商用）细体" charset="-122"/>
                <a:ea typeface="造字工房朗倩（非商用）细体" charset="-122"/>
                <a:cs typeface="宋体" panose="02010600030101010101" pitchFamily="2" charset="-122"/>
              </a:rPr>
              <a:t>）   采访过程：</a:t>
            </a:r>
            <a:r>
              <a:rPr lang="zh-CN" altLang="en-US" sz="800" b="0" u="none">
                <a:latin typeface="造字工房朗倩（非商用）细体" charset="-122"/>
                <a:ea typeface="造字工房朗倩（非商用）细体" charset="-122"/>
                <a:cs typeface="宋体" panose="02010600030101010101" pitchFamily="2" charset="-122"/>
              </a:rPr>
              <a:t>   问：我们这边刚好再做一款软件，这个软件是让学生在上课的时候使用它发发弹幕，调侃一下，目的是为了增加课堂气氛，你觉得这样可行吗？   答：对于我来说，我上课会经常玩手机，一方面是老师讲课无聊，另一方面是自己想玩，如果做出这款软件的话，我觉得这样可行的。不仅能玩手机，并且增加上课的乐趣。</a:t>
            </a:r>
            <a:endParaRPr lang="zh-CN" altLang="en-US" sz="800" b="0" u="none">
              <a:latin typeface="造字工房朗倩（非商用）细体" charset="-122"/>
              <a:ea typeface="造字工房朗倩（非商用）细体" charset="-122"/>
              <a:cs typeface="宋体" panose="02010600030101010101" pitchFamily="2" charset="-122"/>
            </a:endParaRPr>
          </a:p>
          <a:p>
            <a:pPr marL="0" indent="0" algn="l"/>
            <a:r>
              <a:rPr lang="zh-CN" altLang="en-US" sz="800" b="0" u="none">
                <a:latin typeface="造字工房朗倩（非商用）细体" charset="-122"/>
                <a:ea typeface="造字工房朗倩（非商用）细体" charset="-122"/>
                <a:cs typeface="宋体" panose="02010600030101010101" pitchFamily="2" charset="-122"/>
              </a:rPr>
              <a:t>   问：那么你觉得我们这个软件在哪方面需要改进或者有什么不足需要改正的吗？   答：首先，我觉得你们</a:t>
            </a:r>
            <a:r>
              <a:rPr lang="zh-CN" altLang="en-US" sz="800" b="0" u="none">
                <a:solidFill>
                  <a:srgbClr val="FF0000"/>
                </a:solidFill>
                <a:latin typeface="造字工房朗倩（非商用）细体" charset="-122"/>
                <a:ea typeface="造字工房朗倩（非商用）细体" charset="-122"/>
                <a:cs typeface="宋体" panose="02010600030101010101" pitchFamily="2" charset="-122"/>
              </a:rPr>
              <a:t>这款软件功能是否过于单一呢？能否增加多几个功能？</a:t>
            </a:r>
            <a:r>
              <a:rPr lang="zh-CN" altLang="en-US" sz="800" b="0" u="none">
                <a:latin typeface="造字工房朗倩（非商用）细体" charset="-122"/>
                <a:ea typeface="造字工房朗倩（非商用）细体" charset="-122"/>
                <a:cs typeface="宋体" panose="02010600030101010101" pitchFamily="2" charset="-122"/>
              </a:rPr>
              <a:t>比如说上面加几个小游戏之类的。   问：如果我们做出按照你的需要的软件，你觉得有助于增强课堂气氛吗？   答：可以的，只要老师会使用它</a:t>
            </a:r>
            <a:endParaRPr lang="zh-CN" altLang="en-US" sz="800" b="0" u="none">
              <a:latin typeface="造字工房朗倩（非商用）细体" charset="-122"/>
              <a:ea typeface="造字工房朗倩（非商用）细体" charset="-122"/>
              <a:cs typeface="宋体" panose="02010600030101010101" pitchFamily="2" charset="-122"/>
            </a:endParaRPr>
          </a:p>
          <a:p>
            <a:pPr marL="0" indent="0" algn="l"/>
            <a:r>
              <a:rPr lang="zh-CN" altLang="en-US" sz="800" b="0" u="none">
                <a:latin typeface="造字工房朗倩（非商用）细体" charset="-122"/>
                <a:ea typeface="造字工房朗倩（非商用）细体" charset="-122"/>
                <a:cs typeface="宋体" panose="02010600030101010101" pitchFamily="2" charset="-122"/>
              </a:rPr>
              <a:t>   问：你觉得你能忍耐我们这款软件最长的响应时间为多少？   答：大概</a:t>
            </a:r>
            <a:r>
              <a:rPr lang="en-US" altLang="zh-CN" sz="800" b="0" u="none">
                <a:latin typeface="造字工房朗倩（非商用）细体" charset="-122"/>
                <a:ea typeface="造字工房朗倩（非商用）细体" charset="-122"/>
                <a:cs typeface="宋体" panose="02010600030101010101" pitchFamily="2" charset="-122"/>
              </a:rPr>
              <a:t>2~3</a:t>
            </a:r>
            <a:r>
              <a:rPr lang="zh-CN" altLang="en-US" sz="800" b="0" u="none">
                <a:latin typeface="造字工房朗倩（非商用）细体" charset="-122"/>
                <a:ea typeface="造字工房朗倩（非商用）细体" charset="-122"/>
                <a:cs typeface="宋体" panose="02010600030101010101" pitchFamily="2" charset="-122"/>
              </a:rPr>
              <a:t>秒吧！再长的时间就不好玩了</a:t>
            </a:r>
            <a:endParaRPr lang="zh-CN" altLang="en-US" sz="800" b="0" u="none">
              <a:latin typeface="造字工房朗倩（非商用）细体" charset="-122"/>
              <a:ea typeface="造字工房朗倩（非商用）细体" charset="-122"/>
              <a:cs typeface="宋体" panose="02010600030101010101" pitchFamily="2" charset="-122"/>
            </a:endParaRPr>
          </a:p>
          <a:p>
            <a:pPr marL="0" indent="0" algn="l"/>
            <a:r>
              <a:rPr lang="zh-CN" altLang="en-US" sz="800" b="0" u="none">
                <a:latin typeface="造字工房朗倩（非商用）细体" charset="-122"/>
                <a:ea typeface="造字工房朗倩（非商用）细体" charset="-122"/>
                <a:cs typeface="宋体" panose="02010600030101010101" pitchFamily="2" charset="-122"/>
              </a:rPr>
              <a:t>   问：你觉得这个软件的外观是要做得很酷炫的还是简洁一点的好？   答：我比较喜欢酷炫一点的，因为这样让人觉得很牛</a:t>
            </a:r>
            <a:r>
              <a:rPr lang="en-US" altLang="zh-CN" sz="800" b="0" u="none">
                <a:latin typeface="造字工房朗倩（非商用）细体" charset="-122"/>
                <a:ea typeface="造字工房朗倩（非商用）细体" charset="-122"/>
                <a:cs typeface="宋体" panose="02010600030101010101" pitchFamily="2" charset="-122"/>
              </a:rPr>
              <a:t>B</a:t>
            </a:r>
            <a:endParaRPr lang="en-US" altLang="zh-CN" sz="800" b="0" u="none">
              <a:latin typeface="造字工房朗倩（非商用）细体" charset="-122"/>
              <a:ea typeface="造字工房朗倩（非商用）细体" charset="-122"/>
              <a:cs typeface="宋体" panose="02010600030101010101" pitchFamily="2" charset="-122"/>
            </a:endParaRPr>
          </a:p>
          <a:p>
            <a:pPr marL="0" indent="0" algn="l"/>
            <a:r>
              <a:rPr lang="en-US" altLang="zh-CN" sz="800" b="0" u="none">
                <a:latin typeface="造字工房朗倩（非商用）细体" charset="-122"/>
                <a:ea typeface="造字工房朗倩（非商用）细体" charset="-122"/>
                <a:cs typeface="宋体" panose="02010600030101010101" pitchFamily="2" charset="-122"/>
              </a:rPr>
              <a:t>   </a:t>
            </a:r>
            <a:r>
              <a:rPr lang="zh-CN" altLang="en-US" sz="800" b="0" u="none">
                <a:latin typeface="造字工房朗倩（非商用）细体" charset="-122"/>
                <a:ea typeface="造字工房朗倩（非商用）细体" charset="-122"/>
                <a:cs typeface="宋体" panose="02010600030101010101" pitchFamily="2" charset="-122"/>
              </a:rPr>
              <a:t>问：你希望你发的弹幕是匿名的还是公开的？   答：我觉得这个没关系</a:t>
            </a:r>
            <a:endParaRPr lang="zh-CN" altLang="en-US" sz="800" b="0" u="none">
              <a:latin typeface="造字工房朗倩（非商用）细体" charset="-122"/>
              <a:ea typeface="造字工房朗倩（非商用）细体" charset="-122"/>
              <a:cs typeface="宋体" panose="02010600030101010101" pitchFamily="2" charset="-122"/>
            </a:endParaRPr>
          </a:p>
          <a:p>
            <a:pPr marL="0" indent="0" algn="l"/>
            <a:r>
              <a:rPr lang="zh-CN" altLang="en-US" sz="800" b="0" u="none">
                <a:latin typeface="造字工房朗倩（非商用）细体" charset="-122"/>
                <a:ea typeface="造字工房朗倩（非商用）细体" charset="-122"/>
                <a:cs typeface="宋体" panose="02010600030101010101" pitchFamily="2" charset="-122"/>
              </a:rPr>
              <a:t>   问：如果我们做出这个软件，你会使用吗？   答：会的，我会使用的。</a:t>
            </a:r>
            <a:endParaRPr lang="zh-CN" altLang="en-US" sz="800">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16518" y="908189"/>
            <a:ext cx="288032" cy="288032"/>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611576"/>
            <a:chOff x="5816" y="4526"/>
            <a:chExt cx="1217" cy="1052"/>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907"/>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45</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55"/>
              <a:chOff x="5986" y="4552"/>
              <a:chExt cx="438" cy="355"/>
            </a:xfrm>
          </p:grpSpPr>
          <p:cxnSp>
            <p:nvCxnSpPr>
              <p:cNvPr id="30" name="直接连接符 29"/>
              <p:cNvCxnSpPr>
                <a:endCxn id="28" idx="0"/>
              </p:cNvCxnSpPr>
              <p:nvPr/>
            </p:nvCxnSpPr>
            <p:spPr>
              <a:xfrm>
                <a:off x="6109" y="4700"/>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6" name="文本框 5"/>
          <p:cNvSpPr txBox="1"/>
          <p:nvPr/>
        </p:nvSpPr>
        <p:spPr>
          <a:xfrm>
            <a:off x="2032000" y="574040"/>
            <a:ext cx="5080000" cy="4334510"/>
          </a:xfrm>
          <a:prstGeom prst="rect">
            <a:avLst/>
          </a:prstGeom>
          <a:noFill/>
          <a:ln w="9525">
            <a:noFill/>
          </a:ln>
        </p:spPr>
        <p:txBody>
          <a:bodyPr>
            <a:spAutoFit/>
          </a:bodyPr>
          <a:p>
            <a:pPr marL="0" indent="0" algn="l"/>
            <a:r>
              <a:rPr lang="zh-CN" altLang="en-US" sz="1050" b="0" u="none">
                <a:latin typeface="造字工房朗倩（非商用）细体" charset="-122"/>
                <a:ea typeface="造字工房朗倩（非商用）细体" charset="-122"/>
                <a:cs typeface="宋体" panose="02010600030101010101" pitchFamily="2" charset="-122"/>
              </a:rPr>
              <a:t>采访记录</a:t>
            </a:r>
            <a:r>
              <a:rPr lang="en-US" altLang="zh-CN" sz="1050" b="0" u="none">
                <a:latin typeface="造字工房朗倩（非商用）细体" charset="-122"/>
                <a:ea typeface="造字工房朗倩（非商用）细体" charset="-122"/>
                <a:cs typeface="宋体" panose="02010600030101010101" pitchFamily="2" charset="-122"/>
              </a:rPr>
              <a:t>2</a:t>
            </a:r>
            <a:endParaRPr lang="en-US" altLang="zh-CN" sz="1050" b="0" u="none">
              <a:latin typeface="造字工房朗倩（非商用）细体" charset="-122"/>
              <a:ea typeface="造字工房朗倩（非商用）细体" charset="-122"/>
              <a:cs typeface="宋体" panose="02010600030101010101" pitchFamily="2" charset="-122"/>
            </a:endParaRPr>
          </a:p>
          <a:p>
            <a:pPr marL="0" indent="0" algn="l"/>
            <a:r>
              <a:rPr lang="zh-CN" altLang="en-US" sz="1050" b="0" u="none">
                <a:latin typeface="造字工房朗倩（非商用）细体" charset="-122"/>
                <a:ea typeface="造字工房朗倩（非商用）细体" charset="-122"/>
                <a:cs typeface="宋体" panose="02010600030101010101" pitchFamily="2" charset="-122"/>
              </a:rPr>
              <a:t>   采访时间：</a:t>
            </a:r>
            <a:r>
              <a:rPr lang="en-US" altLang="zh-CN" sz="1050" b="0" u="none">
                <a:latin typeface="造字工房朗倩（非商用）细体" charset="-122"/>
                <a:ea typeface="造字工房朗倩（非商用）细体" charset="-122"/>
                <a:cs typeface="宋体" panose="02010600030101010101" pitchFamily="2" charset="-122"/>
              </a:rPr>
              <a:t>2017</a:t>
            </a:r>
            <a:r>
              <a:rPr lang="zh-CN" altLang="en-US" sz="1050" b="0" u="none">
                <a:latin typeface="造字工房朗倩（非商用）细体" charset="-122"/>
                <a:ea typeface="造字工房朗倩（非商用）细体" charset="-122"/>
                <a:cs typeface="宋体" panose="02010600030101010101" pitchFamily="2" charset="-122"/>
              </a:rPr>
              <a:t>年</a:t>
            </a:r>
            <a:r>
              <a:rPr lang="en-US" altLang="zh-CN" sz="1050" b="0" u="none">
                <a:latin typeface="造字工房朗倩（非商用）细体" charset="-122"/>
                <a:ea typeface="造字工房朗倩（非商用）细体" charset="-122"/>
                <a:cs typeface="Calibri" panose="020F0502020204030204" charset="0"/>
              </a:rPr>
              <a:t>4</a:t>
            </a:r>
            <a:r>
              <a:rPr lang="zh-CN" altLang="en-US" sz="1050" b="0" u="none">
                <a:latin typeface="造字工房朗倩（非商用）细体" charset="-122"/>
                <a:ea typeface="造字工房朗倩（非商用）细体" charset="-122"/>
                <a:cs typeface="宋体" panose="02010600030101010101" pitchFamily="2" charset="-122"/>
              </a:rPr>
              <a:t>月</a:t>
            </a:r>
            <a:r>
              <a:rPr lang="en-US" altLang="zh-CN" sz="1050" b="0" u="none">
                <a:latin typeface="造字工房朗倩（非商用）细体" charset="-122"/>
                <a:ea typeface="造字工房朗倩（非商用）细体" charset="-122"/>
                <a:cs typeface="Calibri" panose="020F0502020204030204" charset="0"/>
              </a:rPr>
              <a:t>22</a:t>
            </a:r>
            <a:r>
              <a:rPr lang="zh-CN" altLang="en-US" sz="1050" b="0" u="none">
                <a:latin typeface="造字工房朗倩（非商用）细体" charset="-122"/>
                <a:ea typeface="造字工房朗倩（非商用）细体" charset="-122"/>
                <a:cs typeface="宋体" panose="02010600030101010101" pitchFamily="2" charset="-122"/>
              </a:rPr>
              <a:t>日   采访地点：浙江大学城市学院   采访对象：金浩楠   </a:t>
            </a:r>
            <a:r>
              <a:rPr lang="zh-CN" altLang="en-US" sz="1050">
                <a:latin typeface="造字工房朗倩（非商用）细体" charset="-122"/>
                <a:ea typeface="造字工房朗倩（非商用）细体" charset="-122"/>
                <a:cs typeface="宋体" panose="02010600030101010101" pitchFamily="2" charset="-122"/>
                <a:sym typeface="+mn-ea"/>
              </a:rPr>
              <a:t> 采访者：简浩男（</a:t>
            </a:r>
            <a:r>
              <a:rPr lang="en-US" altLang="zh-CN" sz="1050">
                <a:latin typeface="造字工房朗倩（非商用）细体" charset="-122"/>
                <a:ea typeface="造字工房朗倩（非商用）细体" charset="-122"/>
                <a:cs typeface="宋体" panose="02010600030101010101" pitchFamily="2" charset="-122"/>
                <a:sym typeface="+mn-ea"/>
              </a:rPr>
              <a:t>G20</a:t>
            </a:r>
            <a:r>
              <a:rPr lang="zh-CN" altLang="en-US" sz="1050">
                <a:latin typeface="造字工房朗倩（非商用）细体" charset="-122"/>
                <a:ea typeface="造字工房朗倩（非商用）细体" charset="-122"/>
                <a:cs typeface="宋体" panose="02010600030101010101" pitchFamily="2" charset="-122"/>
                <a:sym typeface="+mn-ea"/>
              </a:rPr>
              <a:t>）</a:t>
            </a:r>
            <a:r>
              <a:rPr lang="zh-CN" altLang="en-US" sz="1050" b="0" u="none">
                <a:latin typeface="造字工房朗倩（非商用）细体" charset="-122"/>
                <a:ea typeface="造字工房朗倩（非商用）细体" charset="-122"/>
                <a:cs typeface="宋体" panose="02010600030101010101" pitchFamily="2" charset="-122"/>
              </a:rPr>
              <a:t>   采访过程：</a:t>
            </a:r>
            <a:r>
              <a:rPr lang="zh-CN" altLang="en-US" sz="900" b="0" u="none">
                <a:latin typeface="造字工房朗倩（非商用）细体" charset="-122"/>
                <a:ea typeface="造字工房朗倩（非商用）细体" charset="-122"/>
                <a:cs typeface="宋体" panose="02010600030101010101" pitchFamily="2" charset="-122"/>
              </a:rPr>
              <a:t>   问：我们这边刚好再做一款软件，这个软件是让学生在上课的时候使用它发发弹幕，调侃一下，目的是为了增加课堂气氛，你觉得这样可行吗？   答：按我个人感觉吧！增加课堂气氛的话，我觉得还好吧！不过能发发弹幕，吐槽一下老师上课也是不错的   问：那么你觉得我们这个软件在哪方面需要改进或者有什么不足需要改正的吗？   答：你们</a:t>
            </a:r>
            <a:r>
              <a:rPr lang="zh-CN" altLang="en-US" sz="900" b="0" u="none">
                <a:solidFill>
                  <a:srgbClr val="FF0000"/>
                </a:solidFill>
                <a:latin typeface="造字工房朗倩（非商用）细体" charset="-122"/>
                <a:ea typeface="造字工房朗倩（非商用）细体" charset="-122"/>
                <a:cs typeface="宋体" panose="02010600030101010101" pitchFamily="2" charset="-122"/>
              </a:rPr>
              <a:t>有考虑把签到弄进去吗</a:t>
            </a:r>
            <a:r>
              <a:rPr lang="zh-CN" altLang="en-US" sz="900" b="0" u="none">
                <a:latin typeface="造字工房朗倩（非商用）细体" charset="-122"/>
                <a:ea typeface="造字工房朗倩（非商用）细体" charset="-122"/>
                <a:cs typeface="宋体" panose="02010600030101010101" pitchFamily="2" charset="-122"/>
              </a:rPr>
              <a:t>？   问：这个我们后期做完，可以考虑进去。</a:t>
            </a:r>
            <a:endParaRPr lang="zh-CN" altLang="en-US" sz="900" b="0" u="none">
              <a:latin typeface="造字工房朗倩（非商用）细体" charset="-122"/>
              <a:ea typeface="造字工房朗倩（非商用）细体" charset="-122"/>
              <a:cs typeface="宋体" panose="02010600030101010101" pitchFamily="2" charset="-122"/>
            </a:endParaRPr>
          </a:p>
          <a:p>
            <a:pPr marL="0" indent="0" algn="l"/>
            <a:r>
              <a:rPr lang="zh-CN" altLang="en-US" sz="900" b="0" u="none">
                <a:latin typeface="造字工房朗倩（非商用）细体" charset="-122"/>
                <a:ea typeface="造字工房朗倩（非商用）细体" charset="-122"/>
                <a:cs typeface="宋体" panose="02010600030101010101" pitchFamily="2" charset="-122"/>
              </a:rPr>
              <a:t>   问：如果我们做出按照你的需要的软件，你觉得有助于增强课堂气氛吗？   答：这个我刚刚说过了，我觉得还好。</a:t>
            </a:r>
            <a:endParaRPr lang="zh-CN" altLang="en-US" sz="900" b="0" u="none">
              <a:latin typeface="造字工房朗倩（非商用）细体" charset="-122"/>
              <a:ea typeface="造字工房朗倩（非商用）细体" charset="-122"/>
              <a:cs typeface="宋体" panose="02010600030101010101" pitchFamily="2" charset="-122"/>
            </a:endParaRPr>
          </a:p>
          <a:p>
            <a:pPr marL="0" indent="0" algn="l"/>
            <a:r>
              <a:rPr lang="zh-CN" altLang="en-US" sz="900" b="0" u="none">
                <a:latin typeface="造字工房朗倩（非商用）细体" charset="-122"/>
                <a:ea typeface="造字工房朗倩（非商用）细体" charset="-122"/>
                <a:cs typeface="宋体" panose="02010600030101010101" pitchFamily="2" charset="-122"/>
              </a:rPr>
              <a:t>   问：你觉得你能忍耐我们这款软件最长的响应时间为多少？   答：当然越快越好啦！</a:t>
            </a:r>
            <a:endParaRPr lang="zh-CN" altLang="en-US" sz="900" b="0" u="none">
              <a:latin typeface="造字工房朗倩（非商用）细体" charset="-122"/>
              <a:ea typeface="造字工房朗倩（非商用）细体" charset="-122"/>
              <a:cs typeface="宋体" panose="02010600030101010101" pitchFamily="2" charset="-122"/>
            </a:endParaRPr>
          </a:p>
          <a:p>
            <a:pPr marL="0" indent="0" algn="l"/>
            <a:r>
              <a:rPr lang="zh-CN" altLang="en-US" sz="900" b="0" u="none">
                <a:latin typeface="造字工房朗倩（非商用）细体" charset="-122"/>
                <a:ea typeface="造字工房朗倩（非商用）细体" charset="-122"/>
                <a:cs typeface="宋体" panose="02010600030101010101" pitchFamily="2" charset="-122"/>
              </a:rPr>
              <a:t>   问：如果要具体个时间呢？你觉得多少秒好？   答：</a:t>
            </a:r>
            <a:r>
              <a:rPr lang="en-US" altLang="zh-CN" sz="900" b="0" u="none">
                <a:latin typeface="造字工房朗倩（非商用）细体" charset="-122"/>
                <a:ea typeface="造字工房朗倩（非商用）细体" charset="-122"/>
                <a:cs typeface="宋体" panose="02010600030101010101" pitchFamily="2" charset="-122"/>
              </a:rPr>
              <a:t>1s</a:t>
            </a:r>
            <a:r>
              <a:rPr lang="zh-CN" altLang="en-US" sz="900" b="0" u="none">
                <a:latin typeface="造字工房朗倩（非商用）细体" charset="-122"/>
                <a:ea typeface="造字工房朗倩（非商用）细体" charset="-122"/>
                <a:cs typeface="宋体" panose="02010600030101010101" pitchFamily="2" charset="-122"/>
              </a:rPr>
              <a:t>左右吧</a:t>
            </a:r>
            <a:endParaRPr lang="zh-CN" altLang="en-US" sz="900" b="0" u="none">
              <a:latin typeface="造字工房朗倩（非商用）细体" charset="-122"/>
              <a:ea typeface="造字工房朗倩（非商用）细体" charset="-122"/>
              <a:cs typeface="宋体" panose="02010600030101010101" pitchFamily="2" charset="-122"/>
            </a:endParaRPr>
          </a:p>
          <a:p>
            <a:pPr marL="0" indent="0" algn="l"/>
            <a:r>
              <a:rPr lang="zh-CN" altLang="en-US" sz="900" b="0" u="none">
                <a:latin typeface="造字工房朗倩（非商用）细体" charset="-122"/>
                <a:ea typeface="造字工房朗倩（非商用）细体" charset="-122"/>
                <a:cs typeface="宋体" panose="02010600030101010101" pitchFamily="2" charset="-122"/>
              </a:rPr>
              <a:t>   问：你觉得这个软件的外观是要做得很酷炫的还是简洁一点的好？   答：简洁一点好了，太花哨的不好，眼花缭乱的</a:t>
            </a:r>
            <a:endParaRPr lang="zh-CN" altLang="en-US" sz="900" b="0" u="none">
              <a:latin typeface="造字工房朗倩（非商用）细体" charset="-122"/>
              <a:ea typeface="造字工房朗倩（非商用）细体" charset="-122"/>
              <a:cs typeface="宋体" panose="02010600030101010101" pitchFamily="2" charset="-122"/>
            </a:endParaRPr>
          </a:p>
          <a:p>
            <a:pPr marL="0" indent="0" algn="l"/>
            <a:r>
              <a:rPr lang="zh-CN" altLang="en-US" sz="900" b="0" u="none">
                <a:latin typeface="造字工房朗倩（非商用）细体" charset="-122"/>
                <a:ea typeface="造字工房朗倩（非商用）细体" charset="-122"/>
                <a:cs typeface="宋体" panose="02010600030101010101" pitchFamily="2" charset="-122"/>
              </a:rPr>
              <a:t>   问：你希望你发的弹幕是匿名的还是公开的？   答：我觉得匿名的好，因为有时候发的弹幕不想给其他同学知道是我发的，这样就有趣多了</a:t>
            </a:r>
            <a:endParaRPr lang="zh-CN" altLang="en-US" sz="900" b="0" u="none">
              <a:latin typeface="造字工房朗倩（非商用）细体" charset="-122"/>
              <a:ea typeface="造字工房朗倩（非商用）细体" charset="-122"/>
              <a:cs typeface="宋体" panose="02010600030101010101" pitchFamily="2" charset="-122"/>
            </a:endParaRPr>
          </a:p>
          <a:p>
            <a:pPr marL="0" indent="0" algn="l"/>
            <a:r>
              <a:rPr lang="zh-CN" altLang="en-US" sz="900" b="0" u="none">
                <a:latin typeface="造字工房朗倩（非商用）细体" charset="-122"/>
                <a:ea typeface="造字工房朗倩（非商用）细体" charset="-122"/>
                <a:cs typeface="宋体" panose="02010600030101010101" pitchFamily="2" charset="-122"/>
              </a:rPr>
              <a:t>   问：如果我们做出这个软件，你会使用吗？   答：考虑考虑吧</a:t>
            </a:r>
            <a:endParaRPr lang="zh-CN" altLang="en-US" sz="900">
              <a:latin typeface="造字工房朗倩（非商用）细体" charset="-122"/>
              <a:ea typeface="造字工房朗倩（非商用）细体" charset="-122"/>
            </a:endParaRPr>
          </a:p>
        </p:txBody>
      </p:sp>
      <p:sp>
        <p:nvSpPr>
          <p:cNvPr id="9" name="TextBox 7"/>
          <p:cNvSpPr txBox="1"/>
          <p:nvPr/>
        </p:nvSpPr>
        <p:spPr>
          <a:xfrm>
            <a:off x="332542" y="752118"/>
            <a:ext cx="1405890" cy="600710"/>
          </a:xfrm>
          <a:prstGeom prst="rect">
            <a:avLst/>
          </a:prstGeom>
          <a:noFill/>
        </p:spPr>
        <p:txBody>
          <a:bodyPr wrap="none" rtlCol="0">
            <a:spAutoFit/>
          </a:bodyPr>
          <a:p>
            <a:pPr algn="l"/>
            <a:r>
              <a:rPr lang="zh-CN" altLang="en-US" sz="1600" b="1" dirty="0">
                <a:solidFill>
                  <a:schemeClr val="tx1">
                    <a:lumMod val="85000"/>
                    <a:lumOff val="15000"/>
                  </a:schemeClr>
                </a:solidFill>
                <a:latin typeface="造字工房朗倩（非商用）细体" charset="-122"/>
                <a:ea typeface="造字工房朗倩（非商用）细体" charset="-122"/>
              </a:rPr>
              <a:t>需求分析</a:t>
            </a:r>
            <a:endParaRPr lang="zh-CN" altLang="en-US" sz="1600" b="1" dirty="0">
              <a:solidFill>
                <a:schemeClr val="tx1">
                  <a:lumMod val="85000"/>
                  <a:lumOff val="15000"/>
                </a:schemeClr>
              </a:solidFill>
              <a:latin typeface="造字工房朗倩（非商用）细体" charset="-122"/>
              <a:ea typeface="造字工房朗倩（非商用）细体" charset="-122"/>
            </a:endParaRPr>
          </a:p>
          <a:p>
            <a:pPr algn="l"/>
            <a:r>
              <a:rPr lang="zh-CN" altLang="en-US" sz="1600" b="1" dirty="0">
                <a:solidFill>
                  <a:schemeClr val="tx1">
                    <a:lumMod val="85000"/>
                    <a:lumOff val="15000"/>
                  </a:schemeClr>
                </a:solidFill>
                <a:latin typeface="造字工房朗倩（非商用）细体" charset="-122"/>
                <a:ea typeface="造字工房朗倩（非商用）细体" charset="-122"/>
              </a:rPr>
              <a:t>访谈（筛选）</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16518" y="908189"/>
            <a:ext cx="288032" cy="288032"/>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611576"/>
            <a:chOff x="5816" y="4526"/>
            <a:chExt cx="1217" cy="1052"/>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907"/>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46</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55"/>
              <a:chOff x="5986" y="4552"/>
              <a:chExt cx="438" cy="355"/>
            </a:xfrm>
          </p:grpSpPr>
          <p:cxnSp>
            <p:nvCxnSpPr>
              <p:cNvPr id="30" name="直接连接符 29"/>
              <p:cNvCxnSpPr>
                <a:endCxn id="28" idx="0"/>
              </p:cNvCxnSpPr>
              <p:nvPr/>
            </p:nvCxnSpPr>
            <p:spPr>
              <a:xfrm>
                <a:off x="6109" y="4700"/>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9" name="文本框 8"/>
          <p:cNvSpPr txBox="1"/>
          <p:nvPr/>
        </p:nvSpPr>
        <p:spPr>
          <a:xfrm>
            <a:off x="2032000" y="726440"/>
            <a:ext cx="5080000" cy="3945890"/>
          </a:xfrm>
          <a:prstGeom prst="rect">
            <a:avLst/>
          </a:prstGeom>
          <a:noFill/>
          <a:ln w="9525">
            <a:noFill/>
          </a:ln>
        </p:spPr>
        <p:txBody>
          <a:bodyPr>
            <a:spAutoFit/>
          </a:bodyPr>
          <a:p>
            <a:pPr marL="0" indent="0" algn="l"/>
            <a:r>
              <a:rPr lang="zh-CN" altLang="en-US" sz="1050" b="0" u="none">
                <a:latin typeface="造字工房朗倩（非商用）细体" charset="-122"/>
                <a:ea typeface="造字工房朗倩（非商用）细体" charset="-122"/>
                <a:cs typeface="宋体" panose="02010600030101010101" pitchFamily="2" charset="-122"/>
              </a:rPr>
              <a:t>采访记录</a:t>
            </a:r>
            <a:r>
              <a:rPr lang="en-US" altLang="zh-CN" sz="1050" b="0" u="none">
                <a:latin typeface="造字工房朗倩（非商用）细体" charset="-122"/>
                <a:ea typeface="造字工房朗倩（非商用）细体" charset="-122"/>
                <a:cs typeface="宋体" panose="02010600030101010101" pitchFamily="2" charset="-122"/>
              </a:rPr>
              <a:t>3</a:t>
            </a:r>
            <a:endParaRPr lang="en-US" altLang="zh-CN" sz="1050" b="0" u="none">
              <a:latin typeface="造字工房朗倩（非商用）细体" charset="-122"/>
              <a:ea typeface="造字工房朗倩（非商用）细体" charset="-122"/>
              <a:cs typeface="宋体" panose="02010600030101010101" pitchFamily="2" charset="-122"/>
            </a:endParaRPr>
          </a:p>
          <a:p>
            <a:pPr marL="0" indent="0" algn="l"/>
            <a:r>
              <a:rPr lang="zh-CN" altLang="en-US" sz="1050" b="0" u="none">
                <a:latin typeface="造字工房朗倩（非商用）细体" charset="-122"/>
                <a:ea typeface="造字工房朗倩（非商用）细体" charset="-122"/>
                <a:cs typeface="宋体" panose="02010600030101010101" pitchFamily="2" charset="-122"/>
              </a:rPr>
              <a:t>   采访时间：</a:t>
            </a:r>
            <a:r>
              <a:rPr lang="en-US" altLang="zh-CN" sz="1050" b="0" u="none">
                <a:latin typeface="造字工房朗倩（非商用）细体" charset="-122"/>
                <a:ea typeface="造字工房朗倩（非商用）细体" charset="-122"/>
                <a:cs typeface="宋体" panose="02010600030101010101" pitchFamily="2" charset="-122"/>
              </a:rPr>
              <a:t>2017</a:t>
            </a:r>
            <a:r>
              <a:rPr lang="zh-CN" altLang="en-US" sz="1050" b="0" u="none">
                <a:latin typeface="造字工房朗倩（非商用）细体" charset="-122"/>
                <a:ea typeface="造字工房朗倩（非商用）细体" charset="-122"/>
                <a:cs typeface="宋体" panose="02010600030101010101" pitchFamily="2" charset="-122"/>
              </a:rPr>
              <a:t>年</a:t>
            </a:r>
            <a:r>
              <a:rPr lang="en-US" altLang="zh-CN" sz="1050" b="0" u="none">
                <a:latin typeface="造字工房朗倩（非商用）细体" charset="-122"/>
                <a:ea typeface="造字工房朗倩（非商用）细体" charset="-122"/>
                <a:cs typeface="Calibri" panose="020F0502020204030204" charset="0"/>
              </a:rPr>
              <a:t>4</a:t>
            </a:r>
            <a:r>
              <a:rPr lang="zh-CN" altLang="en-US" sz="1050" b="0" u="none">
                <a:latin typeface="造字工房朗倩（非商用）细体" charset="-122"/>
                <a:ea typeface="造字工房朗倩（非商用）细体" charset="-122"/>
                <a:cs typeface="宋体" panose="02010600030101010101" pitchFamily="2" charset="-122"/>
              </a:rPr>
              <a:t>月</a:t>
            </a:r>
            <a:r>
              <a:rPr lang="en-US" altLang="zh-CN" sz="1050" b="0" u="none">
                <a:latin typeface="造字工房朗倩（非商用）细体" charset="-122"/>
                <a:ea typeface="造字工房朗倩（非商用）细体" charset="-122"/>
                <a:cs typeface="Calibri" panose="020F0502020204030204" charset="0"/>
              </a:rPr>
              <a:t>23</a:t>
            </a:r>
            <a:r>
              <a:rPr lang="zh-CN" altLang="en-US" sz="1050" b="0" u="none">
                <a:latin typeface="造字工房朗倩（非商用）细体" charset="-122"/>
                <a:ea typeface="造字工房朗倩（非商用）细体" charset="-122"/>
                <a:cs typeface="宋体" panose="02010600030101010101" pitchFamily="2" charset="-122"/>
              </a:rPr>
              <a:t>日   采访地点：浙江大学城市学院   采访对象：王飞刚   记录：简浩男   采访者：简浩男（</a:t>
            </a:r>
            <a:r>
              <a:rPr lang="en-US" altLang="zh-CN" sz="1050" b="0" u="none">
                <a:latin typeface="造字工房朗倩（非商用）细体" charset="-122"/>
                <a:ea typeface="造字工房朗倩（非商用）细体" charset="-122"/>
                <a:cs typeface="宋体" panose="02010600030101010101" pitchFamily="2" charset="-122"/>
              </a:rPr>
              <a:t>G20</a:t>
            </a:r>
            <a:r>
              <a:rPr lang="zh-CN" altLang="en-US" sz="1050" b="0" u="none">
                <a:latin typeface="造字工房朗倩（非商用）细体" charset="-122"/>
                <a:ea typeface="造字工房朗倩（非商用）细体" charset="-122"/>
                <a:cs typeface="宋体" panose="02010600030101010101" pitchFamily="2" charset="-122"/>
              </a:rPr>
              <a:t>）   采访过程：</a:t>
            </a:r>
            <a:endParaRPr lang="zh-CN" altLang="en-US" sz="1050" b="0" u="none">
              <a:latin typeface="造字工房朗倩（非商用）细体" charset="-122"/>
              <a:ea typeface="造字工房朗倩（非商用）细体" charset="-122"/>
              <a:cs typeface="宋体" panose="02010600030101010101" pitchFamily="2" charset="-122"/>
            </a:endParaRPr>
          </a:p>
          <a:p>
            <a:pPr marL="0" indent="0" algn="l"/>
            <a:r>
              <a:rPr lang="zh-CN" altLang="en-US" sz="900" b="0" u="none">
                <a:latin typeface="造字工房朗倩（非商用）细体" charset="-122"/>
                <a:ea typeface="造字工房朗倩（非商用）细体" charset="-122"/>
                <a:cs typeface="宋体" panose="02010600030101010101" pitchFamily="2" charset="-122"/>
              </a:rPr>
              <a:t>   问：我们这边刚好再做一款软件，这个软件是让学生在上课的时候使用它发发弹幕，调侃一下，目的是为了增加课堂气氛，你觉得这样可行吗？   答：牛</a:t>
            </a:r>
            <a:r>
              <a:rPr lang="en-US" altLang="zh-CN" sz="900" b="0" u="none">
                <a:latin typeface="造字工房朗倩（非商用）细体" charset="-122"/>
                <a:ea typeface="造字工房朗倩（非商用）细体" charset="-122"/>
                <a:cs typeface="宋体" panose="02010600030101010101" pitchFamily="2" charset="-122"/>
              </a:rPr>
              <a:t>B</a:t>
            </a:r>
            <a:r>
              <a:rPr lang="zh-CN" altLang="en-US" sz="900" b="0" u="none">
                <a:latin typeface="造字工房朗倩（非商用）细体" charset="-122"/>
                <a:ea typeface="造字工房朗倩（非商用）细体" charset="-122"/>
                <a:cs typeface="宋体" panose="02010600030101010101" pitchFamily="2" charset="-122"/>
              </a:rPr>
              <a:t>啊！可以啊！</a:t>
            </a:r>
            <a:endParaRPr lang="zh-CN" altLang="en-US" sz="900" b="0" u="none">
              <a:latin typeface="造字工房朗倩（非商用）细体" charset="-122"/>
              <a:ea typeface="造字工房朗倩（非商用）细体" charset="-122"/>
              <a:cs typeface="宋体" panose="02010600030101010101" pitchFamily="2" charset="-122"/>
            </a:endParaRPr>
          </a:p>
          <a:p>
            <a:pPr marL="0" indent="0" algn="l"/>
            <a:r>
              <a:rPr lang="zh-CN" altLang="en-US" sz="900" b="0" u="none">
                <a:latin typeface="造字工房朗倩（非商用）细体" charset="-122"/>
                <a:ea typeface="造字工房朗倩（非商用）细体" charset="-122"/>
                <a:cs typeface="宋体" panose="02010600030101010101" pitchFamily="2" charset="-122"/>
              </a:rPr>
              <a:t>   问：那么你觉得我们这个软件在哪方面需要改进或者有什么不足需要改正的吗？   答：</a:t>
            </a:r>
            <a:r>
              <a:rPr lang="zh-CN" altLang="en-US" sz="900" b="0" u="none">
                <a:solidFill>
                  <a:srgbClr val="FF0000"/>
                </a:solidFill>
                <a:latin typeface="造字工房朗倩（非商用）细体" charset="-122"/>
                <a:ea typeface="造字工房朗倩（非商用）细体" charset="-122"/>
                <a:cs typeface="宋体" panose="02010600030101010101" pitchFamily="2" charset="-122"/>
              </a:rPr>
              <a:t>只发发弹幕是不是太单一了！加多一点其他功能吧！</a:t>
            </a:r>
            <a:r>
              <a:rPr lang="zh-CN" altLang="en-US" sz="900" b="0" u="none">
                <a:latin typeface="造字工房朗倩（非商用）细体" charset="-122"/>
                <a:ea typeface="造字工房朗倩（非商用）细体" charset="-122"/>
                <a:cs typeface="宋体" panose="02010600030101010101" pitchFamily="2" charset="-122"/>
              </a:rPr>
              <a:t>比如能查看课表之类的</a:t>
            </a:r>
            <a:endParaRPr lang="zh-CN" altLang="en-US" sz="900" b="0" u="none">
              <a:latin typeface="造字工房朗倩（非商用）细体" charset="-122"/>
              <a:ea typeface="造字工房朗倩（非商用）细体" charset="-122"/>
              <a:cs typeface="宋体" panose="02010600030101010101" pitchFamily="2" charset="-122"/>
            </a:endParaRPr>
          </a:p>
          <a:p>
            <a:pPr marL="0" indent="0" algn="l"/>
            <a:endParaRPr lang="zh-CN" altLang="en-US" sz="900" b="0" u="none">
              <a:latin typeface="造字工房朗倩（非商用）细体" charset="-122"/>
              <a:ea typeface="造字工房朗倩（非商用）细体" charset="-122"/>
              <a:cs typeface="宋体" panose="02010600030101010101" pitchFamily="2" charset="-122"/>
            </a:endParaRPr>
          </a:p>
          <a:p>
            <a:pPr marL="0" indent="0" algn="l"/>
            <a:r>
              <a:rPr lang="zh-CN" altLang="en-US" sz="900" b="0" u="none">
                <a:latin typeface="造字工房朗倩（非商用）细体" charset="-122"/>
                <a:ea typeface="造字工房朗倩（非商用）细体" charset="-122"/>
                <a:cs typeface="宋体" panose="02010600030101010101" pitchFamily="2" charset="-122"/>
              </a:rPr>
              <a:t>   问：如果我们做出按照你的需要的软件，你觉得有助于增强课堂气氛吗？   答：这还是得看老师会不会操作了</a:t>
            </a:r>
            <a:endParaRPr lang="zh-CN" altLang="en-US" sz="900" b="0" u="none">
              <a:latin typeface="造字工房朗倩（非商用）细体" charset="-122"/>
              <a:ea typeface="造字工房朗倩（非商用）细体" charset="-122"/>
              <a:cs typeface="宋体" panose="02010600030101010101" pitchFamily="2" charset="-122"/>
            </a:endParaRPr>
          </a:p>
          <a:p>
            <a:pPr marL="0" indent="0" algn="l"/>
            <a:r>
              <a:rPr lang="zh-CN" altLang="en-US" sz="900" b="0" u="none">
                <a:latin typeface="造字工房朗倩（非商用）细体" charset="-122"/>
                <a:ea typeface="造字工房朗倩（非商用）细体" charset="-122"/>
                <a:cs typeface="宋体" panose="02010600030101010101" pitchFamily="2" charset="-122"/>
              </a:rPr>
              <a:t>   问：你觉得你能忍耐我们这款软件最长的响应时间为多少？   答：最好就</a:t>
            </a:r>
            <a:r>
              <a:rPr lang="en-US" altLang="zh-CN" sz="900" b="0" u="none">
                <a:latin typeface="造字工房朗倩（非商用）细体" charset="-122"/>
                <a:ea typeface="造字工房朗倩（非商用）细体" charset="-122"/>
                <a:cs typeface="宋体" panose="02010600030101010101" pitchFamily="2" charset="-122"/>
              </a:rPr>
              <a:t>1s</a:t>
            </a:r>
            <a:r>
              <a:rPr lang="zh-CN" altLang="en-US" sz="900" b="0" u="none">
                <a:latin typeface="造字工房朗倩（非商用）细体" charset="-122"/>
                <a:ea typeface="造字工房朗倩（非商用）细体" charset="-122"/>
                <a:cs typeface="宋体" panose="02010600030101010101" pitchFamily="2" charset="-122"/>
              </a:rPr>
              <a:t>吧，这样实时性比较高，不然老师都翻到下一张</a:t>
            </a:r>
            <a:r>
              <a:rPr lang="en-US" altLang="zh-CN" sz="900" b="0" u="none">
                <a:latin typeface="造字工房朗倩（非商用）细体" charset="-122"/>
                <a:ea typeface="造字工房朗倩（非商用）细体" charset="-122"/>
                <a:cs typeface="Calibri" panose="020F0502020204030204" charset="0"/>
              </a:rPr>
              <a:t>ppt</a:t>
            </a:r>
            <a:r>
              <a:rPr lang="zh-CN" altLang="en-US" sz="900" b="0" u="none">
                <a:latin typeface="造字工房朗倩（非商用）细体" charset="-122"/>
                <a:ea typeface="造字工房朗倩（非商用）细体" charset="-122"/>
                <a:cs typeface="宋体" panose="02010600030101010101" pitchFamily="2" charset="-122"/>
              </a:rPr>
              <a:t>，你弹幕还没出来就很尴尬了。   问：你觉得这个软件的外观是要做得很酷炫的还是简洁一点的好？   答：画面简洁一点就好了</a:t>
            </a:r>
            <a:endParaRPr lang="zh-CN" altLang="en-US" sz="900" b="0" u="none">
              <a:latin typeface="造字工房朗倩（非商用）细体" charset="-122"/>
              <a:ea typeface="造字工房朗倩（非商用）细体" charset="-122"/>
              <a:cs typeface="宋体" panose="02010600030101010101" pitchFamily="2" charset="-122"/>
            </a:endParaRPr>
          </a:p>
          <a:p>
            <a:pPr marL="0" indent="0" algn="l"/>
            <a:r>
              <a:rPr lang="zh-CN" altLang="en-US" sz="900" b="0" u="none">
                <a:latin typeface="造字工房朗倩（非商用）细体" charset="-122"/>
                <a:ea typeface="造字工房朗倩（非商用）细体" charset="-122"/>
                <a:cs typeface="宋体" panose="02010600030101010101" pitchFamily="2" charset="-122"/>
              </a:rPr>
              <a:t>   问：你希望你发的弹幕是匿名的还是公开的？   答：公开的吧！这样子能知道谁发的，比较搞笑</a:t>
            </a:r>
            <a:endParaRPr lang="zh-CN" altLang="en-US" sz="900" b="0" u="none">
              <a:latin typeface="造字工房朗倩（非商用）细体" charset="-122"/>
              <a:ea typeface="造字工房朗倩（非商用）细体" charset="-122"/>
              <a:cs typeface="宋体" panose="02010600030101010101" pitchFamily="2" charset="-122"/>
            </a:endParaRPr>
          </a:p>
          <a:p>
            <a:pPr marL="0" indent="0" algn="l"/>
            <a:r>
              <a:rPr lang="zh-CN" altLang="en-US" sz="900" b="0" u="none">
                <a:latin typeface="造字工房朗倩（非商用）细体" charset="-122"/>
                <a:ea typeface="造字工房朗倩（非商用）细体" charset="-122"/>
                <a:cs typeface="宋体" panose="02010600030101010101" pitchFamily="2" charset="-122"/>
              </a:rPr>
              <a:t>   问：如果我们做出这个软件，你会使用吗？   答：那得看老师用不用了</a:t>
            </a:r>
            <a:endParaRPr lang="zh-CN" altLang="en-US" sz="900">
              <a:latin typeface="造字工房朗倩（非商用）细体" charset="-122"/>
              <a:ea typeface="造字工房朗倩（非商用）细体" charset="-122"/>
            </a:endParaRPr>
          </a:p>
        </p:txBody>
      </p:sp>
      <p:sp>
        <p:nvSpPr>
          <p:cNvPr id="10" name="TextBox 7"/>
          <p:cNvSpPr txBox="1"/>
          <p:nvPr/>
        </p:nvSpPr>
        <p:spPr>
          <a:xfrm>
            <a:off x="332542" y="752118"/>
            <a:ext cx="1405890" cy="60071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需求分析</a:t>
            </a:r>
            <a:endParaRPr lang="zh-CN" altLang="en-US" sz="1600" b="1" dirty="0">
              <a:solidFill>
                <a:schemeClr val="tx1">
                  <a:lumMod val="85000"/>
                  <a:lumOff val="15000"/>
                </a:schemeClr>
              </a:solidFill>
              <a:latin typeface="造字工房朗倩（非商用）细体" charset="-122"/>
              <a:ea typeface="造字工房朗倩（非商用）细体" charset="-122"/>
            </a:endParaRPr>
          </a:p>
          <a:p>
            <a:pPr algn="l"/>
            <a:r>
              <a:rPr lang="zh-CN" altLang="en-US" sz="1600" b="1" dirty="0">
                <a:solidFill>
                  <a:schemeClr val="tx1">
                    <a:lumMod val="85000"/>
                    <a:lumOff val="15000"/>
                  </a:schemeClr>
                </a:solidFill>
                <a:latin typeface="造字工房朗倩（非商用）细体" charset="-122"/>
                <a:ea typeface="造字工房朗倩（非商用）细体" charset="-122"/>
              </a:rPr>
              <a:t>访谈（筛选）</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朗倩（非商用）细体" charset="-122"/>
                <a:ea typeface="造字工房朗倩（非商用）细体" charset="-122"/>
              </a:endParaRPr>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16518" y="908189"/>
            <a:ext cx="288032" cy="288032"/>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611576"/>
            <a:chOff x="5816" y="4526"/>
            <a:chExt cx="1217" cy="1052"/>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907"/>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47</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55"/>
              <a:chOff x="5986" y="4552"/>
              <a:chExt cx="438" cy="355"/>
            </a:xfrm>
          </p:grpSpPr>
          <p:cxnSp>
            <p:nvCxnSpPr>
              <p:cNvPr id="30" name="直接连接符 29"/>
              <p:cNvCxnSpPr>
                <a:endCxn id="28" idx="0"/>
              </p:cNvCxnSpPr>
              <p:nvPr/>
            </p:nvCxnSpPr>
            <p:spPr>
              <a:xfrm>
                <a:off x="6109" y="4700"/>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 name="TextBox 7"/>
          <p:cNvSpPr txBox="1"/>
          <p:nvPr/>
        </p:nvSpPr>
        <p:spPr>
          <a:xfrm>
            <a:off x="332542" y="752118"/>
            <a:ext cx="1405890" cy="60071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需求分析</a:t>
            </a:r>
            <a:endParaRPr lang="zh-CN" altLang="en-US" sz="1600" b="1" dirty="0">
              <a:solidFill>
                <a:schemeClr val="tx1">
                  <a:lumMod val="85000"/>
                  <a:lumOff val="15000"/>
                </a:schemeClr>
              </a:solidFill>
              <a:latin typeface="造字工房朗倩（非商用）细体" charset="-122"/>
              <a:ea typeface="造字工房朗倩（非商用）细体" charset="-122"/>
            </a:endParaRPr>
          </a:p>
          <a:p>
            <a:pPr algn="l"/>
            <a:r>
              <a:rPr lang="zh-CN" altLang="en-US" sz="1600" b="1" dirty="0">
                <a:solidFill>
                  <a:schemeClr val="tx1">
                    <a:lumMod val="85000"/>
                    <a:lumOff val="15000"/>
                  </a:schemeClr>
                </a:solidFill>
                <a:latin typeface="造字工房朗倩（非商用）细体" charset="-122"/>
                <a:ea typeface="造字工房朗倩（非商用）细体" charset="-122"/>
              </a:rPr>
              <a:t>访谈（总结）</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sp>
        <p:nvSpPr>
          <p:cNvPr id="6" name="文本框 5"/>
          <p:cNvSpPr txBox="1"/>
          <p:nvPr/>
        </p:nvSpPr>
        <p:spPr>
          <a:xfrm>
            <a:off x="2501265" y="855980"/>
            <a:ext cx="5483860" cy="640080"/>
          </a:xfrm>
          <a:prstGeom prst="rect">
            <a:avLst/>
          </a:prstGeom>
          <a:noFill/>
        </p:spPr>
        <p:txBody>
          <a:bodyPr wrap="square" rtlCol="0">
            <a:spAutoFit/>
          </a:bodyPr>
          <a:p>
            <a:r>
              <a:rPr lang="zh-CN" altLang="en-US">
                <a:latin typeface="造字工房朗倩（非商用）细体" charset="-122"/>
                <a:ea typeface="造字工房朗倩（非商用）细体" charset="-122"/>
              </a:rPr>
              <a:t>一、单纯的弹幕系统功能过于单一，需要加入更多拓展功能</a:t>
            </a:r>
            <a:endParaRPr lang="zh-CN" altLang="en-US">
              <a:latin typeface="造字工房朗倩（非商用）细体" charset="-122"/>
              <a:ea typeface="造字工房朗倩（非商用）细体" charset="-122"/>
            </a:endParaRPr>
          </a:p>
        </p:txBody>
      </p:sp>
      <p:sp>
        <p:nvSpPr>
          <p:cNvPr id="8" name="文本框 7"/>
          <p:cNvSpPr txBox="1"/>
          <p:nvPr/>
        </p:nvSpPr>
        <p:spPr>
          <a:xfrm>
            <a:off x="2501265" y="1764030"/>
            <a:ext cx="5483860" cy="365760"/>
          </a:xfrm>
          <a:prstGeom prst="rect">
            <a:avLst/>
          </a:prstGeom>
          <a:noFill/>
        </p:spPr>
        <p:txBody>
          <a:bodyPr wrap="square" rtlCol="0">
            <a:spAutoFit/>
          </a:bodyPr>
          <a:p>
            <a:r>
              <a:rPr lang="zh-CN" altLang="en-US">
                <a:latin typeface="造字工房朗倩（非商用）细体" charset="-122"/>
                <a:ea typeface="造字工房朗倩（非商用）细体" charset="-122"/>
              </a:rPr>
              <a:t>二、通过浏览器使用略显繁琐</a:t>
            </a:r>
            <a:endParaRPr lang="zh-CN" altLang="en-US">
              <a:latin typeface="造字工房朗倩（非商用）细体" charset="-122"/>
              <a:ea typeface="造字工房朗倩（非商用）细体" charset="-122"/>
            </a:endParaRPr>
          </a:p>
        </p:txBody>
      </p:sp>
      <p:sp>
        <p:nvSpPr>
          <p:cNvPr id="11" name="文本框 10"/>
          <p:cNvSpPr txBox="1"/>
          <p:nvPr/>
        </p:nvSpPr>
        <p:spPr>
          <a:xfrm>
            <a:off x="2501265" y="2397760"/>
            <a:ext cx="5483860" cy="640080"/>
          </a:xfrm>
          <a:prstGeom prst="rect">
            <a:avLst/>
          </a:prstGeom>
          <a:noFill/>
        </p:spPr>
        <p:txBody>
          <a:bodyPr wrap="square" rtlCol="0">
            <a:spAutoFit/>
          </a:bodyPr>
          <a:p>
            <a:r>
              <a:rPr lang="zh-CN" altLang="en-US">
                <a:latin typeface="造字工房朗倩（非商用）细体" charset="-122"/>
                <a:ea typeface="造字工房朗倩（非商用）细体" charset="-122"/>
              </a:rPr>
              <a:t>三、弹幕界面可以默认为简洁版，最好可以根据个人喜好更换皮肤</a:t>
            </a:r>
            <a:endParaRPr lang="zh-CN" altLang="en-US">
              <a:latin typeface="造字工房朗倩（非商用）细体" charset="-122"/>
              <a:ea typeface="造字工房朗倩（非商用）细体" charset="-122"/>
            </a:endParaRPr>
          </a:p>
        </p:txBody>
      </p:sp>
      <p:sp>
        <p:nvSpPr>
          <p:cNvPr id="12" name="文本框 11"/>
          <p:cNvSpPr txBox="1"/>
          <p:nvPr/>
        </p:nvSpPr>
        <p:spPr>
          <a:xfrm>
            <a:off x="2501265" y="3305810"/>
            <a:ext cx="5483860" cy="365760"/>
          </a:xfrm>
          <a:prstGeom prst="rect">
            <a:avLst/>
          </a:prstGeom>
          <a:noFill/>
        </p:spPr>
        <p:txBody>
          <a:bodyPr wrap="square" rtlCol="0">
            <a:spAutoFit/>
          </a:bodyPr>
          <a:p>
            <a:r>
              <a:rPr lang="zh-CN" altLang="en-US">
                <a:latin typeface="造字工房朗倩（非商用）细体" charset="-122"/>
                <a:ea typeface="造字工房朗倩（非商用）细体" charset="-122"/>
              </a:rPr>
              <a:t>四、多数同学喜欢匿名弹幕</a:t>
            </a:r>
            <a:endParaRPr lang="zh-CN" altLang="en-US">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228188" y="334670"/>
            <a:ext cx="492591" cy="492591"/>
          </a:xfrm>
          <a:prstGeom prst="rect">
            <a:avLst/>
          </a:prstGeom>
          <a:noFill/>
          <a:extLst>
            <a:ext uri="{909E8E84-426E-40DD-AFC4-6F175D3DCCD1}">
              <a14:hiddenFill xmlns:a14="http://schemas.microsoft.com/office/drawing/2010/main">
                <a:solidFill>
                  <a:srgbClr val="FFFFFF"/>
                </a:solidFill>
              </a14:hiddenFill>
            </a:ext>
          </a:extLst>
        </p:spPr>
      </p:pic>
      <p:cxnSp>
        <p:nvCxnSpPr>
          <p:cNvPr id="3" name="直接连接符 2"/>
          <p:cNvCxnSpPr/>
          <p:nvPr/>
        </p:nvCxnSpPr>
        <p:spPr>
          <a:xfrm>
            <a:off x="1825046" y="650604"/>
            <a:ext cx="0" cy="3633630"/>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647700" y="398145"/>
            <a:ext cx="1097280" cy="365760"/>
          </a:xfrm>
          <a:prstGeom prst="rect">
            <a:avLst/>
          </a:prstGeom>
          <a:noFill/>
        </p:spPr>
        <p:txBody>
          <a:bodyPr wrap="none" rtlCol="0">
            <a:spAutoFit/>
          </a:bodyPr>
          <a:p>
            <a:r>
              <a:rPr lang="zh-CN" altLang="en-US"/>
              <a:t>绩效评定</a:t>
            </a:r>
            <a:endParaRPr lang="zh-CN" altLang="en-US"/>
          </a:p>
        </p:txBody>
      </p:sp>
      <p:sp>
        <p:nvSpPr>
          <p:cNvPr id="4" name="文本框 3"/>
          <p:cNvSpPr txBox="1"/>
          <p:nvPr/>
        </p:nvSpPr>
        <p:spPr>
          <a:xfrm>
            <a:off x="2218055" y="461645"/>
            <a:ext cx="1097280" cy="365760"/>
          </a:xfrm>
          <a:prstGeom prst="rect">
            <a:avLst/>
          </a:prstGeom>
          <a:noFill/>
        </p:spPr>
        <p:txBody>
          <a:bodyPr wrap="none" rtlCol="0">
            <a:spAutoFit/>
          </a:bodyPr>
          <a:p>
            <a:r>
              <a:rPr lang="zh-CN" altLang="en-US"/>
              <a:t>简浩男：</a:t>
            </a:r>
            <a:endParaRPr lang="zh-CN" altLang="en-US"/>
          </a:p>
        </p:txBody>
      </p:sp>
      <p:cxnSp>
        <p:nvCxnSpPr>
          <p:cNvPr id="5" name="直接连接符 4"/>
          <p:cNvCxnSpPr/>
          <p:nvPr/>
        </p:nvCxnSpPr>
        <p:spPr>
          <a:xfrm>
            <a:off x="1826316" y="882379"/>
            <a:ext cx="0" cy="3633630"/>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218055" y="933450"/>
            <a:ext cx="2922905" cy="3660140"/>
          </a:xfrm>
          <a:prstGeom prst="rect">
            <a:avLst/>
          </a:prstGeom>
          <a:noFill/>
        </p:spPr>
        <p:txBody>
          <a:bodyPr wrap="square" rtlCol="0">
            <a:spAutoFit/>
          </a:bodyPr>
          <a:p>
            <a:r>
              <a:rPr lang="zh-CN" altLang="en-US"/>
              <a:t>权重</a:t>
            </a:r>
            <a:r>
              <a:rPr lang="en-US" altLang="zh-CN"/>
              <a:t>		 10</a:t>
            </a:r>
            <a:endParaRPr lang="en-US" altLang="zh-CN"/>
          </a:p>
          <a:p>
            <a:r>
              <a:rPr lang="zh-CN" altLang="en-US"/>
              <a:t>职责要求                   10</a:t>
            </a:r>
            <a:endParaRPr lang="zh-CN" altLang="en-US"/>
          </a:p>
          <a:p>
            <a:r>
              <a:rPr lang="zh-CN" altLang="en-US"/>
              <a:t>技术难度	 </a:t>
            </a:r>
            <a:r>
              <a:rPr lang="en-US" altLang="zh-CN"/>
              <a:t>10</a:t>
            </a:r>
            <a:r>
              <a:rPr lang="zh-CN" altLang="en-US"/>
              <a:t>   </a:t>
            </a:r>
            <a:endParaRPr lang="zh-CN" altLang="en-US"/>
          </a:p>
          <a:p>
            <a:r>
              <a:rPr lang="zh-CN" altLang="en-US"/>
              <a:t>工作的重要性	 10</a:t>
            </a:r>
            <a:endParaRPr lang="zh-CN" altLang="en-US"/>
          </a:p>
          <a:p>
            <a:r>
              <a:rPr lang="zh-CN" altLang="en-US"/>
              <a:t>工作强度</a:t>
            </a:r>
            <a:r>
              <a:rPr lang="en-US" altLang="zh-CN"/>
              <a:t>	</a:t>
            </a:r>
            <a:r>
              <a:rPr lang="zh-CN" altLang="en-US"/>
              <a:t> 10</a:t>
            </a:r>
            <a:endParaRPr lang="zh-CN" altLang="en-US"/>
          </a:p>
          <a:p>
            <a:r>
              <a:rPr lang="zh-CN" altLang="en-US"/>
              <a:t>实际完成情况：	 </a:t>
            </a:r>
            <a:endParaRPr lang="zh-CN" altLang="en-US"/>
          </a:p>
          <a:p>
            <a:r>
              <a:rPr lang="en-US" altLang="zh-CN"/>
              <a:t>所承担工作的完成速度5</a:t>
            </a:r>
            <a:endParaRPr lang="en-US" altLang="zh-CN"/>
          </a:p>
          <a:p>
            <a:r>
              <a:rPr lang="en-US" altLang="zh-CN"/>
              <a:t>所承担工作的完成质量6</a:t>
            </a:r>
            <a:endParaRPr lang="en-US" altLang="zh-CN"/>
          </a:p>
          <a:p>
            <a:r>
              <a:rPr lang="en-US" altLang="zh-CN"/>
              <a:t>工作沟通               7</a:t>
            </a:r>
            <a:endParaRPr lang="en-US" altLang="zh-CN"/>
          </a:p>
          <a:p>
            <a:r>
              <a:rPr lang="en-US" altLang="zh-CN"/>
              <a:t>文档提交的及时程 4</a:t>
            </a:r>
            <a:endParaRPr lang="en-US" altLang="zh-CN"/>
          </a:p>
          <a:p>
            <a:r>
              <a:rPr lang="en-US" altLang="zh-CN"/>
              <a:t>文档的质量	         6</a:t>
            </a:r>
            <a:endParaRPr lang="en-US" altLang="zh-CN"/>
          </a:p>
          <a:p>
            <a:r>
              <a:rPr lang="en-US" altLang="zh-CN"/>
              <a:t>工作态度                 8	</a:t>
            </a:r>
            <a:endParaRPr lang="en-US" altLang="zh-CN"/>
          </a:p>
        </p:txBody>
      </p:sp>
      <p:sp>
        <p:nvSpPr>
          <p:cNvPr id="7" name="文本框 6"/>
          <p:cNvSpPr txBox="1"/>
          <p:nvPr/>
        </p:nvSpPr>
        <p:spPr>
          <a:xfrm>
            <a:off x="6837045" y="398145"/>
            <a:ext cx="640080" cy="365760"/>
          </a:xfrm>
          <a:prstGeom prst="rect">
            <a:avLst/>
          </a:prstGeom>
          <a:noFill/>
        </p:spPr>
        <p:txBody>
          <a:bodyPr wrap="none" rtlCol="0">
            <a:spAutoFit/>
          </a:bodyPr>
          <a:p>
            <a:r>
              <a:rPr lang="zh-CN" altLang="en-US"/>
              <a:t>杨珂</a:t>
            </a:r>
            <a:endParaRPr lang="zh-CN" altLang="en-US"/>
          </a:p>
        </p:txBody>
      </p:sp>
      <p:sp>
        <p:nvSpPr>
          <p:cNvPr id="8" name="文本框 7"/>
          <p:cNvSpPr txBox="1"/>
          <p:nvPr/>
        </p:nvSpPr>
        <p:spPr>
          <a:xfrm>
            <a:off x="5405755" y="1006475"/>
            <a:ext cx="2926080" cy="3385820"/>
          </a:xfrm>
          <a:prstGeom prst="rect">
            <a:avLst/>
          </a:prstGeom>
          <a:noFill/>
        </p:spPr>
        <p:txBody>
          <a:bodyPr wrap="none" rtlCol="0">
            <a:spAutoFit/>
          </a:bodyPr>
          <a:p>
            <a:pPr algn="l"/>
            <a:r>
              <a:rPr lang="zh-CN" altLang="en-US">
                <a:sym typeface="+mn-ea"/>
              </a:rPr>
              <a:t>权重</a:t>
            </a:r>
            <a:r>
              <a:rPr lang="en-US" altLang="zh-CN">
                <a:sym typeface="+mn-ea"/>
              </a:rPr>
              <a:t>		 10</a:t>
            </a:r>
            <a:endParaRPr lang="en-US" altLang="zh-CN"/>
          </a:p>
          <a:p>
            <a:pPr algn="l"/>
            <a:r>
              <a:rPr lang="zh-CN" altLang="en-US">
                <a:sym typeface="+mn-ea"/>
              </a:rPr>
              <a:t>职责要求                   10</a:t>
            </a:r>
            <a:endParaRPr lang="zh-CN" altLang="en-US"/>
          </a:p>
          <a:p>
            <a:pPr algn="l"/>
            <a:r>
              <a:rPr lang="zh-CN" altLang="en-US">
                <a:sym typeface="+mn-ea"/>
              </a:rPr>
              <a:t>技术难度	 </a:t>
            </a:r>
            <a:r>
              <a:rPr lang="en-US" altLang="zh-CN">
                <a:sym typeface="+mn-ea"/>
              </a:rPr>
              <a:t>10</a:t>
            </a:r>
            <a:r>
              <a:rPr lang="zh-CN" altLang="en-US">
                <a:sym typeface="+mn-ea"/>
              </a:rPr>
              <a:t>   </a:t>
            </a:r>
            <a:endParaRPr lang="zh-CN" altLang="en-US"/>
          </a:p>
          <a:p>
            <a:pPr algn="l"/>
            <a:r>
              <a:rPr lang="zh-CN" altLang="en-US">
                <a:sym typeface="+mn-ea"/>
              </a:rPr>
              <a:t>工作的重要性	 10</a:t>
            </a:r>
            <a:endParaRPr lang="zh-CN" altLang="en-US"/>
          </a:p>
          <a:p>
            <a:pPr algn="l"/>
            <a:r>
              <a:rPr lang="zh-CN" altLang="en-US">
                <a:sym typeface="+mn-ea"/>
              </a:rPr>
              <a:t>工作强度</a:t>
            </a:r>
            <a:r>
              <a:rPr lang="en-US" altLang="zh-CN">
                <a:sym typeface="+mn-ea"/>
              </a:rPr>
              <a:t>	</a:t>
            </a:r>
            <a:r>
              <a:rPr lang="zh-CN" altLang="en-US">
                <a:sym typeface="+mn-ea"/>
              </a:rPr>
              <a:t> 10</a:t>
            </a:r>
            <a:endParaRPr lang="zh-CN" altLang="en-US"/>
          </a:p>
          <a:p>
            <a:pPr algn="l"/>
            <a:r>
              <a:rPr lang="zh-CN" altLang="en-US">
                <a:sym typeface="+mn-ea"/>
              </a:rPr>
              <a:t>实际完成情况：	 </a:t>
            </a:r>
            <a:endParaRPr lang="zh-CN" altLang="en-US"/>
          </a:p>
          <a:p>
            <a:pPr algn="l"/>
            <a:r>
              <a:rPr lang="en-US" altLang="zh-CN">
                <a:sym typeface="+mn-ea"/>
              </a:rPr>
              <a:t>所承担工作的完成速度7</a:t>
            </a:r>
            <a:endParaRPr lang="en-US" altLang="zh-CN"/>
          </a:p>
          <a:p>
            <a:pPr algn="l"/>
            <a:r>
              <a:rPr lang="en-US" altLang="zh-CN">
                <a:sym typeface="+mn-ea"/>
              </a:rPr>
              <a:t>所承担工作的完成质量6</a:t>
            </a:r>
            <a:endParaRPr lang="en-US" altLang="zh-CN"/>
          </a:p>
          <a:p>
            <a:pPr algn="l"/>
            <a:r>
              <a:rPr lang="en-US" altLang="zh-CN">
                <a:sym typeface="+mn-ea"/>
              </a:rPr>
              <a:t>工作沟通               7</a:t>
            </a:r>
            <a:endParaRPr lang="en-US" altLang="zh-CN"/>
          </a:p>
          <a:p>
            <a:pPr algn="l"/>
            <a:r>
              <a:rPr lang="en-US" altLang="zh-CN">
                <a:sym typeface="+mn-ea"/>
              </a:rPr>
              <a:t>文档提交的及时程 7</a:t>
            </a:r>
            <a:endParaRPr lang="en-US" altLang="zh-CN"/>
          </a:p>
          <a:p>
            <a:pPr algn="l"/>
            <a:r>
              <a:rPr lang="en-US" altLang="zh-CN">
                <a:sym typeface="+mn-ea"/>
              </a:rPr>
              <a:t>文档的质量	         6</a:t>
            </a:r>
            <a:endParaRPr lang="en-US" altLang="zh-CN"/>
          </a:p>
          <a:p>
            <a:pPr algn="l"/>
            <a:r>
              <a:rPr lang="en-US" altLang="zh-CN">
                <a:sym typeface="+mn-ea"/>
              </a:rPr>
              <a:t>工作态度                 8	</a:t>
            </a:r>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37037" y="2202905"/>
            <a:ext cx="1620520" cy="518160"/>
          </a:xfrm>
          <a:prstGeom prst="rect">
            <a:avLst/>
          </a:prstGeom>
          <a:noFill/>
        </p:spPr>
        <p:txBody>
          <a:bodyPr wrap="none" rtlCol="0">
            <a:spAutoFit/>
          </a:bodyPr>
          <a:lstStyle/>
          <a:p>
            <a:r>
              <a:rPr lang="en-US" altLang="zh-CN" sz="2800" b="1" dirty="0" smtClean="0">
                <a:solidFill>
                  <a:schemeClr val="tx1">
                    <a:lumMod val="85000"/>
                    <a:lumOff val="15000"/>
                  </a:schemeClr>
                </a:solidFill>
                <a:latin typeface="造字工房朗倩（非商用）细体" charset="-122"/>
                <a:ea typeface="造字工房朗倩（非商用）细体" charset="-122"/>
              </a:rPr>
              <a:t>  THANKS</a:t>
            </a:r>
            <a:endParaRPr lang="en-US" altLang="zh-CN" sz="2800" b="1" dirty="0" smtClean="0">
              <a:solidFill>
                <a:schemeClr val="tx1">
                  <a:lumMod val="85000"/>
                  <a:lumOff val="15000"/>
                </a:schemeClr>
              </a:solidFill>
              <a:latin typeface="造字工房朗倩（非商用）细体" charset="-122"/>
              <a:ea typeface="造字工房朗倩（非商用）细体" charset="-122"/>
            </a:endParaRPr>
          </a:p>
        </p:txBody>
      </p:sp>
      <p:grpSp>
        <p:nvGrpSpPr>
          <p:cNvPr id="3" name="组合 2"/>
          <p:cNvGrpSpPr/>
          <p:nvPr/>
        </p:nvGrpSpPr>
        <p:grpSpPr>
          <a:xfrm rot="21433112">
            <a:off x="3523407" y="1568068"/>
            <a:ext cx="2097186" cy="1797947"/>
            <a:chOff x="2834854" y="1563638"/>
            <a:chExt cx="2837876" cy="2432951"/>
          </a:xfrm>
        </p:grpSpPr>
        <p:sp>
          <p:nvSpPr>
            <p:cNvPr id="4" name="六边形 3"/>
            <p:cNvSpPr/>
            <p:nvPr/>
          </p:nvSpPr>
          <p:spPr>
            <a:xfrm>
              <a:off x="2864418" y="1563638"/>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六边形 4"/>
            <p:cNvSpPr/>
            <p:nvPr/>
          </p:nvSpPr>
          <p:spPr>
            <a:xfrm rot="2111975">
              <a:off x="2834854" y="1575630"/>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4185811" y="3783330"/>
            <a:ext cx="773100" cy="603237"/>
            <a:chOff x="5816" y="4526"/>
            <a:chExt cx="1217" cy="950"/>
          </a:xfrm>
        </p:grpSpPr>
        <p:sp>
          <p:nvSpPr>
            <p:cNvPr id="8" name="矩形 7"/>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TextBox 2"/>
            <p:cNvSpPr txBox="1"/>
            <p:nvPr/>
          </p:nvSpPr>
          <p:spPr>
            <a:xfrm>
              <a:off x="5901" y="4883"/>
              <a:ext cx="1048" cy="562"/>
            </a:xfrm>
            <a:prstGeom prst="rect">
              <a:avLst/>
            </a:prstGeom>
            <a:noFill/>
          </p:spPr>
          <p:txBody>
            <a:bodyPr wrap="none" rtlCol="0">
              <a:spAutoFit/>
            </a:bodyPr>
            <a:p>
              <a:pPr algn="ctr"/>
              <a:r>
                <a:rPr lang="en-US" sz="1600" u="sng" dirty="0">
                  <a:latin typeface="造字工房朗倩（非商用）细体" charset="-122"/>
                  <a:ea typeface="造字工房朗倩（非商用）细体" charset="-122"/>
                </a:rPr>
                <a:t>B   B</a:t>
              </a:r>
              <a:endParaRPr lang="en-US" sz="1600" u="sng" dirty="0">
                <a:latin typeface="造字工房朗倩（非商用）细体" charset="-122"/>
                <a:ea typeface="造字工房朗倩（非商用）细体" charset="-122"/>
              </a:endParaRPr>
            </a:p>
          </p:txBody>
        </p:sp>
        <p:grpSp>
          <p:nvGrpSpPr>
            <p:cNvPr id="10" name="组合 9"/>
            <p:cNvGrpSpPr/>
            <p:nvPr/>
          </p:nvGrpSpPr>
          <p:grpSpPr>
            <a:xfrm>
              <a:off x="5986" y="4552"/>
              <a:ext cx="439" cy="331"/>
              <a:chOff x="5986" y="4552"/>
              <a:chExt cx="439" cy="331"/>
            </a:xfrm>
          </p:grpSpPr>
          <p:cxnSp>
            <p:nvCxnSpPr>
              <p:cNvPr id="11" name="直接连接符 10"/>
              <p:cNvCxnSpPr>
                <a:endCxn id="9" idx="0"/>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2" name="椭圆 11"/>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3" name="文本框 12"/>
          <p:cNvSpPr txBox="1"/>
          <p:nvPr/>
        </p:nvSpPr>
        <p:spPr>
          <a:xfrm>
            <a:off x="6582410" y="3641725"/>
            <a:ext cx="2028190" cy="368300"/>
          </a:xfrm>
          <a:prstGeom prst="rect">
            <a:avLst/>
          </a:prstGeom>
          <a:noFill/>
        </p:spPr>
        <p:txBody>
          <a:bodyPr wrap="square" rtlCol="0">
            <a:spAutoFit/>
          </a:bodyPr>
          <a:p>
            <a:r>
              <a:rPr lang="zh-CN" altLang="en-US">
                <a:latin typeface="造字工房朗倩（非商用）细体" charset="-122"/>
                <a:ea typeface="造字工房朗倩（非商用）细体" charset="-122"/>
              </a:rPr>
              <a:t>小组：</a:t>
            </a:r>
            <a:r>
              <a:rPr lang="en-US" altLang="zh-CN">
                <a:latin typeface="造字工房朗倩（非商用）细体" charset="-122"/>
                <a:ea typeface="造字工房朗倩（非商用）细体" charset="-122"/>
              </a:rPr>
              <a:t>G20</a:t>
            </a:r>
            <a:endParaRPr lang="en-US" altLang="zh-CN">
              <a:latin typeface="造字工房朗倩（非商用）细体" charset="-122"/>
              <a:ea typeface="造字工房朗倩（非商用）细体" charset="-122"/>
            </a:endParaRPr>
          </a:p>
        </p:txBody>
      </p:sp>
      <p:sp>
        <p:nvSpPr>
          <p:cNvPr id="14" name="文本框 13"/>
          <p:cNvSpPr txBox="1"/>
          <p:nvPr/>
        </p:nvSpPr>
        <p:spPr>
          <a:xfrm>
            <a:off x="6582410" y="3996690"/>
            <a:ext cx="2388235" cy="938530"/>
          </a:xfrm>
          <a:prstGeom prst="rect">
            <a:avLst/>
          </a:prstGeom>
          <a:noFill/>
        </p:spPr>
        <p:txBody>
          <a:bodyPr wrap="square" rtlCol="0">
            <a:spAutoFit/>
          </a:bodyPr>
          <a:p>
            <a:r>
              <a:rPr lang="zh-CN" altLang="en-US">
                <a:latin typeface="造字工房朗倩（非商用）细体" charset="-122"/>
                <a:ea typeface="造字工房朗倩（非商用）细体" charset="-122"/>
              </a:rPr>
              <a:t>计划负责人：朱天琦</a:t>
            </a:r>
            <a:endParaRPr lang="zh-CN" altLang="en-US">
              <a:latin typeface="造字工房朗倩（非商用）细体" charset="-122"/>
              <a:ea typeface="造字工房朗倩（非商用）细体" charset="-122"/>
            </a:endParaRPr>
          </a:p>
          <a:p>
            <a:r>
              <a:rPr lang="zh-CN" altLang="en-US">
                <a:latin typeface="造字工房朗倩（非商用）细体" charset="-122"/>
                <a:ea typeface="造字工房朗倩（非商用）细体" charset="-122"/>
              </a:rPr>
              <a:t>可行性报告：简浩男</a:t>
            </a:r>
            <a:endParaRPr lang="zh-CN" altLang="en-US">
              <a:latin typeface="造字工房朗倩（非商用）细体" charset="-122"/>
              <a:ea typeface="造字工房朗倩（非商用）细体" charset="-122"/>
            </a:endParaRPr>
          </a:p>
          <a:p>
            <a:r>
              <a:rPr lang="en-US" altLang="zh-CN">
                <a:latin typeface="造字工房朗倩（非商用）细体" charset="-122"/>
                <a:ea typeface="造字工房朗倩（非商用）细体" charset="-122"/>
              </a:rPr>
              <a:t>PPT</a:t>
            </a:r>
            <a:r>
              <a:rPr lang="zh-CN" altLang="en-US">
                <a:latin typeface="造字工房朗倩（非商用）细体" charset="-122"/>
                <a:ea typeface="造字工房朗倩（非商用）细体" charset="-122"/>
              </a:rPr>
              <a:t>：杨珂</a:t>
            </a:r>
            <a:endParaRPr lang="zh-CN" altLang="en-US">
              <a:latin typeface="造字工房朗倩（非商用）细体" charset="-122"/>
              <a:ea typeface="造字工房朗倩（非商用）细体" charset="-122"/>
            </a:endParaRPr>
          </a:p>
        </p:txBody>
      </p:sp>
      <p:sp>
        <p:nvSpPr>
          <p:cNvPr id="6" name="文本框 5"/>
          <p:cNvSpPr txBox="1"/>
          <p:nvPr/>
        </p:nvSpPr>
        <p:spPr>
          <a:xfrm>
            <a:off x="266065" y="192405"/>
            <a:ext cx="6367145" cy="2035810"/>
          </a:xfrm>
          <a:prstGeom prst="rect">
            <a:avLst/>
          </a:prstGeom>
          <a:noFill/>
        </p:spPr>
        <p:txBody>
          <a:bodyPr wrap="square" rtlCol="0">
            <a:spAutoFit/>
          </a:bodyPr>
          <a:p>
            <a:r>
              <a:rPr lang="zh-CN" altLang="en-US">
                <a:latin typeface="造字工房朗倩（非商用）细体" charset="-122"/>
                <a:ea typeface="造字工房朗倩（非商用）细体" charset="-122"/>
              </a:rPr>
              <a:t>参考资 料：</a:t>
            </a:r>
            <a:endParaRPr lang="zh-CN" altLang="en-US">
              <a:latin typeface="造字工房朗倩（非商用）细体" charset="-122"/>
              <a:ea typeface="造字工房朗倩（非商用）细体" charset="-122"/>
            </a:endParaRPr>
          </a:p>
          <a:p>
            <a:r>
              <a:rPr lang="zh-CN" altLang="en-US">
                <a:latin typeface="造字工房朗倩（非商用）细体" charset="-122"/>
                <a:ea typeface="造字工房朗倩（非商用）细体" charset="-122"/>
              </a:rPr>
              <a:t>  知乎上关于WebSocket的科普</a:t>
            </a:r>
            <a:endParaRPr lang="zh-CN" altLang="en-US">
              <a:latin typeface="造字工房朗倩（非商用）细体" charset="-122"/>
              <a:ea typeface="造字工房朗倩（非商用）细体" charset="-122"/>
            </a:endParaRPr>
          </a:p>
          <a:p>
            <a:r>
              <a:rPr lang="zh-CN" altLang="en-US">
                <a:latin typeface="造字工房朗倩（非商用）细体" charset="-122"/>
                <a:ea typeface="造字工房朗倩（非商用）细体" charset="-122"/>
              </a:rPr>
              <a:t>Cnodes《实时弹幕系统的设计与实现》</a:t>
            </a:r>
            <a:endParaRPr lang="zh-CN" altLang="en-US">
              <a:latin typeface="造字工房朗倩（非商用）细体" charset="-122"/>
              <a:ea typeface="造字工房朗倩（非商用）细体" charset="-122"/>
            </a:endParaRPr>
          </a:p>
          <a:p>
            <a:r>
              <a:rPr lang="zh-CN" altLang="en-US">
                <a:latin typeface="造字工房朗倩（非商用）细体" charset="-122"/>
                <a:ea typeface="造字工房朗倩（非商用）细体" charset="-122"/>
              </a:rPr>
              <a:t>Github 云吧</a:t>
            </a:r>
            <a:endParaRPr lang="zh-CN" altLang="en-US">
              <a:latin typeface="造字工房朗倩（非商用）细体" charset="-122"/>
              <a:ea typeface="造字工房朗倩（非商用）细体" charset="-122"/>
            </a:endParaRPr>
          </a:p>
          <a:p>
            <a:endParaRPr lang="zh-CN" altLang="en-US">
              <a:latin typeface="造字工房朗倩（非商用）细体" charset="-122"/>
              <a:ea typeface="造字工房朗倩（非商用）细体" charset="-122"/>
            </a:endParaRPr>
          </a:p>
          <a:p>
            <a:r>
              <a:rPr lang="zh-CN" altLang="en-US">
                <a:latin typeface="造字工房朗倩（非商用）细体" charset="-122"/>
                <a:ea typeface="造字工房朗倩（非商用）细体" charset="-122"/>
              </a:rPr>
              <a:t>参考网站：</a:t>
            </a:r>
            <a:endParaRPr lang="zh-CN" altLang="en-US">
              <a:latin typeface="造字工房朗倩（非商用）细体" charset="-122"/>
              <a:ea typeface="造字工房朗倩（非商用）细体" charset="-122"/>
            </a:endParaRPr>
          </a:p>
          <a:p>
            <a:r>
              <a:rPr lang="en-US" altLang="zh-CN">
                <a:latin typeface="造字工房朗倩（非商用）细体" charset="-122"/>
                <a:ea typeface="造字工房朗倩（非商用）细体" charset="-122"/>
              </a:rPr>
              <a:t>    bilibili</a:t>
            </a:r>
            <a:r>
              <a:rPr lang="zh-CN" altLang="en-US">
                <a:latin typeface="造字工房朗倩（非商用）细体" charset="-122"/>
                <a:ea typeface="造字工房朗倩（非商用）细体" charset="-122"/>
              </a:rPr>
              <a:t>弹幕网</a:t>
            </a:r>
            <a:endParaRPr lang="zh-CN" altLang="en-US">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childTnLst>
                                    <p:animRot by="21600000">
                                      <p:cBhvr>
                                        <p:cTn id="6" dur="5000" fill="hold"/>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33663"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49687" y="867053"/>
            <a:ext cx="1609725" cy="356870"/>
          </a:xfrm>
          <a:prstGeom prst="rect">
            <a:avLst/>
          </a:prstGeom>
          <a:noFill/>
        </p:spPr>
        <p:txBody>
          <a:bodyPr wrap="none" rtlCol="0">
            <a:spAutoFit/>
          </a:bodyPr>
          <a:lstStyle/>
          <a:p>
            <a:pPr marL="0" indent="0" algn="l"/>
            <a:r>
              <a:rPr lang="zh-CN" altLang="en-US" sz="1600" b="1">
                <a:latin typeface="造字工房朗倩（非商用）细体" charset="-122"/>
                <a:ea typeface="造字工房朗倩（非商用）细体" charset="-122"/>
                <a:cs typeface="宋体" panose="02010600030101010101" pitchFamily="2" charset="-122"/>
                <a:sym typeface="+mn-ea"/>
              </a:rPr>
              <a:t>风险评估及对策</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2188901" y="891896"/>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6078" y="4882"/>
              <a:ext cx="691"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5</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7" cy="330"/>
              <a:chOff x="5986" y="4552"/>
              <a:chExt cx="437" cy="330"/>
            </a:xfrm>
          </p:grpSpPr>
          <p:cxnSp>
            <p:nvCxnSpPr>
              <p:cNvPr id="30" name="直接连接符 29"/>
              <p:cNvCxnSpPr>
                <a:endCxn id="28" idx="0"/>
              </p:cNvCxnSpPr>
              <p:nvPr/>
            </p:nvCxnSpPr>
            <p:spPr>
              <a:xfrm>
                <a:off x="6108"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pic>
        <p:nvPicPr>
          <p:cNvPr id="6" name="图片 5" descr="JTTENI3`LY(J28SP[UMUFS5"/>
          <p:cNvPicPr>
            <a:picLocks noChangeAspect="1"/>
          </p:cNvPicPr>
          <p:nvPr/>
        </p:nvPicPr>
        <p:blipFill>
          <a:blip r:embed="rId3"/>
          <a:stretch>
            <a:fillRect/>
          </a:stretch>
        </p:blipFill>
        <p:spPr>
          <a:xfrm>
            <a:off x="2422525" y="1223645"/>
            <a:ext cx="5847715" cy="2381250"/>
          </a:xfrm>
          <a:prstGeom prst="rect">
            <a:avLst/>
          </a:prstGeom>
        </p:spPr>
      </p:pic>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33663"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49687" y="867053"/>
            <a:ext cx="181356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标准、条约和约定</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2188901" y="891896"/>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6078" y="4882"/>
              <a:ext cx="691"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6</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7" cy="330"/>
              <a:chOff x="5986" y="4552"/>
              <a:chExt cx="437" cy="330"/>
            </a:xfrm>
          </p:grpSpPr>
          <p:cxnSp>
            <p:nvCxnSpPr>
              <p:cNvPr id="30" name="直接连接符 29"/>
              <p:cNvCxnSpPr>
                <a:endCxn id="28" idx="0"/>
              </p:cNvCxnSpPr>
              <p:nvPr/>
            </p:nvCxnSpPr>
            <p:spPr>
              <a:xfrm>
                <a:off x="6108"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2" name="文本框 11"/>
          <p:cNvSpPr txBox="1"/>
          <p:nvPr/>
        </p:nvSpPr>
        <p:spPr>
          <a:xfrm>
            <a:off x="2847340" y="1666875"/>
            <a:ext cx="5536565" cy="2858770"/>
          </a:xfrm>
          <a:prstGeom prst="rect">
            <a:avLst/>
          </a:prstGeom>
          <a:noFill/>
        </p:spPr>
        <p:txBody>
          <a:bodyPr wrap="none" rtlCol="0">
            <a:spAutoFit/>
          </a:bodyPr>
          <a:p>
            <a:pPr algn="l"/>
            <a:r>
              <a:rPr lang="zh-CN" altLang="en-US">
                <a:latin typeface="造字工房朗倩（非商用）细体" charset="-122"/>
                <a:ea typeface="造字工房朗倩（非商用）细体" charset="-122"/>
              </a:rPr>
              <a:t>GB/T 13702-1992 计算机软件分类与代码</a:t>
            </a:r>
            <a:endParaRPr lang="zh-CN" altLang="en-US">
              <a:latin typeface="造字工房朗倩（非商用）细体" charset="-122"/>
              <a:ea typeface="造字工房朗倩（非商用）细体" charset="-122"/>
            </a:endParaRPr>
          </a:p>
          <a:p>
            <a:pPr algn="l"/>
            <a:r>
              <a:rPr lang="zh-CN" altLang="en-US">
                <a:latin typeface="造字工房朗倩（非商用）细体" charset="-122"/>
                <a:ea typeface="造字工房朗倩（非商用）细体" charset="-122"/>
              </a:rPr>
              <a:t>GB/T 20918-2007 信息技术 </a:t>
            </a:r>
            <a:endParaRPr lang="zh-CN" altLang="en-US">
              <a:latin typeface="造字工房朗倩（非商用）细体" charset="-122"/>
              <a:ea typeface="造字工房朗倩（非商用）细体" charset="-122"/>
            </a:endParaRPr>
          </a:p>
          <a:p>
            <a:pPr algn="l"/>
            <a:r>
              <a:rPr lang="zh-CN" altLang="en-US">
                <a:latin typeface="造字工房朗倩（非商用）细体" charset="-122"/>
                <a:ea typeface="造字工房朗倩（非商用）细体" charset="-122"/>
              </a:rPr>
              <a:t>GB/T 19003-2008 软件工程</a:t>
            </a:r>
            <a:endParaRPr lang="zh-CN" altLang="en-US">
              <a:latin typeface="造字工房朗倩（非商用）细体" charset="-122"/>
              <a:ea typeface="造字工房朗倩（非商用）细体" charset="-122"/>
            </a:endParaRPr>
          </a:p>
          <a:p>
            <a:pPr algn="l"/>
            <a:r>
              <a:rPr lang="zh-CN" altLang="en-US">
                <a:latin typeface="造字工房朗倩（非商用）细体" charset="-122"/>
                <a:ea typeface="造字工房朗倩（非商用）细体" charset="-122"/>
              </a:rPr>
              <a:t>GB/T 5538-1995  软件工程标准分类法</a:t>
            </a:r>
            <a:endParaRPr lang="zh-CN" altLang="en-US">
              <a:latin typeface="造字工房朗倩（非商用）细体" charset="-122"/>
              <a:ea typeface="造字工房朗倩（非商用）细体" charset="-122"/>
            </a:endParaRPr>
          </a:p>
          <a:p>
            <a:pPr algn="l"/>
            <a:r>
              <a:rPr lang="zh-CN" altLang="en-US">
                <a:latin typeface="造字工房朗倩（非商用）细体" charset="-122"/>
                <a:ea typeface="造字工房朗倩（非商用）细体" charset="-122"/>
              </a:rPr>
              <a:t>GB/T 9386-2008  计算机富安居测试文档编制</a:t>
            </a:r>
            <a:endParaRPr lang="zh-CN" altLang="en-US">
              <a:latin typeface="造字工房朗倩（非商用）细体" charset="-122"/>
              <a:ea typeface="造字工房朗倩（非商用）细体" charset="-122"/>
            </a:endParaRPr>
          </a:p>
          <a:p>
            <a:pPr algn="l"/>
            <a:r>
              <a:rPr lang="zh-CN" altLang="en-US">
                <a:latin typeface="造字工房朗倩（非商用）细体" charset="-122"/>
                <a:ea typeface="造字工房朗倩（非商用）细体" charset="-122"/>
              </a:rPr>
              <a:t>GB/T 9385-2008  计算机软件需求规格说明</a:t>
            </a:r>
            <a:endParaRPr lang="zh-CN" altLang="en-US">
              <a:latin typeface="造字工房朗倩（非商用）细体" charset="-122"/>
              <a:ea typeface="造字工房朗倩（非商用）细体" charset="-122"/>
            </a:endParaRPr>
          </a:p>
          <a:p>
            <a:pPr algn="l"/>
            <a:r>
              <a:rPr lang="zh-CN" altLang="en-US">
                <a:latin typeface="造字工房朗倩（非商用）细体" charset="-122"/>
                <a:ea typeface="造字工房朗倩（非商用）细体" charset="-122"/>
              </a:rPr>
              <a:t>GB/T 5532-2008  计算机软件测试规范</a:t>
            </a:r>
            <a:endParaRPr lang="zh-CN" altLang="en-US">
              <a:latin typeface="造字工房朗倩（非商用）细体" charset="-122"/>
              <a:ea typeface="造字工房朗倩（非商用）细体" charset="-122"/>
            </a:endParaRPr>
          </a:p>
          <a:p>
            <a:pPr algn="l"/>
            <a:r>
              <a:rPr lang="zh-CN" altLang="en-US">
                <a:latin typeface="造字工房朗倩（非商用）细体" charset="-122"/>
                <a:ea typeface="造字工房朗倩（非商用）细体" charset="-122"/>
              </a:rPr>
              <a:t>GB/T 18221-2000 信息技术程序设计语言</a:t>
            </a:r>
            <a:endParaRPr lang="zh-CN" altLang="en-US">
              <a:latin typeface="造字工房朗倩（非商用）细体" charset="-122"/>
              <a:ea typeface="造字工房朗倩（非商用）细体" charset="-122"/>
            </a:endParaRPr>
          </a:p>
          <a:p>
            <a:pPr algn="l"/>
            <a:r>
              <a:rPr lang="zh-CN" altLang="en-US">
                <a:latin typeface="造字工房朗倩（非商用）细体" charset="-122"/>
                <a:ea typeface="造字工房朗倩（非商用）细体" charset="-122"/>
              </a:rPr>
              <a:t>GB/T 11457-2006 信息技术 软件工程</a:t>
            </a:r>
            <a:endParaRPr lang="zh-CN" altLang="en-US">
              <a:latin typeface="造字工房朗倩（非商用）细体" charset="-122"/>
              <a:ea typeface="造字工房朗倩（非商用）细体" charset="-122"/>
            </a:endParaRPr>
          </a:p>
          <a:p>
            <a:pPr algn="l"/>
            <a:r>
              <a:rPr lang="zh-CN" altLang="en-US">
                <a:latin typeface="造字工房朗倩（非商用）细体" charset="-122"/>
                <a:ea typeface="造字工房朗倩（非商用）细体" charset="-122"/>
              </a:rPr>
              <a:t>GB/T 8567-2006  计算机软件文档编制规范</a:t>
            </a:r>
            <a:endParaRPr lang="zh-CN" altLang="en-US">
              <a:latin typeface="造字工房朗倩（非商用）细体" charset="-122"/>
              <a:ea typeface="造字工房朗倩（非商用）细体" charset="-122"/>
            </a:endParaRPr>
          </a:p>
        </p:txBody>
      </p:sp>
      <p:sp>
        <p:nvSpPr>
          <p:cNvPr id="13" name="文本框 12"/>
          <p:cNvSpPr txBox="1"/>
          <p:nvPr/>
        </p:nvSpPr>
        <p:spPr>
          <a:xfrm>
            <a:off x="2885440" y="1066165"/>
            <a:ext cx="3679190" cy="389890"/>
          </a:xfrm>
          <a:prstGeom prst="rect">
            <a:avLst/>
          </a:prstGeom>
          <a:noFill/>
        </p:spPr>
        <p:txBody>
          <a:bodyPr wrap="square" rtlCol="0">
            <a:spAutoFit/>
          </a:bodyPr>
          <a:p>
            <a:r>
              <a:rPr lang="zh-CN" altLang="en-US">
                <a:latin typeface="造字工房朗倩（非商用）细体" charset="-122"/>
                <a:ea typeface="造字工房朗倩（非商用）细体" charset="-122"/>
                <a:sym typeface="+mn-ea"/>
              </a:rPr>
              <a:t>本项目遵从以下标准：</a:t>
            </a:r>
            <a:endParaRPr lang="zh-CN" altLang="en-US"/>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1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33663"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49687" y="867053"/>
            <a:ext cx="181356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产品范围产品范围</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2188901" y="891896"/>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6078" y="4882"/>
              <a:ext cx="691"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7</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7" cy="330"/>
              <a:chOff x="5986" y="4552"/>
              <a:chExt cx="437" cy="330"/>
            </a:xfrm>
          </p:grpSpPr>
          <p:cxnSp>
            <p:nvCxnSpPr>
              <p:cNvPr id="30" name="直接连接符 29"/>
              <p:cNvCxnSpPr>
                <a:endCxn id="28" idx="0"/>
              </p:cNvCxnSpPr>
              <p:nvPr/>
            </p:nvCxnSpPr>
            <p:spPr>
              <a:xfrm>
                <a:off x="6108"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2" name="文本框 11"/>
          <p:cNvSpPr txBox="1"/>
          <p:nvPr/>
        </p:nvSpPr>
        <p:spPr>
          <a:xfrm>
            <a:off x="2639060" y="2042795"/>
            <a:ext cx="5339715" cy="1576070"/>
          </a:xfrm>
          <a:prstGeom prst="rect">
            <a:avLst/>
          </a:prstGeom>
          <a:noFill/>
        </p:spPr>
        <p:txBody>
          <a:bodyPr wrap="square" rtlCol="0">
            <a:spAutoFit/>
          </a:bodyPr>
          <a:p>
            <a:pPr algn="l"/>
            <a:r>
              <a:rPr lang="zh-CN" altLang="en-US" sz="1600">
                <a:latin typeface="造字工房朗倩（非商用）细体" charset="-122"/>
                <a:ea typeface="造字工房朗倩（非商用）细体" charset="-122"/>
              </a:rPr>
              <a:t>该软件产品的开发目的是为了实现了学生与老师之间交互的功能，既避免了一部分腼腆同学的尴尬，又活跃了上课的气氛，可广泛应用与各类课程之中。</a:t>
            </a:r>
            <a:endParaRPr lang="zh-CN" altLang="en-US" sz="1600">
              <a:latin typeface="造字工房朗倩（非商用）细体" charset="-122"/>
              <a:ea typeface="造字工房朗倩（非商用）细体" charset="-122"/>
            </a:endParaRPr>
          </a:p>
          <a:p>
            <a:pPr algn="l"/>
            <a:endParaRPr lang="zh-CN" altLang="en-US" sz="1600">
              <a:latin typeface="造字工房朗倩（非商用）细体" charset="-122"/>
              <a:ea typeface="造字工房朗倩（非商用）细体" charset="-122"/>
            </a:endParaRPr>
          </a:p>
          <a:p>
            <a:pPr algn="l"/>
            <a:r>
              <a:rPr lang="zh-CN" altLang="en-US" sz="1600">
                <a:latin typeface="造字工房朗倩（非商用）细体" charset="-122"/>
                <a:ea typeface="造字工房朗倩（非商用）细体" charset="-122"/>
              </a:rPr>
              <a:t>目标是做出一个基于浏览器的</a:t>
            </a:r>
            <a:r>
              <a:rPr lang="zh-CN" altLang="en-US" sz="1600">
                <a:solidFill>
                  <a:schemeClr val="tx2">
                    <a:lumMod val="60000"/>
                    <a:lumOff val="40000"/>
                  </a:schemeClr>
                </a:solidFill>
                <a:latin typeface="造字工房朗倩（非商用）细体" charset="-122"/>
                <a:ea typeface="造字工房朗倩（非商用）细体" charset="-122"/>
              </a:rPr>
              <a:t>web APP</a:t>
            </a:r>
            <a:r>
              <a:rPr lang="zh-CN" altLang="en-US" sz="1600">
                <a:latin typeface="造字工房朗倩（非商用）细体" charset="-122"/>
                <a:ea typeface="造字工房朗倩（非商用）细体" charset="-122"/>
              </a:rPr>
              <a:t>和基于</a:t>
            </a:r>
            <a:r>
              <a:rPr lang="zh-CN" altLang="en-US" sz="1600">
                <a:solidFill>
                  <a:srgbClr val="C00000"/>
                </a:solidFill>
                <a:latin typeface="造字工房朗倩（非商用）细体" charset="-122"/>
                <a:ea typeface="造字工房朗倩（非商用）细体" charset="-122"/>
              </a:rPr>
              <a:t>jdk</a:t>
            </a:r>
            <a:r>
              <a:rPr lang="zh-CN" altLang="en-US" sz="1600">
                <a:latin typeface="造字工房朗倩（非商用）细体" charset="-122"/>
                <a:ea typeface="造字工房朗倩（非商用）细体" charset="-122"/>
              </a:rPr>
              <a:t>环境下的</a:t>
            </a:r>
            <a:r>
              <a:rPr lang="zh-CN" altLang="en-US" sz="1600">
                <a:solidFill>
                  <a:srgbClr val="00B050"/>
                </a:solidFill>
                <a:latin typeface="造字工房朗倩（非商用）细体" charset="-122"/>
                <a:ea typeface="造字工房朗倩（非商用）细体" charset="-122"/>
              </a:rPr>
              <a:t>java桌面程序</a:t>
            </a:r>
            <a:endParaRPr lang="zh-CN" altLang="en-US" sz="1600">
              <a:solidFill>
                <a:srgbClr val="00B050"/>
              </a:solidFill>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61091" y="1889578"/>
            <a:ext cx="1200150" cy="1363980"/>
          </a:xfrm>
          <a:prstGeom prst="rect">
            <a:avLst/>
          </a:prstGeom>
          <a:noFill/>
        </p:spPr>
        <p:txBody>
          <a:bodyPr wrap="none" rtlCol="0">
            <a:spAutoFit/>
          </a:bodyPr>
          <a:lstStyle/>
          <a:p>
            <a:pPr algn="l"/>
            <a:r>
              <a:rPr lang="zh-CN" altLang="en-US" sz="4000" b="1" dirty="0">
                <a:solidFill>
                  <a:schemeClr val="tx1">
                    <a:lumMod val="85000"/>
                    <a:lumOff val="15000"/>
                  </a:schemeClr>
                </a:solidFill>
                <a:latin typeface="造字工房朗倩（非商用）细体" charset="-122"/>
                <a:ea typeface="造字工房朗倩（非商用）细体" charset="-122"/>
              </a:rPr>
              <a:t>综合</a:t>
            </a:r>
            <a:endParaRPr lang="zh-CN" altLang="en-US" sz="4000" b="1" dirty="0">
              <a:solidFill>
                <a:schemeClr val="tx1">
                  <a:lumMod val="85000"/>
                  <a:lumOff val="15000"/>
                </a:schemeClr>
              </a:solidFill>
              <a:latin typeface="造字工房朗倩（非商用）细体" charset="-122"/>
              <a:ea typeface="造字工房朗倩（非商用）细体" charset="-122"/>
            </a:endParaRPr>
          </a:p>
          <a:p>
            <a:pPr algn="l"/>
            <a:r>
              <a:rPr lang="zh-CN" altLang="en-US" sz="4000" b="1" dirty="0">
                <a:solidFill>
                  <a:schemeClr val="tx1">
                    <a:lumMod val="85000"/>
                    <a:lumOff val="15000"/>
                  </a:schemeClr>
                </a:solidFill>
                <a:latin typeface="造字工房朗倩（非商用）细体" charset="-122"/>
                <a:ea typeface="造字工房朗倩（非商用）细体" charset="-122"/>
              </a:rPr>
              <a:t>描述</a:t>
            </a:r>
            <a:endParaRPr lang="zh-CN" altLang="en-US" sz="4000" b="1" dirty="0">
              <a:solidFill>
                <a:schemeClr val="tx1">
                  <a:lumMod val="85000"/>
                  <a:lumOff val="15000"/>
                </a:schemeClr>
              </a:solidFill>
              <a:latin typeface="造字工房朗倩（非商用）细体" charset="-122"/>
              <a:ea typeface="造字工房朗倩（非商用）细体" charset="-122"/>
            </a:endParaRPr>
          </a:p>
        </p:txBody>
      </p:sp>
      <p:grpSp>
        <p:nvGrpSpPr>
          <p:cNvPr id="7" name="组合 6"/>
          <p:cNvGrpSpPr/>
          <p:nvPr/>
        </p:nvGrpSpPr>
        <p:grpSpPr>
          <a:xfrm rot="21433112">
            <a:off x="3523407" y="1568068"/>
            <a:ext cx="2097186" cy="1797947"/>
            <a:chOff x="2834854" y="1563638"/>
            <a:chExt cx="2837876" cy="2432951"/>
          </a:xfrm>
        </p:grpSpPr>
        <p:sp>
          <p:nvSpPr>
            <p:cNvPr id="10" name="六边形 9"/>
            <p:cNvSpPr/>
            <p:nvPr/>
          </p:nvSpPr>
          <p:spPr>
            <a:xfrm>
              <a:off x="2864418" y="1563638"/>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p:nvPr/>
          </p:nvSpPr>
          <p:spPr>
            <a:xfrm rot="2111975">
              <a:off x="2834854" y="1575630"/>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0"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148064"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4195971" y="4438015"/>
            <a:ext cx="773100" cy="616572"/>
            <a:chOff x="5816" y="4526"/>
            <a:chExt cx="1217" cy="971"/>
          </a:xfrm>
        </p:grpSpPr>
        <p:sp>
          <p:nvSpPr>
            <p:cNvPr id="4" name="矩形 3"/>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extBox 2"/>
            <p:cNvSpPr txBox="1"/>
            <p:nvPr/>
          </p:nvSpPr>
          <p:spPr>
            <a:xfrm>
              <a:off x="6130" y="4883"/>
              <a:ext cx="610" cy="614"/>
            </a:xfrm>
            <a:prstGeom prst="rect">
              <a:avLst/>
            </a:prstGeom>
            <a:noFill/>
          </p:spPr>
          <p:txBody>
            <a:bodyPr wrap="none" rtlCol="0">
              <a:spAutoFit/>
            </a:bodyPr>
            <a:p>
              <a:pPr algn="ctr"/>
              <a:r>
                <a:rPr lang="en-US" altLang="zh-CN" dirty="0">
                  <a:latin typeface="造字工房朗倩（非商用）细体" charset="-122"/>
                  <a:ea typeface="造字工房朗倩（非商用）细体" charset="-122"/>
                </a:rPr>
                <a:t>8</a:t>
              </a:r>
              <a:endParaRPr lang="en-US" altLang="zh-CN" dirty="0">
                <a:latin typeface="造字工房朗倩（非商用）细体" charset="-122"/>
                <a:ea typeface="造字工房朗倩（非商用）细体" charset="-122"/>
              </a:endParaRPr>
            </a:p>
          </p:txBody>
        </p:sp>
        <p:grpSp>
          <p:nvGrpSpPr>
            <p:cNvPr id="9" name="组合 8"/>
            <p:cNvGrpSpPr/>
            <p:nvPr/>
          </p:nvGrpSpPr>
          <p:grpSpPr>
            <a:xfrm>
              <a:off x="5986" y="4552"/>
              <a:ext cx="449" cy="331"/>
              <a:chOff x="5986" y="4552"/>
              <a:chExt cx="449" cy="331"/>
            </a:xfrm>
          </p:grpSpPr>
          <p:cxnSp>
            <p:nvCxnSpPr>
              <p:cNvPr id="6" name="直接连接符 5"/>
              <p:cNvCxnSpPr>
                <a:endCxn id="5" idx="0"/>
              </p:cNvCxnSpPr>
              <p:nvPr/>
            </p:nvCxnSpPr>
            <p:spPr>
              <a:xfrm>
                <a:off x="612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8" name="椭圆 7"/>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118745" y="771525"/>
            <a:ext cx="1623060" cy="492760"/>
            <a:chOff x="187" y="1215"/>
            <a:chExt cx="2556" cy="776"/>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87" y="1215"/>
              <a:ext cx="776" cy="77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850" y="1348"/>
              <a:ext cx="1893" cy="562"/>
            </a:xfrm>
            <a:prstGeom prst="rect">
              <a:avLst/>
            </a:prstGeom>
            <a:noFill/>
          </p:spPr>
          <p:txBody>
            <a:bodyPr wrap="none" rtlCol="0">
              <a:spAutoFit/>
            </a:bodyPr>
            <a:lstStyle/>
            <a:p>
              <a:pPr algn="l"/>
              <a:r>
                <a:rPr lang="en-US" altLang="zh-CN" sz="1600" b="1" dirty="0">
                  <a:solidFill>
                    <a:schemeClr val="tx1">
                      <a:lumMod val="85000"/>
                      <a:lumOff val="15000"/>
                    </a:schemeClr>
                  </a:solidFill>
                  <a:latin typeface="造字工房朗倩（非商用）细体" charset="-122"/>
                  <a:ea typeface="造字工房朗倩（非商用）细体" charset="-122"/>
                </a:rPr>
                <a:t>产品的状况</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gr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9</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0" name="文本框 99"/>
          <p:cNvSpPr txBox="1"/>
          <p:nvPr/>
        </p:nvSpPr>
        <p:spPr>
          <a:xfrm>
            <a:off x="2032000" y="855980"/>
            <a:ext cx="5080000" cy="1088390"/>
          </a:xfrm>
          <a:prstGeom prst="rect">
            <a:avLst/>
          </a:prstGeom>
          <a:noFill/>
          <a:ln w="9525">
            <a:noFill/>
          </a:ln>
        </p:spPr>
        <p:txBody>
          <a:bodyPr>
            <a:spAutoFit/>
          </a:bodyPr>
          <a:p>
            <a:pPr marL="0" indent="266700" algn="l"/>
            <a:r>
              <a:rPr lang="zh-CN" altLang="en-US" sz="1600" b="0" u="none">
                <a:latin typeface="造字工房悦圆演示版常规体" charset="-122"/>
                <a:ea typeface="造字工房悦圆演示版常规体" charset="-122"/>
                <a:cs typeface="宋体" panose="02010600030101010101" pitchFamily="2" charset="-122"/>
              </a:rPr>
              <a:t>该软件产品为初代产品，其起源于组员之间的谈论，觉得固有的课堂模式过于无聊，结合当代大弹幕时代的趋向，决定着手做一个弹幕系统，活跃课堂气氛，使得课堂效果更佳。</a:t>
            </a:r>
            <a:endParaRPr lang="zh-CN" altLang="en-US" sz="1600" b="0" u="none">
              <a:latin typeface="造字工房悦圆演示版常规体" charset="-122"/>
              <a:ea typeface="造字工房悦圆演示版常规体" charset="-122"/>
              <a:cs typeface="宋体" panose="02010600030101010101" pitchFamily="2" charset="-122"/>
            </a:endParaRPr>
          </a:p>
        </p:txBody>
      </p:sp>
      <p:grpSp>
        <p:nvGrpSpPr>
          <p:cNvPr id="18" name="组合 17"/>
          <p:cNvGrpSpPr/>
          <p:nvPr/>
        </p:nvGrpSpPr>
        <p:grpSpPr>
          <a:xfrm>
            <a:off x="67945" y="720090"/>
            <a:ext cx="1623060" cy="492760"/>
            <a:chOff x="187" y="1215"/>
            <a:chExt cx="2556" cy="776"/>
          </a:xfrm>
        </p:grpSpPr>
        <p:pic>
          <p:nvPicPr>
            <p:cNvPr id="21"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87" y="1215"/>
              <a:ext cx="776" cy="776"/>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9"/>
            <p:cNvSpPr txBox="1"/>
            <p:nvPr/>
          </p:nvSpPr>
          <p:spPr>
            <a:xfrm>
              <a:off x="850" y="1348"/>
              <a:ext cx="1893" cy="562"/>
            </a:xfrm>
            <a:prstGeom prst="rect">
              <a:avLst/>
            </a:prstGeom>
            <a:noFill/>
          </p:spPr>
          <p:txBody>
            <a:bodyPr wrap="none" rtlCol="0">
              <a:spAutoFit/>
            </a:bodyPr>
            <a:p>
              <a:pPr algn="l"/>
              <a:r>
                <a:rPr lang="en-US" altLang="zh-CN" sz="1600" b="1" dirty="0">
                  <a:solidFill>
                    <a:schemeClr val="tx1">
                      <a:lumMod val="85000"/>
                      <a:lumOff val="15000"/>
                    </a:schemeClr>
                  </a:solidFill>
                  <a:latin typeface="造字工房朗倩（非商用）细体" charset="-122"/>
                  <a:ea typeface="造字工房朗倩（非商用）细体" charset="-122"/>
                </a:rPr>
                <a:t>产品的功能</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pic>
          <p:nvPicPr>
            <p:cNvPr id="23"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87" y="1215"/>
              <a:ext cx="776" cy="776"/>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9"/>
            <p:cNvSpPr txBox="1"/>
            <p:nvPr/>
          </p:nvSpPr>
          <p:spPr>
            <a:xfrm>
              <a:off x="850" y="1348"/>
              <a:ext cx="1893" cy="562"/>
            </a:xfrm>
            <a:prstGeom prst="rect">
              <a:avLst/>
            </a:prstGeom>
            <a:noFill/>
          </p:spPr>
          <p:txBody>
            <a:bodyPr wrap="none" rtlCol="0">
              <a:spAutoFit/>
            </a:bodyPr>
            <a:p>
              <a:pPr algn="l"/>
              <a:r>
                <a:rPr lang="en-US" altLang="zh-CN" sz="1600" b="1" dirty="0">
                  <a:solidFill>
                    <a:schemeClr val="tx1">
                      <a:lumMod val="85000"/>
                      <a:lumOff val="15000"/>
                    </a:schemeClr>
                  </a:solidFill>
                  <a:latin typeface="造字工房朗倩（非商用）细体" charset="-122"/>
                  <a:ea typeface="造字工房朗倩（非商用）细体" charset="-122"/>
                </a:rPr>
                <a:t>产品的功能</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grpSp>
      <p:pic>
        <p:nvPicPr>
          <p:cNvPr id="8" name="图片 36"/>
          <p:cNvPicPr>
            <a:picLocks noChangeAspect="1"/>
          </p:cNvPicPr>
          <p:nvPr/>
        </p:nvPicPr>
        <p:blipFill>
          <a:blip r:embed="rId3"/>
          <a:stretch>
            <a:fillRect/>
          </a:stretch>
        </p:blipFill>
        <p:spPr>
          <a:xfrm>
            <a:off x="1336040" y="1108075"/>
            <a:ext cx="7668895" cy="3615055"/>
          </a:xfrm>
          <a:prstGeom prst="rect">
            <a:avLst/>
          </a:prstGeom>
          <a:noFill/>
          <a:ln w="9525">
            <a:noFill/>
          </a:ln>
        </p:spPr>
      </p:pic>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7"/>
                                        </p:tgtEl>
                                      </p:cBhvr>
                                    </p:animEffect>
                                    <p:set>
                                      <p:cBhvr>
                                        <p:cTn id="7" dur="1" fill="hold">
                                          <p:stCondLst>
                                            <p:cond delay="499"/>
                                          </p:stCondLst>
                                        </p:cTn>
                                        <p:tgtEl>
                                          <p:spTgt spid="17"/>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00"/>
                                        </p:tgtEl>
                                      </p:cBhvr>
                                    </p:animEffect>
                                    <p:set>
                                      <p:cBhvr>
                                        <p:cTn id="10" dur="1" fill="hold">
                                          <p:stCondLst>
                                            <p:cond delay="499"/>
                                          </p:stCondLst>
                                        </p:cTn>
                                        <p:tgtEl>
                                          <p:spTgt spid="100"/>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7927</Words>
  <Application>WPS 演示</Application>
  <PresentationFormat>全屏显示(16:9)</PresentationFormat>
  <Paragraphs>1091</Paragraphs>
  <Slides>49</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49</vt:i4>
      </vt:variant>
    </vt:vector>
  </HeadingPairs>
  <TitlesOfParts>
    <vt:vector size="61" baseType="lpstr">
      <vt:lpstr>Arial</vt:lpstr>
      <vt:lpstr>宋体</vt:lpstr>
      <vt:lpstr>Wingdings</vt:lpstr>
      <vt:lpstr>造字工房朗倩（非商用）细体</vt:lpstr>
      <vt:lpstr>造字工房悦圆演示版常规体</vt:lpstr>
      <vt:lpstr>黑体</vt:lpstr>
      <vt:lpstr>Calibri</vt:lpstr>
      <vt:lpstr>微软雅黑</vt:lpstr>
      <vt:lpstr>Wingdings</vt:lpstr>
      <vt:lpstr>PingFang SC</vt:lpstr>
      <vt:lpstr>AMGDT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Asus</cp:lastModifiedBy>
  <cp:revision>228</cp:revision>
  <dcterms:created xsi:type="dcterms:W3CDTF">2017-03-11T13:44:00Z</dcterms:created>
  <dcterms:modified xsi:type="dcterms:W3CDTF">2017-05-02T02:46:41Z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2052-10.1.0.6207</vt:lpwstr>
  </property>
</Properties>
</file>