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7" r:id="rId3"/>
    <p:sldId id="519" r:id="rId5"/>
    <p:sldId id="596" r:id="rId6"/>
    <p:sldId id="557" r:id="rId7"/>
    <p:sldId id="636" r:id="rId8"/>
    <p:sldId id="638" r:id="rId9"/>
    <p:sldId id="637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324" r:id="rId24"/>
  </p:sldIdLst>
  <p:sldSz cx="9144000" cy="5143500" type="screen16x9"/>
  <p:notesSz cx="6858000" cy="9144000"/>
  <p:embeddedFontLst>
    <p:embeddedFont>
      <p:font typeface="Calibri" panose="020F0502020204030204" charset="0"/>
      <p:regular r:id="rId29"/>
      <p:bold r:id="rId30"/>
      <p:italic r:id="rId31"/>
      <p:boldItalic r:id="rId32"/>
    </p:embeddedFont>
    <p:embeddedFont>
      <p:font typeface="Tahoma" panose="020B0604030504040204" charset="0"/>
      <p:regular r:id="rId33"/>
      <p:bold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5050"/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12" y="-96"/>
      </p:cViewPr>
      <p:guideLst>
        <p:guide orient="horz" pos="17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media" Target="file:///C:\Users\Administrator\Desktop\G20\&#23567;&#37326;&#12522;&#12469;%20&#65288;&#23567;&#37326;&#20029;&#33678;&#65289;%20-%20Cachito.mp3" TargetMode="External"/><Relationship Id="rId1" Type="http://schemas.openxmlformats.org/officeDocument/2006/relationships/audio" Target="file:///C:\Users\Administrator\Desktop\G20\&#23567;&#37326;&#12522;&#12469;%20&#65288;&#23567;&#37326;&#20029;&#33678;&#65289;%20-%20Cachito.mp3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7620" y="2733675"/>
            <a:ext cx="4048125" cy="35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造字工房朗倩（非商用）细体" charset="-122"/>
                <a:ea typeface="造字工房朗倩（非商用）细体" charset="-122"/>
                <a:sym typeface="+mn-ea"/>
              </a:rPr>
              <a:t>——G20</a:t>
            </a:r>
            <a:r>
              <a:rPr sz="1600" b="1" dirty="0" smtClean="0">
                <a:latin typeface="造字工房朗倩（非商用）细体" charset="-122"/>
                <a:ea typeface="造字工房朗倩（非商用）细体" charset="-122"/>
              </a:rPr>
              <a:t>代码编写PPT</a:t>
            </a:r>
            <a:r>
              <a:rPr lang="zh-CN" sz="1600" b="1" dirty="0" smtClean="0">
                <a:latin typeface="造字工房朗倩（非商用）细体" charset="-122"/>
                <a:ea typeface="造字工房朗倩（非商用）细体" charset="-122"/>
              </a:rPr>
              <a:t>（</a:t>
            </a:r>
            <a:r>
              <a:rPr lang="en-US" altLang="zh-CN" sz="1600" b="1" dirty="0" smtClean="0">
                <a:latin typeface="造字工房朗倩（非商用）细体" charset="-122"/>
                <a:ea typeface="造字工房朗倩（非商用）细体" charset="-122"/>
              </a:rPr>
              <a:t>nodejs</a:t>
            </a:r>
            <a:r>
              <a:rPr lang="zh-CN" altLang="en-US" sz="1600" b="1" dirty="0" smtClean="0">
                <a:latin typeface="造字工房朗倩（非商用）细体" charset="-122"/>
                <a:ea typeface="造字工房朗倩（非商用）细体" charset="-122"/>
              </a:rPr>
              <a:t>版本</a:t>
            </a:r>
            <a:r>
              <a:rPr lang="zh-CN" sz="1600" b="1" dirty="0" smtClean="0">
                <a:latin typeface="造字工房朗倩（非商用）细体" charset="-122"/>
                <a:ea typeface="造字工房朗倩（非商用）细体" charset="-122"/>
              </a:rPr>
              <a:t>）</a:t>
            </a:r>
            <a:endParaRPr lang="zh-CN" sz="1600" b="1" dirty="0" smtClean="0"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185811" y="3286125"/>
            <a:ext cx="773100" cy="603237"/>
            <a:chOff x="5816" y="4526"/>
            <a:chExt cx="1217" cy="950"/>
          </a:xfrm>
        </p:grpSpPr>
        <p:sp>
          <p:nvSpPr>
            <p:cNvPr id="2" name="矩形 1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01" y="4883"/>
              <a:ext cx="1048" cy="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u="sng" dirty="0">
                  <a:latin typeface="造字工房朗倩（非商用）细体" charset="-122"/>
                  <a:ea typeface="造字工房朗倩（非商用）细体" charset="-122"/>
                </a:rPr>
                <a:t>B   B</a:t>
              </a:r>
              <a:endParaRPr lang="en-US" sz="1600" u="sng" dirty="0">
                <a:latin typeface="造字工房朗倩（非商用）细体" charset="-122"/>
                <a:ea typeface="造字工房朗倩（非商用）细体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986" y="4552"/>
              <a:ext cx="439" cy="331"/>
              <a:chOff x="5986" y="4552"/>
              <a:chExt cx="439" cy="331"/>
            </a:xfrm>
          </p:grpSpPr>
          <p:cxnSp>
            <p:nvCxnSpPr>
              <p:cNvPr id="4" name="直接连接符 3"/>
              <p:cNvCxnSpPr>
                <a:endCxn id="3" idx="0"/>
              </p:cNvCxnSpPr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小野リサ （小野丽莎） - Cachito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19745" y="3848100"/>
            <a:ext cx="619125" cy="619125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226310" y="1786890"/>
            <a:ext cx="4693285" cy="821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rgbClr val="0070C0"/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教学用</a:t>
            </a:r>
            <a:r>
              <a:rPr lang="zh-CN" altLang="en-US" sz="4400">
                <a:solidFill>
                  <a:srgbClr val="C00000"/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弹</a:t>
            </a:r>
            <a:r>
              <a:rPr lang="zh-CN" altLang="en-US" sz="4400">
                <a:solidFill>
                  <a:srgbClr val="FFC000"/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幕</a:t>
            </a:r>
            <a:r>
              <a:rPr lang="zh-CN" altLang="en-US" sz="4400">
                <a:solidFill>
                  <a:srgbClr val="00B050"/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系</a:t>
            </a:r>
            <a:r>
              <a:rPr lang="zh-CN" altLang="en-US" sz="4400">
                <a:solidFill>
                  <a:srgbClr val="7030A0"/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统</a:t>
            </a:r>
            <a:endParaRPr lang="zh-CN" altLang="en-US" sz="4400">
              <a:solidFill>
                <a:srgbClr val="7030A0"/>
              </a:solidFill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78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620" y="-2413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07615" y="947420"/>
            <a:ext cx="6053455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3).过长的逻辑条件组合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当因为较复杂的逻辑条件组合导致80个字符无法满足需求时，应当将每个条件独立一行，逻辑运算符放置在行首进行分隔，或将部分逻辑按逻辑组合进行分隔。最终将右括号)与左大括号{放在独立一行，保证与if内语句块能容易视觉辨识。如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83134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对齐缩进与换行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pic>
        <p:nvPicPr>
          <p:cNvPr id="-2147482619" name="图片 -2147482620" descr="IMG_2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8" y="2409508"/>
            <a:ext cx="3495675" cy="126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620" y="-2413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07615" y="947420"/>
            <a:ext cx="6053455" cy="655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4).过长的JSON和数组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如果对象属性较多导致每个属性一行占用空间过大，可以按语义或逻辑进行分组的组织，如：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83134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对齐缩进与换行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pic>
        <p:nvPicPr>
          <p:cNvPr id="-2147482618" name="图片 -2147482619" descr="IMG_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69098"/>
            <a:ext cx="497205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506980" y="2923540"/>
            <a:ext cx="6053455" cy="473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通过5个一组的分组，将每一行控制在合理的范围内，并且按逻辑进行了切分。 对于项目较多的数组，也可以采用相同的方法，如：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-2147482617" name="图片 -2147482618" descr="IMG_2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843" y="3400743"/>
            <a:ext cx="4543425" cy="113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620" y="-2413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85390" y="1180465"/>
            <a:ext cx="6053455" cy="1021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5).return语句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return如果用表达式的执行作为返回值，请把表达式和 return 放在同一行中，以免换行符被误解析为语句的结束而引起返回错误。return 关键字后若没有返回表达式，则返回 undefined。构造器的默认返回值为 this。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示例：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83134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对齐缩进与换行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pic>
        <p:nvPicPr>
          <p:cNvPr id="24" name="图片 -2147482617" descr="IMG_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35" y="2202180"/>
            <a:ext cx="3243580" cy="1646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7"/>
          <p:cNvSpPr txBox="1"/>
          <p:nvPr/>
        </p:nvSpPr>
        <p:spPr>
          <a:xfrm>
            <a:off x="3704392" y="2194838"/>
            <a:ext cx="1735455" cy="754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3.命名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8" name="矩形 7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30450" y="892175"/>
            <a:ext cx="6053455" cy="38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命名的方法通常有以下几类：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255395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1.1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术语说明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04110" y="1180782"/>
            <a:ext cx="50800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a).</a:t>
            </a:r>
            <a:r>
              <a:rPr lang="zh-CN" altLang="en-US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命名法说明</a:t>
            </a:r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1).camel</a:t>
            </a:r>
            <a:r>
              <a:rPr lang="zh-CN" altLang="en-US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命名法，形如</a:t>
            </a:r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thisIsAnApple 2).pascal</a:t>
            </a:r>
            <a:r>
              <a:rPr lang="zh-CN" altLang="en-US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命名法，形如</a:t>
            </a:r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ThisIsAnApple3).</a:t>
            </a:r>
            <a:r>
              <a:rPr lang="zh-CN" altLang="en-US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下划线命名法，形如</a:t>
            </a:r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this_is_an_apple · 4).</a:t>
            </a:r>
            <a:r>
              <a:rPr lang="zh-CN" altLang="en-US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中划线命名法，形如</a:t>
            </a:r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this-is-an-apple </a:t>
            </a:r>
            <a:endParaRPr lang="en-US" altLang="zh-CN"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  <a:p>
            <a:pPr marL="0" indent="0" algn="l"/>
            <a:endParaRPr lang="en-US" altLang="zh-CN"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  <a:p>
            <a:pPr marL="0" indent="0" algn="l"/>
            <a:r>
              <a:rPr lang="en-US" altLang="zh-CN"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</a:t>
            </a:r>
            <a:endParaRPr lang="zh-CN" altLang="en-US" sz="1000"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4110" y="2037080"/>
            <a:ext cx="6042025" cy="2734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zh-CN" altLang="en-US" sz="16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根据不同类型的内容，必须严格采用如下的命名法： </a:t>
            </a:r>
            <a:endParaRPr lang="zh-CN" altLang="en-US" sz="16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b).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变量名：必须使用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camel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c).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参数名：必须使用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camel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 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d).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函数名：必须使用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camel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e).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方法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/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属性：必须使用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camel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f).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私有（保护）成员：必须以下划线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_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开头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g).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常量名：必须使用全部大写的下划线命名法，如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IS_DEBUG_ENABLEDh).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类名：必须使用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pascal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i).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枚举名：必须使用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pascal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 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j).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枚举的属性：必须使用全部大写的下划线命名法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k).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命名空间：必须使用</a:t>
            </a:r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camel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命名法 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l).</a:t>
            </a:r>
            <a:r>
              <a:rPr lang="zh-CN" altLang="en-US" sz="10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语义：命名同时还需要关注语义，如： 变量名应当使用名词； </a:t>
            </a:r>
            <a:endParaRPr lang="zh-CN" altLang="en-US" sz="10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boolean</a:t>
            </a:r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类型的应当使用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is</a:t>
            </a:r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、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has</a:t>
            </a:r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等起头，表示其类型；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· </a:t>
            </a:r>
            <a:endParaRPr lang="en-US" altLang="zh-CN" sz="12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  <a:p>
            <a:pPr marL="0" indent="0" algn="l"/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函数名应当用动宾短语；类名应当用名词。</a:t>
            </a:r>
            <a:endParaRPr lang="zh-CN" altLang="en-US" sz="12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7"/>
          <p:cNvSpPr txBox="1"/>
          <p:nvPr/>
        </p:nvSpPr>
        <p:spPr>
          <a:xfrm>
            <a:off x="3687882" y="2194838"/>
            <a:ext cx="1767205" cy="754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4.注释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8" name="矩形 7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50795" y="892175"/>
            <a:ext cx="6053455" cy="600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造字工房朗倩（非商用）细体" charset="-122"/>
                <a:ea typeface="造字工房朗倩（非商用）细体" charset="-122"/>
                <a:sym typeface="+mn-ea"/>
              </a:rPr>
              <a:t>注释要尽量简单，清晰明了。着重注释的意思，对不太直观的部分进行注解：</a:t>
            </a:r>
            <a:endParaRPr sz="16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81788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4.注释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pic>
        <p:nvPicPr>
          <p:cNvPr id="-2147482615" name="图片 -2147482616" descr="IMG_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73" y="1492568"/>
            <a:ext cx="4657725" cy="273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50795" y="892175"/>
            <a:ext cx="6053455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造字工房朗倩（非商用）细体" charset="-122"/>
                <a:ea typeface="造字工房朗倩（非商用）细体" charset="-122"/>
                <a:sym typeface="+mn-ea"/>
              </a:rPr>
              <a:t>（当然这种直接定义一堆全局变量的做法不推荐） </a:t>
            </a:r>
            <a:endParaRPr sz="16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600">
                <a:latin typeface="造字工房朗倩（非商用）细体" charset="-122"/>
                <a:ea typeface="造字工房朗倩（非商用）细体" charset="-122"/>
                <a:sym typeface="+mn-ea"/>
              </a:rPr>
              <a:t>此外，JavaScript 的注释有两种"//" 和"/* .... */"，建议"//"用作代码行注释，"/* .... */"形式用作对整个代码段的注销，或较正式的声明中，如函数参数、功能、文件功能等的描述中：</a:t>
            </a:r>
            <a:endParaRPr sz="16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81788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4.注释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pic>
        <p:nvPicPr>
          <p:cNvPr id="-2147482614" name="图片 -2147482615" descr="IMG_2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95" y="2088515"/>
            <a:ext cx="6019800" cy="40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550795" y="2764790"/>
            <a:ext cx="5080000" cy="35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另：复制粘贴应注意注释是否与代码对应。</a:t>
            </a:r>
            <a:endParaRPr lang="zh-CN" altLang="en-US" sz="16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7"/>
          <p:cNvSpPr txBox="1"/>
          <p:nvPr/>
        </p:nvSpPr>
        <p:spPr>
          <a:xfrm>
            <a:off x="3687882" y="2194838"/>
            <a:ext cx="1791970" cy="754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5.声明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8" name="矩形 7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30450" y="892175"/>
            <a:ext cx="6053455" cy="38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1).变量的声明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255395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1.1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术语说明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04110" y="1180782"/>
            <a:ext cx="5080000" cy="117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尽管 JavaScript 语言并不要求在变量使用前先对变量进行声明。但我们还是应该养成这个好习惯。这样可以比较容易的检测出那些未经声明的变量，避免其变为隐藏的全局变量，造成隐患。</a:t>
            </a:r>
            <a:endParaRPr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  <a:p>
            <a:pPr marL="0" indent="0" algn="l"/>
            <a:r>
              <a:rPr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在函数的开始应先用 var 关键字声明函数中要使用的局部变量，注释变量的功能及代表的含义，且应以字母顺序排序。每个变量单独占一行，以便添加注释。这是因为 JavaScript 中只有函数的 {} 表明作用域，用 var 关键字声明的局部变量只在函数内有效，而未经 var 声明的变量则被视为全局变量。示例：</a:t>
            </a:r>
            <a:endParaRPr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0450" y="4037965"/>
            <a:ext cx="6042025" cy="655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用 var 声明过的变量 valueA 和没有声明的变量 valueB 是有区别的。特别需要注意的是，在函数内部用 var 声明的变量为局部变量，这样可以有效地避免因局部变量和全局变量同名而产生的错误。</a:t>
            </a:r>
            <a:endParaRPr lang="zh-CN" altLang="en-US" sz="12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</p:txBody>
      </p:sp>
      <p:pic>
        <p:nvPicPr>
          <p:cNvPr id="-2147482613" name="图片 -2147482614" descr="IMG_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33" y="2352040"/>
            <a:ext cx="3838575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8" y="100788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8272" y="982623"/>
            <a:ext cx="59055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目的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10111" y="75473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27" name="矩形 26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30" name="直接连接符 29"/>
              <p:cNvCxnSpPr>
                <a:endCxn id="28" idx="0"/>
              </p:cNvCxnSpPr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375535" y="2167255"/>
            <a:ext cx="6053455" cy="1487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本规范提供本小组（</a:t>
            </a:r>
            <a:r>
              <a:rPr lang="en-US">
                <a:latin typeface="造字工房朗倩（非商用）细体" charset="-122"/>
                <a:ea typeface="造字工房朗倩（非商用）细体" charset="-122"/>
                <a:sym typeface="+mn-ea"/>
              </a:rPr>
              <a:t>20</a:t>
            </a:r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组）JAVA</a:t>
            </a:r>
            <a:r>
              <a:rPr lang="en-US">
                <a:latin typeface="造字工房朗倩（非商用）细体" charset="-122"/>
                <a:ea typeface="造字工房朗倩（非商用）细体" charset="-122"/>
                <a:sym typeface="+mn-ea"/>
              </a:rPr>
              <a:t>script</a:t>
            </a:r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语言编码的统一标准，目的在于在软件开发过程中基于</a:t>
            </a:r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JAVA</a:t>
            </a:r>
            <a:r>
              <a:rPr lang="en-US">
                <a:latin typeface="造字工房朗倩（非商用）细体" charset="-122"/>
                <a:ea typeface="造字工房朗倩（非商用）细体" charset="-122"/>
                <a:sym typeface="+mn-ea"/>
              </a:rPr>
              <a:t>script</a:t>
            </a:r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语言的代码能够始终在整个开发团队中保持一致</a:t>
            </a:r>
            <a:r>
              <a:rPr lang="zh-CN">
                <a:latin typeface="造字工房朗倩（非商用）细体" charset="-122"/>
                <a:ea typeface="造字工房朗倩（非商用）细体" charset="-122"/>
                <a:sym typeface="+mn-ea"/>
              </a:rPr>
              <a:t>，提高代码质量，增强代码可读性，可重用性，可移植性</a:t>
            </a:r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，希望大家支持并做到。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sp>
        <p:nvSpPr>
          <p:cNvPr id="10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30450" y="892175"/>
            <a:ext cx="6053455" cy="38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2).函数的声明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255395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1.1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术语说明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04110" y="1180782"/>
            <a:ext cx="5080000" cy="101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函数也应在调用前进行声明，内部函数应在 var 声明内部变量的语句之后声明，可以清晰地表明内部变量和内部函数的作用域。 </a:t>
            </a:r>
            <a:endParaRPr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  <a:p>
            <a:pPr marL="0" indent="0" algn="l"/>
            <a:r>
              <a:rPr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此外，函数名紧接左括号'('之间，而右括号')'和后面的'{'之间要有个空格，以清楚地显示函数名以其参数部分，和函数体的开始。若函数为匿名 / 无名函数，则 function 关键字和左括号'('之间要留空格，否则可能误认为该函数的函数名为 function。</a:t>
            </a:r>
            <a:endParaRPr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  <a:p>
            <a:pPr marL="0" indent="0" algn="l"/>
            <a:r>
              <a:rPr sz="1000" b="0" u="none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</a:rPr>
              <a:t>内部函数声明示例：</a:t>
            </a:r>
            <a:endParaRPr sz="1000" b="0" u="none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0450" y="4037965"/>
            <a:ext cx="6042025" cy="473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造字工房朗倩（非商用）细体" charset="-122"/>
                <a:ea typeface="造字工房朗倩（非商用）细体" charset="-122"/>
                <a:cs typeface="Tahoma" panose="020B0604030504040204" charset="0"/>
                <a:sym typeface="+mn-ea"/>
              </a:rPr>
              <a:t>从上例的输出可以看出，inF() 函数仅在 outF() 函数的内部生效，局部变量 innerA 对内部函数的作用域生效。这样的编码方式使得变量和函数的作用域变得清晰。</a:t>
            </a:r>
            <a:endParaRPr lang="zh-CN" altLang="en-US" sz="1200">
              <a:solidFill>
                <a:srgbClr val="000000"/>
              </a:solidFill>
              <a:highlight>
                <a:srgbClr val="FFFFFF"/>
              </a:highlight>
              <a:latin typeface="造字工房朗倩（非商用）细体" charset="-122"/>
              <a:ea typeface="造字工房朗倩（非商用）细体" charset="-122"/>
              <a:cs typeface="Tahoma" panose="020B0604030504040204" charset="0"/>
              <a:sym typeface="+mn-ea"/>
            </a:endParaRPr>
          </a:p>
        </p:txBody>
      </p:sp>
      <p:pic>
        <p:nvPicPr>
          <p:cNvPr id="-2147482612" name="图片 -2147482613" descr="IMG_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3" y="2290128"/>
            <a:ext cx="3762375" cy="147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307" y="2231480"/>
            <a:ext cx="2012950" cy="555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THANKS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85811" y="3783330"/>
            <a:ext cx="773100" cy="603237"/>
            <a:chOff x="5816" y="4526"/>
            <a:chExt cx="1217" cy="950"/>
          </a:xfrm>
        </p:grpSpPr>
        <p:sp>
          <p:nvSpPr>
            <p:cNvPr id="8" name="矩形 7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TextBox 2"/>
            <p:cNvSpPr txBox="1"/>
            <p:nvPr/>
          </p:nvSpPr>
          <p:spPr>
            <a:xfrm>
              <a:off x="5901" y="4883"/>
              <a:ext cx="1048" cy="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u="sng" dirty="0">
                  <a:latin typeface="造字工房朗倩（非商用）细体" charset="-122"/>
                  <a:ea typeface="造字工房朗倩（非商用）细体" charset="-122"/>
                </a:rPr>
                <a:t>B   B</a:t>
              </a:r>
              <a:endParaRPr lang="en-US" sz="1600" u="sng" dirty="0">
                <a:latin typeface="造字工房朗倩（非商用）细体" charset="-122"/>
                <a:ea typeface="造字工房朗倩（非商用）细体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6" y="4552"/>
              <a:ext cx="439" cy="331"/>
              <a:chOff x="5986" y="4552"/>
              <a:chExt cx="439" cy="331"/>
            </a:xfrm>
          </p:grpSpPr>
          <p:cxnSp>
            <p:nvCxnSpPr>
              <p:cNvPr id="11" name="直接连接符 10"/>
              <p:cNvCxnSpPr>
                <a:endCxn id="9" idx="0"/>
              </p:cNvCxnSpPr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6582410" y="3641725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造字工房朗倩（非商用）细体" charset="-122"/>
                <a:ea typeface="造字工房朗倩（非商用）细体" charset="-122"/>
              </a:rPr>
              <a:t>小组：</a:t>
            </a:r>
            <a:r>
              <a:rPr lang="en-US" altLang="zh-CN">
                <a:latin typeface="造字工房朗倩（非商用）细体" charset="-122"/>
                <a:ea typeface="造字工房朗倩（非商用）细体" charset="-122"/>
              </a:rPr>
              <a:t>G20</a:t>
            </a:r>
            <a:endParaRPr lang="en-US" altLang="zh-CN"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2410" y="3996690"/>
            <a:ext cx="2388235" cy="938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造字工房朗倩（非商用）细体" charset="-122"/>
                <a:ea typeface="造字工房朗倩（非商用）细体" charset="-122"/>
              </a:rPr>
              <a:t>计划负责人：朱天琦</a:t>
            </a:r>
            <a:endParaRPr lang="zh-CN" altLang="en-US">
              <a:latin typeface="造字工房朗倩（非商用）细体" charset="-122"/>
              <a:ea typeface="造字工房朗倩（非商用）细体" charset="-122"/>
            </a:endParaRPr>
          </a:p>
          <a:p>
            <a:r>
              <a:rPr lang="zh-CN" altLang="en-US">
                <a:latin typeface="造字工房朗倩（非商用）细体" charset="-122"/>
                <a:ea typeface="造字工房朗倩（非商用）细体" charset="-122"/>
              </a:rPr>
              <a:t>会议记录：简浩男</a:t>
            </a:r>
            <a:endParaRPr lang="zh-CN" altLang="en-US">
              <a:latin typeface="造字工房朗倩（非商用）细体" charset="-122"/>
              <a:ea typeface="造字工房朗倩（非商用）细体" charset="-122"/>
            </a:endParaRPr>
          </a:p>
          <a:p>
            <a:r>
              <a:rPr lang="en-US" altLang="zh-CN">
                <a:latin typeface="造字工房朗倩（非商用）细体" charset="-122"/>
                <a:ea typeface="造字工房朗倩（非商用）细体" charset="-122"/>
              </a:rPr>
              <a:t>PPT</a:t>
            </a:r>
            <a:r>
              <a:rPr lang="zh-CN" altLang="en-US">
                <a:latin typeface="造字工房朗倩（非商用）细体" charset="-122"/>
                <a:ea typeface="造字工房朗倩（非商用）细体" charset="-122"/>
              </a:rPr>
              <a:t>：杨珂</a:t>
            </a:r>
            <a:endParaRPr lang="zh-CN" altLang="en-US"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994377" y="69794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61000"/>
                      </a14:imgEffect>
                      <a14:imgEffect>
                        <a14:sharpenSoften amoun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圆演示版常规体" charset="-122"/>
                  <a:ea typeface="造字工房悦圆演示版常规体" charset="-122"/>
                </a:rPr>
                <a:t>目录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圆演示版常规体" charset="-122"/>
                <a:ea typeface="造字工房悦圆演示版常规体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4580" y="1609090"/>
            <a:ext cx="2200275" cy="356870"/>
            <a:chOff x="3569" y="2492"/>
            <a:chExt cx="3465" cy="562"/>
          </a:xfrm>
        </p:grpSpPr>
        <p:sp>
          <p:nvSpPr>
            <p:cNvPr id="4" name="TextBox 46"/>
            <p:cNvSpPr txBox="1"/>
            <p:nvPr/>
          </p:nvSpPr>
          <p:spPr>
            <a:xfrm>
              <a:off x="3569" y="2492"/>
              <a:ext cx="3338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细体" charset="-122"/>
                  <a:ea typeface="造字工房朗倩（非商用）细体" charset="-122"/>
                  <a:sym typeface="+mn-ea"/>
                </a:rPr>
                <a:t>1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细体" charset="-122"/>
                  <a:ea typeface="造字工房朗倩（非商用）细体" charset="-122"/>
                  <a:sym typeface="+mn-ea"/>
                </a:rPr>
                <a:t>.嵌入规则</a:t>
              </a:r>
              <a:endPara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圆演示版常规体" charset="-122"/>
                <a:ea typeface="造字工房悦圆演示版常规体" charset="-122"/>
              </a:endParaRPr>
            </a:p>
          </p:txBody>
        </p:sp>
        <p:sp>
          <p:nvSpPr>
            <p:cNvPr id="12" name="椭圆 11">
              <a:hlinkClick r:id="rId3" action="ppaction://hlinksldjump"/>
            </p:cNvPr>
            <p:cNvSpPr/>
            <p:nvPr/>
          </p:nvSpPr>
          <p:spPr>
            <a:xfrm>
              <a:off x="6696" y="2604"/>
              <a:ext cx="338" cy="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84580" y="2395855"/>
            <a:ext cx="2200275" cy="356870"/>
            <a:chOff x="3569" y="3670"/>
            <a:chExt cx="3465" cy="562"/>
          </a:xfrm>
        </p:grpSpPr>
        <p:sp>
          <p:nvSpPr>
            <p:cNvPr id="2" name="TextBox 46"/>
            <p:cNvSpPr txBox="1"/>
            <p:nvPr/>
          </p:nvSpPr>
          <p:spPr>
            <a:xfrm>
              <a:off x="3569" y="3670"/>
              <a:ext cx="3127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细体" charset="-122"/>
                  <a:ea typeface="造字工房朗倩（非商用）细体" charset="-122"/>
                  <a:sym typeface="+mn-ea"/>
                </a:rPr>
                <a:t>2.对齐缩进与换行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  <a:sym typeface="+mn-ea"/>
              </a:endParaRPr>
            </a:p>
          </p:txBody>
        </p:sp>
        <p:sp>
          <p:nvSpPr>
            <p:cNvPr id="47" name="椭圆 46">
              <a:hlinkClick r:id="rId4" action="ppaction://hlinksldjump"/>
            </p:cNvPr>
            <p:cNvSpPr/>
            <p:nvPr/>
          </p:nvSpPr>
          <p:spPr>
            <a:xfrm>
              <a:off x="6696" y="3782"/>
              <a:ext cx="338" cy="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19650" y="1609090"/>
            <a:ext cx="2200275" cy="356870"/>
            <a:chOff x="8334" y="3275"/>
            <a:chExt cx="3465" cy="562"/>
          </a:xfrm>
        </p:grpSpPr>
        <p:sp>
          <p:nvSpPr>
            <p:cNvPr id="20" name="椭圆 19">
              <a:hlinkClick r:id="rId4" action="ppaction://hlinksldjump"/>
            </p:cNvPr>
            <p:cNvSpPr/>
            <p:nvPr/>
          </p:nvSpPr>
          <p:spPr>
            <a:xfrm>
              <a:off x="11461" y="3387"/>
              <a:ext cx="338" cy="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TextBox 46"/>
            <p:cNvSpPr txBox="1"/>
            <p:nvPr/>
          </p:nvSpPr>
          <p:spPr>
            <a:xfrm>
              <a:off x="8334" y="3275"/>
              <a:ext cx="160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细体" charset="-122"/>
                  <a:ea typeface="造字工房朗倩（非商用）细体" charset="-122"/>
                  <a:sym typeface="+mn-ea"/>
                </a:rPr>
                <a:t>3.命名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19650" y="2393315"/>
            <a:ext cx="2200275" cy="356870"/>
            <a:chOff x="3569" y="3670"/>
            <a:chExt cx="3465" cy="562"/>
          </a:xfrm>
        </p:grpSpPr>
        <p:sp>
          <p:nvSpPr>
            <p:cNvPr id="13" name="TextBox 46"/>
            <p:cNvSpPr txBox="1"/>
            <p:nvPr/>
          </p:nvSpPr>
          <p:spPr>
            <a:xfrm>
              <a:off x="3569" y="3670"/>
              <a:ext cx="3127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细体" charset="-122"/>
                  <a:ea typeface="造字工房朗倩（非商用）细体" charset="-122"/>
                  <a:sym typeface="+mn-ea"/>
                </a:rPr>
                <a:t>4.注释</a:t>
              </a:r>
              <a:endPara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圆演示版常规体" charset="-122"/>
                <a:ea typeface="造字工房悦圆演示版常规体" charset="-122"/>
              </a:endParaRPr>
            </a:p>
          </p:txBody>
        </p:sp>
        <p:sp>
          <p:nvSpPr>
            <p:cNvPr id="25" name="椭圆 24">
              <a:hlinkClick r:id="rId4" action="ppaction://hlinksldjump"/>
            </p:cNvPr>
            <p:cNvSpPr/>
            <p:nvPr/>
          </p:nvSpPr>
          <p:spPr>
            <a:xfrm>
              <a:off x="6696" y="3782"/>
              <a:ext cx="338" cy="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89910" y="3253740"/>
            <a:ext cx="2200275" cy="356870"/>
            <a:chOff x="3569" y="3670"/>
            <a:chExt cx="3465" cy="562"/>
          </a:xfrm>
        </p:grpSpPr>
        <p:sp>
          <p:nvSpPr>
            <p:cNvPr id="27" name="TextBox 46"/>
            <p:cNvSpPr txBox="1"/>
            <p:nvPr/>
          </p:nvSpPr>
          <p:spPr>
            <a:xfrm>
              <a:off x="3569" y="3670"/>
              <a:ext cx="3127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细体" charset="-122"/>
                  <a:ea typeface="造字工房朗倩（非商用）细体" charset="-122"/>
                  <a:sym typeface="+mn-ea"/>
                </a:rPr>
                <a:t>5.声明</a:t>
              </a:r>
              <a:endPara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圆演示版常规体" charset="-122"/>
                <a:ea typeface="造字工房悦圆演示版常规体" charset="-122"/>
              </a:endParaRPr>
            </a:p>
          </p:txBody>
        </p:sp>
        <p:sp>
          <p:nvSpPr>
            <p:cNvPr id="28" name="椭圆 27">
              <a:hlinkClick r:id="rId4" action="ppaction://hlinksldjump"/>
            </p:cNvPr>
            <p:cNvSpPr/>
            <p:nvPr/>
          </p:nvSpPr>
          <p:spPr>
            <a:xfrm>
              <a:off x="6696" y="3782"/>
              <a:ext cx="338" cy="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24" name="矩形 23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7"/>
          <p:cNvSpPr txBox="1"/>
          <p:nvPr/>
        </p:nvSpPr>
        <p:spPr>
          <a:xfrm>
            <a:off x="3265607" y="2194838"/>
            <a:ext cx="2613025" cy="754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1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.嵌入规则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8" name="矩形 7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8" y="100788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8272" y="982623"/>
            <a:ext cx="115697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1.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  <a:sym typeface="+mn-ea"/>
              </a:rPr>
              <a:t>嵌入规则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10111" y="75473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27" name="矩形 26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30" name="直接连接符 29"/>
              <p:cNvCxnSpPr>
                <a:endCxn id="28" idx="0"/>
              </p:cNvCxnSpPr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375535" y="2167255"/>
            <a:ext cx="6053455" cy="1212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Javascript程序应该尽量放在.js的文件中，需要调用的时候在页面中以&lt;script src="filename.js"&gt;的形式包含进来。Javascript代码若不是该页面专用的，则应尽量避免在页面中直接编写Javascript代码。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sp>
        <p:nvSpPr>
          <p:cNvPr id="10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7"/>
          <p:cNvSpPr txBox="1"/>
          <p:nvPr/>
        </p:nvSpPr>
        <p:spPr>
          <a:xfrm>
            <a:off x="2422962" y="2194838"/>
            <a:ext cx="4297045" cy="754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2.对齐缩进与换行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8" name="矩形 7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93010" y="947420"/>
            <a:ext cx="6053455" cy="3681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a) 缩进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在同一系统中应采用同一种缩进标准，本文提倡缩进大小为4个空格。各编译器对Tab键所代替的空白大小定义不同。建议在设置开发环境时，将编辑器里的Tab快捷键重新设置成4个空格。多数编译器提供了此功能。否则建议按4次空格来进行缩进。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b) 换行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在以下位置必须换行：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每个独立语句结束后；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if、else、catch、finally、while等关键字前；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运算符处换行时，运算符必须在新行的行首。 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>
                <a:latin typeface="造字工房朗倩（非商用）细体" charset="-122"/>
                <a:ea typeface="造字工房朗倩（非商用）细体" charset="-122"/>
                <a:sym typeface="+mn-ea"/>
              </a:rPr>
              <a:t>对于因为单行长度超过限制时产生的换行，参考行长度中的策略进行分隔。</a:t>
            </a:r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83134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对齐缩进与换行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07615" y="947420"/>
            <a:ext cx="6053455" cy="184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1).字符串过长截断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每行代码应小于80个字符。若代码较长应尽量换行，换行应选择在操作符和标点符号之后，最好是在分号“;”或逗号“,”之后。下一行代码相对上一行缩进4个空格。这样可以有效防止复制粘贴引起的代码缺失等错误并增强可读性。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按一定长度截断字符串，并使用+运算符进行连接。分隔字符串尽量按语义进行，如不要在一个完整的名词中间断开。特别的，对于HTML片段的拼接，通过缩进，保持和HTML相同的结构：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endParaRPr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83134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对齐缩进与换行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pic>
        <p:nvPicPr>
          <p:cNvPr id="-2147482623" name="图片 -214748262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98" y="2323783"/>
            <a:ext cx="5038725" cy="101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507615" y="3502660"/>
            <a:ext cx="3990340" cy="2901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也可使用数组来进行拼接，相对+运算更容易调整缩进：</a:t>
            </a:r>
            <a:endParaRPr lang="zh-CN" altLang="en-US"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-2147482622" name="图片 -2147482623" descr="IMG_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615" y="3715068"/>
            <a:ext cx="4152900" cy="126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620" y="-2413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188901" y="891896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07615" y="947420"/>
            <a:ext cx="6053455" cy="655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2).三元运算符过长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  <a:p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三元运算符由3部分组成，因此其换行应当根据每个部分的长度不同，形成3种不同的情况：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6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3" y="89231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371277" y="867053"/>
            <a:ext cx="1831340" cy="356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2.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细体" charset="-122"/>
                <a:ea typeface="造字工房朗倩（非商用）细体" charset="-122"/>
              </a:rPr>
              <a:t>对齐缩进与换行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9375" y="4516120"/>
            <a:ext cx="729615" cy="552278"/>
            <a:chOff x="5816" y="4526"/>
            <a:chExt cx="1217" cy="950"/>
          </a:xfrm>
        </p:grpSpPr>
        <p:sp>
          <p:nvSpPr>
            <p:cNvPr id="10" name="矩形 9"/>
            <p:cNvSpPr/>
            <p:nvPr/>
          </p:nvSpPr>
          <p:spPr>
            <a:xfrm>
              <a:off x="5816" y="4872"/>
              <a:ext cx="1217" cy="604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6" y="4552"/>
              <a:ext cx="437" cy="330"/>
              <a:chOff x="5986" y="4552"/>
              <a:chExt cx="437" cy="33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6108" y="4675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6720000">
              <a:off x="6506" y="4580"/>
              <a:ext cx="438" cy="330"/>
              <a:chOff x="5986" y="4552"/>
              <a:chExt cx="438" cy="33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10" y="4676"/>
                <a:ext cx="315" cy="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5986" y="4552"/>
                <a:ext cx="124" cy="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灯片编号占位符 7"/>
          <p:cNvSpPr>
            <a:spLocks noGrp="1"/>
          </p:cNvSpPr>
          <p:nvPr/>
        </p:nvSpPr>
        <p:spPr>
          <a:xfrm>
            <a:off x="7800975" y="4771390"/>
            <a:ext cx="582295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913308-F349-4B6D-A68A-DD1791B4A57B}" type="slidenum">
              <a:rPr lang="zh-CN" altLang="en-US" sz="1600" smtClean="0">
                <a:solidFill>
                  <a:schemeClr val="tx1"/>
                </a:solidFill>
                <a:latin typeface="造字工房朗倩（非商用）细体" charset="-122"/>
                <a:ea typeface="造字工房朗倩（非商用）细体" charset="-122"/>
              </a:rPr>
            </a:fld>
            <a:endParaRPr lang="zh-CN" altLang="en-US" sz="1600" smtClean="0">
              <a:solidFill>
                <a:schemeClr val="tx1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07615" y="3299460"/>
            <a:ext cx="1554480" cy="2901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1200">
                <a:latin typeface="造字工房朗倩（非商用）细体" charset="-122"/>
                <a:ea typeface="造字工房朗倩（非商用）细体" charset="-122"/>
                <a:sym typeface="+mn-ea"/>
              </a:rPr>
              <a:t>不得出现以下情况：</a:t>
            </a:r>
            <a:endParaRPr sz="1200">
              <a:latin typeface="造字工房朗倩（非商用）细体" charset="-122"/>
              <a:ea typeface="造字工房朗倩（非商用）细体" charset="-122"/>
              <a:sym typeface="+mn-ea"/>
            </a:endParaRPr>
          </a:p>
        </p:txBody>
      </p:sp>
      <p:pic>
        <p:nvPicPr>
          <p:cNvPr id="-2147482621" name="图片 -2147482622" descr="IMG_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1417003"/>
            <a:ext cx="4876800" cy="168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0" name="图片 -2147482621" descr="IMG_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485" y="3744913"/>
            <a:ext cx="4038600" cy="80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2650</Words>
  <Application>WPS 演示</Application>
  <PresentationFormat>全屏显示(16:9)</PresentationFormat>
  <Paragraphs>190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造字工房朗倩（非商用）细体</vt:lpstr>
      <vt:lpstr>造字工房悦圆演示版常规体</vt:lpstr>
      <vt:lpstr>Helvetica Neue</vt:lpstr>
      <vt:lpstr>Source Code Pro</vt:lpstr>
      <vt:lpstr>Calibri</vt:lpstr>
      <vt:lpstr>微软雅黑</vt:lpstr>
      <vt:lpstr>RomanS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189</cp:revision>
  <dcterms:created xsi:type="dcterms:W3CDTF">2017-03-11T13:44:00Z</dcterms:created>
  <dcterms:modified xsi:type="dcterms:W3CDTF">2017-05-21T08:21:39Z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