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511" r:id="rId4"/>
    <p:sldId id="280" r:id="rId5"/>
    <p:sldId id="465" r:id="rId6"/>
    <p:sldId id="315" r:id="rId7"/>
    <p:sldId id="353" r:id="rId8"/>
    <p:sldId id="380" r:id="rId9"/>
    <p:sldId id="458" r:id="rId10"/>
    <p:sldId id="459" r:id="rId11"/>
    <p:sldId id="552" r:id="rId12"/>
    <p:sldId id="384" r:id="rId13"/>
    <p:sldId id="386" r:id="rId14"/>
    <p:sldId id="387" r:id="rId15"/>
    <p:sldId id="388" r:id="rId16"/>
    <p:sldId id="389" r:id="rId17"/>
    <p:sldId id="470" r:id="rId18"/>
    <p:sldId id="471" r:id="rId19"/>
    <p:sldId id="472" r:id="rId20"/>
    <p:sldId id="390" r:id="rId21"/>
    <p:sldId id="391" r:id="rId22"/>
    <p:sldId id="369" r:id="rId23"/>
    <p:sldId id="392" r:id="rId24"/>
    <p:sldId id="393" r:id="rId25"/>
    <p:sldId id="394" r:id="rId26"/>
    <p:sldId id="396" r:id="rId27"/>
    <p:sldId id="397" r:id="rId28"/>
    <p:sldId id="398" r:id="rId29"/>
    <p:sldId id="428" r:id="rId30"/>
    <p:sldId id="416" r:id="rId31"/>
    <p:sldId id="323" r:id="rId32"/>
    <p:sldId id="461" r:id="rId33"/>
    <p:sldId id="462" r:id="rId34"/>
    <p:sldId id="449" r:id="rId35"/>
    <p:sldId id="463" r:id="rId36"/>
    <p:sldId id="418" r:id="rId37"/>
    <p:sldId id="446" r:id="rId38"/>
    <p:sldId id="447" r:id="rId39"/>
    <p:sldId id="507" r:id="rId40"/>
    <p:sldId id="419" r:id="rId41"/>
    <p:sldId id="584" r:id="rId42"/>
    <p:sldId id="445" r:id="rId43"/>
    <p:sldId id="324" r:id="rId44"/>
  </p:sldIdLst>
  <p:sldSz cx="9144000" cy="5143500" type="screen16x9"/>
  <p:notesSz cx="6858000" cy="9144000"/>
  <p:embeddedFontLst>
    <p:embeddedFont>
      <p:font typeface="黑体" panose="02010609060101010101" charset="-122"/>
      <p:regular r:id="rId48"/>
    </p:embeddedFont>
    <p:embeddedFont>
      <p:font typeface="Calibri" panose="020F0502020204030204" charset="0"/>
      <p:regular r:id="rId49"/>
      <p:bold r:id="rId50"/>
      <p:italic r:id="rId51"/>
      <p:boldItalic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583"/>
        <p:guide pos="292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font" Target="fonts/font5.fntdata"/><Relationship Id="rId51" Type="http://schemas.openxmlformats.org/officeDocument/2006/relationships/font" Target="fonts/font4.fntdata"/><Relationship Id="rId50" Type="http://schemas.openxmlformats.org/officeDocument/2006/relationships/font" Target="fonts/font3.fntdata"/><Relationship Id="rId5" Type="http://schemas.openxmlformats.org/officeDocument/2006/relationships/slide" Target="slides/slide3.xml"/><Relationship Id="rId49" Type="http://schemas.openxmlformats.org/officeDocument/2006/relationships/font" Target="fonts/font2.fntdata"/><Relationship Id="rId48" Type="http://schemas.openxmlformats.org/officeDocument/2006/relationships/font" Target="fonts/font1.fntdata"/><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microsoft.com/office/2007/relationships/hdphoto" Target="../media/hdphoto4.wdp"/><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 Target="slide30.xml"/><Relationship Id="rId8" Type="http://schemas.openxmlformats.org/officeDocument/2006/relationships/slide" Target="slide26.xml"/><Relationship Id="rId7" Type="http://schemas.openxmlformats.org/officeDocument/2006/relationships/slide" Target="slide1.xml"/><Relationship Id="rId6" Type="http://schemas.openxmlformats.org/officeDocument/2006/relationships/slide" Target="slide19.xml"/><Relationship Id="rId5" Type="http://schemas.openxmlformats.org/officeDocument/2006/relationships/slide" Target="slide8.xml"/><Relationship Id="rId4" Type="http://schemas.openxmlformats.org/officeDocument/2006/relationships/slide" Target="slide11.xml"/><Relationship Id="rId3" Type="http://schemas.openxmlformats.org/officeDocument/2006/relationships/slide" Target="slide3.xml"/><Relationship Id="rId2" Type="http://schemas.microsoft.com/office/2007/relationships/hdphoto" Target="../media/hdphoto1.wdp"/><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1.png"/><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4.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image" Target="../media/image25.png"/><Relationship Id="rId8" Type="http://schemas.microsoft.com/office/2007/relationships/hdphoto" Target="../media/hdphoto2.wdp"/><Relationship Id="rId7" Type="http://schemas.openxmlformats.org/officeDocument/2006/relationships/image" Target="../media/image4.png"/><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3.png"/><Relationship Id="rId11" Type="http://schemas.openxmlformats.org/officeDocument/2006/relationships/slideLayout" Target="../slideLayouts/slideLayout7.xml"/><Relationship Id="rId10" Type="http://schemas.openxmlformats.org/officeDocument/2006/relationships/slide" Target="slide1.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microsoft.com/office/2007/relationships/hdphoto" Target="../media/hdphoto4.wdp"/><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microsoft.com/office/2007/relationships/hdphoto" Target="../media/hdphoto2.wdp"/><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microsoft.com/office/2007/relationships/hdphoto" Target="../media/hdphoto2.wdp"/><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3.png"/><Relationship Id="rId2" Type="http://schemas.microsoft.com/office/2007/relationships/hdphoto" Target="../media/hdphoto2.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hdphoto2.wdp"/><Relationship Id="rId3" Type="http://schemas.openxmlformats.org/officeDocument/2006/relationships/image" Target="../media/image4.png"/><Relationship Id="rId2" Type="http://schemas.microsoft.com/office/2007/relationships/hdphoto" Target="../media/hdphoto3.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pic>
        <p:nvPicPr>
          <p:cNvPr id="14" name="图片 13" descr="C:\Users\Administrator\Desktop\G20\LOGO.pngLOGO"/>
          <p:cNvPicPr>
            <a:picLocks noChangeAspect="1"/>
          </p:cNvPicPr>
          <p:nvPr/>
        </p:nvPicPr>
        <p:blipFill>
          <a:blip r:embed="rId4"/>
          <a:srcRect/>
          <a:stretch>
            <a:fillRect/>
          </a:stretch>
        </p:blipFill>
        <p:spPr>
          <a:xfrm>
            <a:off x="3848100" y="2550160"/>
            <a:ext cx="1449705" cy="123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510" y="10160"/>
            <a:ext cx="4628515" cy="3295015"/>
          </a:xfrm>
          <a:prstGeom prst="rect">
            <a:avLst/>
          </a:prstGeom>
        </p:spPr>
      </p:pic>
      <p:pic>
        <p:nvPicPr>
          <p:cNvPr id="3" name="图片 2"/>
          <p:cNvPicPr>
            <a:picLocks noChangeAspect="1"/>
          </p:cNvPicPr>
          <p:nvPr/>
        </p:nvPicPr>
        <p:blipFill>
          <a:blip r:embed="rId2"/>
          <a:stretch>
            <a:fillRect/>
          </a:stretch>
        </p:blipFill>
        <p:spPr>
          <a:xfrm>
            <a:off x="4612005" y="10160"/>
            <a:ext cx="4525010" cy="3295015"/>
          </a:xfrm>
          <a:prstGeom prst="rect">
            <a:avLst/>
          </a:prstGeom>
        </p:spPr>
      </p:pic>
      <p:pic>
        <p:nvPicPr>
          <p:cNvPr id="4" name="图片 3"/>
          <p:cNvPicPr>
            <a:picLocks noChangeAspect="1"/>
          </p:cNvPicPr>
          <p:nvPr/>
        </p:nvPicPr>
        <p:blipFill>
          <a:blip r:embed="rId3"/>
          <a:stretch>
            <a:fillRect/>
          </a:stretch>
        </p:blipFill>
        <p:spPr>
          <a:xfrm>
            <a:off x="-16510" y="2281555"/>
            <a:ext cx="5285740" cy="2866390"/>
          </a:xfrm>
          <a:prstGeom prst="rect">
            <a:avLst/>
          </a:prstGeom>
        </p:spPr>
      </p:pic>
      <p:pic>
        <p:nvPicPr>
          <p:cNvPr id="5" name="图片 4"/>
          <p:cNvPicPr>
            <a:picLocks noChangeAspect="1"/>
          </p:cNvPicPr>
          <p:nvPr/>
        </p:nvPicPr>
        <p:blipFill>
          <a:blip r:embed="rId4"/>
          <a:stretch>
            <a:fillRect/>
          </a:stretch>
        </p:blipFill>
        <p:spPr>
          <a:xfrm>
            <a:off x="4689475" y="1957705"/>
            <a:ext cx="4447540" cy="3190240"/>
          </a:xfrm>
          <a:prstGeom prst="rect">
            <a:avLst/>
          </a:prstGeom>
        </p:spPr>
      </p:pic>
      <p:pic>
        <p:nvPicPr>
          <p:cNvPr id="6" name="图片 5"/>
          <p:cNvPicPr>
            <a:picLocks noChangeAspect="1"/>
          </p:cNvPicPr>
          <p:nvPr/>
        </p:nvPicPr>
        <p:blipFill>
          <a:blip r:embed="rId5"/>
          <a:stretch>
            <a:fillRect/>
          </a:stretch>
        </p:blipFill>
        <p:spPr>
          <a:xfrm>
            <a:off x="-16510" y="10160"/>
            <a:ext cx="6592570" cy="2807335"/>
          </a:xfrm>
          <a:prstGeom prst="rect">
            <a:avLst/>
          </a:prstGeom>
        </p:spPr>
      </p:pic>
      <p:pic>
        <p:nvPicPr>
          <p:cNvPr id="7" name="图片 6"/>
          <p:cNvPicPr>
            <a:picLocks noChangeAspect="1"/>
          </p:cNvPicPr>
          <p:nvPr/>
        </p:nvPicPr>
        <p:blipFill>
          <a:blip r:embed="rId6"/>
          <a:stretch>
            <a:fillRect/>
          </a:stretch>
        </p:blipFill>
        <p:spPr>
          <a:xfrm>
            <a:off x="-16510" y="2531110"/>
            <a:ext cx="6592570" cy="2616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应交付</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成果</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5" y="4883"/>
              <a:ext cx="610" cy="614"/>
            </a:xfrm>
            <a:prstGeom prst="rect">
              <a:avLst/>
            </a:prstGeom>
            <a:noFill/>
          </p:spPr>
          <p:txBody>
            <a:bodyPr wrap="non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需完成的软件</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79" y="4907"/>
              <a:ext cx="89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532380" y="98107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1.  web APP</a:t>
            </a:r>
            <a:endParaRPr lang="en-US" altLang="zh-CN" sz="2800" b="0" i="1"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32380" y="148145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2.PC</a:t>
            </a:r>
            <a:r>
              <a:rPr lang="zh-CN" altLang="en-US" sz="2800" b="0" i="1" u="none">
                <a:latin typeface="造字工房朗倩（非商用）细体" charset="-122"/>
                <a:ea typeface="造字工房朗倩（非商用）细体" charset="-122"/>
                <a:cs typeface="宋体" panose="02010600030101010101" pitchFamily="2" charset="-122"/>
              </a:rPr>
              <a:t>桌面客户端</a:t>
            </a:r>
            <a:endParaRPr lang="zh-CN" altLang="en-US" sz="2800">
              <a:latin typeface="造字工房朗倩（非商用）细体" charset="-122"/>
              <a:ea typeface="造字工房朗倩（非商用）细体" charset="-122"/>
            </a:endParaRPr>
          </a:p>
        </p:txBody>
      </p:sp>
      <p:cxnSp>
        <p:nvCxnSpPr>
          <p:cNvPr id="6" name="直接连接符 5"/>
          <p:cNvCxnSpPr/>
          <p:nvPr/>
        </p:nvCxnSpPr>
        <p:spPr>
          <a:xfrm>
            <a:off x="179070" y="2465070"/>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2781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395407" y="275617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文本框 12"/>
          <p:cNvSpPr txBox="1"/>
          <p:nvPr/>
        </p:nvSpPr>
        <p:spPr>
          <a:xfrm>
            <a:off x="2105025" y="2781300"/>
            <a:ext cx="5080000" cy="389890"/>
          </a:xfrm>
          <a:prstGeom prst="rect">
            <a:avLst/>
          </a:prstGeom>
          <a:noFill/>
          <a:ln w="9525">
            <a:noFill/>
          </a:ln>
        </p:spPr>
        <p:txBody>
          <a:bodyPr>
            <a:spAutoFit/>
          </a:bodyPr>
          <a:p>
            <a:pPr marL="0" indent="0" algn="l"/>
            <a:r>
              <a:rPr lang="zh-CN" altLang="en-US" b="0" u="none">
                <a:latin typeface="造字工房朗倩（非商用）细体" charset="-122"/>
                <a:ea typeface="造字工房朗倩（非商用）细体" charset="-122"/>
                <a:cs typeface="宋体" panose="02010600030101010101" pitchFamily="2" charset="-122"/>
              </a:rPr>
              <a:t>用户操作手册：本手册详细描述软件的功能、性</a:t>
            </a:r>
            <a:endParaRPr lang="zh-CN" altLang="en-US">
              <a:latin typeface="造字工房朗倩（非商用）细体" charset="-122"/>
              <a:ea typeface="造字工房朗倩（非商用）细体" charset="-122"/>
            </a:endParaRPr>
          </a:p>
        </p:txBody>
      </p:sp>
      <p:sp>
        <p:nvSpPr>
          <p:cNvPr id="15" name="文本框 14"/>
          <p:cNvSpPr txBox="1"/>
          <p:nvPr/>
        </p:nvSpPr>
        <p:spPr>
          <a:xfrm>
            <a:off x="2105025" y="3749040"/>
            <a:ext cx="5809615" cy="389890"/>
          </a:xfrm>
          <a:prstGeom prst="rect">
            <a:avLst/>
          </a:prstGeom>
          <a:noFill/>
        </p:spPr>
        <p:txBody>
          <a:bodyPr wrap="square" rtlCol="0" anchor="t">
            <a:spAutoFit/>
          </a:bodyPr>
          <a:p>
            <a:pPr marL="0" indent="0" algn="l"/>
            <a:r>
              <a:rPr lang="zh-CN" altLang="en-US">
                <a:latin typeface="造字工房朗倩（非商用）细体" charset="-122"/>
                <a:ea typeface="造字工房朗倩（非商用）细体" charset="-122"/>
                <a:cs typeface="宋体" panose="02010600030101010101" pitchFamily="2" charset="-122"/>
                <a:sym typeface="+mn-ea"/>
              </a:rPr>
              <a:t>别是操作方法的具体细节。</a:t>
            </a:r>
            <a:endParaRPr lang="zh-CN" altLang="en-US"/>
          </a:p>
        </p:txBody>
      </p:sp>
      <p:sp>
        <p:nvSpPr>
          <p:cNvPr id="16" name="文本框 15"/>
          <p:cNvSpPr txBox="1"/>
          <p:nvPr/>
        </p:nvSpPr>
        <p:spPr>
          <a:xfrm>
            <a:off x="2105025" y="3112770"/>
            <a:ext cx="5669280"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能和用户界面，使用户对如何使用该软件得到具体的了</a:t>
            </a:r>
            <a:endParaRPr lang="zh-CN" altLang="en-US"/>
          </a:p>
        </p:txBody>
      </p:sp>
      <p:sp>
        <p:nvSpPr>
          <p:cNvPr id="17" name="文本框 16"/>
          <p:cNvSpPr txBox="1"/>
          <p:nvPr/>
        </p:nvSpPr>
        <p:spPr>
          <a:xfrm>
            <a:off x="2105025" y="3430270"/>
            <a:ext cx="5743575"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解</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为操作人员提供该软件各种运行情况的有关知识，特</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13" grpId="0"/>
      <p:bldP spid="16" grpId="0"/>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20" y="-14605"/>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须提交内部的文档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326696" y="8664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1" name="文本框 20"/>
          <p:cNvSpPr txBox="1"/>
          <p:nvPr/>
        </p:nvSpPr>
        <p:spPr>
          <a:xfrm>
            <a:off x="2546985" y="892175"/>
            <a:ext cx="6297295" cy="84455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可行性分析报告</a:t>
            </a:r>
            <a:r>
              <a:rPr lang="zh-CN" altLang="en-US" sz="1600" b="0" u="none">
                <a:latin typeface="造字工房朗倩（非商用）细体" charset="-122"/>
                <a:ea typeface="造字工房朗倩（非商用）细体" charset="-122"/>
                <a:cs typeface="宋体" panose="02010600030101010101" pitchFamily="2" charset="-122"/>
              </a:rPr>
              <a:t>：说明该软件开发项目的实现在技术上、经济上和社会因素上的可行性，评述为了合理地达到开发目标可供选择的各种可能实施方案，说明并论证所选定实施方案的理由。 </a:t>
            </a:r>
            <a:endParaRPr lang="zh-CN" altLang="en-US" sz="1600">
              <a:latin typeface="造字工房朗倩（非商用）细体" charset="-122"/>
              <a:ea typeface="造字工房朗倩（非商用）细体" charset="-122"/>
            </a:endParaRPr>
          </a:p>
        </p:txBody>
      </p:sp>
      <p:sp>
        <p:nvSpPr>
          <p:cNvPr id="23" name="文本框 22"/>
          <p:cNvSpPr txBox="1"/>
          <p:nvPr/>
        </p:nvSpPr>
        <p:spPr>
          <a:xfrm>
            <a:off x="2800985" y="2905125"/>
            <a:ext cx="6105525" cy="844550"/>
          </a:xfrm>
          <a:prstGeom prst="rect">
            <a:avLst/>
          </a:prstGeom>
          <a:noFill/>
        </p:spPr>
        <p:txBody>
          <a:bodyPr wrap="square" rtlCol="0" anchor="t">
            <a:spAutoFit/>
          </a:bodyPr>
          <a:p>
            <a:r>
              <a:rPr lang="zh-CN" altLang="en-US" sz="1600">
                <a:solidFill>
                  <a:srgbClr val="00B050"/>
                </a:solidFill>
                <a:latin typeface="造字工房朗倩（非商用）细体" charset="-122"/>
                <a:ea typeface="造字工房朗倩（非商用）细体" charset="-122"/>
                <a:cs typeface="宋体" panose="02010600030101010101" pitchFamily="2" charset="-122"/>
                <a:sym typeface="+mn-ea"/>
              </a:rPr>
              <a:t>项目开发计划</a:t>
            </a:r>
            <a:r>
              <a:rPr lang="zh-CN" altLang="en-US" sz="1600">
                <a:latin typeface="造字工房朗倩（非商用）细体" charset="-122"/>
                <a:ea typeface="造字工房朗倩（非商用）细体" charset="-122"/>
                <a:cs typeface="宋体" panose="02010600030101010101" pitchFamily="2" charset="-122"/>
                <a:sym typeface="+mn-ea"/>
              </a:rPr>
              <a:t>：为软件项目实施方案制订出具体计划，应该包括各部分工作的负责人员、开发的进度、开发经费的预算、所需的硬件及软件资源等。 </a:t>
            </a:r>
            <a:endParaRPr lang="zh-CN" altLang="en-US" sz="1600"/>
          </a:p>
        </p:txBody>
      </p:sp>
      <p:sp>
        <p:nvSpPr>
          <p:cNvPr id="24" name="文本框 23"/>
          <p:cNvSpPr txBox="1"/>
          <p:nvPr/>
        </p:nvSpPr>
        <p:spPr>
          <a:xfrm>
            <a:off x="2546985" y="1664335"/>
            <a:ext cx="6296660" cy="1332230"/>
          </a:xfrm>
          <a:prstGeom prst="rect">
            <a:avLst/>
          </a:prstGeom>
          <a:noFill/>
        </p:spPr>
        <p:txBody>
          <a:bodyPr wrap="square" rtlCol="0" anchor="t">
            <a:spAutoFit/>
          </a:bodyPr>
          <a:p>
            <a:pPr marL="266700" indent="0" algn="l" fontAlgn="auto"/>
            <a:r>
              <a:rPr lang="zh-CN" altLang="en-US" sz="1600">
                <a:solidFill>
                  <a:srgbClr val="7030A0"/>
                </a:solidFill>
                <a:latin typeface="造字工房朗倩（非商用）细体" charset="-122"/>
                <a:ea typeface="造字工房朗倩（非商用）细体" charset="-122"/>
                <a:cs typeface="宋体" panose="02010600030101010101" pitchFamily="2" charset="-122"/>
                <a:sym typeface="+mn-ea"/>
              </a:rPr>
              <a:t>软件需求说明书</a:t>
            </a:r>
            <a:r>
              <a:rPr lang="zh-CN" altLang="en-US" sz="1600">
                <a:latin typeface="造字工房朗倩（非商用）细体" charset="-122"/>
                <a:ea typeface="造字工房朗倩（非商用）细体" charset="-122"/>
                <a:cs typeface="宋体" panose="02010600030101010101" pitchFamily="2" charset="-122"/>
                <a:sym typeface="+mn-ea"/>
              </a:rPr>
              <a:t>（软件规格说明书）：对所开发软件的功能、性能、用户界面及运行环境等做出详细的说明。它是在用户与开发人员双方对软件需求取得共同理解并达成协议的条件下编写的，也是实施开发工作的基础。该说明书应给出数据逻辑和数据采集的各项要求，为生成和维护系统数据文件做好准备。 </a:t>
            </a:r>
            <a:endParaRPr lang="zh-CN" altLang="en-US" sz="1600">
              <a:latin typeface="造字工房朗倩（非商用）细体" charset="-122"/>
              <a:ea typeface="造字工房朗倩（非商用）细体" charset="-122"/>
              <a:cs typeface="宋体" panose="02010600030101010101" pitchFamily="2" charset="-122"/>
              <a:sym typeface="+mn-ea"/>
            </a:endParaRPr>
          </a:p>
        </p:txBody>
      </p:sp>
      <p:sp>
        <p:nvSpPr>
          <p:cNvPr id="25" name="文本框 24"/>
          <p:cNvSpPr txBox="1"/>
          <p:nvPr/>
        </p:nvSpPr>
        <p:spPr>
          <a:xfrm>
            <a:off x="2800985" y="956310"/>
            <a:ext cx="5080000" cy="600710"/>
          </a:xfrm>
          <a:prstGeom prst="rect">
            <a:avLst/>
          </a:prstGeom>
          <a:noFill/>
          <a:ln w="9525">
            <a:noFill/>
          </a:ln>
        </p:spPr>
        <p:txBody>
          <a:bodyPr>
            <a:spAutoFit/>
          </a:bodyPr>
          <a:p>
            <a:pPr marL="0" indent="0" algn="l"/>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详细设计说明书</a:t>
            </a:r>
            <a:r>
              <a:rPr lang="zh-CN" altLang="en-US" sz="1600" b="0" u="none">
                <a:latin typeface="造字工房朗倩（非商用）细体" charset="-122"/>
                <a:ea typeface="造字工房朗倩（非商用）细体" charset="-122"/>
                <a:cs typeface="宋体" panose="02010600030101010101" pitchFamily="2" charset="-122"/>
              </a:rPr>
              <a:t>：着重描述每一模块是怎样实现的，包括实现算法、逻辑流程等。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2795905" y="1435100"/>
            <a:ext cx="5862320" cy="844550"/>
          </a:xfrm>
          <a:prstGeom prst="rect">
            <a:avLst/>
          </a:prstGeom>
          <a:noFill/>
          <a:ln w="9525">
            <a:noFill/>
          </a:ln>
        </p:spPr>
        <p:txBody>
          <a:bodyPr wrap="square">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测试计划</a:t>
            </a:r>
            <a:r>
              <a:rPr lang="zh-CN" altLang="en-US" sz="1600" b="0" u="none">
                <a:latin typeface="造字工房朗倩（非商用）细体" charset="-122"/>
                <a:ea typeface="造字工房朗倩（非商用）细体" charset="-122"/>
                <a:cs typeface="宋体" panose="02010600030101010101" pitchFamily="2" charset="-122"/>
              </a:rPr>
              <a:t>：为做好集成测试和验收测试，需为如何组织测试制订实施计划。计划应包括测试的内容、进度、条件、人员、测试用例的选取原则、测试结果允许的偏差范围等。</a:t>
            </a:r>
            <a:endParaRPr lang="zh-CN" altLang="en-US" sz="1600">
              <a:latin typeface="造字工房朗倩（非商用）细体" charset="-122"/>
              <a:ea typeface="造字工房朗倩（非商用）细体" charset="-122"/>
            </a:endParaRPr>
          </a:p>
        </p:txBody>
      </p:sp>
      <p:sp>
        <p:nvSpPr>
          <p:cNvPr id="36" name="文本框 35"/>
          <p:cNvSpPr txBox="1"/>
          <p:nvPr/>
        </p:nvSpPr>
        <p:spPr>
          <a:xfrm>
            <a:off x="2795905" y="2152015"/>
            <a:ext cx="5080000" cy="844550"/>
          </a:xfrm>
          <a:prstGeom prst="rect">
            <a:avLst/>
          </a:prstGeom>
          <a:noFill/>
          <a:ln w="9525">
            <a:noFill/>
          </a:ln>
        </p:spPr>
        <p:txBody>
          <a:bodyPr>
            <a:spAutoFit/>
          </a:bodyPr>
          <a:p>
            <a:pPr marL="0" indent="0" algn="l"/>
            <a:r>
              <a:rPr lang="zh-CN" altLang="en-US" sz="1600" b="0" u="none">
                <a:solidFill>
                  <a:srgbClr val="00B050"/>
                </a:solidFill>
                <a:latin typeface="造字工房朗倩（非商用）细体" charset="-122"/>
                <a:ea typeface="造字工房朗倩（非商用）细体" charset="-122"/>
                <a:cs typeface="宋体" panose="02010600030101010101" pitchFamily="2" charset="-122"/>
              </a:rPr>
              <a:t>测试分析报告</a:t>
            </a:r>
            <a:r>
              <a:rPr lang="zh-CN" altLang="en-US" sz="1600" b="0" u="none">
                <a:latin typeface="造字工房朗倩（非商用）细体" charset="-122"/>
                <a:ea typeface="造字工房朗倩（非商用）细体" charset="-122"/>
                <a:cs typeface="宋体" panose="02010600030101010101" pitchFamily="2" charset="-122"/>
              </a:rPr>
              <a:t>：测试工作完成以后，应提交测试计划执行情况的说明，对测试结果加以分析，并提出测试的结论意见。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800985" y="2924810"/>
            <a:ext cx="5080000" cy="1088390"/>
          </a:xfrm>
          <a:prstGeom prst="rect">
            <a:avLst/>
          </a:prstGeom>
          <a:noFill/>
          <a:ln w="9525">
            <a:noFill/>
          </a:ln>
        </p:spPr>
        <p:txBody>
          <a:bodyPr>
            <a:spAutoFit/>
          </a:bodyPr>
          <a:p>
            <a:pPr marL="0" indent="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开发进度周会议</a:t>
            </a:r>
            <a:r>
              <a:rPr lang="zh-CN" altLang="en-US" sz="1600" b="0" u="none">
                <a:latin typeface="造字工房朗倩（非商用）细体" charset="-122"/>
                <a:ea typeface="造字工房朗倩（非商用）细体" charset="-122"/>
                <a:cs typeface="宋体" panose="02010600030101010101" pitchFamily="2" charset="-122"/>
              </a:rPr>
              <a:t>：该月报系软件人员按月向管理部门提交的项目进展情况报告，报告应包括进度计划与实际执行情况的比较、阶段成果、遇到的问题和解决的办法以及下周的打算等。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795905" y="3895090"/>
            <a:ext cx="5080000" cy="1088390"/>
          </a:xfrm>
          <a:prstGeom prst="rect">
            <a:avLst/>
          </a:prstGeom>
          <a:noFill/>
          <a:ln w="9525">
            <a:noFill/>
          </a:ln>
        </p:spPr>
        <p:txBody>
          <a:bodyPr>
            <a:spAutoFit/>
          </a:bodyPr>
          <a:p>
            <a:pPr marL="0" indent="0" algn="l"/>
            <a:r>
              <a:rPr lang="zh-CN" altLang="en-US" sz="1600" b="0" u="none">
                <a:solidFill>
                  <a:schemeClr val="accent6">
                    <a:lumMod val="50000"/>
                  </a:schemeClr>
                </a:solidFill>
                <a:latin typeface="造字工房朗倩（非商用）细体" charset="-122"/>
                <a:ea typeface="造字工房朗倩（非商用）细体" charset="-122"/>
                <a:cs typeface="宋体" panose="02010600030101010101" pitchFamily="2" charset="-122"/>
              </a:rPr>
              <a:t>项目开发总结报告</a:t>
            </a:r>
            <a:r>
              <a:rPr lang="zh-CN" altLang="en-US" sz="1600" b="0" u="none">
                <a:latin typeface="造字工房朗倩（非商用）细体" charset="-122"/>
                <a:ea typeface="造字工房朗倩（非商用）细体" charset="-122"/>
                <a:cs typeface="宋体" panose="02010600030101010101" pitchFamily="2" charset="-122"/>
              </a:rPr>
              <a:t>：软件项目开发完成以后，应与项目实施计划对照，总结实际执行的情况，如进度、成果、资源利用、成本和投入的人力，此外，还需对开发工作做出评价，总结出经验和教训。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546985" y="866775"/>
            <a:ext cx="6110605" cy="60071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软件问题报告</a:t>
            </a:r>
            <a:r>
              <a:rPr lang="zh-CN" altLang="en-US" sz="1600" b="0" u="none">
                <a:latin typeface="造字工房朗倩（非商用）细体" charset="-122"/>
                <a:ea typeface="造字工房朗倩（非商用）细体" charset="-122"/>
                <a:cs typeface="宋体" panose="02010600030101010101" pitchFamily="2" charset="-122"/>
              </a:rPr>
              <a:t>：指出软件问题的登记情况，如日期、发现人、状态、问题所属模块等，为软件修改提供准备文档。 </a:t>
            </a:r>
            <a:endParaRPr lang="zh-CN" altLang="en-US" sz="1600">
              <a:latin typeface="造字工房朗倩（非商用）细体" charset="-122"/>
              <a:ea typeface="造字工房朗倩（非商用）细体" charset="-122"/>
            </a:endParaRPr>
          </a:p>
        </p:txBody>
      </p:sp>
      <p:sp>
        <p:nvSpPr>
          <p:cNvPr id="40" name="文本框 39"/>
          <p:cNvSpPr txBox="1"/>
          <p:nvPr/>
        </p:nvSpPr>
        <p:spPr>
          <a:xfrm>
            <a:off x="2546985" y="1467485"/>
            <a:ext cx="5801360" cy="844550"/>
          </a:xfrm>
          <a:prstGeom prst="rect">
            <a:avLst/>
          </a:prstGeom>
          <a:noFill/>
          <a:ln w="9525">
            <a:noFill/>
          </a:ln>
        </p:spPr>
        <p:txBody>
          <a:bodyPr wrap="square">
            <a:spAutoFit/>
          </a:bodyPr>
          <a:p>
            <a:pPr marL="266700" indent="0" algn="l" fontAlgn="auto"/>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软件修改报告</a:t>
            </a:r>
            <a:r>
              <a:rPr lang="zh-CN" altLang="en-US" sz="1600" b="0" u="none">
                <a:latin typeface="造字工房朗倩（非商用）细体" charset="-122"/>
                <a:ea typeface="造字工房朗倩（非商用）细体" charset="-122"/>
                <a:cs typeface="宋体" panose="02010600030101010101" pitchFamily="2" charset="-122"/>
              </a:rPr>
              <a:t>：软件产品投入运行以后，发现了需对其进行修正、更改等问题，应将存在的问题、修改的考虑以及修改的影响做出详细的描述，提交审批。</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800985" y="2279650"/>
            <a:ext cx="5080000" cy="356870"/>
          </a:xfrm>
          <a:prstGeom prst="rect">
            <a:avLst/>
          </a:prstGeom>
          <a:noFill/>
          <a:ln w="9525">
            <a:noFill/>
          </a:ln>
        </p:spPr>
        <p:txBody>
          <a:bodyPr>
            <a:spAutoFit/>
          </a:bodyPr>
          <a:p>
            <a:pPr marL="266700" indent="-26670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源程序</a:t>
            </a:r>
            <a:r>
              <a:rPr lang="zh-CN" altLang="en-US" sz="1600" b="0" u="none">
                <a:latin typeface="造字工房朗倩（非商用）细体" charset="-122"/>
                <a:ea typeface="造字工房朗倩（非商用）细体" charset="-122"/>
                <a:cs typeface="宋体" panose="02010600030101010101" pitchFamily="2" charset="-122"/>
              </a:rPr>
              <a:t>：软件开发过程中的全部代码以及注释。</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38"/>
                                        </p:tgtEl>
                                      </p:cBhvr>
                                    </p:animEffect>
                                    <p:set>
                                      <p:cBhvr>
                                        <p:cTn id="58" dur="1" fill="hold">
                                          <p:stCondLst>
                                            <p:cond delay="499"/>
                                          </p:stCondLst>
                                        </p:cTn>
                                        <p:tgtEl>
                                          <p:spTgt spid="38"/>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37"/>
                                        </p:tgtEl>
                                      </p:cBhvr>
                                    </p:animEffect>
                                    <p:set>
                                      <p:cBhvr>
                                        <p:cTn id="61" dur="1" fill="hold">
                                          <p:stCondLst>
                                            <p:cond delay="499"/>
                                          </p:stCondLst>
                                        </p:cTn>
                                        <p:tgtEl>
                                          <p:spTgt spid="37"/>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5"/>
                                        </p:tgtEl>
                                      </p:cBhvr>
                                    </p:animEffect>
                                    <p:set>
                                      <p:cBhvr>
                                        <p:cTn id="70" dur="1" fill="hold">
                                          <p:stCondLst>
                                            <p:cond delay="499"/>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3" grpId="0"/>
      <p:bldP spid="25" grpId="0"/>
      <p:bldP spid="35" grpId="0"/>
      <p:bldP spid="36" grpId="0"/>
      <p:bldP spid="37" grpId="0"/>
      <p:bldP spid="38" grpId="0"/>
      <p:bldP spid="21" grpId="1"/>
      <p:bldP spid="24" grpId="1"/>
      <p:bldP spid="23" grpId="1"/>
      <p:bldP spid="38" grpId="1"/>
      <p:bldP spid="37" grpId="1"/>
      <p:bldP spid="36" grpId="1"/>
      <p:bldP spid="35" grpId="1"/>
      <p:bldP spid="25" grpId="1"/>
      <p:bldP spid="40" grpId="0"/>
      <p:bldP spid="39"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1582" y="86705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应当提供的服务</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6" y="4882"/>
              <a:ext cx="106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1" cy="330"/>
              <a:chOff x="5986" y="4552"/>
              <a:chExt cx="441" cy="330"/>
            </a:xfrm>
          </p:grpSpPr>
          <p:cxnSp>
            <p:nvCxnSpPr>
              <p:cNvPr id="30" name="直接连接符 29"/>
              <p:cNvCxnSpPr>
                <a:endCxn id="28" idx="0"/>
              </p:cNvCxnSpPr>
              <p:nvPr/>
            </p:nvCxnSpPr>
            <p:spPr>
              <a:xfrm>
                <a:off x="611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931545"/>
            <a:ext cx="103568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课堂培训：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032000" y="159893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免费咨询：</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24472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技术支持：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289052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软件维护：</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53631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升级通知：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418211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软件升级：</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068320" y="93154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以讲课形式对客户进行培训，使其能够正确使用软件。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067685" y="1588135"/>
            <a:ext cx="531622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客户可以在工作时间向技术人员提出问题并获得解答。</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3068320" y="22447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对于某些客户，采取上门指导的方式。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3068320" y="289052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获取软件使用中的问题，提供补丁程序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1" name="文本框 20"/>
          <p:cNvSpPr txBox="1"/>
          <p:nvPr/>
        </p:nvSpPr>
        <p:spPr>
          <a:xfrm>
            <a:off x="3067685" y="3467100"/>
            <a:ext cx="6403975"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在软件新版本发布的时候，及时通知</a:t>
            </a:r>
            <a:r>
              <a:rPr lang="en-US" altLang="zh-CN" sz="1600" b="0" u="none">
                <a:latin typeface="造字工房朗倩（非商用）细体" charset="-122"/>
                <a:ea typeface="造字工房朗倩（非商用）细体" charset="-122"/>
                <a:cs typeface="宋体" panose="02010600030101010101" pitchFamily="2" charset="-122"/>
              </a:rPr>
              <a:t>(Email</a:t>
            </a:r>
            <a:r>
              <a:rPr lang="zh-CN" altLang="en-US" sz="1600" b="0" u="none">
                <a:latin typeface="造字工房朗倩（非商用）细体" charset="-122"/>
                <a:ea typeface="造字工房朗倩（非商用）细体" charset="-122"/>
                <a:cs typeface="宋体" panose="02010600030101010101" pitchFamily="2" charset="-122"/>
              </a:rPr>
              <a:t>或邮寄信件</a:t>
            </a:r>
            <a:r>
              <a:rPr lang="en-US" altLang="zh-CN" sz="1600" b="0" u="none">
                <a:latin typeface="造字工房朗倩（非商用）细体" charset="-122"/>
                <a:ea typeface="造字工房朗倩（非商用）细体" charset="-122"/>
                <a:cs typeface="Times New Roman" panose="02020603050405020304" charset="0"/>
              </a:rPr>
              <a:t>)</a:t>
            </a:r>
            <a:r>
              <a:rPr lang="zh-CN" altLang="en-US" sz="1600" b="0" u="none">
                <a:latin typeface="造字工房朗倩（非商用）细体" charset="-122"/>
                <a:ea typeface="造字工房朗倩（非商用）细体" charset="-122"/>
                <a:cs typeface="宋体" panose="02010600030101010101" pitchFamily="2" charset="-122"/>
              </a:rPr>
              <a:t>注册的</a:t>
            </a:r>
            <a:endParaRPr lang="zh-CN" altLang="en-US" sz="1600">
              <a:latin typeface="造字工房朗倩（非商用）细体" charset="-122"/>
              <a:ea typeface="造字工房朗倩（非商用）细体" charset="-122"/>
            </a:endParaRPr>
          </a:p>
        </p:txBody>
      </p:sp>
      <p:sp>
        <p:nvSpPr>
          <p:cNvPr id="22" name="文本框 21"/>
          <p:cNvSpPr txBox="1"/>
          <p:nvPr/>
        </p:nvSpPr>
        <p:spPr>
          <a:xfrm>
            <a:off x="3067685" y="3754755"/>
            <a:ext cx="2418080" cy="356870"/>
          </a:xfrm>
          <a:prstGeom prst="rect">
            <a:avLst/>
          </a:prstGeom>
          <a:noFill/>
        </p:spPr>
        <p:txBody>
          <a:bodyPr wrap="none" rtlCol="0" anchor="t">
            <a:spAutoFit/>
          </a:bodyPr>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用户，并提供试用版本。</a:t>
            </a:r>
            <a:endParaRPr lang="zh-CN" altLang="en-US" sz="1600"/>
          </a:p>
        </p:txBody>
      </p:sp>
      <p:sp>
        <p:nvSpPr>
          <p:cNvPr id="23" name="文本框 22"/>
          <p:cNvSpPr txBox="1"/>
          <p:nvPr/>
        </p:nvSpPr>
        <p:spPr>
          <a:xfrm>
            <a:off x="3067685" y="418211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对于注册用户，只需较少的费用即可升级到新的版本。</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2537" y="73624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项目验收方式</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与依据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18" y="4882"/>
              <a:ext cx="81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217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系统验收标准</a:t>
            </a:r>
            <a:endParaRPr lang="zh-CN" altLang="en-US" sz="2000">
              <a:latin typeface="造字工房朗倩（非商用）细体" charset="-122"/>
              <a:ea typeface="造字工房朗倩（非商用）细体" charset="-122"/>
            </a:endParaRPr>
          </a:p>
        </p:txBody>
      </p:sp>
      <p:sp>
        <p:nvSpPr>
          <p:cNvPr id="10" name="文本框 9"/>
          <p:cNvSpPr txBox="1"/>
          <p:nvPr/>
        </p:nvSpPr>
        <p:spPr>
          <a:xfrm>
            <a:off x="2039620" y="1412240"/>
            <a:ext cx="6442075" cy="33528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测试用例不通过总数的比例</a:t>
            </a:r>
            <a:r>
              <a:rPr lang="en-US" altLang="zh-CN" sz="1600" b="0" u="none">
                <a:latin typeface="造字工房朗倩（非商用）细体" charset="-122"/>
                <a:ea typeface="造字工房朗倩（非商用）细体" charset="-122"/>
                <a:cs typeface="宋体" panose="02010600030101010101" pitchFamily="2" charset="-122"/>
              </a:rPr>
              <a:t>&lt;1%;</a:t>
            </a:r>
            <a:endParaRPr lang="zh-CN" altLang="en-US" sz="1600">
              <a:latin typeface="造字工房朗倩（非商用）细体" charset="-122"/>
              <a:ea typeface="造字工房朗倩（非商用）细体" charset="-122"/>
            </a:endParaRPr>
          </a:p>
        </p:txBody>
      </p:sp>
      <p:sp>
        <p:nvSpPr>
          <p:cNvPr id="24" name="文本框 23"/>
          <p:cNvSpPr txBox="1"/>
          <p:nvPr/>
        </p:nvSpPr>
        <p:spPr>
          <a:xfrm>
            <a:off x="2039620" y="171958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功能齐全且不存在导致用户的工作不能完成的错误</a:t>
            </a:r>
            <a:r>
              <a:rPr lang="en-US" altLang="zh-CN"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25" name="文本框 24"/>
          <p:cNvSpPr txBox="1"/>
          <p:nvPr/>
        </p:nvSpPr>
        <p:spPr>
          <a:xfrm>
            <a:off x="2039620" y="2026920"/>
            <a:ext cx="6734175" cy="33528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用户界面方面存在的问题导致用户的工作不能顺利进行的错误</a:t>
            </a:r>
            <a:endParaRPr lang="zh-CN" altLang="en-US" sz="1600">
              <a:latin typeface="造字工房朗倩（非商用）细体" charset="-122"/>
              <a:ea typeface="造字工房朗倩（非商用）细体" charset="-122"/>
            </a:endParaRPr>
          </a:p>
        </p:txBody>
      </p:sp>
      <p:sp>
        <p:nvSpPr>
          <p:cNvPr id="35" name="文本框 34"/>
          <p:cNvSpPr txBox="1"/>
          <p:nvPr/>
        </p:nvSpPr>
        <p:spPr>
          <a:xfrm>
            <a:off x="2039620" y="233426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所有提交的错误、异常都得到改正</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6" name="文本框 35"/>
          <p:cNvSpPr txBox="1"/>
          <p:nvPr/>
        </p:nvSpPr>
        <p:spPr>
          <a:xfrm>
            <a:off x="2039620" y="264160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良好的用户体验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032000" y="305752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文件验收标准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0" name="文本框 39"/>
          <p:cNvSpPr txBox="1"/>
          <p:nvPr/>
        </p:nvSpPr>
        <p:spPr>
          <a:xfrm>
            <a:off x="2032000" y="343916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各个文档都应满足</a:t>
            </a:r>
            <a:r>
              <a:rPr lang="en-US" altLang="zh-CN" sz="1600" b="0" u="none">
                <a:latin typeface="造字工房朗倩（非商用）细体" charset="-122"/>
                <a:ea typeface="造字工房朗倩（非商用）细体" charset="-122"/>
                <a:cs typeface="宋体" panose="02010600030101010101" pitchFamily="2" charset="-122"/>
              </a:rPr>
              <a:t>GB8567</a:t>
            </a:r>
            <a:r>
              <a:rPr lang="zh-CN" altLang="en-US" sz="1600" b="0" u="none">
                <a:latin typeface="造字工房朗倩（非商用）细体" charset="-122"/>
                <a:ea typeface="造字工房朗倩（非商用）细体" charset="-122"/>
                <a:cs typeface="宋体" panose="02010600030101010101" pitchFamily="2" charset="-122"/>
              </a:rPr>
              <a:t>的相关标准</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032000" y="379603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2" name="文本框 41"/>
          <p:cNvSpPr txBox="1"/>
          <p:nvPr/>
        </p:nvSpPr>
        <p:spPr>
          <a:xfrm>
            <a:off x="2039620" y="417766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按时交付系统，并提供安装、培训</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24" grpId="0"/>
      <p:bldP spid="25" grpId="0"/>
      <p:bldP spid="35" grpId="0"/>
      <p:bldP spid="36" grpId="0"/>
      <p:bldP spid="39" grpId="0"/>
      <p:bldP spid="41" grpId="0"/>
      <p:bldP spid="40"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118995" y="908685"/>
            <a:ext cx="664591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一、采用</a:t>
            </a:r>
            <a:r>
              <a:rPr lang="en-US" altLang="zh-CN" sz="2000" b="0" u="none">
                <a:latin typeface="造字工房朗倩（非商用）细体" charset="-122"/>
                <a:ea typeface="造字工房朗倩（非商用）细体" charset="-122"/>
                <a:cs typeface="宋体" panose="02010600030101010101" pitchFamily="2" charset="-122"/>
              </a:rPr>
              <a:t>windows</a:t>
            </a:r>
            <a:r>
              <a:rPr lang="zh-CN" altLang="en-US" sz="2000" b="0" u="none">
                <a:latin typeface="造字工房朗倩（非商用）细体" charset="-122"/>
                <a:ea typeface="造字工房朗倩（非商用）细体" charset="-122"/>
                <a:cs typeface="宋体" panose="02010600030101010101" pitchFamily="2" charset="-122"/>
              </a:rPr>
              <a:t>图形化界面，遵循以下原则：</a:t>
            </a:r>
            <a:endParaRPr lang="zh-CN" altLang="en-US" sz="2000">
              <a:latin typeface="造字工房朗倩（非商用）细体" charset="-122"/>
              <a:ea typeface="造字工房朗倩（非商用）细体" charset="-122"/>
            </a:endParaRPr>
          </a:p>
        </p:txBody>
      </p:sp>
      <p:sp>
        <p:nvSpPr>
          <p:cNvPr id="36" name="文本框 35"/>
          <p:cNvSpPr txBox="1"/>
          <p:nvPr/>
        </p:nvSpPr>
        <p:spPr>
          <a:xfrm>
            <a:off x="2118995" y="15982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提供简单的错误处理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118995" y="231648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提供信息反馈，用多种信息提示用户当前的软件状态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118995" y="301307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显示登录画面，画面简洁明了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118995" y="370967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实现用户界面的操作可行性</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1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10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1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二、屏幕布局</a:t>
            </a:r>
            <a:endParaRPr lang="zh-CN" altLang="en-US" sz="2000" b="0" u="none">
              <a:latin typeface="造字工房朗倩（非商用）细体" charset="-122"/>
              <a:ea typeface="造字工房朗倩（非商用）细体" charset="-122"/>
              <a:cs typeface="宋体" panose="02010600030101010101" pitchFamily="2" charset="-122"/>
            </a:endParaRPr>
          </a:p>
        </p:txBody>
      </p:sp>
      <p:pic>
        <p:nvPicPr>
          <p:cNvPr id="12" name="图片 11"/>
          <p:cNvPicPr>
            <a:picLocks noChangeAspect="1"/>
          </p:cNvPicPr>
          <p:nvPr/>
        </p:nvPicPr>
        <p:blipFill>
          <a:blip r:embed="rId3"/>
          <a:stretch>
            <a:fillRect/>
          </a:stretch>
        </p:blipFill>
        <p:spPr>
          <a:xfrm>
            <a:off x="2153285" y="1305560"/>
            <a:ext cx="2454275" cy="1430655"/>
          </a:xfrm>
          <a:prstGeom prst="rect">
            <a:avLst/>
          </a:prstGeom>
        </p:spPr>
      </p:pic>
      <p:pic>
        <p:nvPicPr>
          <p:cNvPr id="13" name="图片 12"/>
          <p:cNvPicPr>
            <a:picLocks noChangeAspect="1"/>
          </p:cNvPicPr>
          <p:nvPr/>
        </p:nvPicPr>
        <p:blipFill>
          <a:blip r:embed="rId4"/>
          <a:stretch>
            <a:fillRect/>
          </a:stretch>
        </p:blipFill>
        <p:spPr>
          <a:xfrm>
            <a:off x="5306060" y="974090"/>
            <a:ext cx="2218055" cy="3195955"/>
          </a:xfrm>
          <a:prstGeom prst="rect">
            <a:avLst/>
          </a:prstGeom>
        </p:spPr>
      </p:pic>
      <p:sp>
        <p:nvSpPr>
          <p:cNvPr id="15" name="文本框 14"/>
          <p:cNvSpPr txBox="1"/>
          <p:nvPr/>
        </p:nvSpPr>
        <p:spPr>
          <a:xfrm>
            <a:off x="2094865" y="2833370"/>
            <a:ext cx="257111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登录界面</a:t>
            </a:r>
            <a:endParaRPr lang="zh-CN" altLang="en-US">
              <a:latin typeface="造字工房朗倩（非商用）细体" charset="-122"/>
              <a:ea typeface="造字工房朗倩（非商用）细体" charset="-122"/>
            </a:endParaRPr>
          </a:p>
        </p:txBody>
      </p:sp>
      <p:sp>
        <p:nvSpPr>
          <p:cNvPr id="19" name="文本框 18"/>
          <p:cNvSpPr txBox="1"/>
          <p:nvPr/>
        </p:nvSpPr>
        <p:spPr>
          <a:xfrm>
            <a:off x="2056130" y="4189095"/>
            <a:ext cx="264858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弹幕界面</a:t>
            </a:r>
            <a:endParaRPr lang="zh-CN" altLang="en-US">
              <a:latin typeface="造字工房朗倩（非商用）细体" charset="-122"/>
              <a:ea typeface="造字工房朗倩（非商用）细体" charset="-122"/>
            </a:endParaRPr>
          </a:p>
        </p:txBody>
      </p:sp>
      <p:sp>
        <p:nvSpPr>
          <p:cNvPr id="20" name="文本框 19"/>
          <p:cNvSpPr txBox="1"/>
          <p:nvPr/>
        </p:nvSpPr>
        <p:spPr>
          <a:xfrm>
            <a:off x="5356860" y="4357370"/>
            <a:ext cx="2115820"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注册界面</a:t>
            </a:r>
            <a:endParaRPr lang="zh-CN" altLang="en-US">
              <a:latin typeface="造字工房朗倩（非商用）细体" charset="-122"/>
              <a:ea typeface="造字工房朗倩（非商用）细体" charset="-122"/>
            </a:endParaRPr>
          </a:p>
        </p:txBody>
      </p:sp>
      <p:pic>
        <p:nvPicPr>
          <p:cNvPr id="14" name="图片 13"/>
          <p:cNvPicPr>
            <a:picLocks noChangeAspect="1"/>
          </p:cNvPicPr>
          <p:nvPr/>
        </p:nvPicPr>
        <p:blipFill>
          <a:blip r:embed="rId5"/>
          <a:stretch>
            <a:fillRect/>
          </a:stretch>
        </p:blipFill>
        <p:spPr>
          <a:xfrm>
            <a:off x="1978660" y="3552190"/>
            <a:ext cx="3107690" cy="35687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687832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三、每一个屏幕（图形用户界面）上的软件组件作用：</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118995" y="1482725"/>
            <a:ext cx="687832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标准按钮：1、登录按钮  2、注册按钮  3、发射弹幕按钮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18995" y="21520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导航链接：“服务条款”和“隐私权相关政策”的链接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18995" y="28213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各种功能组件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18995" y="3160395"/>
            <a:ext cx="5984240"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登录界面的用户名和密码组件，提供了填写登录信息的功能注册页面提供了用户登录需要使用的信息发送弹幕按钮提供了触发</a:t>
            </a:r>
            <a:r>
              <a:rPr lang="en-US" altLang="zh-CN" sz="1600" b="0" u="none">
                <a:latin typeface="造字工房朗倩（非商用）细体" charset="-122"/>
                <a:ea typeface="造字工房朗倩（非商用）细体" charset="-122"/>
                <a:cs typeface="宋体" panose="02010600030101010101" pitchFamily="2" charset="-122"/>
              </a:rPr>
              <a:t>button</a:t>
            </a:r>
            <a:r>
              <a:rPr lang="zh-CN" altLang="en-US" sz="1600" b="0" u="none">
                <a:latin typeface="造字工房朗倩（非商用）细体" charset="-122"/>
                <a:ea typeface="造字工房朗倩（非商用）细体" charset="-122"/>
                <a:cs typeface="宋体" panose="02010600030101010101" pitchFamily="2" charset="-122"/>
              </a:rPr>
              <a:t>事件的功能</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4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项目</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团队</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2" y="4883"/>
              <a:ext cx="78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266315"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可行性分析</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932680" y="307848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支持条件</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266315" y="158242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概述</a:t>
            </a:r>
            <a:endParaRPr lang="en-US" altLang="zh-CN"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4251960"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action="ppaction://hlinksldjump"/>
          </p:cNvPr>
          <p:cNvSpPr/>
          <p:nvPr/>
        </p:nvSpPr>
        <p:spPr>
          <a:xfrm>
            <a:off x="4251960"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action="ppaction://hlinksldjump"/>
          </p:cNvPr>
          <p:cNvSpPr/>
          <p:nvPr/>
        </p:nvSpPr>
        <p:spPr>
          <a:xfrm>
            <a:off x="4251960"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266315" y="307848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应交付成果</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13" name="椭圆 12">
            <a:hlinkClick r:id="rId6" action="ppaction://hlinksldjump"/>
          </p:cNvPr>
          <p:cNvSpPr/>
          <p:nvPr/>
        </p:nvSpPr>
        <p:spPr>
          <a:xfrm>
            <a:off x="7097395"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932680" y="158242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项目团队</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7097395"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932680"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开发过程</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28" name="椭圆 27">
            <a:hlinkClick r:id="rId8" action="ppaction://hlinksldjump"/>
          </p:cNvPr>
          <p:cNvSpPr/>
          <p:nvPr/>
        </p:nvSpPr>
        <p:spPr>
          <a:xfrm>
            <a:off x="7097395"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735070" y="1249045"/>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743835" y="1124585"/>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3583940" y="3771265"/>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其它</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9" action="ppaction://hlinksldjump"/>
          </p:cNvPr>
          <p:cNvSpPr/>
          <p:nvPr/>
        </p:nvSpPr>
        <p:spPr>
          <a:xfrm>
            <a:off x="5748655" y="3842385"/>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任务分工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37" name="图片 36" descr="158"/>
          <p:cNvPicPr>
            <a:picLocks noChangeAspect="1"/>
          </p:cNvPicPr>
          <p:nvPr/>
        </p:nvPicPr>
        <p:blipFill>
          <a:blip r:embed="rId1"/>
          <a:stretch>
            <a:fillRect/>
          </a:stretch>
        </p:blipFill>
        <p:spPr>
          <a:xfrm>
            <a:off x="2068195" y="882650"/>
            <a:ext cx="332740" cy="332740"/>
          </a:xfrm>
          <a:prstGeom prst="rect">
            <a:avLst/>
          </a:prstGeom>
        </p:spPr>
      </p:pic>
      <p:pic>
        <p:nvPicPr>
          <p:cNvPr id="39" name="图片 38" descr="157"/>
          <p:cNvPicPr>
            <a:picLocks noChangeAspect="1"/>
          </p:cNvPicPr>
          <p:nvPr/>
        </p:nvPicPr>
        <p:blipFill>
          <a:blip r:embed="rId2"/>
          <a:stretch>
            <a:fillRect/>
          </a:stretch>
        </p:blipFill>
        <p:spPr>
          <a:xfrm>
            <a:off x="2018030" y="2317750"/>
            <a:ext cx="316230" cy="316230"/>
          </a:xfrm>
          <a:prstGeom prst="rect">
            <a:avLst/>
          </a:prstGeom>
        </p:spPr>
      </p:pic>
      <p:pic>
        <p:nvPicPr>
          <p:cNvPr id="40" name="图片 39" descr="161"/>
          <p:cNvPicPr>
            <a:picLocks noChangeAspect="1"/>
          </p:cNvPicPr>
          <p:nvPr/>
        </p:nvPicPr>
        <p:blipFill>
          <a:blip r:embed="rId3"/>
          <a:stretch>
            <a:fillRect/>
          </a:stretch>
        </p:blipFill>
        <p:spPr>
          <a:xfrm>
            <a:off x="2018030" y="3756660"/>
            <a:ext cx="310515" cy="310515"/>
          </a:xfrm>
          <a:prstGeom prst="rect">
            <a:avLst/>
          </a:prstGeom>
        </p:spPr>
      </p:pic>
      <p:pic>
        <p:nvPicPr>
          <p:cNvPr id="42"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0" name="文本框 99"/>
          <p:cNvSpPr txBox="1"/>
          <p:nvPr/>
        </p:nvSpPr>
        <p:spPr>
          <a:xfrm>
            <a:off x="2662555" y="882650"/>
            <a:ext cx="632587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组长任务</a:t>
            </a:r>
            <a:r>
              <a:rPr lang="en-US" altLang="zh-CN" sz="1600" b="0" u="none">
                <a:latin typeface="造字工房朗倩（非商用）细体" charset="-122"/>
                <a:ea typeface="造字工房朗倩（非商用）细体" charset="-122"/>
                <a:cs typeface="Times New Roman" panose="02020603050405020304" charset="0"/>
              </a:rPr>
              <a:t>:  </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系统总的开发计划书</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 </a:t>
            </a:r>
            <a:r>
              <a:rPr lang="zh-CN" altLang="en-US" sz="1600" b="0" u="none">
                <a:latin typeface="造字工房朗倩（非商用）细体" charset="-122"/>
                <a:ea typeface="造字工房朗倩（非商用）细体" charset="-122"/>
                <a:cs typeface="宋体" panose="02010600030101010101" pitchFamily="2" charset="-122"/>
              </a:rPr>
              <a:t>每周至少组织小组讨论一次，记录讨论内容，列出本周开发计划</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 </a:t>
            </a:r>
            <a:r>
              <a:rPr lang="zh-CN" altLang="en-US" sz="1600" b="0" u="none">
                <a:latin typeface="造字工房朗倩（非商用）细体" charset="-122"/>
                <a:ea typeface="造字工房朗倩（非商用）细体" charset="-122"/>
                <a:cs typeface="宋体" panose="02010600030101010101" pitchFamily="2" charset="-122"/>
              </a:rPr>
              <a:t>项目开发进度的管理</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 </a:t>
            </a:r>
            <a:r>
              <a:rPr lang="zh-CN" altLang="en-US" sz="1600" b="0" u="none">
                <a:latin typeface="造字工房朗倩（非商用）细体" charset="-122"/>
                <a:ea typeface="造字工房朗倩（非商用）细体" charset="-122"/>
                <a:cs typeface="宋体" panose="02010600030101010101" pitchFamily="2" charset="-122"/>
              </a:rPr>
              <a:t>团队的组织和协调</a:t>
            </a:r>
            <a:endParaRPr lang="zh-CN" altLang="en-US" sz="1600">
              <a:latin typeface="造字工房朗倩（非商用）细体" charset="-122"/>
              <a:ea typeface="造字工房朗倩（非商用）细体" charset="-122"/>
            </a:endParaRPr>
          </a:p>
        </p:txBody>
      </p:sp>
      <p:sp>
        <p:nvSpPr>
          <p:cNvPr id="6" name="文本框 5"/>
          <p:cNvSpPr txBox="1"/>
          <p:nvPr/>
        </p:nvSpPr>
        <p:spPr>
          <a:xfrm>
            <a:off x="2727325" y="2214880"/>
            <a:ext cx="5080000" cy="155448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设计任务</a:t>
            </a:r>
            <a:r>
              <a:rPr lang="en-US" altLang="zh-CN" sz="1600" b="0" u="none">
                <a:latin typeface="造字工房朗倩（非商用）细体" charset="-122"/>
                <a:ea typeface="造字工房朗倩（非商用）细体" charset="-122"/>
                <a:cs typeface="Times New Roman" panose="02020603050405020304" charset="0"/>
              </a:rPr>
              <a:t>: </a:t>
            </a:r>
            <a:r>
              <a:rPr lang="en-US" altLang="zh-CN" sz="1600" b="0" u="none">
                <a:latin typeface="造字工房朗倩（非商用）细体" charset="-122"/>
                <a:ea typeface="造字工房朗倩（非商用）细体" charset="-122"/>
                <a:cs typeface="宋体" panose="02010600030101010101" pitchFamily="2" charset="-122"/>
              </a:rPr>
              <a:t> </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进行系统的需求分析和系统设计</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完成系统需求说明书和系统设计说明书</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(4)</a:t>
            </a:r>
            <a:r>
              <a:rPr lang="zh-CN" altLang="en-US" sz="1600" b="0" u="none">
                <a:latin typeface="造字工房朗倩（非商用）细体" charset="-122"/>
                <a:ea typeface="造字工房朗倩（非商用）细体" charset="-122"/>
                <a:cs typeface="Times New Roman" panose="02020603050405020304" charset="0"/>
              </a:rPr>
              <a:t>编</a:t>
            </a:r>
            <a:r>
              <a:rPr lang="zh-CN" altLang="en-US" sz="1600" b="0" u="none">
                <a:latin typeface="造字工房朗倩（非商用）细体" charset="-122"/>
                <a:ea typeface="造字工房朗倩（非商用）细体" charset="-122"/>
                <a:cs typeface="宋体" panose="02010600030101010101" pitchFamily="2" charset="-122"/>
              </a:rPr>
              <a:t>写测试计划，参与系统测试，记录</a:t>
            </a:r>
            <a:r>
              <a:rPr lang="en-US" altLang="zh-CN" sz="1600" b="0" u="none">
                <a:latin typeface="造字工房朗倩（非商用）细体" charset="-122"/>
                <a:ea typeface="造字工房朗倩（非商用）细体" charset="-122"/>
                <a:cs typeface="Times New Roman" panose="02020603050405020304" charset="0"/>
              </a:rPr>
              <a:t>Bug</a:t>
            </a:r>
            <a:r>
              <a:rPr lang="zh-CN" altLang="en-US" sz="1600" b="0" u="none">
                <a:latin typeface="造字工房朗倩（非商用）细体" charset="-122"/>
                <a:ea typeface="造字工房朗倩（非商用）细体" charset="-122"/>
                <a:cs typeface="宋体" panose="02010600030101010101" pitchFamily="2" charset="-122"/>
              </a:rPr>
              <a:t>跟踪列表</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(5)</a:t>
            </a:r>
            <a:r>
              <a:rPr lang="zh-CN" altLang="en-US" sz="1600" b="0" u="none">
                <a:latin typeface="造字工房朗倩（非商用）细体" charset="-122"/>
                <a:ea typeface="造字工房朗倩（非商用）细体" charset="-122"/>
                <a:cs typeface="宋体" panose="02010600030101010101" pitchFamily="2" charset="-122"/>
              </a:rPr>
              <a:t>协助文档人员完成用户相关文档</a:t>
            </a:r>
            <a:endParaRPr lang="zh-CN" altLang="en-US" sz="1600">
              <a:latin typeface="造字工房朗倩（非商用）细体" charset="-122"/>
              <a:ea typeface="造字工房朗倩（非商用）细体" charset="-122"/>
            </a:endParaRPr>
          </a:p>
        </p:txBody>
      </p:sp>
      <p:sp>
        <p:nvSpPr>
          <p:cNvPr id="7" name="文本框 6"/>
          <p:cNvSpPr txBox="1"/>
          <p:nvPr/>
        </p:nvSpPr>
        <p:spPr>
          <a:xfrm>
            <a:off x="2720975" y="3756660"/>
            <a:ext cx="5080000" cy="108839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开发任务</a:t>
            </a:r>
            <a:r>
              <a:rPr lang="en-US" altLang="zh-CN" sz="1600" b="0" u="none">
                <a:latin typeface="造字工房朗倩（非商用）细体" charset="-122"/>
                <a:ea typeface="造字工房朗倩（非商用）细体" charset="-122"/>
                <a:cs typeface="Times New Roman" panose="02020603050405020304" charset="0"/>
              </a:rPr>
              <a:t>:</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根据设计完成编码，并注释</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进行单元测试</a:t>
            </a:r>
            <a:endParaRPr lang="zh-CN" altLang="en-US" sz="1600">
              <a:latin typeface="造字工房朗倩（非商用）细体" charset="-122"/>
              <a:ea typeface="造字工房朗倩（非商用）细体" charset="-122"/>
            </a:endParaRPr>
          </a:p>
        </p:txBody>
      </p:sp>
      <p:sp>
        <p:nvSpPr>
          <p:cNvPr id="9" name="文本框 8"/>
          <p:cNvSpPr txBox="1"/>
          <p:nvPr/>
        </p:nvSpPr>
        <p:spPr>
          <a:xfrm>
            <a:off x="6642735" y="3710305"/>
            <a:ext cx="2084705"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美工和用户文档</a:t>
            </a:r>
            <a:r>
              <a:rPr lang="en-US" altLang="zh-CN" sz="1600" b="0" u="none">
                <a:latin typeface="造字工房朗倩（非商用）细体" charset="-122"/>
                <a:ea typeface="造字工房朗倩（非商用）细体" charset="-122"/>
                <a:cs typeface="宋体" panose="02010600030101010101" pitchFamily="2" charset="-122"/>
              </a:rPr>
              <a:t>:</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界面的设计和美工</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用户手册的编写</a:t>
            </a:r>
            <a:endParaRPr lang="zh-CN" altLang="en-US" sz="1600">
              <a:latin typeface="造字工房朗倩（非商用）细体" charset="-122"/>
              <a:ea typeface="造字工房朗倩（非商用）细体" charset="-122"/>
            </a:endParaRPr>
          </a:p>
        </p:txBody>
      </p:sp>
      <p:pic>
        <p:nvPicPr>
          <p:cNvPr id="10" name="图片 9" descr="160"/>
          <p:cNvPicPr>
            <a:picLocks noChangeAspect="1"/>
          </p:cNvPicPr>
          <p:nvPr/>
        </p:nvPicPr>
        <p:blipFill>
          <a:blip r:embed="rId6"/>
          <a:stretch>
            <a:fillRect/>
          </a:stretch>
        </p:blipFill>
        <p:spPr>
          <a:xfrm>
            <a:off x="6288405" y="3710305"/>
            <a:ext cx="292735" cy="292735"/>
          </a:xfrm>
          <a:prstGeom prst="rect">
            <a:avLst/>
          </a:prstGeom>
        </p:spPr>
      </p:pic>
      <p:pic>
        <p:nvPicPr>
          <p:cNvPr id="12" name="图片 6"/>
          <p:cNvPicPr>
            <a:picLocks noChangeAspect="1"/>
          </p:cNvPicPr>
          <p:nvPr/>
        </p:nvPicPr>
        <p:blipFill>
          <a:blip r:embed="rId7"/>
          <a:stretch>
            <a:fillRect/>
          </a:stretch>
        </p:blipFill>
        <p:spPr>
          <a:xfrm>
            <a:off x="1573530" y="1194435"/>
            <a:ext cx="6648450" cy="3360420"/>
          </a:xfrm>
          <a:prstGeom prst="rect">
            <a:avLst/>
          </a:prstGeom>
          <a:noFill/>
          <a:ln w="9525">
            <a:noFill/>
          </a:ln>
        </p:spPr>
      </p:pic>
      <p:graphicFrame>
        <p:nvGraphicFramePr>
          <p:cNvPr id="11" name="表格 10"/>
          <p:cNvGraphicFramePr/>
          <p:nvPr/>
        </p:nvGraphicFramePr>
        <p:xfrm>
          <a:off x="3274060" y="20320"/>
          <a:ext cx="3552825" cy="4751070"/>
        </p:xfrm>
        <a:graphic>
          <a:graphicData uri="http://schemas.openxmlformats.org/drawingml/2006/table">
            <a:tbl>
              <a:tblPr firstRow="1" bandRow="1">
                <a:tableStyleId>{5940675A-B579-460E-94D1-54222C63F5DA}</a:tableStyleId>
              </a:tblPr>
              <a:tblGrid>
                <a:gridCol w="1640205"/>
                <a:gridCol w="1064895"/>
                <a:gridCol w="847725"/>
              </a:tblGrid>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工作内容</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负责人</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参加人员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需求分析（需求分析规格说明书）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210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项目开发报告（报告）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8785">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项目的可行性分析（项目可行性分析报告）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系统分析（概要设计及说明书）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详细设计（详细设计说明书）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2575">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数据库建立</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界面设计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测试计划（报告）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测试报告（报告）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项目开发总结报告（报告）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210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用户操作手册（报告）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软件安装、测试</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用户培训</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 </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后期维护</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7"/>
                                        </p:tgtEl>
                                      </p:cBhvr>
                                    </p:animEffect>
                                    <p:set>
                                      <p:cBhvr>
                                        <p:cTn id="53" dur="1" fill="hold">
                                          <p:stCondLst>
                                            <p:cond delay="499"/>
                                          </p:stCondLst>
                                        </p:cTn>
                                        <p:tgtEl>
                                          <p:spTgt spid="3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0"/>
                                        </p:tgtEl>
                                      </p:cBhvr>
                                    </p:animEffect>
                                    <p:set>
                                      <p:cBhvr>
                                        <p:cTn id="62" dur="1" fill="hold">
                                          <p:stCondLst>
                                            <p:cond delay="499"/>
                                          </p:stCondLst>
                                        </p:cTn>
                                        <p:tgtEl>
                                          <p:spTgt spid="10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0" grpId="0"/>
      <p:bldP spid="6" grpId="0"/>
      <p:bldP spid="7" grpId="0"/>
      <p:bldP spid="9" grpId="0"/>
      <p:bldP spid="100" grpId="1"/>
      <p:bldP spid="6" grpId="1"/>
      <p:bldP spid="7" grpId="1"/>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协作与沟通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46680" y="882650"/>
            <a:ext cx="49142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项目团队内部协作：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46680" y="1719580"/>
            <a:ext cx="178244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项目接口人员：</a:t>
            </a:r>
            <a:endParaRPr lang="zh-CN" altLang="en-US" sz="1600">
              <a:latin typeface="造字工房朗倩（非商用）细体" charset="-122"/>
              <a:ea typeface="造字工房朗倩（非商用）细体" charset="-122"/>
            </a:endParaRPr>
          </a:p>
        </p:txBody>
      </p:sp>
      <p:sp>
        <p:nvSpPr>
          <p:cNvPr id="15" name="文本框 14"/>
          <p:cNvSpPr txBox="1"/>
          <p:nvPr/>
        </p:nvSpPr>
        <p:spPr>
          <a:xfrm>
            <a:off x="3539490" y="2816860"/>
            <a:ext cx="52666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杨珂：负责本项目同用户的接口人员</a:t>
            </a:r>
            <a:endParaRPr lang="zh-CN" altLang="en-US" sz="1600">
              <a:latin typeface="造字工房朗倩（非商用）细体" charset="-122"/>
              <a:ea typeface="造字工房朗倩（非商用）细体" charset="-122"/>
            </a:endParaRPr>
          </a:p>
        </p:txBody>
      </p:sp>
      <p:sp>
        <p:nvSpPr>
          <p:cNvPr id="16" name="文本框 15"/>
          <p:cNvSpPr txBox="1"/>
          <p:nvPr/>
        </p:nvSpPr>
        <p:spPr>
          <a:xfrm>
            <a:off x="3539490" y="2085340"/>
            <a:ext cx="465963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朱天琦：负责本项目同学校的接口人员</a:t>
            </a:r>
            <a:endParaRPr lang="zh-CN" altLang="en-US" sz="1600">
              <a:latin typeface="造字工房朗倩（非商用）细体" charset="-122"/>
              <a:ea typeface="造字工房朗倩（非商用）细体" charset="-122"/>
            </a:endParaRPr>
          </a:p>
        </p:txBody>
      </p:sp>
      <p:sp>
        <p:nvSpPr>
          <p:cNvPr id="17" name="文本框 16"/>
          <p:cNvSpPr txBox="1"/>
          <p:nvPr/>
        </p:nvSpPr>
        <p:spPr>
          <a:xfrm>
            <a:off x="3539490" y="2451100"/>
            <a:ext cx="590613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简浩男：负责本项目同分第三方（潜在用户）的接口人员</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646680" y="3357880"/>
            <a:ext cx="395097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项目团队外部沟通与协作模式：</a:t>
            </a:r>
            <a:endParaRPr lang="zh-CN" altLang="en-US" sz="1600">
              <a:latin typeface="造字工房朗倩（非商用）细体" charset="-122"/>
              <a:ea typeface="造字工房朗倩（非商用）细体" charset="-122"/>
            </a:endParaRPr>
          </a:p>
        </p:txBody>
      </p:sp>
      <p:sp>
        <p:nvSpPr>
          <p:cNvPr id="24" name="文本框 23"/>
          <p:cNvSpPr txBox="1"/>
          <p:nvPr/>
        </p:nvSpPr>
        <p:spPr>
          <a:xfrm>
            <a:off x="3206750" y="3944620"/>
            <a:ext cx="659320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采取面对面老师沟通的形式来解决学校层面的应用型推广</a:t>
            </a:r>
            <a:endParaRPr lang="zh-CN" altLang="en-US" sz="1600">
              <a:latin typeface="造字工房朗倩（非商用）细体" charset="-122"/>
              <a:ea typeface="造字工房朗倩（非商用）细体" charset="-122"/>
            </a:endParaRPr>
          </a:p>
        </p:txBody>
      </p:sp>
      <p:sp>
        <p:nvSpPr>
          <p:cNvPr id="25" name="文本框 24"/>
          <p:cNvSpPr txBox="1"/>
          <p:nvPr/>
        </p:nvSpPr>
        <p:spPr>
          <a:xfrm>
            <a:off x="3539490" y="1248410"/>
            <a:ext cx="3891280" cy="33528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微信群，以及寝室会议</a:t>
            </a:r>
            <a:endParaRPr lang="zh-CN" altLang="en-US" sz="1600">
              <a:latin typeface="造字工房朗倩（非商用）细体" charset="-122"/>
              <a:ea typeface="造字工房朗倩（非商用）细体" charset="-122"/>
              <a:sym typeface="+mn-ea"/>
            </a:endParaRPr>
          </a:p>
        </p:txBody>
      </p:sp>
      <p:pic>
        <p:nvPicPr>
          <p:cNvPr id="35" name="图片 34" descr="019"/>
          <p:cNvPicPr>
            <a:picLocks noChangeAspect="1"/>
          </p:cNvPicPr>
          <p:nvPr/>
        </p:nvPicPr>
        <p:blipFill>
          <a:blip r:embed="rId1"/>
          <a:stretch>
            <a:fillRect/>
          </a:stretch>
        </p:blipFill>
        <p:spPr>
          <a:xfrm>
            <a:off x="2314575" y="826135"/>
            <a:ext cx="332105" cy="332105"/>
          </a:xfrm>
          <a:prstGeom prst="rect">
            <a:avLst/>
          </a:prstGeom>
        </p:spPr>
      </p:pic>
      <p:pic>
        <p:nvPicPr>
          <p:cNvPr id="36" name="图片 35" descr="044"/>
          <p:cNvPicPr>
            <a:picLocks noChangeAspect="1"/>
          </p:cNvPicPr>
          <p:nvPr/>
        </p:nvPicPr>
        <p:blipFill>
          <a:blip r:embed="rId2"/>
          <a:stretch>
            <a:fillRect/>
          </a:stretch>
        </p:blipFill>
        <p:spPr>
          <a:xfrm>
            <a:off x="2329815" y="1642110"/>
            <a:ext cx="300990" cy="300990"/>
          </a:xfrm>
          <a:prstGeom prst="rect">
            <a:avLst/>
          </a:prstGeom>
        </p:spPr>
      </p:pic>
      <p:pic>
        <p:nvPicPr>
          <p:cNvPr id="37" name="图片 36" descr="158"/>
          <p:cNvPicPr>
            <a:picLocks noChangeAspect="1"/>
          </p:cNvPicPr>
          <p:nvPr/>
        </p:nvPicPr>
        <p:blipFill>
          <a:blip r:embed="rId3"/>
          <a:stretch>
            <a:fillRect/>
          </a:stretch>
        </p:blipFill>
        <p:spPr>
          <a:xfrm>
            <a:off x="3206750" y="2087880"/>
            <a:ext cx="332740" cy="332740"/>
          </a:xfrm>
          <a:prstGeom prst="rect">
            <a:avLst/>
          </a:prstGeom>
        </p:spPr>
      </p:pic>
      <p:pic>
        <p:nvPicPr>
          <p:cNvPr id="39" name="图片 38" descr="157"/>
          <p:cNvPicPr>
            <a:picLocks noChangeAspect="1"/>
          </p:cNvPicPr>
          <p:nvPr/>
        </p:nvPicPr>
        <p:blipFill>
          <a:blip r:embed="rId4"/>
          <a:stretch>
            <a:fillRect/>
          </a:stretch>
        </p:blipFill>
        <p:spPr>
          <a:xfrm>
            <a:off x="3206750" y="2460625"/>
            <a:ext cx="316230" cy="316230"/>
          </a:xfrm>
          <a:prstGeom prst="rect">
            <a:avLst/>
          </a:prstGeom>
        </p:spPr>
      </p:pic>
      <p:pic>
        <p:nvPicPr>
          <p:cNvPr id="40" name="图片 39" descr="161"/>
          <p:cNvPicPr>
            <a:picLocks noChangeAspect="1"/>
          </p:cNvPicPr>
          <p:nvPr/>
        </p:nvPicPr>
        <p:blipFill>
          <a:blip r:embed="rId5"/>
          <a:stretch>
            <a:fillRect/>
          </a:stretch>
        </p:blipFill>
        <p:spPr>
          <a:xfrm>
            <a:off x="3212465" y="2828925"/>
            <a:ext cx="310515" cy="310515"/>
          </a:xfrm>
          <a:prstGeom prst="rect">
            <a:avLst/>
          </a:prstGeom>
        </p:spPr>
      </p:pic>
      <p:pic>
        <p:nvPicPr>
          <p:cNvPr id="41" name="图片 40" descr="128"/>
          <p:cNvPicPr>
            <a:picLocks noChangeAspect="1"/>
          </p:cNvPicPr>
          <p:nvPr/>
        </p:nvPicPr>
        <p:blipFill>
          <a:blip r:embed="rId6"/>
          <a:stretch>
            <a:fillRect/>
          </a:stretch>
        </p:blipFill>
        <p:spPr>
          <a:xfrm>
            <a:off x="2314575" y="3357880"/>
            <a:ext cx="300990" cy="300990"/>
          </a:xfrm>
          <a:prstGeom prst="rect">
            <a:avLst/>
          </a:prstGeom>
        </p:spPr>
      </p:pic>
      <p:pic>
        <p:nvPicPr>
          <p:cNvPr id="42"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JTTENI3`LY(J28SP[UMUFS5"/>
          <p:cNvPicPr>
            <a:picLocks noChangeAspect="1"/>
          </p:cNvPicPr>
          <p:nvPr/>
        </p:nvPicPr>
        <p:blipFill>
          <a:blip r:embed="rId9"/>
          <a:stretch>
            <a:fillRect/>
          </a:stretch>
        </p:blipFill>
        <p:spPr>
          <a:xfrm>
            <a:off x="2028190" y="1583690"/>
            <a:ext cx="5847715" cy="2381250"/>
          </a:xfrm>
          <a:prstGeom prst="rect">
            <a:avLst/>
          </a:prstGeom>
        </p:spPr>
      </p:pic>
      <p:sp>
        <p:nvSpPr>
          <p:cNvPr id="100" name="文本框 99"/>
          <p:cNvSpPr txBox="1"/>
          <p:nvPr/>
        </p:nvSpPr>
        <p:spPr>
          <a:xfrm>
            <a:off x="230505" y="826135"/>
            <a:ext cx="1717040" cy="356870"/>
          </a:xfrm>
          <a:prstGeom prst="rect">
            <a:avLst/>
          </a:prstGeom>
          <a:noFill/>
          <a:ln w="9525">
            <a:noFill/>
          </a:ln>
        </p:spPr>
        <p:txBody>
          <a:bodyPr wrap="square">
            <a:spAutoFit/>
          </a:bodyPr>
          <a:p>
            <a:pPr marL="0" indent="0" algn="l"/>
            <a:r>
              <a:rPr lang="zh-CN" altLang="en-US" sz="1600" b="1" u="none">
                <a:latin typeface="造字工房朗倩（非商用）细体" charset="-122"/>
                <a:ea typeface="造字工房朗倩（非商用）细体" charset="-122"/>
                <a:cs typeface="宋体" panose="02010600030101010101" pitchFamily="2" charset="-122"/>
              </a:rPr>
              <a:t>风险评估及对策</a:t>
            </a:r>
            <a:endParaRPr lang="zh-CN" altLang="en-US" sz="1600" b="1" u="none">
              <a:latin typeface="造字工房朗倩（非商用）细体" charset="-122"/>
              <a:ea typeface="造字工房朗倩（非商用）细体" charset="-122"/>
              <a:cs typeface="宋体" panose="02010600030101010101" pitchFamily="2" charset="-122"/>
            </a:endParaRPr>
          </a:p>
        </p:txBody>
      </p:sp>
      <p:pic>
        <p:nvPicPr>
          <p:cNvPr id="7"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0478" y="84786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a:hlinkClick r:id="rId10"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50" presetClass="entr" presetSubtype="0" decel="100000" fill="hold" grpId="1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strVal val="#ppt_w+.3"/>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ppt_w+.3"/>
                                          </p:val>
                                        </p:tav>
                                        <p:tav tm="100000">
                                          <p:val>
                                            <p:strVal val="#ppt_w"/>
                                          </p:val>
                                        </p:tav>
                                      </p:tavLst>
                                    </p:anim>
                                    <p:anim calcmode="lin" valueType="num">
                                      <p:cBhvr>
                                        <p:cTn id="28" dur="500" fill="hold"/>
                                        <p:tgtEl>
                                          <p:spTgt spid="13"/>
                                        </p:tgtEl>
                                        <p:attrNameLst>
                                          <p:attrName>ppt_h</p:attrName>
                                        </p:attrNameLst>
                                      </p:cBhvr>
                                      <p:tavLst>
                                        <p:tav tm="0">
                                          <p:val>
                                            <p:strVal val="#ppt_h"/>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1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strVal val="#ppt_w+.3"/>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par>
                                <p:cTn id="77" presetID="10" presetClass="exit" presetSubtype="0" fill="hold" grpId="1" nodeType="with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xit" presetSubtype="0" fill="hold" grpId="2"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1" nodeType="with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6"/>
                                        </p:tgtEl>
                                      </p:cBhvr>
                                    </p:animEffect>
                                    <p:set>
                                      <p:cBhvr>
                                        <p:cTn id="120" dur="1" fill="hold">
                                          <p:stCondLst>
                                            <p:cond delay="499"/>
                                          </p:stCondLst>
                                        </p:cTn>
                                        <p:tgtEl>
                                          <p:spTgt spid="3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37"/>
                                        </p:tgtEl>
                                      </p:cBhvr>
                                    </p:animEffect>
                                    <p:set>
                                      <p:cBhvr>
                                        <p:cTn id="123" dur="1" fill="hold">
                                          <p:stCondLst>
                                            <p:cond delay="499"/>
                                          </p:stCondLst>
                                        </p:cTn>
                                        <p:tgtEl>
                                          <p:spTgt spid="3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9"/>
                                        </p:tgtEl>
                                      </p:cBhvr>
                                    </p:animEffect>
                                    <p:set>
                                      <p:cBhvr>
                                        <p:cTn id="126" dur="1" fill="hold">
                                          <p:stCondLst>
                                            <p:cond delay="499"/>
                                          </p:stCondLst>
                                        </p:cTn>
                                        <p:tgtEl>
                                          <p:spTgt spid="3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40"/>
                                        </p:tgtEl>
                                      </p:cBhvr>
                                    </p:animEffect>
                                    <p:set>
                                      <p:cBhvr>
                                        <p:cTn id="129" dur="1" fill="hold">
                                          <p:stCondLst>
                                            <p:cond delay="499"/>
                                          </p:stCondLst>
                                        </p:cTn>
                                        <p:tgtEl>
                                          <p:spTgt spid="4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42"/>
                                        </p:tgtEl>
                                      </p:cBhvr>
                                    </p:animEffect>
                                    <p:set>
                                      <p:cBhvr>
                                        <p:cTn id="135" dur="1" fill="hold">
                                          <p:stCondLst>
                                            <p:cond delay="499"/>
                                          </p:stCondLst>
                                        </p:cTn>
                                        <p:tgtEl>
                                          <p:spTgt spid="4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4"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4" nodeType="withEffect">
                                  <p:stCondLst>
                                    <p:cond delay="0"/>
                                  </p:stCondLst>
                                  <p:iterate type="lt">
                                    <p:tmPct val="0"/>
                                  </p:iterate>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childTnLst>
                          </p:cTn>
                        </p:par>
                        <p:par>
                          <p:cTn id="144" fill="hold">
                            <p:stCondLst>
                              <p:cond delay="500"/>
                            </p:stCondLst>
                            <p:childTnLst>
                              <p:par>
                                <p:cTn id="145"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46" dur="500" accel="50000" decel="50000" autoRev="1" fill="hold">
                                          <p:stCondLst>
                                            <p:cond delay="0"/>
                                          </p:stCondLst>
                                        </p:cTn>
                                        <p:tgtEl>
                                          <p:spTgt spid="51"/>
                                        </p:tgtEl>
                                        <p:attrNameLst>
                                          <p:attrName>ppt_x</p:attrName>
                                          <p:attrName>ppt_y</p:attrName>
                                        </p:attrNameLst>
                                      </p:cBhvr>
                                    </p:animMotion>
                                    <p:animRot by="1500000">
                                      <p:cBhvr>
                                        <p:cTn id="147" dur="250" fill="hold">
                                          <p:stCondLst>
                                            <p:cond delay="0"/>
                                          </p:stCondLst>
                                        </p:cTn>
                                        <p:tgtEl>
                                          <p:spTgt spid="51"/>
                                        </p:tgtEl>
                                        <p:attrNameLst>
                                          <p:attrName>r</p:attrName>
                                        </p:attrNameLst>
                                      </p:cBhvr>
                                    </p:animRot>
                                    <p:animRot by="-1500000">
                                      <p:cBhvr>
                                        <p:cTn id="148" dur="250" fill="hold">
                                          <p:stCondLst>
                                            <p:cond delay="250"/>
                                          </p:stCondLst>
                                        </p:cTn>
                                        <p:tgtEl>
                                          <p:spTgt spid="51"/>
                                        </p:tgtEl>
                                        <p:attrNameLst>
                                          <p:attrName>r</p:attrName>
                                        </p:attrNameLst>
                                      </p:cBhvr>
                                    </p:animRot>
                                    <p:animRot by="-1500000">
                                      <p:cBhvr>
                                        <p:cTn id="149" dur="250" fill="hold">
                                          <p:stCondLst>
                                            <p:cond delay="500"/>
                                          </p:stCondLst>
                                        </p:cTn>
                                        <p:tgtEl>
                                          <p:spTgt spid="51"/>
                                        </p:tgtEl>
                                        <p:attrNameLst>
                                          <p:attrName>r</p:attrName>
                                        </p:attrNameLst>
                                      </p:cBhvr>
                                    </p:animRot>
                                    <p:animRot by="1500000">
                                      <p:cBhvr>
                                        <p:cTn id="150"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12" grpId="0"/>
      <p:bldP spid="12" grpId="1"/>
      <p:bldP spid="12" grpId="2"/>
      <p:bldP spid="12" grpId="3"/>
      <p:bldP spid="12" grpId="4"/>
      <p:bldP spid="12" grpId="5"/>
      <p:bldP spid="12" grpId="6"/>
      <p:bldP spid="12" grpId="7"/>
      <p:bldP spid="12" grpId="8"/>
      <p:bldP spid="12" grpId="9"/>
      <p:bldP spid="12" grpId="10"/>
      <p:bldP spid="13" grpId="0"/>
      <p:bldP spid="16" grpId="0"/>
      <p:bldP spid="17" grpId="0"/>
      <p:bldP spid="15" grpId="0"/>
      <p:bldP spid="18" grpId="0"/>
      <p:bldP spid="24" grpId="0"/>
      <p:bldP spid="100" grpId="0"/>
      <p:bldP spid="8" grpId="1"/>
      <p:bldP spid="8" grpId="2"/>
      <p:bldP spid="12" grpId="11"/>
      <p:bldP spid="13" grpId="1"/>
      <p:bldP spid="15" grpId="1"/>
      <p:bldP spid="16" grpId="1"/>
      <p:bldP spid="17" grpId="1"/>
      <p:bldP spid="18" grpId="1"/>
      <p:bldP spid="24" grpId="1"/>
      <p:bldP spid="25"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开发</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过程</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7" y="4883"/>
              <a:ext cx="77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需求分析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需求分析是整个设计中重要的一环，当可行性分析完成，项目立项，确定开发角色后，从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6</a:t>
            </a:r>
            <a:r>
              <a:rPr lang="zh-CN" altLang="en-US" sz="1600" b="0" u="none">
                <a:latin typeface="造字工房朗倩（非商用）细体" charset="-122"/>
                <a:ea typeface="造字工房朗倩（非商用）细体" charset="-122"/>
                <a:cs typeface="宋体" panose="02010600030101010101" pitchFamily="2" charset="-122"/>
              </a:rPr>
              <a:t>开始至</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10</a:t>
            </a:r>
            <a:r>
              <a:rPr lang="zh-CN" altLang="en-US" sz="1600" b="0" u="none">
                <a:latin typeface="造字工房朗倩（非商用）细体" charset="-122"/>
                <a:ea typeface="造字工房朗倩（非商用）细体" charset="-122"/>
                <a:cs typeface="宋体" panose="02010600030101010101" pitchFamily="2" charset="-122"/>
              </a:rPr>
              <a:t>日，有关的设计开发人员与相关业务人员共同对业务流程、管理方式进行分析，并进行资料的收集、整理。在完成了对有关数据信息的收集、归纳和分析整理后，确定了用户需求，对软件必须完成的功能进行了定义，在此基础上完成了数据定义，建立了数据字典。</a:t>
            </a:r>
            <a:endParaRPr lang="zh-CN" altLang="en-US" sz="1600">
              <a:latin typeface="造字工房朗倩（非商用）细体" charset="-122"/>
              <a:ea typeface="造字工房朗倩（非商用）细体" charset="-122"/>
            </a:endParaRPr>
          </a:p>
        </p:txBody>
      </p:sp>
      <p:grpSp>
        <p:nvGrpSpPr>
          <p:cNvPr id="18" name="组合 17"/>
          <p:cNvGrpSpPr/>
          <p:nvPr/>
        </p:nvGrpSpPr>
        <p:grpSpPr>
          <a:xfrm>
            <a:off x="118745" y="2308860"/>
            <a:ext cx="1419225" cy="492760"/>
            <a:chOff x="187" y="3636"/>
            <a:chExt cx="2235" cy="776"/>
          </a:xfrm>
        </p:grpSpPr>
        <p:pic>
          <p:nvPicPr>
            <p:cNvPr id="1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363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850" y="3743"/>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系统设计</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3" name="文本框 12"/>
          <p:cNvSpPr txBox="1"/>
          <p:nvPr/>
        </p:nvSpPr>
        <p:spPr>
          <a:xfrm>
            <a:off x="2032000" y="2393315"/>
            <a:ext cx="6972300" cy="82296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日，完成对整个系统的分析设计，对概念模型、存储模式、完整性控制、存取权限等进行了定义，对系统功能各模块进行了详细设计、定义了数据库总体结构、编码命名规范</a:t>
            </a:r>
            <a:endParaRPr lang="zh-CN" altLang="en-US" sz="1600">
              <a:latin typeface="造字工房朗倩（非商用）细体" charset="-122"/>
              <a:ea typeface="造字工房朗倩（非商用）细体" charset="-122"/>
            </a:endParaRPr>
          </a:p>
        </p:txBody>
      </p:sp>
      <p:grpSp>
        <p:nvGrpSpPr>
          <p:cNvPr id="19" name="组合 18"/>
          <p:cNvGrpSpPr/>
          <p:nvPr/>
        </p:nvGrpSpPr>
        <p:grpSpPr>
          <a:xfrm>
            <a:off x="118745" y="3306445"/>
            <a:ext cx="1622425" cy="492760"/>
            <a:chOff x="187" y="5207"/>
            <a:chExt cx="2555"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5207"/>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50" y="5340"/>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编码及测试</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6" name="文本框 15"/>
          <p:cNvSpPr txBox="1"/>
          <p:nvPr/>
        </p:nvSpPr>
        <p:spPr>
          <a:xfrm>
            <a:off x="2032000" y="3390900"/>
            <a:ext cx="6972300" cy="106680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5</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26</a:t>
            </a:r>
            <a:r>
              <a:rPr lang="zh-CN" altLang="en-US" sz="1600" b="0" u="none">
                <a:latin typeface="造字工房朗倩（非商用）细体" charset="-122"/>
                <a:ea typeface="造字工房朗倩（非商用）细体" charset="-122"/>
                <a:cs typeface="宋体" panose="02010600030101010101" pitchFamily="2" charset="-122"/>
              </a:rPr>
              <a:t>日，完成程序设计和系统测试，完成了数据库建立及程序的编制调试。为了避免错误积累，采用边开发边测试的基本模式，对每个模块都安排专人进行单独测试，系统联调及系统测试，对系统处理逻辑、例外处理能力、容错能力等进行大规模的测试，对发现的问题进行彻底纠正</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1" name="组合 10"/>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产品部署</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8" name="文本框 7"/>
          <p:cNvSpPr txBox="1"/>
          <p:nvPr/>
        </p:nvSpPr>
        <p:spPr>
          <a:xfrm>
            <a:off x="2032000" y="855980"/>
            <a:ext cx="6972300"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从2月1日开始至2月5日，完成用户培训工作，编写各类文档，系统投入运</a:t>
            </a:r>
            <a:endParaRPr sz="1600" b="0" u="none">
              <a:latin typeface="造字工房朗倩（非商用）细体" charset="-122"/>
              <a:ea typeface="造字工房朗倩（非商用）细体" charset="-122"/>
              <a:cs typeface="宋体" panose="02010600030101010101" pitchFamily="2" charset="-122"/>
            </a:endParaRPr>
          </a:p>
        </p:txBody>
      </p:sp>
      <p:grpSp>
        <p:nvGrpSpPr>
          <p:cNvPr id="12" name="组合 11"/>
          <p:cNvGrpSpPr/>
          <p:nvPr/>
        </p:nvGrpSpPr>
        <p:grpSpPr>
          <a:xfrm>
            <a:off x="118745" y="1631315"/>
            <a:ext cx="1419225" cy="492760"/>
            <a:chOff x="187" y="2569"/>
            <a:chExt cx="2235" cy="776"/>
          </a:xfrm>
        </p:grpSpPr>
        <p:pic>
          <p:nvPicPr>
            <p:cNvPr id="17"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2569"/>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9"/>
            <p:cNvSpPr txBox="1"/>
            <p:nvPr/>
          </p:nvSpPr>
          <p:spPr>
            <a:xfrm>
              <a:off x="850" y="2702"/>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sym typeface="+mn-ea"/>
                </a:rPr>
                <a:t>项目总结</a:t>
              </a:r>
              <a:endParaRPr lang="en-US" altLang="zh-CN" sz="1600" b="1" dirty="0">
                <a:solidFill>
                  <a:schemeClr val="tx1">
                    <a:lumMod val="85000"/>
                    <a:lumOff val="15000"/>
                  </a:schemeClr>
                </a:solidFill>
                <a:latin typeface="造字工房朗倩（非商用）细体" charset="-122"/>
                <a:ea typeface="造字工房朗倩（非商用）细体" charset="-122"/>
                <a:sym typeface="+mn-ea"/>
              </a:endParaRPr>
            </a:p>
          </p:txBody>
        </p:sp>
      </p:grpSp>
      <p:sp>
        <p:nvSpPr>
          <p:cNvPr id="100" name="文本框 99"/>
          <p:cNvSpPr txBox="1"/>
          <p:nvPr/>
        </p:nvSpPr>
        <p:spPr>
          <a:xfrm>
            <a:off x="2032000" y="1631315"/>
            <a:ext cx="697230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项目结束后用一周左右时间，对项目研发、部署等开发过程中的问题、经验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1113790"/>
            <a:ext cx="792480" cy="356870"/>
          </a:xfrm>
          <a:prstGeom prst="rect">
            <a:avLst/>
          </a:prstGeom>
          <a:noFill/>
        </p:spPr>
        <p:txBody>
          <a:bodyPr wrap="none" rtlCol="0" anchor="t">
            <a:spAutoFit/>
          </a:bodyPr>
          <a:p>
            <a:pPr marL="0" indent="0" algn="l"/>
            <a:r>
              <a:rPr sz="1600">
                <a:latin typeface="造字工房朗倩（非商用）细体" charset="-122"/>
                <a:ea typeface="造字工房朗倩（非商用）细体" charset="-122"/>
                <a:cs typeface="宋体" panose="02010600030101010101" pitchFamily="2" charset="-122"/>
                <a:sym typeface="+mn-ea"/>
              </a:rPr>
              <a:t>行阶段</a:t>
            </a:r>
            <a:endParaRPr lang="zh-CN" altLang="en-US" sz="1600"/>
          </a:p>
        </p:txBody>
      </p:sp>
      <p:sp>
        <p:nvSpPr>
          <p:cNvPr id="14" name="文本框 13"/>
          <p:cNvSpPr txBox="1"/>
          <p:nvPr/>
        </p:nvSpPr>
        <p:spPr>
          <a:xfrm>
            <a:off x="2032000" y="1864360"/>
            <a:ext cx="5262880" cy="356870"/>
          </a:xfrm>
          <a:prstGeom prst="rect">
            <a:avLst/>
          </a:prstGeom>
          <a:noFill/>
        </p:spPr>
        <p:txBody>
          <a:bodyPr wrap="none" rtlCol="0" anchor="t">
            <a:spAutoFit/>
          </a:bodyPr>
          <a:p>
            <a:pPr marL="0" indent="0" algn="l"/>
            <a:r>
              <a:rPr lang="zh-CN" altLang="en-US" sz="1600">
                <a:latin typeface="造字工房朗倩（非商用）细体" charset="-122"/>
                <a:ea typeface="造字工房朗倩（非商用）细体" charset="-122"/>
                <a:cs typeface="宋体" panose="02010600030101010101" pitchFamily="2" charset="-122"/>
                <a:sym typeface="+mn-ea"/>
              </a:rPr>
              <a:t>教训总结备案，以利于项目经验的积累和开发进的的缩短</a:t>
            </a:r>
            <a:endParaRPr lang="zh-CN" altLang="en-US" sz="1600">
              <a:latin typeface="造字工房朗倩（非商用）细体" charset="-122"/>
              <a:ea typeface="造字工房朗倩（非商用）细体" charset="-122"/>
              <a:cs typeface="宋体" panose="02010600030101010101" pitchFamily="2" charset="-122"/>
              <a:sym typeface="+mn-ea"/>
            </a:endParaRPr>
          </a:p>
        </p:txBody>
      </p:sp>
      <p:grpSp>
        <p:nvGrpSpPr>
          <p:cNvPr id="24" name="组合 23"/>
          <p:cNvGrpSpPr/>
          <p:nvPr/>
        </p:nvGrpSpPr>
        <p:grpSpPr>
          <a:xfrm>
            <a:off x="-246380" y="252095"/>
            <a:ext cx="9529445" cy="4899025"/>
            <a:chOff x="0" y="804"/>
            <a:chExt cx="15007" cy="7715"/>
          </a:xfrm>
        </p:grpSpPr>
        <p:pic>
          <p:nvPicPr>
            <p:cNvPr id="22" name="图片 21" descr="1S_Q)KJAGZ0Y96$B15{5RYN"/>
            <p:cNvPicPr>
              <a:picLocks noChangeAspect="1"/>
            </p:cNvPicPr>
            <p:nvPr/>
          </p:nvPicPr>
          <p:blipFill>
            <a:blip r:embed="rId3"/>
            <a:stretch>
              <a:fillRect/>
            </a:stretch>
          </p:blipFill>
          <p:spPr>
            <a:xfrm>
              <a:off x="0" y="804"/>
              <a:ext cx="14788" cy="6893"/>
            </a:xfrm>
            <a:prstGeom prst="rect">
              <a:avLst/>
            </a:prstGeom>
          </p:spPr>
        </p:pic>
        <p:pic>
          <p:nvPicPr>
            <p:cNvPr id="23" name="图片 22" descr="V9RBIP5TO51JHM{]21F$I}Q"/>
            <p:cNvPicPr>
              <a:picLocks noChangeAspect="1"/>
            </p:cNvPicPr>
            <p:nvPr/>
          </p:nvPicPr>
          <p:blipFill>
            <a:blip r:embed="rId4"/>
            <a:stretch>
              <a:fillRect/>
            </a:stretch>
          </p:blipFill>
          <p:spPr>
            <a:xfrm>
              <a:off x="323" y="7697"/>
              <a:ext cx="14685" cy="823"/>
            </a:xfrm>
            <a:prstGeom prst="rect">
              <a:avLst/>
            </a:prstGeom>
          </p:spPr>
        </p:pic>
      </p:grpSp>
      <p:sp>
        <p:nvSpPr>
          <p:cNvPr id="16" name="文本框 15"/>
          <p:cNvSpPr txBox="1"/>
          <p:nvPr/>
        </p:nvSpPr>
        <p:spPr>
          <a:xfrm>
            <a:off x="1931670" y="4272280"/>
            <a:ext cx="6642100" cy="35687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系统投入运行最迟时间：</a:t>
            </a:r>
            <a:r>
              <a:rPr lang="zh-CN" altLang="en-US" sz="1600">
                <a:solidFill>
                  <a:srgbClr val="0070C0"/>
                </a:solidFill>
                <a:latin typeface="造字工房朗倩（非商用）细体" charset="-122"/>
                <a:ea typeface="造字工房朗倩（非商用）细体" charset="-122"/>
              </a:rPr>
              <a:t>2017年7月1日</a:t>
            </a:r>
            <a:endParaRPr lang="zh-CN" altLang="en-US" sz="1600">
              <a:solidFill>
                <a:srgbClr val="0070C0"/>
              </a:solidFill>
              <a:latin typeface="造字工房朗倩（非商用）细体" charset="-122"/>
              <a:ea typeface="造字工房朗倩（非商用）细体" charset="-122"/>
            </a:endParaRPr>
          </a:p>
        </p:txBody>
      </p:sp>
      <p:sp>
        <p:nvSpPr>
          <p:cNvPr id="19" name="文本框 18"/>
          <p:cNvSpPr txBox="1"/>
          <p:nvPr/>
        </p:nvSpPr>
        <p:spPr>
          <a:xfrm>
            <a:off x="3274695" y="4554855"/>
            <a:ext cx="3956050" cy="42291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系统运行寿命的最小值应为</a:t>
            </a:r>
            <a:r>
              <a:rPr lang="zh-CN" altLang="en-US" sz="2000">
                <a:solidFill>
                  <a:srgbClr val="C00000"/>
                </a:solidFill>
                <a:latin typeface="造字工房朗倩（非商用）细体" charset="-122"/>
                <a:ea typeface="造字工房朗倩（非商用）细体" charset="-122"/>
              </a:rPr>
              <a:t>10年</a:t>
            </a:r>
            <a:endParaRPr lang="zh-CN" altLang="en-US" sz="2000">
              <a:solidFill>
                <a:srgbClr val="C00000"/>
              </a:solidFill>
              <a:latin typeface="造字工房朗倩（非商用）细体" charset="-122"/>
              <a:ea typeface="造字工房朗倩（非商用）细体" charset="-122"/>
            </a:endParaRPr>
          </a:p>
        </p:txBody>
      </p:sp>
      <p:grpSp>
        <p:nvGrpSpPr>
          <p:cNvPr id="21" name="组合 20"/>
          <p:cNvGrpSpPr/>
          <p:nvPr/>
        </p:nvGrpSpPr>
        <p:grpSpPr>
          <a:xfrm>
            <a:off x="205105" y="820420"/>
            <a:ext cx="1117600" cy="356870"/>
            <a:chOff x="518" y="1887"/>
            <a:chExt cx="1760" cy="562"/>
          </a:xfrm>
        </p:grpSpPr>
        <p:sp>
          <p:nvSpPr>
            <p:cNvPr id="20" name="TextBox 9"/>
            <p:cNvSpPr txBox="1"/>
            <p:nvPr/>
          </p:nvSpPr>
          <p:spPr>
            <a:xfrm>
              <a:off x="1028" y="1887"/>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甘特图</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518" y="1887"/>
              <a:ext cx="510" cy="5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1000"/>
                                        <p:tgtEl>
                                          <p:spTgt spid="10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0"/>
                                        </p:tgtEl>
                                      </p:cBhvr>
                                    </p:animEffect>
                                    <p:set>
                                      <p:cBhvr>
                                        <p:cTn id="36" dur="1" fill="hold">
                                          <p:stCondLst>
                                            <p:cond delay="499"/>
                                          </p:stCondLst>
                                        </p:cTn>
                                        <p:tgtEl>
                                          <p:spTgt spid="10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 calcmode="lin" valueType="num">
                                      <p:cBhvr>
                                        <p:cTn id="62" dur="500" fill="hold"/>
                                        <p:tgtEl>
                                          <p:spTgt spid="16"/>
                                        </p:tgtEl>
                                        <p:attrNameLst>
                                          <p:attrName>style.rotation</p:attrName>
                                        </p:attrNameLst>
                                      </p:cBhvr>
                                      <p:tavLst>
                                        <p:tav tm="0">
                                          <p:val>
                                            <p:fltVal val="360"/>
                                          </p:val>
                                        </p:tav>
                                        <p:tav tm="100000">
                                          <p:val>
                                            <p:fltVal val="0"/>
                                          </p:val>
                                        </p:tav>
                                      </p:tavLst>
                                    </p:anim>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49" presetClass="entr" presetSubtype="0" decel="100000" fill="hold" grpId="1"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360"/>
                                          </p:val>
                                        </p:tav>
                                        <p:tav tm="100000">
                                          <p:val>
                                            <p:fltVal val="0"/>
                                          </p:val>
                                        </p:tav>
                                      </p:tavLst>
                                    </p:anim>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00" grpId="0"/>
      <p:bldP spid="14" grpId="0"/>
      <p:bldP spid="8" grpId="1"/>
      <p:bldP spid="13" grpId="1"/>
      <p:bldP spid="100" grpId="1"/>
      <p:bldP spid="14" grpId="1"/>
      <p:bldP spid="16" grpId="0"/>
      <p:bldP spid="19" grpId="0"/>
      <p:bldP spid="1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其他</a:t>
            </a:r>
            <a:r>
              <a:rPr lang="en-US" altLang="zh-CN" sz="1600" b="1" dirty="0">
                <a:solidFill>
                  <a:schemeClr val="tx1">
                    <a:lumMod val="85000"/>
                    <a:lumOff val="15000"/>
                  </a:schemeClr>
                </a:solidFill>
                <a:latin typeface="造字工房朗倩（非商用）细体" charset="-122"/>
                <a:ea typeface="造字工房朗倩（非商用）细体" charset="-122"/>
              </a:rPr>
              <a:t>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进度控制计划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3980180" y="1012825"/>
            <a:ext cx="342646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组长定期检查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974215" y="236029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预算监控计划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3928110" y="239331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经济方面不存在预算</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922145" y="380936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配置管理计划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980180" y="384238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定期编写项目阶段总结以及分析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椭圆 12">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4"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4" nodeType="withEffect">
                                  <p:stCondLst>
                                    <p:cond delay="0"/>
                                  </p:stCondLst>
                                  <p:iterate type="lt">
                                    <p:tmPct val="0"/>
                                  </p:iterate>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500"/>
                            </p:stCondLst>
                            <p:childTnLst>
                              <p:par>
                                <p:cTn id="4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43" dur="500" accel="50000" decel="50000" autoRev="1" fill="hold">
                                          <p:stCondLst>
                                            <p:cond delay="0"/>
                                          </p:stCondLst>
                                        </p:cTn>
                                        <p:tgtEl>
                                          <p:spTgt spid="51"/>
                                        </p:tgtEl>
                                        <p:attrNameLst>
                                          <p:attrName>ppt_x</p:attrName>
                                          <p:attrName>ppt_y</p:attrName>
                                        </p:attrNameLst>
                                      </p:cBhvr>
                                    </p:animMotion>
                                    <p:animRot by="1500000">
                                      <p:cBhvr>
                                        <p:cTn id="44" dur="250" fill="hold">
                                          <p:stCondLst>
                                            <p:cond delay="0"/>
                                          </p:stCondLst>
                                        </p:cTn>
                                        <p:tgtEl>
                                          <p:spTgt spid="51"/>
                                        </p:tgtEl>
                                        <p:attrNameLst>
                                          <p:attrName>r</p:attrName>
                                        </p:attrNameLst>
                                      </p:cBhvr>
                                    </p:animRot>
                                    <p:animRot by="-1500000">
                                      <p:cBhvr>
                                        <p:cTn id="45" dur="250" fill="hold">
                                          <p:stCondLst>
                                            <p:cond delay="250"/>
                                          </p:stCondLst>
                                        </p:cTn>
                                        <p:tgtEl>
                                          <p:spTgt spid="51"/>
                                        </p:tgtEl>
                                        <p:attrNameLst>
                                          <p:attrName>r</p:attrName>
                                        </p:attrNameLst>
                                      </p:cBhvr>
                                    </p:animRot>
                                    <p:animRot by="-1500000">
                                      <p:cBhvr>
                                        <p:cTn id="46" dur="250" fill="hold">
                                          <p:stCondLst>
                                            <p:cond delay="500"/>
                                          </p:stCondLst>
                                        </p:cTn>
                                        <p:tgtEl>
                                          <p:spTgt spid="51"/>
                                        </p:tgtEl>
                                        <p:attrNameLst>
                                          <p:attrName>r</p:attrName>
                                        </p:attrNameLst>
                                      </p:cBhvr>
                                    </p:animRot>
                                    <p:animRot by="1500000">
                                      <p:cBhvr>
                                        <p:cTn id="4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1" grpId="0"/>
      <p:bldP spid="17" grpId="0"/>
      <p:bldP spid="8" grpId="0"/>
      <p:bldP spid="12" grpId="0"/>
      <p:bldP spid="18"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支持</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条件</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9" y="4883"/>
              <a:ext cx="845"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23</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916555" y="1435735"/>
            <a:ext cx="5080000" cy="1645920"/>
          </a:xfrm>
          <a:prstGeom prst="rect">
            <a:avLst/>
          </a:prstGeom>
          <a:noFill/>
          <a:ln w="9525">
            <a:noFill/>
          </a:ln>
        </p:spPr>
        <p:txBody>
          <a:bodyPr>
            <a:spAutoFit/>
          </a:bodyPr>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服务器：</a:t>
            </a:r>
            <a:r>
              <a:rPr lang="en-US" altLang="zh-CN" sz="1200" b="0" u="none">
                <a:latin typeface="造字工房悦圆演示版常规体" charset="-122"/>
                <a:ea typeface="造字工房悦圆演示版常规体" charset="-122"/>
                <a:cs typeface="宋体" panose="02010600030101010101" pitchFamily="2" charset="-122"/>
              </a:rPr>
              <a:t>Pentium III 500</a:t>
            </a:r>
            <a:r>
              <a:rPr lang="zh-CN" altLang="en-US" sz="1200" b="0" u="none">
                <a:latin typeface="造字工房悦圆演示版常规体" charset="-122"/>
                <a:ea typeface="造字工房悦圆演示版常规体" charset="-122"/>
                <a:cs typeface="宋体" panose="02010600030101010101" pitchFamily="2" charset="-122"/>
              </a:rPr>
              <a:t>以上或更高内存：</a:t>
            </a:r>
            <a:r>
              <a:rPr lang="en-US" altLang="zh-CN" sz="1200" b="0" u="none">
                <a:latin typeface="造字工房悦圆演示版常规体" charset="-122"/>
                <a:ea typeface="造字工房悦圆演示版常规体" charset="-122"/>
                <a:cs typeface="宋体" panose="02010600030101010101" pitchFamily="2" charset="-122"/>
              </a:rPr>
              <a:t>512M</a:t>
            </a:r>
            <a:r>
              <a:rPr lang="zh-CN" altLang="en-US" sz="1200" b="0" u="none">
                <a:latin typeface="造字工房悦圆演示版常规体" charset="-122"/>
                <a:ea typeface="造字工房悦圆演示版常规体" charset="-122"/>
                <a:cs typeface="宋体" panose="02010600030101010101" pitchFamily="2" charset="-122"/>
              </a:rPr>
              <a:t>以上硬盘：至少</a:t>
            </a:r>
            <a:r>
              <a:rPr lang="en-US" altLang="zh-CN" sz="1200" b="0" u="none">
                <a:latin typeface="造字工房悦圆演示版常规体" charset="-122"/>
                <a:ea typeface="造字工房悦圆演示版常规体" charset="-122"/>
                <a:cs typeface="宋体" panose="02010600030101010101" pitchFamily="2" charset="-122"/>
              </a:rPr>
              <a:t>80G</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10MB/100MB</a:t>
            </a:r>
            <a:r>
              <a:rPr lang="zh-CN" altLang="en-US" sz="1200" b="0" u="none">
                <a:latin typeface="造字工房悦圆演示版常规体" charset="-122"/>
                <a:ea typeface="造字工房悦圆演示版常规体" charset="-122"/>
                <a:cs typeface="宋体" panose="02010600030101010101" pitchFamily="2" charset="-122"/>
              </a:rPr>
              <a:t>自适应打印机一台</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UPS(</a:t>
            </a:r>
            <a:r>
              <a:rPr lang="zh-CN" altLang="en-US" sz="1200" b="0" u="none">
                <a:latin typeface="造字工房悦圆演示版常规体" charset="-122"/>
                <a:ea typeface="造字工房悦圆演示版常规体" charset="-122"/>
                <a:cs typeface="宋体" panose="02010600030101010101" pitchFamily="2" charset="-122"/>
              </a:rPr>
              <a:t>选配</a:t>
            </a:r>
            <a:r>
              <a:rPr lang="en-US" altLang="zh-CN" sz="1200" b="0" u="none">
                <a:latin typeface="造字工房悦圆演示版常规体" charset="-122"/>
                <a:ea typeface="造字工房悦圆演示版常规体" charset="-122"/>
                <a:cs typeface="Times New Roman" panose="02020603050405020304" charset="0"/>
              </a:rPr>
              <a:t>)</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endParaRPr lang="zh-CN" altLang="en-US">
              <a:latin typeface="造字工房悦圆演示版常规体" charset="-122"/>
              <a:ea typeface="造字工房悦圆演示版常规体" charset="-122"/>
            </a:endParaRPr>
          </a:p>
        </p:txBody>
      </p:sp>
      <p:sp>
        <p:nvSpPr>
          <p:cNvPr id="14" name="文本框 13"/>
          <p:cNvSpPr txBox="1"/>
          <p:nvPr/>
        </p:nvSpPr>
        <p:spPr>
          <a:xfrm>
            <a:off x="1974215" y="1012825"/>
            <a:ext cx="96139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935605" y="1435735"/>
            <a:ext cx="5080000" cy="108839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操作系统为</a:t>
            </a:r>
            <a:r>
              <a:rPr lang="en-US" altLang="zh-CN" sz="1600" b="0" u="none">
                <a:latin typeface="造字工房朗倩（非商用）细体" charset="-122"/>
                <a:ea typeface="造字工房朗倩（非商用）细体" charset="-122"/>
                <a:cs typeface="宋体" panose="02010600030101010101" pitchFamily="2" charset="-122"/>
              </a:rPr>
              <a:t>Window XP</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使用集成开发工具</a:t>
            </a:r>
            <a:r>
              <a:rPr lang="en-US" altLang="zh-CN" sz="1600" b="0" u="none">
                <a:latin typeface="造字工房朗倩（非商用）细体" charset="-122"/>
                <a:ea typeface="造字工房朗倩（非商用）细体" charset="-122"/>
                <a:cs typeface="Times New Roman" panose="02020603050405020304" charset="0"/>
              </a:rPr>
              <a:t>Eclipse5.5.1</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数据库采用</a:t>
            </a:r>
            <a:r>
              <a:rPr lang="en-US" altLang="zh-CN" sz="1600" b="0" u="none">
                <a:latin typeface="造字工房朗倩（非商用）细体" charset="-122"/>
                <a:ea typeface="造字工房朗倩（非商用）细体" charset="-122"/>
                <a:cs typeface="Times New Roman" panose="02020603050405020304" charset="0"/>
              </a:rPr>
              <a:t>SQL Server200</a:t>
            </a:r>
            <a:r>
              <a:rPr lang="en-US" altLang="zh-CN" sz="1600" b="0" u="none">
                <a:latin typeface="造字工房朗倩（非商用）细体" charset="-122"/>
                <a:ea typeface="造字工房朗倩（非商用）细体" charset="-122"/>
                <a:cs typeface="宋体" panose="02010600030101010101" pitchFamily="2" charset="-122"/>
              </a:rPr>
              <a:t>5</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项目运行环境为</a:t>
            </a:r>
            <a:r>
              <a:rPr lang="en-US" altLang="zh-CN" sz="1600" b="0" u="none">
                <a:latin typeface="造字工房朗倩（非商用）细体" charset="-122"/>
                <a:ea typeface="造字工房朗倩（非商用）细体" charset="-122"/>
                <a:cs typeface="宋体" panose="02010600030101010101" pitchFamily="2" charset="-122"/>
              </a:rPr>
              <a:t>iis5.0</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0"/>
                                        </p:tgtEl>
                                      </p:cBhvr>
                                    </p:animEffect>
                                    <p:set>
                                      <p:cBhvr>
                                        <p:cTn id="20" dur="1" fill="hold">
                                          <p:stCondLst>
                                            <p:cond delay="499"/>
                                          </p:stCondLst>
                                        </p:cTn>
                                        <p:tgtEl>
                                          <p:spTgt spid="1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3" grpId="0"/>
      <p:bldP spid="13" grpId="1"/>
      <p:bldP spid="100" grpId="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通讯接口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875790" y="135128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WEB</a:t>
            </a:r>
            <a:r>
              <a:rPr lang="zh-CN" altLang="en-US" sz="1600" b="0" u="none">
                <a:latin typeface="造字工房朗倩（非商用）细体" charset="-122"/>
                <a:ea typeface="造字工房朗倩（非商用）细体" charset="-122"/>
                <a:cs typeface="宋体" panose="02010600030101010101" pitchFamily="2" charset="-122"/>
              </a:rPr>
              <a:t>浏览器：99%的浏览器都支持该协议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1875790" y="1678305"/>
            <a:ext cx="7073900" cy="106680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网络通讯标准或者协议；</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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来实现双向通信（服务器端和客户端可以同时发出请求），且</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Socket.IO</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6" name="文本框 15"/>
          <p:cNvSpPr txBox="1"/>
          <p:nvPr/>
        </p:nvSpPr>
        <p:spPr>
          <a:xfrm>
            <a:off x="1875790" y="273685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消息格式：采用UTF-8编码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75790" y="3063875"/>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通讯安全或加密问题：采用md5加密方式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1875790" y="339090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数据传输速率：数据传输速度在10MＢ~100MＢ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1875790" y="3717925"/>
            <a:ext cx="7073900" cy="82296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同步和异步通讯机制；</a:t>
            </a:r>
            <a:endParaRPr lang="zh-CN" altLang="en-US" sz="1600" b="0" u="none">
              <a:latin typeface="造字工房朗倩（非商用）细体" charset="-122"/>
              <a:ea typeface="造字工房朗倩（非商用）细体" charset="-122"/>
              <a:cs typeface="宋体" panose="02010600030101010101" pitchFamily="2" charset="-122"/>
            </a:endParaRPr>
          </a:p>
          <a:p>
            <a:pPr marL="228600" indent="-228600" algn="l"/>
            <a:r>
              <a:rPr lang="en-US" altLang="zh-CN" sz="1600" b="0" u="none">
                <a:latin typeface="造字工房朗倩（非商用）细体" charset="-122"/>
                <a:ea typeface="造字工房朗倩（非商用）细体" charset="-122"/>
                <a:cs typeface="宋体" panose="02010600030101010101" pitchFamily="2" charset="-122"/>
              </a:rPr>
              <a:t>Ajax</a:t>
            </a:r>
            <a:r>
              <a:rPr lang="zh-CN" altLang="en-US" sz="1600" b="0" u="none">
                <a:latin typeface="造字工房朗倩（非商用）细体" charset="-122"/>
                <a:ea typeface="造字工房朗倩（非商用）细体" charset="-122"/>
                <a:cs typeface="宋体" panose="02010600030101010101" pitchFamily="2" charset="-122"/>
              </a:rPr>
              <a:t>：异步</a:t>
            </a:r>
            <a:r>
              <a:rPr lang="en-US" altLang="zh-CN" sz="1600" b="0" u="none">
                <a:latin typeface="造字工房朗倩（非商用）细体" charset="-122"/>
                <a:ea typeface="造字工房朗倩（非商用）细体" charset="-122"/>
                <a:cs typeface="Calibri" panose="020F0502020204030204" charset="0"/>
              </a:rPr>
              <a:t>JavaScript</a:t>
            </a:r>
            <a:r>
              <a:rPr lang="zh-CN" altLang="en-US" sz="1600" b="0" u="none">
                <a:latin typeface="造字工房朗倩（非商用）细体" charset="-122"/>
                <a:ea typeface="造字工房朗倩（非商用）细体" charset="-122"/>
                <a:cs typeface="宋体" panose="02010600030101010101" pitchFamily="2" charset="-122"/>
              </a:rPr>
              <a:t>和</a:t>
            </a:r>
            <a:r>
              <a:rPr lang="en-US" altLang="zh-CN" sz="1600" b="0" u="none">
                <a:latin typeface="造字工房朗倩（非商用）细体" charset="-122"/>
                <a:ea typeface="造字工房朗倩（非商用）细体" charset="-122"/>
                <a:cs typeface="Calibri" panose="020F0502020204030204" charset="0"/>
              </a:rPr>
              <a:t>XML</a:t>
            </a:r>
            <a:r>
              <a:rPr lang="zh-CN" altLang="en-US" sz="1600" b="0" u="none">
                <a:latin typeface="造字工房朗倩（非商用）细体" charset="-122"/>
                <a:ea typeface="造字工房朗倩（非商用）细体" charset="-122"/>
                <a:cs typeface="宋体" panose="02010600030101010101" pitchFamily="2" charset="-122"/>
              </a:rPr>
              <a:t>，通过在后台与服务器进行少量数据交换，</a:t>
            </a:r>
            <a:r>
              <a:rPr lang="en-US" altLang="zh-CN" sz="1600" b="0" u="none">
                <a:latin typeface="造字工房朗倩（非商用）细体" charset="-122"/>
                <a:ea typeface="造字工房朗倩（非商用）细体" charset="-122"/>
                <a:cs typeface="Calibri" panose="020F0502020204030204" charset="0"/>
              </a:rPr>
              <a:t>Ajax</a:t>
            </a:r>
            <a:r>
              <a:rPr lang="zh-CN" altLang="en-US" sz="1600" b="0" u="none">
                <a:latin typeface="造字工房朗倩（非商用）细体" charset="-122"/>
                <a:ea typeface="造字工房朗倩（非商用）细体" charset="-122"/>
                <a:cs typeface="宋体" panose="02010600030101010101" pitchFamily="2" charset="-122"/>
              </a:rPr>
              <a:t>可以使网页实现异步更新</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其他</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154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内部支持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1956435" y="2068195"/>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客户支持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743325" y="839470"/>
            <a:ext cx="5080000" cy="60071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667760" y="217805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定期抽取用户来进行用户体验，分析不足</a:t>
            </a:r>
            <a:endParaRPr lang="zh-CN" altLang="en-US" sz="1600" b="0" u="none">
              <a:latin typeface="造字工房朗倩（非商用）细体" charset="-122"/>
              <a:ea typeface="造字工房朗倩（非商用）细体" charset="-122"/>
              <a:cs typeface="宋体" panose="02010600030101010101" pitchFamily="2" charset="-122"/>
            </a:endParaRPr>
          </a:p>
        </p:txBody>
      </p:sp>
      <p:grpSp>
        <p:nvGrpSpPr>
          <p:cNvPr id="21" name="组合 20"/>
          <p:cNvGrpSpPr/>
          <p:nvPr/>
        </p:nvGrpSpPr>
        <p:grpSpPr>
          <a:xfrm>
            <a:off x="118745" y="2974975"/>
            <a:ext cx="1009015" cy="492760"/>
            <a:chOff x="187" y="4685"/>
            <a:chExt cx="1589"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468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48" y="4792"/>
              <a:ext cx="928" cy="562"/>
            </a:xfrm>
            <a:prstGeom prst="rect">
              <a:avLst/>
            </a:prstGeom>
            <a:noFill/>
          </p:spPr>
          <p:txBody>
            <a:bodyPr wrap="none" rtlCol="0">
              <a:spAutoFit/>
            </a:bodyPr>
            <a:p>
              <a:pPr algn="l"/>
              <a:r>
                <a:rPr lang="zh-CN" altLang="en-US" sz="1600">
                  <a:effectLst>
                    <a:outerShdw blurRad="38100" dist="19050" dir="2700000" algn="tl" rotWithShape="0">
                      <a:schemeClr val="dk1">
                        <a:alpha val="40000"/>
                      </a:schemeClr>
                    </a:outerShdw>
                  </a:effectLst>
                  <a:latin typeface="造字工房朗倩（非商用）细体" charset="-122"/>
                  <a:ea typeface="造字工房朗倩（非商用）细体" charset="-122"/>
                  <a:sym typeface="+mn-ea"/>
                </a:rPr>
                <a:t>成本</a:t>
              </a:r>
              <a:endParaRPr lang="zh-CN" altLang="en-US" sz="1600" b="1" dirty="0">
                <a:solidFill>
                  <a:schemeClr val="tx1">
                    <a:lumMod val="85000"/>
                    <a:lumOff val="15000"/>
                  </a:schemeClr>
                </a:solidFill>
                <a:effectLst>
                  <a:outerShdw blurRad="38100" dist="19050" dir="2700000" algn="tl" rotWithShape="0">
                    <a:schemeClr val="dk1">
                      <a:alpha val="40000"/>
                    </a:schemeClr>
                  </a:outerShdw>
                </a:effectLst>
                <a:latin typeface="造字工房朗倩（非商用）细体" charset="-122"/>
                <a:ea typeface="造字工房朗倩（非商用）细体" charset="-122"/>
                <a:sym typeface="+mn-ea"/>
              </a:endParaRPr>
            </a:p>
          </p:txBody>
        </p:sp>
      </p:grpSp>
      <p:sp>
        <p:nvSpPr>
          <p:cNvPr id="19" name="文本框 18"/>
          <p:cNvSpPr txBox="1"/>
          <p:nvPr/>
        </p:nvSpPr>
        <p:spPr>
          <a:xfrm>
            <a:off x="2104390" y="3467735"/>
            <a:ext cx="5080000" cy="600710"/>
          </a:xfrm>
          <a:prstGeom prst="rect">
            <a:avLst/>
          </a:prstGeom>
          <a:noFill/>
          <a:ln w="9525">
            <a:noFill/>
          </a:ln>
        </p:spPr>
        <p:txBody>
          <a:bodyPr>
            <a:spAutoFit/>
          </a:bodyPr>
          <a:p>
            <a:pPr marL="0" indent="0" algn="l" fontAlgn="auto"/>
            <a:r>
              <a:rPr lang="en-US" altLang="zh-CN" sz="1600">
                <a:latin typeface="造字工房朗倩（非商用）细体" charset="-122"/>
                <a:ea typeface="造字工房朗倩（非商用）细体" charset="-122"/>
                <a:sym typeface="+mn-ea"/>
              </a:rPr>
              <a:t>17</a:t>
            </a:r>
            <a:r>
              <a:rPr lang="zh-CN" altLang="en-US" sz="1600">
                <a:latin typeface="造字工房朗倩（非商用）细体" charset="-122"/>
                <a:ea typeface="造字工房朗倩（非商用）细体" charset="-122"/>
                <a:sym typeface="+mn-ea"/>
              </a:rPr>
              <a:t>（时薪）</a:t>
            </a:r>
            <a:r>
              <a:rPr lang="en-US" altLang="zh-CN" sz="1600">
                <a:latin typeface="造字工房朗倩（非商用）细体" charset="-122"/>
                <a:ea typeface="造字工房朗倩（非商用）细体" charset="-122"/>
                <a:sym typeface="+mn-ea"/>
              </a:rPr>
              <a:t>*1.5</a:t>
            </a:r>
            <a:r>
              <a:rPr lang="zh-CN" altLang="en-US" sz="1600">
                <a:latin typeface="造字工房朗倩（非商用）细体" charset="-122"/>
                <a:ea typeface="造字工房朗倩（非商用）细体" charset="-122"/>
                <a:sym typeface="+mn-ea"/>
              </a:rPr>
              <a:t>（每日工作小时）</a:t>
            </a:r>
            <a:r>
              <a:rPr lang="en-US" altLang="zh-CN" sz="1600">
                <a:latin typeface="造字工房朗倩（非商用）细体" charset="-122"/>
                <a:ea typeface="造字工房朗倩（非商用）细体" charset="-122"/>
                <a:sym typeface="+mn-ea"/>
              </a:rPr>
              <a:t>*30</a:t>
            </a:r>
            <a:r>
              <a:rPr lang="zh-CN" altLang="en-US" sz="1600">
                <a:latin typeface="造字工房朗倩（非商用）细体" charset="-122"/>
                <a:ea typeface="造字工房朗倩（非商用）细体" charset="-122"/>
                <a:sym typeface="+mn-ea"/>
              </a:rPr>
              <a:t>（一个月的时间）</a:t>
            </a:r>
            <a:r>
              <a:rPr lang="en-US" altLang="zh-CN" sz="1600">
                <a:latin typeface="造字工房朗倩（非商用）细体" charset="-122"/>
                <a:ea typeface="造字工房朗倩（非商用）细体" charset="-122"/>
                <a:sym typeface="+mn-ea"/>
              </a:rPr>
              <a:t>*3</a:t>
            </a:r>
            <a:r>
              <a:rPr lang="zh-CN" altLang="en-US" sz="1600">
                <a:latin typeface="造字工房朗倩（非商用）细体" charset="-122"/>
                <a:ea typeface="造字工房朗倩（非商用）细体" charset="-122"/>
                <a:sym typeface="+mn-ea"/>
              </a:rPr>
              <a:t>（月数）</a:t>
            </a:r>
            <a:r>
              <a:rPr lang="en-US" altLang="zh-CN" sz="1600">
                <a:latin typeface="造字工房朗倩（非商用）细体" charset="-122"/>
                <a:ea typeface="造字工房朗倩（非商用）细体" charset="-122"/>
                <a:sym typeface="+mn-ea"/>
              </a:rPr>
              <a:t>*3</a:t>
            </a:r>
            <a:r>
              <a:rPr lang="zh-CN" altLang="en-US" sz="1600">
                <a:latin typeface="造字工房朗倩（非商用）细体" charset="-122"/>
                <a:ea typeface="造字工房朗倩（非商用）细体" charset="-122"/>
                <a:sym typeface="+mn-ea"/>
              </a:rPr>
              <a:t>（人数）</a:t>
            </a:r>
            <a:r>
              <a:rPr lang="en-US" altLang="zh-CN" sz="1600">
                <a:latin typeface="造字工房朗倩（非商用）细体" charset="-122"/>
                <a:ea typeface="造字工房朗倩（非商用）细体" charset="-122"/>
                <a:sym typeface="+mn-ea"/>
              </a:rPr>
              <a:t>=6885</a:t>
            </a:r>
            <a:endParaRPr lang="zh-CN" altLang="en-US" sz="1600" b="0" u="none">
              <a:latin typeface="造字工房朗倩（非商用）细体" charset="-122"/>
              <a:ea typeface="造字工房朗倩（非商用）细体" charset="-122"/>
              <a:cs typeface="宋体" panose="02010600030101010101" pitchFamily="2" charset="-122"/>
            </a:endParaRPr>
          </a:p>
        </p:txBody>
      </p:sp>
      <p:cxnSp>
        <p:nvCxnSpPr>
          <p:cNvPr id="20" name="直接连接符 19"/>
          <p:cNvCxnSpPr/>
          <p:nvPr/>
        </p:nvCxnSpPr>
        <p:spPr>
          <a:xfrm>
            <a:off x="174625" y="2833370"/>
            <a:ext cx="879602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6" grpId="0"/>
      <p:bldP spid="18" grpId="0"/>
      <p:bldP spid="17"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概述</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98" y="4883"/>
              <a:ext cx="461"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219437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其他</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0" y="4883"/>
              <a:ext cx="884"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6" cy="331"/>
              <a:chOff x="5986" y="4552"/>
              <a:chExt cx="446" cy="331"/>
            </a:xfrm>
          </p:grpSpPr>
          <p:cxnSp>
            <p:nvCxnSpPr>
              <p:cNvPr id="6" name="直接连接符 5"/>
              <p:cNvCxnSpPr>
                <a:endCxn id="5" idx="0"/>
              </p:cNvCxnSpPr>
              <p:nvPr/>
            </p:nvCxnSpPr>
            <p:spPr>
              <a:xfrm>
                <a:off x="6117"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安全性需求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75641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2、除了为了运行必须配备的程序以外，服务器上建议尽量不要安装其他无关程序，以减少程序的混乱或者程序的意外冲突</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1、服务器必须使用专业的防火墙和反病毒软件</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675890"/>
            <a:ext cx="5080000" cy="84455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3、各系的操作系统尽量统一。（Windows 9x系列或者Windows 2000系列）。这样可以避免管理软件因为操作系统版本不一致造成的过多的开销</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3839210"/>
            <a:ext cx="5080000" cy="60071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4、各系的机器必须也安装反病毒软件和防火墙。以防止网络上的蠕虫病毒在整个网络范围内的蔓延</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安全措施需求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78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391" cy="330"/>
              <a:chOff x="5986" y="4552"/>
              <a:chExt cx="391" cy="330"/>
            </a:xfrm>
          </p:grpSpPr>
          <p:cxnSp>
            <p:nvCxnSpPr>
              <p:cNvPr id="30" name="直接连接符 29"/>
              <p:cNvCxnSpPr>
                <a:endCxn id="28" idx="0"/>
              </p:cNvCxnSpPr>
              <p:nvPr/>
            </p:nvCxnSpPr>
            <p:spPr>
              <a:xfrm>
                <a:off x="606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900555"/>
            <a:ext cx="5756910" cy="133223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为了防止服务器不可预测的故障，或者服务器的定期维护对公司整个业务造成的影响，所有建议使用两台服务器。两台服务器应构成双机热备份。中间使用Watchdog电路。这样的结构可以保证整个系统的长时间不间断工作，即使在服务器定期维护的时候也可以使用后备另一台服务器工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为了保证数据存储的绝对可靠，硬盘应使用磁盘冗余阵列（RAID 01）</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345186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40062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宋体" panose="02010600030101010101" pitchFamily="2" charset="-122"/>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8165" y="1727200"/>
            <a:ext cx="1781175"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●用户手册</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4193540" y="17932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纸质文档，16开本</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781175" cy="489585"/>
          </a:xfrm>
          <a:prstGeom prst="rect">
            <a:avLst/>
          </a:prstGeom>
          <a:noFill/>
          <a:ln w="9525">
            <a:noFill/>
          </a:ln>
        </p:spPr>
        <p:txBody>
          <a:bodyPr wrap="square">
            <a:spAutoFit/>
          </a:bodyPr>
          <a:p>
            <a:pPr marL="0" indent="0" algn="l"/>
            <a:r>
              <a:rPr lang="zh-CN" altLang="en-US" sz="2400">
                <a:latin typeface="造字工房朗倩（非商用）细体" charset="-122"/>
                <a:ea typeface="造字工房朗倩（非商用）细体" charset="-122"/>
                <a:cs typeface="宋体" panose="02010600030101010101" pitchFamily="2" charset="-122"/>
                <a:sym typeface="+mn-ea"/>
              </a:rPr>
              <a:t>●</a:t>
            </a:r>
            <a:r>
              <a:rPr lang="zh-CN" altLang="en-US" sz="2400" b="0" u="none">
                <a:latin typeface="造字工房朗倩（非商用）细体" charset="-122"/>
                <a:ea typeface="造字工房朗倩（非商用）细体" charset="-122"/>
                <a:cs typeface="宋体" panose="02010600030101010101" pitchFamily="2" charset="-122"/>
              </a:rPr>
              <a:t>安装指南</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4193540" y="1130300"/>
            <a:ext cx="5956935"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纸质文档，16开本</a:t>
            </a:r>
            <a:endParaRPr sz="16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8165" y="2390775"/>
            <a:ext cx="7102475" cy="489585"/>
          </a:xfrm>
          <a:prstGeom prst="rect">
            <a:avLst/>
          </a:prstGeom>
          <a:noFill/>
          <a:ln w="9525">
            <a:noFill/>
          </a:ln>
        </p:spPr>
        <p:txBody>
          <a:bodyPr wrap="square">
            <a:spAutoFit/>
          </a:bodyPr>
          <a:p>
            <a:pPr marL="228600" indent="-228600" algn="l"/>
            <a:r>
              <a:rPr lang="en-US" altLang="zh-CN" sz="2400" b="0" u="none">
                <a:latin typeface="造字工房朗倩（非商用）细体" charset="-122"/>
                <a:ea typeface="造字工房朗倩（非商用）细体" charset="-122"/>
                <a:cs typeface="宋体" panose="02010600030101010101" pitchFamily="2" charset="-122"/>
              </a:rPr>
              <a:t>● </a:t>
            </a:r>
            <a:r>
              <a:rPr lang="zh-CN" altLang="en-US" sz="2400" b="0" u="none">
                <a:latin typeface="造字工房朗倩（非商用）细体" charset="-122"/>
                <a:ea typeface="造字工房朗倩（非商用）细体" charset="-122"/>
                <a:cs typeface="宋体" panose="02010600030101010101" pitchFamily="2" charset="-122"/>
              </a:rPr>
              <a:t>在线帮助</a:t>
            </a:r>
            <a:endParaRPr lang="zh-CN" altLang="en-US" sz="2400">
              <a:latin typeface="造字工房朗倩（非商用）细体" charset="-122"/>
              <a:ea typeface="造字工房朗倩（非商用）细体" charset="-122"/>
            </a:endParaRPr>
          </a:p>
        </p:txBody>
      </p:sp>
      <p:sp>
        <p:nvSpPr>
          <p:cNvPr id="6" name="文本框 5"/>
          <p:cNvSpPr txBox="1"/>
          <p:nvPr/>
        </p:nvSpPr>
        <p:spPr>
          <a:xfrm>
            <a:off x="1826260" y="3054350"/>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1826260" y="3717925"/>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使用教程电子文档，与软件产品一同分发、配置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10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P spid="100" grpId="0"/>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使用规则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68148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教师类用户不但能控制弹幕的输出，而且其本身也能发送弹幕，还可以管理学生界面</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学生类用户只能登陆到学生界面，进行发送弹幕，连续发送弹幕数量达到额定的值则弹出提醒框，限制发送数量</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282190"/>
            <a:ext cx="5080000" cy="60071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管理员用户能够查看系统后台，弹幕发送的时间、发送人，进行敏感词的管理，其他用户的密码管理</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2908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7"/>
          <p:cNvSpPr txBox="1"/>
          <p:nvPr/>
        </p:nvSpPr>
        <p:spPr>
          <a:xfrm>
            <a:off x="349687" y="2883178"/>
            <a:ext cx="140589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软件质量属性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1" name="文本框 10"/>
          <p:cNvSpPr txBox="1"/>
          <p:nvPr/>
        </p:nvSpPr>
        <p:spPr>
          <a:xfrm>
            <a:off x="2626995" y="2908300"/>
            <a:ext cx="5976620" cy="108839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软件的易用性优于易学性，从我们这个软件的用户登陆界面十分贴近现在流行的微信、</a:t>
            </a:r>
            <a:r>
              <a:rPr lang="en-US" altLang="zh-CN" sz="1600" b="0" u="none">
                <a:latin typeface="造字工房朗倩（非商用）细体" charset="-122"/>
                <a:ea typeface="造字工房朗倩（非商用）细体" charset="-122"/>
                <a:cs typeface="宋体" panose="02010600030101010101" pitchFamily="2" charset="-122"/>
              </a:rPr>
              <a:t>QQ</a:t>
            </a:r>
            <a:r>
              <a:rPr lang="zh-CN" altLang="en-US" sz="1600" b="0" u="none">
                <a:latin typeface="造字工房朗倩（非商用）细体" charset="-122"/>
                <a:ea typeface="造字工房朗倩（非商用）细体" charset="-122"/>
                <a:cs typeface="宋体" panose="02010600030101010101" pitchFamily="2" charset="-122"/>
              </a:rPr>
              <a:t>等通讯工具的登陆界面；操作界面则为贴近于</a:t>
            </a:r>
            <a:r>
              <a:rPr lang="en-US" altLang="zh-CN" sz="1600" b="0" u="none">
                <a:latin typeface="造字工房朗倩（非商用）细体" charset="-122"/>
                <a:ea typeface="造字工房朗倩（非商用）细体" charset="-122"/>
                <a:cs typeface="Calibri" panose="020F0502020204030204" charset="0"/>
              </a:rPr>
              <a:t>bilibili</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Calibri" panose="020F0502020204030204" charset="0"/>
              </a:rPr>
              <a:t>Acfun</a:t>
            </a:r>
            <a:r>
              <a:rPr lang="zh-CN" altLang="en-US" sz="1600" b="0" u="none">
                <a:latin typeface="造字工房朗倩（非商用）细体" charset="-122"/>
                <a:ea typeface="造字工房朗倩（非商用）细体" charset="-122"/>
                <a:cs typeface="宋体" panose="02010600030101010101" pitchFamily="2" charset="-122"/>
              </a:rPr>
              <a:t>等大型视频弹幕网站的格式。用户方可即时上手，无须额外的学习如何操作该软件</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626995" y="3996690"/>
            <a:ext cx="5976620" cy="600710"/>
          </a:xfrm>
          <a:prstGeom prst="rect">
            <a:avLst/>
          </a:prstGeom>
          <a:noFill/>
          <a:ln w="9525">
            <a:noFill/>
          </a:ln>
        </p:spPr>
        <p:txBody>
          <a:bodyPr wrap="square">
            <a:spAutoFit/>
          </a:bodyPr>
          <a:p>
            <a:pPr marL="0" indent="266700" algn="l"/>
            <a:r>
              <a:rPr lang="zh-CN" altLang="en-US" sz="1600" b="0" u="none">
                <a:latin typeface="造字工房朗倩（非商用）细体" charset="-122"/>
                <a:ea typeface="造字工房朗倩（非商用）细体" charset="-122"/>
                <a:cs typeface="宋体" panose="02010600030101010101" pitchFamily="2" charset="-122"/>
              </a:rPr>
              <a:t>软件的可移植性优于有效性，该软件的根本目的是移植到</a:t>
            </a:r>
            <a:r>
              <a:rPr lang="en-US" altLang="zh-CN" sz="1600" b="0" u="none">
                <a:latin typeface="造字工房朗倩（非商用）细体" charset="-122"/>
                <a:ea typeface="造字工房朗倩（非商用）细体" charset="-122"/>
                <a:cs typeface="宋体" panose="02010600030101010101" pitchFamily="2" charset="-122"/>
              </a:rPr>
              <a:t>power point</a:t>
            </a:r>
            <a:r>
              <a:rPr lang="zh-CN" altLang="en-US" sz="1600" b="0" u="none">
                <a:latin typeface="造字工房朗倩（非商用）细体" charset="-122"/>
                <a:ea typeface="造字工房朗倩（非商用）细体" charset="-122"/>
                <a:cs typeface="宋体" panose="02010600030101010101" pitchFamily="2" charset="-122"/>
              </a:rPr>
              <a:t>上面进行演讲用的，所以它的可移植性很高</a:t>
            </a:r>
            <a:endParaRPr lang="zh-CN" altLang="en-US" sz="1600">
              <a:latin typeface="造字工房朗倩（非商用）细体" charset="-122"/>
              <a:ea typeface="造字工房朗倩（非商用）细体" charset="-122"/>
            </a:endParaRPr>
          </a:p>
        </p:txBody>
      </p:sp>
      <p:cxnSp>
        <p:nvCxnSpPr>
          <p:cNvPr id="16" name="直接连接符 15"/>
          <p:cNvCxnSpPr/>
          <p:nvPr/>
        </p:nvCxnSpPr>
        <p:spPr>
          <a:xfrm>
            <a:off x="133350" y="2839085"/>
            <a:ext cx="8890000" cy="0"/>
          </a:xfrm>
          <a:prstGeom prst="line">
            <a:avLst/>
          </a:prstGeom>
          <a:ln w="28575" cmpd="sng">
            <a:solidFill>
              <a:srgbClr val="262626"/>
            </a:solidFill>
            <a:prstDash val="solid"/>
          </a:ln>
        </p:spPr>
        <p:style>
          <a:lnRef idx="1">
            <a:schemeClr val="dk1"/>
          </a:lnRef>
          <a:fillRef idx="0">
            <a:schemeClr val="dk1"/>
          </a:fillRef>
          <a:effectRef idx="0">
            <a:schemeClr val="dk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关键问题</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2" y="4907"/>
              <a:ext cx="106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8" name="文本框 17"/>
          <p:cNvSpPr txBox="1"/>
          <p:nvPr/>
        </p:nvSpPr>
        <p:spPr>
          <a:xfrm>
            <a:off x="2146935" y="820420"/>
            <a:ext cx="5956935" cy="84455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1.    </a:t>
            </a:r>
            <a:r>
              <a:rPr sz="1600" b="0" u="none">
                <a:latin typeface="造字工房朗倩（非商用）细体" charset="-122"/>
                <a:ea typeface="造字工房朗倩（非商用）细体" charset="-122"/>
                <a:cs typeface="宋体" panose="02010600030101010101" pitchFamily="2" charset="-122"/>
              </a:rPr>
              <a:t>项目成员之间的交流情况，成员之间的交流严重影响到项目的进度以及项目的设计效率，因此成员之间的良好交流是项目完成的保证</a:t>
            </a:r>
            <a:endParaRPr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146935" y="1671955"/>
            <a:ext cx="5956935" cy="60071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2.  </a:t>
            </a:r>
            <a:r>
              <a:rPr sz="1600" b="0" u="none">
                <a:latin typeface="造字工房朗倩（非商用）细体" charset="-122"/>
                <a:ea typeface="造字工房朗倩（非商用）细体" charset="-122"/>
                <a:cs typeface="宋体" panose="02010600030101010101" pitchFamily="2" charset="-122"/>
              </a:rPr>
              <a:t>利用已学的知识来完成项目，在不知道的情况下可以学习型的技术以及新的思想，从而产生更具创新的技术</a:t>
            </a:r>
            <a:endParaRPr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146935" y="2279650"/>
            <a:ext cx="5956935" cy="108839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3.  </a:t>
            </a:r>
            <a:r>
              <a:rPr sz="1600" b="0" u="none">
                <a:latin typeface="造字工房朗倩（非商用）细体" charset="-122"/>
                <a:ea typeface="造字工房朗倩（非商用）细体" charset="-122"/>
                <a:cs typeface="宋体" panose="02010600030101010101" pitchFamily="2" charset="-122"/>
              </a:rPr>
              <a:t>风险与未来相关：项目的进行往往伴随着风险，在项目的进行中总有些不可预测的异常发生，从而产生风险，在项目进行的过程中风险可能会导致项目严重停止不前，甚至导致项目要大换血，从而产生很多麻烦</a:t>
            </a:r>
            <a:endParaRPr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146935" y="337502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4. </a:t>
            </a:r>
            <a:r>
              <a:rPr sz="1600" b="0" u="none">
                <a:latin typeface="造字工房朗倩（非商用）细体" charset="-122"/>
                <a:ea typeface="造字工房朗倩（非商用）细体" charset="-122"/>
                <a:cs typeface="宋体" panose="02010600030101010101" pitchFamily="2" charset="-122"/>
              </a:rPr>
              <a:t>数据库的优化</a:t>
            </a:r>
            <a:endParaRPr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46935" y="3738880"/>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5.</a:t>
            </a:r>
            <a:r>
              <a:rPr sz="1600" b="0" u="none">
                <a:latin typeface="造字工房朗倩（非商用）细体" charset="-122"/>
                <a:ea typeface="造字工房朗倩（非商用）细体" charset="-122"/>
                <a:cs typeface="宋体" panose="02010600030101010101" pitchFamily="2" charset="-122"/>
              </a:rPr>
              <a:t>服务器的响应速度</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46935" y="410273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6.</a:t>
            </a:r>
            <a:r>
              <a:rPr sz="1600" b="0" u="none">
                <a:latin typeface="造字工房朗倩（非商用）细体" charset="-122"/>
                <a:ea typeface="造字工房朗倩（非商用）细体" charset="-122"/>
                <a:cs typeface="宋体" panose="02010600030101010101" pitchFamily="2" charset="-122"/>
              </a:rPr>
              <a:t>数据库的操作以及存储</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46935" y="445960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7.</a:t>
            </a:r>
            <a:r>
              <a:rPr sz="1600" b="0" u="none">
                <a:latin typeface="造字工房朗倩（非商用）细体" charset="-122"/>
                <a:ea typeface="造字工房朗倩（非商用）细体" charset="-122"/>
                <a:cs typeface="宋体" panose="02010600030101010101" pitchFamily="2" charset="-122"/>
              </a:rPr>
              <a:t>用户信息的安全</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9" grpId="0"/>
      <p:bldP spid="10" grpId="0"/>
      <p:bldP spid="12" grpId="0"/>
      <p:bldP spid="13"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性能需求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7610"/>
            <a:ext cx="6863715" cy="35687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相互合作的用户数量</a:t>
            </a:r>
            <a:endParaRPr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032000" y="1995170"/>
            <a:ext cx="6863715" cy="33528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系统支持的并发操作数量</a:t>
            </a:r>
            <a:r>
              <a:rPr lang="zh-CN" sz="1600" b="0" u="none">
                <a:highlight>
                  <a:srgbClr val="FFFFFF"/>
                </a:highlight>
                <a:latin typeface="造字工房朗倩（非商用）细体" charset="-122"/>
                <a:ea typeface="造字工房朗倩（非商用）细体" charset="-122"/>
                <a:cs typeface="宋体" panose="02010600030101010101" pitchFamily="2" charset="-122"/>
              </a:rPr>
              <a:t>：最大并发操作数量8000</a:t>
            </a:r>
            <a:endParaRPr lang="zh-CN"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032000" y="2410460"/>
            <a:ext cx="6863715" cy="33528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响应时间：0~3秒</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032000" y="1612900"/>
            <a:ext cx="6571615" cy="257175"/>
          </a:xfrm>
          <a:prstGeom prst="rect">
            <a:avLst/>
          </a:prstGeom>
          <a:noFill/>
          <a:ln w="9525">
            <a:noFill/>
          </a:ln>
        </p:spPr>
        <p:txBody>
          <a:bodyPr wrap="square">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目前是所服务的用户为浙江大学城市学院里的</a:t>
            </a:r>
            <a:r>
              <a:rPr lang="en-US" altLang="zh-CN" sz="1000" b="0" u="none">
                <a:latin typeface="造字工房朗倩（非商用）细体" charset="-122"/>
                <a:ea typeface="造字工房朗倩（非商用）细体" charset="-122"/>
                <a:cs typeface="宋体" panose="02010600030101010101" pitchFamily="2" charset="-122"/>
              </a:rPr>
              <a:t>12000</a:t>
            </a:r>
            <a:r>
              <a:rPr lang="zh-CN" altLang="en-US" sz="1000" b="0" u="none">
                <a:latin typeface="造字工房朗倩（非商用）细体" charset="-122"/>
                <a:ea typeface="造字工房朗倩（非商用）细体" charset="-122"/>
                <a:cs typeface="宋体" panose="02010600030101010101" pitchFamily="2" charset="-122"/>
              </a:rPr>
              <a:t>名左右的学生</a:t>
            </a:r>
            <a:endParaRPr lang="zh-CN" altLang="en-US" sz="1000">
              <a:latin typeface="造字工房朗倩（非商用）细体" charset="-122"/>
              <a:ea typeface="造字工房朗倩（非商用）细体" charset="-122"/>
            </a:endParaRPr>
          </a:p>
        </p:txBody>
      </p:sp>
      <p:sp>
        <p:nvSpPr>
          <p:cNvPr id="11" name="文本框 10"/>
          <p:cNvSpPr txBox="1"/>
          <p:nvPr/>
        </p:nvSpPr>
        <p:spPr>
          <a:xfrm>
            <a:off x="2032000" y="28257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与实时系统的时间关系</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3241040"/>
            <a:ext cx="5080000" cy="257175"/>
          </a:xfrm>
          <a:prstGeom prst="rect">
            <a:avLst/>
          </a:prstGeom>
          <a:noFill/>
          <a:ln w="9525">
            <a:noFill/>
          </a:ln>
        </p:spPr>
        <p:txBody>
          <a:bodyPr>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获取服务器端电脑的实时时间，记录每条记录对应的实时时间</a:t>
            </a:r>
            <a:endParaRPr lang="zh-CN" altLang="en-US" sz="1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355092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容量需求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944620"/>
            <a:ext cx="5080000" cy="561975"/>
          </a:xfrm>
          <a:prstGeom prst="rect">
            <a:avLst/>
          </a:prstGeom>
          <a:noFill/>
          <a:ln w="9525">
            <a:noFill/>
          </a:ln>
        </p:spPr>
        <p:txBody>
          <a:bodyPr>
            <a:spAutoFit/>
          </a:bodyPr>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存储器；</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磁盘空间；</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a:latin typeface="造字工房朗倩（非商用）细体" charset="-122"/>
                <a:ea typeface="造字工房朗倩（非商用）细体" charset="-122"/>
                <a:cs typeface="Wingdings" panose="05000000000000000000" charset="0"/>
                <a:sym typeface="+mn-ea"/>
              </a:rPr>
              <a:t>n </a:t>
            </a:r>
            <a:r>
              <a:rPr lang="zh-CN" altLang="en-US" sz="1000" b="0" u="none">
                <a:latin typeface="造字工房朗倩（非商用）细体" charset="-122"/>
                <a:ea typeface="造字工房朗倩（非商用）细体" charset="-122"/>
                <a:cs typeface="宋体" panose="02010600030101010101" pitchFamily="2" charset="-122"/>
              </a:rPr>
              <a:t>数据库中表的最大行数</a:t>
            </a:r>
            <a:endParaRPr lang="zh-CN" altLang="en-US" sz="10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6" grpId="1"/>
      <p:bldP spid="9" grpId="1"/>
      <p:bldP spid="10" grpId="0"/>
      <p:bldP spid="11" grpId="0"/>
      <p:bldP spid="12" grpId="0"/>
      <p:bldP spid="13"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6" name="图片 15"/>
          <p:cNvPicPr>
            <a:picLocks noChangeAspect="1"/>
          </p:cNvPicPr>
          <p:nvPr/>
        </p:nvPicPr>
        <p:blipFill>
          <a:blip r:embed="rId3"/>
          <a:stretch>
            <a:fillRect/>
          </a:stretch>
        </p:blipFill>
        <p:spPr>
          <a:xfrm>
            <a:off x="2013585" y="1875155"/>
            <a:ext cx="7013575" cy="164846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287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p:nvPr/>
        </p:nvSpPr>
        <p:spPr>
          <a:xfrm>
            <a:off x="418902" y="88292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分析模型</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1984375" y="908050"/>
            <a:ext cx="2087880" cy="396240"/>
          </a:xfrm>
          <a:prstGeom prst="rect">
            <a:avLst/>
          </a:prstGeom>
          <a:noFill/>
        </p:spPr>
        <p:txBody>
          <a:bodyPr wrap="none" rtlCol="0" anchor="t">
            <a:spAutoFit/>
          </a:bodyPr>
          <a:p>
            <a:r>
              <a:rPr lang="en-US" altLang="zh-CN" sz="2000">
                <a:latin typeface="造字工房朗倩（非商用）细体" charset="-122"/>
                <a:ea typeface="造字工房朗倩（非商用）细体" charset="-122"/>
                <a:cs typeface="宋体" panose="02010600030101010101" pitchFamily="2" charset="-122"/>
                <a:sym typeface="+mn-ea"/>
              </a:rPr>
              <a:t>● </a:t>
            </a:r>
            <a:r>
              <a:rPr lang="zh-CN" altLang="en-US" sz="2000">
                <a:latin typeface="造字工房朗倩（非商用）细体" charset="-122"/>
                <a:ea typeface="造字工房朗倩（非商用）细体" charset="-122"/>
                <a:cs typeface="宋体" panose="02010600030101010101" pitchFamily="2" charset="-122"/>
                <a:sym typeface="+mn-ea"/>
              </a:rPr>
              <a:t>数据流程图；</a:t>
            </a:r>
            <a:endParaRPr lang="zh-CN" altLang="en-US" sz="2000">
              <a:latin typeface="造字工房朗倩（非商用）细体" charset="-122"/>
              <a:ea typeface="造字工房朗倩（非商用）细体" charset="-122"/>
            </a:endParaRPr>
          </a:p>
        </p:txBody>
      </p:sp>
      <p:sp>
        <p:nvSpPr>
          <p:cNvPr id="23" name="文本框 22"/>
          <p:cNvSpPr txBox="1"/>
          <p:nvPr/>
        </p:nvSpPr>
        <p:spPr>
          <a:xfrm>
            <a:off x="2139950" y="2376805"/>
            <a:ext cx="1777365" cy="389890"/>
          </a:xfrm>
          <a:prstGeom prst="rect">
            <a:avLst/>
          </a:prstGeom>
          <a:noFill/>
        </p:spPr>
        <p:txBody>
          <a:bodyPr wrap="none" rtlCol="0" anchor="t">
            <a:spAutoFit/>
          </a:bodyPr>
          <a:p>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实体</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关系图</a:t>
            </a:r>
            <a:endParaRPr lang="zh-CN" altLang="en-US"/>
          </a:p>
        </p:txBody>
      </p:sp>
      <p:pic>
        <p:nvPicPr>
          <p:cNvPr id="6" name="图片 2" descr="IMG_256"/>
          <p:cNvPicPr>
            <a:picLocks noChangeAspect="1"/>
          </p:cNvPicPr>
          <p:nvPr/>
        </p:nvPicPr>
        <p:blipFill>
          <a:blip r:embed="rId3"/>
          <a:srcRect l="20637" t="26606" r="11069" b="9653"/>
          <a:stretch>
            <a:fillRect/>
          </a:stretch>
        </p:blipFill>
        <p:spPr>
          <a:xfrm>
            <a:off x="4935220" y="882650"/>
            <a:ext cx="1856740" cy="1251585"/>
          </a:xfrm>
          <a:prstGeom prst="rect">
            <a:avLst/>
          </a:prstGeom>
          <a:noFill/>
          <a:ln w="9525">
            <a:noFill/>
          </a:ln>
        </p:spPr>
      </p:pic>
      <p:pic>
        <p:nvPicPr>
          <p:cNvPr id="7" name="图片 -2147482617" descr="IMG_256"/>
          <p:cNvPicPr>
            <a:picLocks noChangeAspect="1"/>
          </p:cNvPicPr>
          <p:nvPr/>
        </p:nvPicPr>
        <p:blipFill>
          <a:blip r:embed="rId4"/>
          <a:srcRect t="21898" r="3839" b="29516"/>
          <a:stretch>
            <a:fillRect/>
          </a:stretch>
        </p:blipFill>
        <p:spPr>
          <a:xfrm>
            <a:off x="3330575" y="2834005"/>
            <a:ext cx="5487670" cy="676275"/>
          </a:xfrm>
          <a:prstGeom prst="rect">
            <a:avLst/>
          </a:prstGeom>
          <a:noFill/>
          <a:ln w="9525">
            <a:noFill/>
          </a:ln>
        </p:spPr>
      </p:pic>
      <p:sp>
        <p:nvSpPr>
          <p:cNvPr id="100" name="文本框 99"/>
          <p:cNvSpPr txBox="1"/>
          <p:nvPr/>
        </p:nvSpPr>
        <p:spPr>
          <a:xfrm>
            <a:off x="2230755" y="351028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概念模型：</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2230755" y="27666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实体模型：</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图片 6"/>
          <p:cNvPicPr>
            <a:picLocks noChangeAspect="1"/>
          </p:cNvPicPr>
          <p:nvPr/>
        </p:nvPicPr>
        <p:blipFill>
          <a:blip r:embed="rId5"/>
          <a:srcRect t="24454" b="30894"/>
          <a:stretch>
            <a:fillRect/>
          </a:stretch>
        </p:blipFill>
        <p:spPr>
          <a:xfrm>
            <a:off x="3437255" y="3867150"/>
            <a:ext cx="5274310" cy="558483"/>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专题计划要点</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48" y="4882"/>
              <a:ext cx="95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JOREYZD{)8__U959FF86D8F"/>
          <p:cNvPicPr>
            <a:picLocks noChangeAspect="1"/>
          </p:cNvPicPr>
          <p:nvPr/>
        </p:nvPicPr>
        <p:blipFill>
          <a:blip r:embed="rId3"/>
          <a:stretch>
            <a:fillRect/>
          </a:stretch>
        </p:blipFill>
        <p:spPr>
          <a:xfrm>
            <a:off x="2370455" y="647700"/>
            <a:ext cx="5733415" cy="3013710"/>
          </a:xfrm>
          <a:prstGeom prst="rect">
            <a:avLst/>
          </a:prstGeom>
        </p:spPr>
      </p:pic>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19388" y="408826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435412" y="4063008"/>
            <a:ext cx="1202055"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假设和约束</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（依赖）</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370455" y="396875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工期约束：组内成员可能由于急事，要外出几天，项目计划工期会推迟</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370455" y="426466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设备约束：服务器不能使用等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wipe(left)">
                                      <p:cBhvr>
                                        <p:cTn id="20" dur="10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用户类和特性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343785" y="833755"/>
            <a:ext cx="5080000" cy="422910"/>
          </a:xfrm>
          <a:prstGeom prst="rect">
            <a:avLst/>
          </a:prstGeom>
          <a:noFill/>
          <a:ln w="9525">
            <a:noFill/>
          </a:ln>
        </p:spPr>
        <p:txBody>
          <a:bodyPr>
            <a:spAutoFit/>
          </a:bodyPr>
          <a:p>
            <a:pPr marL="0" indent="0" algn="l"/>
            <a:r>
              <a:rPr lang="zh-CN" altLang="en-US" sz="2000" b="1" u="none">
                <a:latin typeface="造字工房朗倩（非商用）细体" charset="-122"/>
                <a:ea typeface="造字工房朗倩（非商用）细体" charset="-122"/>
                <a:cs typeface="宋体" panose="02010600030101010101" pitchFamily="2" charset="-122"/>
              </a:rPr>
              <a:t>本软件可能的使用者及使用特性如下：</a:t>
            </a:r>
            <a:endParaRPr lang="zh-CN" altLang="en-US" sz="2000" b="1"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546985" y="170434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教师：需求为控制弹幕出现的时间段</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546985" y="24237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学生：需求为发送弹幕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46985" y="31432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测试者：需求为所有的功能进行调试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546985" y="386270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管理者：需求为控制系统正常运行，关键字的屏蔽等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28188" y="334670"/>
            <a:ext cx="492591" cy="49259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1825046" y="650604"/>
            <a:ext cx="0" cy="363363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47700" y="398145"/>
            <a:ext cx="1097280" cy="365760"/>
          </a:xfrm>
          <a:prstGeom prst="rect">
            <a:avLst/>
          </a:prstGeom>
          <a:noFill/>
        </p:spPr>
        <p:txBody>
          <a:bodyPr wrap="none" rtlCol="0">
            <a:spAutoFit/>
          </a:bodyPr>
          <a:p>
            <a:r>
              <a:rPr lang="zh-CN" altLang="en-US"/>
              <a:t>绩效评定</a:t>
            </a:r>
            <a:endParaRPr lang="zh-CN" altLang="en-US"/>
          </a:p>
        </p:txBody>
      </p:sp>
      <p:sp>
        <p:nvSpPr>
          <p:cNvPr id="4" name="文本框 3"/>
          <p:cNvSpPr txBox="1"/>
          <p:nvPr/>
        </p:nvSpPr>
        <p:spPr>
          <a:xfrm>
            <a:off x="2218055" y="461645"/>
            <a:ext cx="1097280" cy="365760"/>
          </a:xfrm>
          <a:prstGeom prst="rect">
            <a:avLst/>
          </a:prstGeom>
          <a:noFill/>
        </p:spPr>
        <p:txBody>
          <a:bodyPr wrap="none" rtlCol="0">
            <a:spAutoFit/>
          </a:bodyPr>
          <a:p>
            <a:r>
              <a:rPr lang="zh-CN" altLang="en-US"/>
              <a:t>简浩男：</a:t>
            </a:r>
            <a:endParaRPr lang="zh-CN" altLang="en-US"/>
          </a:p>
        </p:txBody>
      </p:sp>
      <p:cxnSp>
        <p:nvCxnSpPr>
          <p:cNvPr id="5" name="直接连接符 4"/>
          <p:cNvCxnSpPr/>
          <p:nvPr/>
        </p:nvCxnSpPr>
        <p:spPr>
          <a:xfrm>
            <a:off x="1826316" y="882379"/>
            <a:ext cx="0" cy="363363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218055" y="969645"/>
            <a:ext cx="2922905" cy="3660140"/>
          </a:xfrm>
          <a:prstGeom prst="rect">
            <a:avLst/>
          </a:prstGeom>
          <a:noFill/>
        </p:spPr>
        <p:txBody>
          <a:bodyPr wrap="square" rtlCol="0">
            <a:spAutoFit/>
          </a:bodyPr>
          <a:p>
            <a:r>
              <a:rPr lang="zh-CN" altLang="en-US"/>
              <a:t>权重</a:t>
            </a:r>
            <a:r>
              <a:rPr lang="en-US" altLang="zh-CN"/>
              <a:t>		 10</a:t>
            </a:r>
            <a:endParaRPr lang="en-US" altLang="zh-CN"/>
          </a:p>
          <a:p>
            <a:r>
              <a:rPr lang="zh-CN" altLang="en-US"/>
              <a:t>职责要求                   10</a:t>
            </a:r>
            <a:endParaRPr lang="zh-CN" altLang="en-US"/>
          </a:p>
          <a:p>
            <a:r>
              <a:rPr lang="zh-CN" altLang="en-US"/>
              <a:t>技术难度	 </a:t>
            </a:r>
            <a:r>
              <a:rPr lang="en-US" altLang="zh-CN"/>
              <a:t>10</a:t>
            </a:r>
            <a:r>
              <a:rPr lang="zh-CN" altLang="en-US"/>
              <a:t>   </a:t>
            </a:r>
            <a:endParaRPr lang="zh-CN" altLang="en-US"/>
          </a:p>
          <a:p>
            <a:r>
              <a:rPr lang="zh-CN" altLang="en-US"/>
              <a:t>工作的重要性	 10</a:t>
            </a:r>
            <a:endParaRPr lang="zh-CN" altLang="en-US"/>
          </a:p>
          <a:p>
            <a:r>
              <a:rPr lang="zh-CN" altLang="en-US"/>
              <a:t>工作强度</a:t>
            </a:r>
            <a:r>
              <a:rPr lang="en-US" altLang="zh-CN"/>
              <a:t>	</a:t>
            </a:r>
            <a:r>
              <a:rPr lang="zh-CN" altLang="en-US"/>
              <a:t> 10</a:t>
            </a:r>
            <a:endParaRPr lang="zh-CN" altLang="en-US"/>
          </a:p>
          <a:p>
            <a:r>
              <a:rPr lang="zh-CN" altLang="en-US"/>
              <a:t>实际完成情况：	 </a:t>
            </a:r>
            <a:endParaRPr lang="zh-CN" altLang="en-US"/>
          </a:p>
          <a:p>
            <a:r>
              <a:rPr lang="en-US" altLang="zh-CN"/>
              <a:t>所承担工作的完成速度5</a:t>
            </a:r>
            <a:endParaRPr lang="en-US" altLang="zh-CN"/>
          </a:p>
          <a:p>
            <a:r>
              <a:rPr lang="en-US" altLang="zh-CN"/>
              <a:t>所承担工作的完成质量6</a:t>
            </a:r>
            <a:endParaRPr lang="en-US" altLang="zh-CN"/>
          </a:p>
          <a:p>
            <a:r>
              <a:rPr lang="en-US" altLang="zh-CN"/>
              <a:t>工作沟通               7</a:t>
            </a:r>
            <a:endParaRPr lang="en-US" altLang="zh-CN"/>
          </a:p>
          <a:p>
            <a:r>
              <a:rPr lang="en-US" altLang="zh-CN"/>
              <a:t>文档提交的及时程 4</a:t>
            </a:r>
            <a:endParaRPr lang="en-US" altLang="zh-CN"/>
          </a:p>
          <a:p>
            <a:r>
              <a:rPr lang="en-US" altLang="zh-CN"/>
              <a:t>文档的质量	         5</a:t>
            </a:r>
            <a:endParaRPr lang="en-US" altLang="zh-CN"/>
          </a:p>
          <a:p>
            <a:r>
              <a:rPr lang="en-US" altLang="zh-CN"/>
              <a:t>工作态度                 8	</a:t>
            </a:r>
            <a:endParaRPr lang="en-US" altLang="zh-CN"/>
          </a:p>
        </p:txBody>
      </p:sp>
      <p:sp>
        <p:nvSpPr>
          <p:cNvPr id="7" name="文本框 6"/>
          <p:cNvSpPr txBox="1"/>
          <p:nvPr/>
        </p:nvSpPr>
        <p:spPr>
          <a:xfrm>
            <a:off x="6837045" y="398145"/>
            <a:ext cx="640080" cy="365760"/>
          </a:xfrm>
          <a:prstGeom prst="rect">
            <a:avLst/>
          </a:prstGeom>
          <a:noFill/>
        </p:spPr>
        <p:txBody>
          <a:bodyPr wrap="none" rtlCol="0">
            <a:spAutoFit/>
          </a:bodyPr>
          <a:p>
            <a:r>
              <a:rPr lang="zh-CN" altLang="en-US"/>
              <a:t>杨珂</a:t>
            </a:r>
            <a:endParaRPr lang="zh-CN" altLang="en-US"/>
          </a:p>
        </p:txBody>
      </p:sp>
      <p:sp>
        <p:nvSpPr>
          <p:cNvPr id="8" name="文本框 7"/>
          <p:cNvSpPr txBox="1"/>
          <p:nvPr/>
        </p:nvSpPr>
        <p:spPr>
          <a:xfrm>
            <a:off x="5405755" y="1006475"/>
            <a:ext cx="2926080" cy="3385820"/>
          </a:xfrm>
          <a:prstGeom prst="rect">
            <a:avLst/>
          </a:prstGeom>
          <a:noFill/>
        </p:spPr>
        <p:txBody>
          <a:bodyPr wrap="none" rtlCol="0">
            <a:spAutoFit/>
          </a:bodyPr>
          <a:p>
            <a:pPr algn="l"/>
            <a:r>
              <a:rPr lang="zh-CN" altLang="en-US">
                <a:sym typeface="+mn-ea"/>
              </a:rPr>
              <a:t>权重</a:t>
            </a:r>
            <a:r>
              <a:rPr lang="en-US" altLang="zh-CN">
                <a:sym typeface="+mn-ea"/>
              </a:rPr>
              <a:t>		 10</a:t>
            </a:r>
            <a:endParaRPr lang="en-US" altLang="zh-CN"/>
          </a:p>
          <a:p>
            <a:pPr algn="l"/>
            <a:r>
              <a:rPr lang="zh-CN" altLang="en-US">
                <a:sym typeface="+mn-ea"/>
              </a:rPr>
              <a:t>职责要求                   10</a:t>
            </a:r>
            <a:endParaRPr lang="zh-CN" altLang="en-US"/>
          </a:p>
          <a:p>
            <a:pPr algn="l"/>
            <a:r>
              <a:rPr lang="zh-CN" altLang="en-US">
                <a:sym typeface="+mn-ea"/>
              </a:rPr>
              <a:t>技术难度	 </a:t>
            </a:r>
            <a:r>
              <a:rPr lang="en-US" altLang="zh-CN">
                <a:sym typeface="+mn-ea"/>
              </a:rPr>
              <a:t>10</a:t>
            </a:r>
            <a:r>
              <a:rPr lang="zh-CN" altLang="en-US">
                <a:sym typeface="+mn-ea"/>
              </a:rPr>
              <a:t>   </a:t>
            </a:r>
            <a:endParaRPr lang="zh-CN" altLang="en-US"/>
          </a:p>
          <a:p>
            <a:pPr algn="l"/>
            <a:r>
              <a:rPr lang="zh-CN" altLang="en-US">
                <a:sym typeface="+mn-ea"/>
              </a:rPr>
              <a:t>工作的重要性	 10</a:t>
            </a:r>
            <a:endParaRPr lang="zh-CN" altLang="en-US"/>
          </a:p>
          <a:p>
            <a:pPr algn="l"/>
            <a:r>
              <a:rPr lang="zh-CN" altLang="en-US">
                <a:sym typeface="+mn-ea"/>
              </a:rPr>
              <a:t>工作强度</a:t>
            </a:r>
            <a:r>
              <a:rPr lang="en-US" altLang="zh-CN">
                <a:sym typeface="+mn-ea"/>
              </a:rPr>
              <a:t>	</a:t>
            </a:r>
            <a:r>
              <a:rPr lang="zh-CN" altLang="en-US">
                <a:sym typeface="+mn-ea"/>
              </a:rPr>
              <a:t> 10</a:t>
            </a:r>
            <a:endParaRPr lang="zh-CN" altLang="en-US"/>
          </a:p>
          <a:p>
            <a:pPr algn="l"/>
            <a:r>
              <a:rPr lang="zh-CN" altLang="en-US">
                <a:sym typeface="+mn-ea"/>
              </a:rPr>
              <a:t>实际完成情况：	 </a:t>
            </a:r>
            <a:endParaRPr lang="zh-CN" altLang="en-US"/>
          </a:p>
          <a:p>
            <a:pPr algn="l"/>
            <a:r>
              <a:rPr lang="en-US" altLang="zh-CN">
                <a:sym typeface="+mn-ea"/>
              </a:rPr>
              <a:t>所承担工作的完成速度7</a:t>
            </a:r>
            <a:endParaRPr lang="en-US" altLang="zh-CN"/>
          </a:p>
          <a:p>
            <a:pPr algn="l"/>
            <a:r>
              <a:rPr lang="en-US" altLang="zh-CN">
                <a:sym typeface="+mn-ea"/>
              </a:rPr>
              <a:t>所承担工作的完成质量6</a:t>
            </a:r>
            <a:endParaRPr lang="en-US" altLang="zh-CN"/>
          </a:p>
          <a:p>
            <a:pPr algn="l"/>
            <a:r>
              <a:rPr lang="en-US" altLang="zh-CN">
                <a:sym typeface="+mn-ea"/>
              </a:rPr>
              <a:t>工作沟通               7</a:t>
            </a:r>
            <a:endParaRPr lang="en-US" altLang="zh-CN"/>
          </a:p>
          <a:p>
            <a:pPr algn="l"/>
            <a:r>
              <a:rPr lang="en-US" altLang="zh-CN">
                <a:sym typeface="+mn-ea"/>
              </a:rPr>
              <a:t>文档提交的及时程 7</a:t>
            </a:r>
            <a:endParaRPr lang="en-US" altLang="zh-CN"/>
          </a:p>
          <a:p>
            <a:pPr algn="l"/>
            <a:r>
              <a:rPr lang="en-US" altLang="zh-CN">
                <a:sym typeface="+mn-ea"/>
              </a:rPr>
              <a:t>文档的质量	         6</a:t>
            </a:r>
            <a:endParaRPr lang="en-US" altLang="zh-CN"/>
          </a:p>
          <a:p>
            <a:pPr algn="l"/>
            <a:r>
              <a:rPr lang="en-US" altLang="zh-CN">
                <a:sym typeface="+mn-ea"/>
              </a:rPr>
              <a:t>工作态度                 8	</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935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输入/输出数据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6340"/>
            <a:ext cx="6863715" cy="35687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用户账户为学号（如城院学生学号是为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开头），作为唯一识别。</a:t>
            </a:r>
            <a:endParaRPr lang="zh-CN" altLang="en-US" sz="1600">
              <a:latin typeface="造字工房朗倩（非商用）细体" charset="-122"/>
              <a:ea typeface="造字工房朗倩（非商用）细体" charset="-122"/>
            </a:endParaRPr>
          </a:p>
        </p:txBody>
      </p:sp>
      <p:sp>
        <p:nvSpPr>
          <p:cNvPr id="6" name="文本框 5"/>
          <p:cNvSpPr txBox="1"/>
          <p:nvPr/>
        </p:nvSpPr>
        <p:spPr>
          <a:xfrm>
            <a:off x="2032000" y="2518410"/>
            <a:ext cx="6863715" cy="60071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初始密码为学号，进入系统后会立刻要求更改密码，要求密码为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位或以上的字符</a:t>
            </a:r>
            <a:endParaRPr lang="zh-CN" altLang="en-US" sz="1600">
              <a:latin typeface="造字工房朗倩（非商用）细体" charset="-122"/>
              <a:ea typeface="造字工房朗倩（非商用）细体" charset="-122"/>
            </a:endParaRPr>
          </a:p>
        </p:txBody>
      </p:sp>
      <p:sp>
        <p:nvSpPr>
          <p:cNvPr id="9" name="文本框 8"/>
          <p:cNvSpPr txBox="1"/>
          <p:nvPr/>
        </p:nvSpPr>
        <p:spPr>
          <a:xfrm>
            <a:off x="2032000" y="3840480"/>
            <a:ext cx="6863715" cy="35687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输入弹幕必须做到礼貌用词，敏感字眼将会屏蔽</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6"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7037" y="2202905"/>
            <a:ext cx="1620520" cy="518160"/>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  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要求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353945" y="904875"/>
            <a:ext cx="5066665" cy="389890"/>
          </a:xfrm>
          <a:prstGeom prst="rect">
            <a:avLst/>
          </a:prstGeom>
          <a:noFill/>
        </p:spPr>
        <p:txBody>
          <a:bodyPr wrap="square" rtlCol="0">
            <a:spAutoFit/>
          </a:bodyPr>
          <a:p>
            <a:r>
              <a:rPr lang="zh-CN" altLang="en-US">
                <a:latin typeface="造字工房朗倩（非商用）细体" charset="-122"/>
                <a:ea typeface="造字工房朗倩（非商用）细体" charset="-122"/>
              </a:rPr>
              <a:t>初步决定实现在</a:t>
            </a:r>
            <a:r>
              <a:rPr lang="zh-CN" altLang="en-US">
                <a:solidFill>
                  <a:srgbClr val="00B0F0"/>
                </a:solidFill>
                <a:latin typeface="造字工房朗倩（非商用）细体" charset="-122"/>
                <a:ea typeface="造字工房朗倩（非商用）细体" charset="-122"/>
              </a:rPr>
              <a:t>Web</a:t>
            </a:r>
            <a:r>
              <a:rPr lang="zh-CN" altLang="en-US">
                <a:latin typeface="造字工房朗倩（非商用）细体" charset="-122"/>
                <a:ea typeface="造字工房朗倩（非商用）细体" charset="-122"/>
              </a:rPr>
              <a:t>端上面做到实时弹幕系统</a:t>
            </a:r>
            <a:endParaRPr lang="zh-CN" altLang="en-US">
              <a:latin typeface="造字工房朗倩（非商用）细体" charset="-122"/>
              <a:ea typeface="造字工房朗倩（非商用）细体" charset="-122"/>
            </a:endParaRPr>
          </a:p>
        </p:txBody>
      </p:sp>
      <p:sp>
        <p:nvSpPr>
          <p:cNvPr id="12" name="文本框 11"/>
          <p:cNvSpPr txBox="1"/>
          <p:nvPr/>
        </p:nvSpPr>
        <p:spPr>
          <a:xfrm>
            <a:off x="2353945" y="1387475"/>
            <a:ext cx="6378575" cy="389890"/>
          </a:xfrm>
          <a:prstGeom prst="rect">
            <a:avLst/>
          </a:prstGeom>
          <a:noFill/>
        </p:spPr>
        <p:txBody>
          <a:bodyPr wrap="square" rtlCol="0">
            <a:spAutoFit/>
          </a:bodyPr>
          <a:p>
            <a:r>
              <a:rPr lang="zh-CN" altLang="en-US">
                <a:solidFill>
                  <a:schemeClr val="accent6">
                    <a:lumMod val="75000"/>
                  </a:schemeClr>
                </a:solidFill>
                <a:latin typeface="造字工房朗倩（非商用）细体" charset="-122"/>
                <a:ea typeface="造字工房朗倩（非商用）细体" charset="-122"/>
              </a:rPr>
              <a:t>学生</a:t>
            </a:r>
            <a:r>
              <a:rPr lang="zh-CN" altLang="en-US">
                <a:latin typeface="造字工房朗倩（非商用）细体" charset="-122"/>
                <a:ea typeface="造字工房朗倩（非商用）细体" charset="-122"/>
              </a:rPr>
              <a:t>通过</a:t>
            </a:r>
            <a:r>
              <a:rPr lang="zh-CN" altLang="en-US">
                <a:solidFill>
                  <a:srgbClr val="92D050"/>
                </a:solidFill>
                <a:latin typeface="造字工房朗倩（非商用）细体" charset="-122"/>
                <a:ea typeface="造字工房朗倩（非商用）细体" charset="-122"/>
              </a:rPr>
              <a:t>手机端</a:t>
            </a:r>
            <a:r>
              <a:rPr lang="zh-CN" altLang="en-US">
                <a:latin typeface="造字工房朗倩（非商用）细体" charset="-122"/>
                <a:ea typeface="造字工房朗倩（非商用）细体" charset="-122"/>
              </a:rPr>
              <a:t>发送弹幕，</a:t>
            </a:r>
            <a:r>
              <a:rPr lang="zh-CN" altLang="en-US">
                <a:solidFill>
                  <a:schemeClr val="accent5">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端接收弹幕，并展示在</a:t>
            </a:r>
            <a:r>
              <a:rPr lang="zh-CN" altLang="en-US">
                <a:solidFill>
                  <a:schemeClr val="accent1">
                    <a:lumMod val="60000"/>
                    <a:lumOff val="40000"/>
                  </a:schemeClr>
                </a:solidFill>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上</a:t>
            </a:r>
            <a:endParaRPr lang="zh-CN" altLang="en-US">
              <a:latin typeface="造字工房朗倩（非商用）细体" charset="-122"/>
              <a:ea typeface="造字工房朗倩（非商用）细体" charset="-122"/>
            </a:endParaRPr>
          </a:p>
        </p:txBody>
      </p:sp>
      <p:sp>
        <p:nvSpPr>
          <p:cNvPr id="17" name="文本框 16"/>
          <p:cNvSpPr txBox="1"/>
          <p:nvPr/>
        </p:nvSpPr>
        <p:spPr>
          <a:xfrm>
            <a:off x="2353945" y="1880235"/>
            <a:ext cx="316103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能保证弹幕之间不出现</a:t>
            </a:r>
            <a:endParaRPr lang="zh-CN" altLang="en-US">
              <a:latin typeface="造字工房朗倩（非商用）细体" charset="-122"/>
              <a:ea typeface="造字工房朗倩（非商用）细体" charset="-122"/>
            </a:endParaRPr>
          </a:p>
        </p:txBody>
      </p:sp>
      <p:sp>
        <p:nvSpPr>
          <p:cNvPr id="19" name="文本框 18"/>
          <p:cNvSpPr txBox="1"/>
          <p:nvPr/>
        </p:nvSpPr>
        <p:spPr>
          <a:xfrm>
            <a:off x="2353945" y="2372995"/>
            <a:ext cx="5066665" cy="365760"/>
          </a:xfrm>
          <a:prstGeom prst="rect">
            <a:avLst/>
          </a:prstGeom>
          <a:noFill/>
        </p:spPr>
        <p:txBody>
          <a:bodyPr wrap="square" rtlCol="0">
            <a:spAutoFit/>
          </a:bodyPr>
          <a:p>
            <a:r>
              <a:rPr lang="zh-CN" altLang="en-US">
                <a:latin typeface="造字工房朗倩（非商用）细体" charset="-122"/>
                <a:ea typeface="造字工房朗倩（非商用）细体" charset="-122"/>
              </a:rPr>
              <a:t>能控制屏幕上的弹幕出现的</a:t>
            </a:r>
            <a:r>
              <a:rPr lang="zh-CN" altLang="en-US">
                <a:solidFill>
                  <a:srgbClr val="FFC000"/>
                </a:solidFill>
                <a:latin typeface="造字工房朗倩（非商用）细体" charset="-122"/>
                <a:ea typeface="造字工房朗倩（非商用）细体" charset="-122"/>
              </a:rPr>
              <a:t>条数</a:t>
            </a:r>
            <a:endParaRPr lang="zh-CN" altLang="en-US">
              <a:solidFill>
                <a:srgbClr val="FFC000"/>
              </a:solidFill>
              <a:latin typeface="造字工房朗倩（非商用）细体" charset="-122"/>
              <a:ea typeface="造字工房朗倩（非商用）细体" charset="-122"/>
            </a:endParaRPr>
          </a:p>
        </p:txBody>
      </p:sp>
      <p:sp>
        <p:nvSpPr>
          <p:cNvPr id="20" name="文本框 19"/>
          <p:cNvSpPr txBox="1"/>
          <p:nvPr/>
        </p:nvSpPr>
        <p:spPr>
          <a:xfrm>
            <a:off x="2353945" y="2886710"/>
            <a:ext cx="4104005" cy="365760"/>
          </a:xfrm>
          <a:prstGeom prst="rect">
            <a:avLst/>
          </a:prstGeom>
          <a:noFill/>
        </p:spPr>
        <p:txBody>
          <a:bodyPr wrap="square" rtlCol="0">
            <a:spAutoFit/>
          </a:bodyPr>
          <a:p>
            <a:r>
              <a:rPr lang="zh-CN" altLang="en-US">
                <a:solidFill>
                  <a:schemeClr val="accent1">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端能够控制弹幕出现的时间</a:t>
            </a:r>
            <a:endParaRPr lang="zh-CN" altLang="en-US">
              <a:latin typeface="造字工房朗倩（非商用）细体" charset="-122"/>
              <a:ea typeface="造字工房朗倩（非商用）细体" charset="-122"/>
            </a:endParaRPr>
          </a:p>
        </p:txBody>
      </p:sp>
      <p:sp>
        <p:nvSpPr>
          <p:cNvPr id="21" name="文本框 20"/>
          <p:cNvSpPr txBox="1"/>
          <p:nvPr/>
        </p:nvSpPr>
        <p:spPr>
          <a:xfrm>
            <a:off x="2353945" y="3355975"/>
            <a:ext cx="398907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能屏蔽掉大量的</a:t>
            </a:r>
            <a:r>
              <a:rPr lang="zh-CN" altLang="en-US">
                <a:solidFill>
                  <a:srgbClr val="FF0000"/>
                </a:solidFill>
                <a:latin typeface="造字工房朗倩（非商用）细体" charset="-122"/>
                <a:ea typeface="造字工房朗倩（非商用）细体" charset="-122"/>
              </a:rPr>
              <a:t>敏感字体</a:t>
            </a:r>
            <a:endParaRPr lang="zh-CN" altLang="en-US">
              <a:solidFill>
                <a:srgbClr val="FF0000"/>
              </a:solidFill>
              <a:latin typeface="造字工房朗倩（非商用）细体" charset="-122"/>
              <a:ea typeface="造字工房朗倩（非商用）细体" charset="-122"/>
            </a:endParaRPr>
          </a:p>
        </p:txBody>
      </p:sp>
      <p:sp>
        <p:nvSpPr>
          <p:cNvPr id="22" name="文本框 21"/>
          <p:cNvSpPr txBox="1"/>
          <p:nvPr/>
        </p:nvSpPr>
        <p:spPr>
          <a:xfrm>
            <a:off x="4693285" y="1880235"/>
            <a:ext cx="821690" cy="389890"/>
          </a:xfrm>
          <a:prstGeom prst="rect">
            <a:avLst/>
          </a:prstGeom>
          <a:noFill/>
          <a:effectLst>
            <a:outerShdw dist="38100" dir="8100000" algn="tr" rotWithShape="0">
              <a:prstClr val="black">
                <a:alpha val="32000"/>
              </a:prstClr>
            </a:outerShdw>
          </a:effectLst>
        </p:spPr>
        <p:txBody>
          <a:bodyPr wrap="square" rtlCol="0">
            <a:spAutoFit/>
          </a:bodyPr>
          <a:p>
            <a:r>
              <a:rPr lang="zh-CN" altLang="en-US">
                <a:solidFill>
                  <a:srgbClr val="00B050"/>
                </a:solidFill>
                <a:latin typeface="造字工房朗倩（非商用）细体" charset="-122"/>
                <a:ea typeface="造字工房朗倩（非商用）细体" charset="-122"/>
              </a:rPr>
              <a:t>重叠</a:t>
            </a:r>
            <a:endParaRPr lang="zh-CN" altLang="en-US">
              <a:solidFill>
                <a:srgbClr val="00B050"/>
              </a:solidFill>
              <a:latin typeface="造字工房朗倩（非商用）细体" charset="-122"/>
              <a:ea typeface="造字工房朗倩（非商用）细体" charset="-122"/>
            </a:endParaRPr>
          </a:p>
        </p:txBody>
      </p:sp>
      <p:sp>
        <p:nvSpPr>
          <p:cNvPr id="6" name="文本框 5"/>
          <p:cNvSpPr txBox="1"/>
          <p:nvPr/>
        </p:nvSpPr>
        <p:spPr>
          <a:xfrm>
            <a:off x="2353945" y="3793490"/>
            <a:ext cx="6162675" cy="389890"/>
          </a:xfrm>
          <a:prstGeom prst="rect">
            <a:avLst/>
          </a:prstGeom>
          <a:noFill/>
        </p:spPr>
        <p:txBody>
          <a:bodyPr wrap="square" rtlCol="0">
            <a:spAutoFit/>
          </a:bodyPr>
          <a:p>
            <a:r>
              <a:rPr lang="zh-CN" altLang="en-US">
                <a:solidFill>
                  <a:schemeClr val="accent5">
                    <a:lumMod val="50000"/>
                  </a:schemeClr>
                </a:solidFill>
                <a:latin typeface="造字工房朗倩（非商用）细体" charset="-122"/>
                <a:ea typeface="造字工房朗倩（非商用）细体" charset="-122"/>
              </a:rPr>
              <a:t>一人一账号</a:t>
            </a:r>
            <a:r>
              <a:rPr lang="zh-CN" altLang="en-US">
                <a:latin typeface="造字工房朗倩（非商用）细体" charset="-122"/>
                <a:ea typeface="造字工房朗倩（非商用）细体" charset="-122"/>
              </a:rPr>
              <a:t>，通过学号登录，弹幕不显示发送人</a:t>
            </a:r>
            <a:endParaRPr lang="zh-CN" altLang="en-US">
              <a:latin typeface="造字工房朗倩（非商用）细体" charset="-122"/>
              <a:ea typeface="造字工房朗倩（非商用）细体" charset="-122"/>
            </a:endParaRPr>
          </a:p>
        </p:txBody>
      </p:sp>
      <p:sp>
        <p:nvSpPr>
          <p:cNvPr id="10" name="文本框 9"/>
          <p:cNvSpPr txBox="1"/>
          <p:nvPr/>
        </p:nvSpPr>
        <p:spPr>
          <a:xfrm>
            <a:off x="2353945" y="4040505"/>
            <a:ext cx="51015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只能从</a:t>
            </a:r>
            <a:r>
              <a:rPr lang="zh-CN" altLang="en-US">
                <a:solidFill>
                  <a:srgbClr val="7030A0"/>
                </a:solidFill>
                <a:latin typeface="造字工房朗倩（非商用）细体" charset="-122"/>
                <a:ea typeface="造字工房朗倩（非商用）细体" charset="-122"/>
                <a:sym typeface="+mn-ea"/>
              </a:rPr>
              <a:t>后台查询</a:t>
            </a:r>
            <a:r>
              <a:rPr lang="zh-CN" altLang="en-US">
                <a:latin typeface="造字工房朗倩（非商用）细体" charset="-122"/>
                <a:ea typeface="造字工房朗倩（非商用）细体" charset="-122"/>
                <a:sym typeface="+mn-ea"/>
              </a:rPr>
              <a:t>指定时段某人发布的弹幕</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1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9" grpId="0"/>
      <p:bldP spid="20" grpId="0"/>
      <p:bldP spid="21" grpId="0"/>
      <p:bldP spid="22" grpId="0" bldLvl="0" animBg="1"/>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产品目标</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49475" y="1922145"/>
            <a:ext cx="59143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（二）更好的帮助老师缓解上课氛围</a:t>
            </a:r>
            <a:endParaRPr lang="zh-CN" altLang="en-US" sz="1600">
              <a:latin typeface="造字工房朗倩（非商用）细体" charset="-122"/>
              <a:ea typeface="造字工房朗倩（非商用）细体" charset="-122"/>
            </a:endParaRPr>
          </a:p>
        </p:txBody>
      </p:sp>
      <p:sp>
        <p:nvSpPr>
          <p:cNvPr id="10" name="文本框 9"/>
          <p:cNvSpPr txBox="1"/>
          <p:nvPr/>
        </p:nvSpPr>
        <p:spPr>
          <a:xfrm>
            <a:off x="2149475" y="1398270"/>
            <a:ext cx="386651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（一）加强师生互动</a:t>
            </a:r>
            <a:endParaRPr lang="zh-CN" altLang="en-US" sz="1600">
              <a:latin typeface="造字工房朗倩（非商用）细体" charset="-122"/>
              <a:ea typeface="造字工房朗倩（非商用）细体" charset="-122"/>
              <a:sym typeface="+mn-ea"/>
            </a:endParaRPr>
          </a:p>
        </p:txBody>
      </p:sp>
      <p:sp>
        <p:nvSpPr>
          <p:cNvPr id="11" name="文本框 10"/>
          <p:cNvSpPr txBox="1"/>
          <p:nvPr/>
        </p:nvSpPr>
        <p:spPr>
          <a:xfrm>
            <a:off x="2149475" y="2456180"/>
            <a:ext cx="545020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（三）让学生从拿起手机刷朋友圈到拿起手机刷弹幕</a:t>
            </a:r>
            <a:endParaRPr lang="zh-CN" altLang="en-US" sz="1600">
              <a:latin typeface="造字工房朗倩（非商用）细体" charset="-122"/>
              <a:ea typeface="造字工房朗倩（非商用）细体" charset="-122"/>
              <a:sym typeface="+mn-ea"/>
            </a:endParaRPr>
          </a:p>
        </p:txBody>
      </p:sp>
      <p:cxnSp>
        <p:nvCxnSpPr>
          <p:cNvPr id="15" name="直接连接符 14"/>
          <p:cNvCxnSpPr/>
          <p:nvPr/>
        </p:nvCxnSpPr>
        <p:spPr>
          <a:xfrm>
            <a:off x="323215" y="1205865"/>
            <a:ext cx="786765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537335" y="1417320"/>
            <a:ext cx="673290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（1）服务器数据库的及时更新（包括用户账号信息，发送内容，</a:t>
            </a:r>
            <a:r>
              <a:rPr lang="zh-CN" altLang="en-US" sz="1600">
                <a:latin typeface="造字工房朗倩（非商用）细体" charset="-122"/>
                <a:ea typeface="造字工房朗倩（非商用）细体" charset="-122"/>
                <a:sym typeface="+mn-ea"/>
              </a:rPr>
              <a:t>实行5</a:t>
            </a:r>
            <a:endParaRPr lang="zh-CN" altLang="en-US" sz="1600">
              <a:latin typeface="造字工房朗倩（非商用）细体" charset="-122"/>
              <a:ea typeface="造字工房朗倩（非商用）细体" charset="-122"/>
            </a:endParaRPr>
          </a:p>
        </p:txBody>
      </p:sp>
      <p:sp>
        <p:nvSpPr>
          <p:cNvPr id="13" name="文本框 12"/>
          <p:cNvSpPr txBox="1"/>
          <p:nvPr/>
        </p:nvSpPr>
        <p:spPr>
          <a:xfrm>
            <a:off x="1537335" y="1695450"/>
            <a:ext cx="6567170" cy="356870"/>
          </a:xfrm>
          <a:prstGeom prst="rect">
            <a:avLst/>
          </a:prstGeom>
          <a:noFill/>
        </p:spPr>
        <p:txBody>
          <a:bodyPr wrap="square" rtlCol="0" anchor="t">
            <a:spAutoFit/>
          </a:bodyPr>
          <a:p>
            <a:r>
              <a:rPr lang="zh-CN" altLang="en-US" sz="1600">
                <a:latin typeface="造字工房朗倩（非商用）细体" charset="-122"/>
                <a:ea typeface="造字工房朗倩（非商用）细体" charset="-122"/>
                <a:sym typeface="+mn-ea"/>
              </a:rPr>
              <a:t>5分钟删除一次弹幕信息），如果时间充裕可以申请微信的微信网页授</a:t>
            </a:r>
            <a:endParaRPr lang="zh-CN" altLang="en-US" sz="1600">
              <a:latin typeface="造字工房朗倩（非商用）细体" charset="-122"/>
              <a:ea typeface="造字工房朗倩（非商用）细体" charset="-122"/>
              <a:sym typeface="+mn-ea"/>
            </a:endParaRPr>
          </a:p>
        </p:txBody>
      </p:sp>
      <p:sp>
        <p:nvSpPr>
          <p:cNvPr id="16" name="文本框 15"/>
          <p:cNvSpPr txBox="1"/>
          <p:nvPr/>
        </p:nvSpPr>
        <p:spPr>
          <a:xfrm>
            <a:off x="1537335" y="2018665"/>
            <a:ext cx="838200" cy="356870"/>
          </a:xfrm>
          <a:prstGeom prst="rect">
            <a:avLst/>
          </a:prstGeom>
          <a:noFill/>
        </p:spPr>
        <p:txBody>
          <a:bodyPr wrap="none" rtlCol="0" anchor="t">
            <a:spAutoFit/>
          </a:bodyPr>
          <a:p>
            <a:r>
              <a:rPr lang="zh-CN" altLang="en-US" sz="1600">
                <a:latin typeface="造字工房朗倩（非商用）细体" charset="-122"/>
                <a:ea typeface="造字工房朗倩（非商用）细体" charset="-122"/>
                <a:sym typeface="+mn-ea"/>
              </a:rPr>
              <a:t>权API</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539750" y="848995"/>
            <a:ext cx="1553845" cy="356870"/>
          </a:xfrm>
          <a:prstGeom prst="rect">
            <a:avLst/>
          </a:prstGeom>
          <a:noFill/>
        </p:spPr>
        <p:txBody>
          <a:bodyPr wrap="square" rtlCol="0">
            <a:spAutoFit/>
          </a:bodyPr>
          <a:p>
            <a:r>
              <a:rPr lang="zh-CN" altLang="en-US" sz="1600" b="1">
                <a:latin typeface="造字工房朗倩（非商用）细体" charset="-122"/>
                <a:ea typeface="造字工房朗倩（非商用）细体" charset="-122"/>
              </a:rPr>
              <a:t>项目目标</a:t>
            </a:r>
            <a:endParaRPr lang="zh-CN" altLang="en-US" sz="1600" b="1">
              <a:latin typeface="造字工房朗倩（非商用）细体" charset="-122"/>
              <a:ea typeface="造字工房朗倩（非商用）细体" charset="-122"/>
            </a:endParaRPr>
          </a:p>
        </p:txBody>
      </p:sp>
      <p:sp>
        <p:nvSpPr>
          <p:cNvPr id="100" name="文本框 99"/>
          <p:cNvSpPr txBox="1"/>
          <p:nvPr/>
        </p:nvSpPr>
        <p:spPr>
          <a:xfrm>
            <a:off x="1199515" y="2375535"/>
            <a:ext cx="674560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2</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）采取监听等待（</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Push Notify</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）的被动模式来获取弹幕信息</a:t>
            </a:r>
            <a:endParaRPr lang="zh-CN" altLang="en-US" sz="1600">
              <a:latin typeface="造字工房朗倩（非商用）细体" charset="-122"/>
              <a:ea typeface="造字工房朗倩（非商用）细体" charset="-122"/>
            </a:endParaRPr>
          </a:p>
        </p:txBody>
      </p:sp>
      <p:sp>
        <p:nvSpPr>
          <p:cNvPr id="18" name="文本框 17"/>
          <p:cNvSpPr txBox="1"/>
          <p:nvPr/>
        </p:nvSpPr>
        <p:spPr>
          <a:xfrm>
            <a:off x="1198880" y="2697480"/>
            <a:ext cx="70713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616710" y="2918460"/>
            <a:ext cx="6907530" cy="356870"/>
          </a:xfrm>
          <a:prstGeom prst="rect">
            <a:avLst/>
          </a:prstGeom>
          <a:noFill/>
        </p:spPr>
        <p:txBody>
          <a:bodyPr wrap="none" rtlCol="0" anchor="t">
            <a:spAutoFit/>
          </a:bodyPr>
          <a:p>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发出请求），且</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Socket.IO</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支持以事件为基础的实时双向通讯，它可以工</a:t>
            </a:r>
            <a:endParaRPr lang="zh-CN" altLang="en-US" sz="1600"/>
          </a:p>
        </p:txBody>
      </p:sp>
      <p:sp>
        <p:nvSpPr>
          <p:cNvPr id="20" name="文本框 19"/>
          <p:cNvSpPr txBox="1"/>
          <p:nvPr/>
        </p:nvSpPr>
        <p:spPr>
          <a:xfrm>
            <a:off x="1348105" y="3203575"/>
            <a:ext cx="3497580" cy="356870"/>
          </a:xfrm>
          <a:prstGeom prst="rect">
            <a:avLst/>
          </a:prstGeom>
          <a:noFill/>
        </p:spPr>
        <p:txBody>
          <a:bodyPr wrap="none" rtlCol="0" anchor="t">
            <a:spAutoFit/>
          </a:bodyPr>
          <a:p>
            <a:pPr marL="0" indent="266700" algn="l"/>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作在任何平台、浏览器或移动设备</a:t>
            </a:r>
            <a:endPar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endParaRPr>
          </a:p>
        </p:txBody>
      </p:sp>
      <p:sp>
        <p:nvSpPr>
          <p:cNvPr id="21" name="文本框 20"/>
          <p:cNvSpPr txBox="1"/>
          <p:nvPr/>
        </p:nvSpPr>
        <p:spPr>
          <a:xfrm>
            <a:off x="1155065" y="3462020"/>
            <a:ext cx="5080000" cy="356870"/>
          </a:xfrm>
          <a:prstGeom prst="rect">
            <a:avLst/>
          </a:prstGeom>
          <a:noFill/>
          <a:ln w="9525">
            <a:noFill/>
          </a:ln>
        </p:spPr>
        <p:txBody>
          <a:bodyPr>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4</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）发射客户端发送事件以及弹幕给服务器端</a:t>
            </a:r>
            <a:endParaRPr lang="zh-CN" altLang="en-US" sz="1600">
              <a:latin typeface="造字工房朗倩（非商用）细体" charset="-122"/>
              <a:ea typeface="造字工房朗倩（非商用）细体" charset="-122"/>
            </a:endParaRPr>
          </a:p>
        </p:txBody>
      </p:sp>
      <p:sp>
        <p:nvSpPr>
          <p:cNvPr id="22" name="文本框 21"/>
          <p:cNvSpPr txBox="1"/>
          <p:nvPr/>
        </p:nvSpPr>
        <p:spPr>
          <a:xfrm>
            <a:off x="1155065" y="3870325"/>
            <a:ext cx="72745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5</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）把发射客户端写成一个</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应用（做成一个实时的响应式网站</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150620" y="4227195"/>
            <a:ext cx="744791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）实现接收客户端（目前能力只能做到做一个基于</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node.js</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的静态</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275080" y="4485005"/>
            <a:ext cx="5963285" cy="356870"/>
          </a:xfrm>
          <a:prstGeom prst="rect">
            <a:avLst/>
          </a:prstGeom>
          <a:noFill/>
        </p:spPr>
        <p:txBody>
          <a:bodyPr wrap="none" rtlCol="0" anchor="t">
            <a:spAutoFit/>
          </a:bodyPr>
          <a:p>
            <a:pPr marL="0" indent="266700" algn="l"/>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index</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网页），设想做成一个基于</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PC</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端桌面应用型的客户端</a:t>
            </a:r>
            <a:endParaRPr lang="zh-CN" altLang="en-US" sz="1600"/>
          </a:p>
        </p:txBody>
      </p:sp>
      <p:pic>
        <p:nvPicPr>
          <p:cNvPr id="9" name="图片 3"/>
          <p:cNvPicPr>
            <a:picLocks noChangeAspect="1"/>
          </p:cNvPicPr>
          <p:nvPr/>
        </p:nvPicPr>
        <p:blipFill>
          <a:blip r:embed="rId3"/>
          <a:stretch>
            <a:fillRect/>
          </a:stretch>
        </p:blipFill>
        <p:spPr>
          <a:xfrm>
            <a:off x="1674178" y="1325563"/>
            <a:ext cx="6119495" cy="339153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1000"/>
                                        <p:tgtEl>
                                          <p:spTgt spid="12"/>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1000"/>
                                        <p:tgtEl>
                                          <p:spTgt spid="13"/>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10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wipe(left)">
                                      <p:cBhvr>
                                        <p:cTn id="53" dur="10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1000"/>
                                        <p:tgtEl>
                                          <p:spTgt spid="1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1000"/>
                                        <p:tgtEl>
                                          <p:spTgt spid="19"/>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10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10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10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1000"/>
                                        <p:tgtEl>
                                          <p:spTgt spid="23"/>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10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
                                        </p:tgtEl>
                                      </p:cBhvr>
                                    </p:animEffect>
                                    <p:set>
                                      <p:cBhvr>
                                        <p:cTn id="93" dur="1" fill="hold">
                                          <p:stCondLst>
                                            <p:cond delay="499"/>
                                          </p:stCondLst>
                                        </p:cTn>
                                        <p:tgtEl>
                                          <p:spTgt spid="13"/>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00"/>
                                        </p:tgtEl>
                                      </p:cBhvr>
                                    </p:animEffect>
                                    <p:set>
                                      <p:cBhvr>
                                        <p:cTn id="99" dur="1" fill="hold">
                                          <p:stCondLst>
                                            <p:cond delay="499"/>
                                          </p:stCondLst>
                                        </p:cTn>
                                        <p:tgtEl>
                                          <p:spTgt spid="100"/>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9"/>
                                        </p:tgtEl>
                                      </p:cBhvr>
                                    </p:animEffect>
                                    <p:set>
                                      <p:cBhvr>
                                        <p:cTn id="105" dur="1" fill="hold">
                                          <p:stCondLst>
                                            <p:cond delay="499"/>
                                          </p:stCondLst>
                                        </p:cTn>
                                        <p:tgtEl>
                                          <p:spTgt spid="19"/>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1"/>
                                        </p:tgtEl>
                                      </p:cBhvr>
                                    </p:animEffect>
                                    <p:set>
                                      <p:cBhvr>
                                        <p:cTn id="108" dur="1" fill="hold">
                                          <p:stCondLst>
                                            <p:cond delay="499"/>
                                          </p:stCondLst>
                                        </p:cTn>
                                        <p:tgtEl>
                                          <p:spTgt spid="21"/>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22"/>
                                        </p:tgtEl>
                                      </p:cBhvr>
                                    </p:animEffect>
                                    <p:set>
                                      <p:cBhvr>
                                        <p:cTn id="114" dur="1" fill="hold">
                                          <p:stCondLst>
                                            <p:cond delay="499"/>
                                          </p:stCondLst>
                                        </p:cTn>
                                        <p:tgtEl>
                                          <p:spTgt spid="22"/>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24"/>
                                        </p:tgtEl>
                                      </p:cBhvr>
                                    </p:animEffect>
                                    <p:set>
                                      <p:cBhvr>
                                        <p:cTn id="117" dur="1" fill="hold">
                                          <p:stCondLst>
                                            <p:cond delay="499"/>
                                          </p:stCondLst>
                                        </p:cTn>
                                        <p:tgtEl>
                                          <p:spTgt spid="2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23"/>
                                        </p:tgtEl>
                                      </p:cBhvr>
                                    </p:animEffect>
                                    <p:set>
                                      <p:cBhvr>
                                        <p:cTn id="120" dur="1" fill="hold">
                                          <p:stCondLst>
                                            <p:cond delay="499"/>
                                          </p:stCondLst>
                                        </p:cTn>
                                        <p:tgtEl>
                                          <p:spTgt spid="2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fade">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11" grpId="0"/>
      <p:bldP spid="10" grpId="1"/>
      <p:bldP spid="6" grpId="1"/>
      <p:bldP spid="11" grpId="1"/>
      <p:bldP spid="8" grpId="0"/>
      <p:bldP spid="17" grpId="0"/>
      <p:bldP spid="12" grpId="0"/>
      <p:bldP spid="13" grpId="0"/>
      <p:bldP spid="16" grpId="0"/>
      <p:bldP spid="100" grpId="0"/>
      <p:bldP spid="18" grpId="0"/>
      <p:bldP spid="19" grpId="0"/>
      <p:bldP spid="20" grpId="0"/>
      <p:bldP spid="21" grpId="0"/>
      <p:bldP spid="22" grpId="0"/>
      <p:bldP spid="23" grpId="0"/>
      <p:bldP spid="24" grpId="0"/>
      <p:bldP spid="12" grpId="1"/>
      <p:bldP spid="13" grpId="1"/>
      <p:bldP spid="16" grpId="1"/>
      <p:bldP spid="100" grpId="1"/>
      <p:bldP spid="18" grpId="1"/>
      <p:bldP spid="19" grpId="1"/>
      <p:bldP spid="21" grpId="1"/>
      <p:bldP spid="20" grpId="1"/>
      <p:bldP spid="22" grpId="1"/>
      <p:bldP spid="24" grpId="1"/>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可行性</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分析</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6" y="4883"/>
              <a:ext cx="609" cy="614"/>
            </a:xfrm>
            <a:prstGeom prst="rect">
              <a:avLst/>
            </a:prstGeom>
            <a:noFill/>
          </p:spPr>
          <p:txBody>
            <a:bodyPr wrap="non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市场分析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6" cy="330"/>
              <a:chOff x="5986" y="4552"/>
              <a:chExt cx="436" cy="330"/>
            </a:xfrm>
          </p:grpSpPr>
          <p:cxnSp>
            <p:nvCxnSpPr>
              <p:cNvPr id="30" name="直接连接符 29"/>
              <p:cNvCxnSpPr>
                <a:endCxn id="28" idx="0"/>
              </p:cNvCxnSpPr>
              <p:nvPr/>
            </p:nvCxnSpPr>
            <p:spPr>
              <a:xfrm>
                <a:off x="610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23" name="Picture 2" descr="C:\Documents and Settings\Administrator\My Documents\Downloads\document.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51521" y="865556"/>
            <a:ext cx="323844" cy="32384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946910" y="844550"/>
            <a:ext cx="611568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适用于各种场合</a:t>
            </a:r>
            <a:endParaRPr lang="zh-CN" altLang="en-US">
              <a:latin typeface="造字工房朗倩（非商用）细体" charset="-122"/>
              <a:ea typeface="造字工房朗倩（非商用）细体" charset="-122"/>
              <a:sym typeface="+mn-ea"/>
            </a:endParaRPr>
          </a:p>
        </p:txBody>
      </p:sp>
      <p:sp>
        <p:nvSpPr>
          <p:cNvPr id="38" name="TextBox 37"/>
          <p:cNvSpPr txBox="1"/>
          <p:nvPr/>
        </p:nvSpPr>
        <p:spPr>
          <a:xfrm>
            <a:off x="437952" y="1972652"/>
            <a:ext cx="1202055" cy="35687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13"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1985784"/>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2011680" y="1442085"/>
            <a:ext cx="7229475" cy="1250997"/>
            <a:chOff x="3772" y="2365"/>
            <a:chExt cx="10735" cy="5255"/>
          </a:xfrm>
        </p:grpSpPr>
        <p:cxnSp>
          <p:nvCxnSpPr>
            <p:cNvPr id="15" name="直接连接符 14"/>
            <p:cNvCxnSpPr/>
            <p:nvPr/>
          </p:nvCxnSpPr>
          <p:spPr>
            <a:xfrm>
              <a:off x="6089"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772" y="2365"/>
              <a:ext cx="10735" cy="5255"/>
              <a:chOff x="3772" y="2365"/>
              <a:chExt cx="10735" cy="5255"/>
            </a:xfrm>
          </p:grpSpPr>
          <p:sp>
            <p:nvSpPr>
              <p:cNvPr id="16" name="TextBox 10"/>
              <p:cNvSpPr txBox="1"/>
              <p:nvPr/>
            </p:nvSpPr>
            <p:spPr>
              <a:xfrm>
                <a:off x="3772" y="4459"/>
                <a:ext cx="2202" cy="2257"/>
              </a:xfrm>
              <a:prstGeom prst="rect">
                <a:avLst/>
              </a:prstGeom>
              <a:noFill/>
            </p:spPr>
            <p:txBody>
              <a:bodyPr wrap="square" rtlCol="0">
                <a:spAutoFit/>
              </a:bodyPr>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a:t>
                </a:r>
                <a:r>
                  <a:rPr lang="zh-CN" altLang="en-US" sz="1400" b="1" dirty="0" smtClean="0">
                    <a:solidFill>
                      <a:schemeClr val="tx1">
                        <a:lumMod val="85000"/>
                        <a:lumOff val="15000"/>
                      </a:schemeClr>
                    </a:solidFill>
                    <a:latin typeface="造字工房朗倩（非商用）细体" charset="-122"/>
                    <a:ea typeface="造字工房朗倩（非商用）细体" charset="-122"/>
                  </a:rPr>
                  <a:t>核心构件</a:t>
                </a:r>
                <a:r>
                  <a:rPr lang="en-US" altLang="zh-CN" sz="1400" b="1" dirty="0" smtClean="0">
                    <a:solidFill>
                      <a:schemeClr val="tx1">
                        <a:lumMod val="85000"/>
                        <a:lumOff val="15000"/>
                      </a:schemeClr>
                    </a:solidFill>
                    <a:latin typeface="造字工房朗倩（非商用）细体" charset="-122"/>
                    <a:ea typeface="造字工房朗倩（非商用）细体" charset="-122"/>
                  </a:rPr>
                  <a: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25" name="TextBox 16"/>
              <p:cNvSpPr txBox="1"/>
              <p:nvPr/>
            </p:nvSpPr>
            <p:spPr>
              <a:xfrm>
                <a:off x="6955" y="2365"/>
                <a:ext cx="1991" cy="1854"/>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r>
                  <a:rPr lang="zh-CN" altLang="en-US" sz="1100" b="1" dirty="0" smtClean="0">
                    <a:solidFill>
                      <a:schemeClr val="tx1">
                        <a:lumMod val="85000"/>
                        <a:lumOff val="15000"/>
                      </a:schemeClr>
                    </a:solidFill>
                    <a:latin typeface="造字工房朗倩（非商用）细体" charset="-122"/>
                    <a:ea typeface="造字工房朗倩（非商用）细体" charset="-122"/>
                  </a:rPr>
                  <a:t>（</a:t>
                </a:r>
                <a:r>
                  <a:rPr lang="zh-CN" altLang="en-US" sz="1100" b="1" dirty="0" smtClean="0">
                    <a:solidFill>
                      <a:schemeClr val="tx1"/>
                    </a:solidFill>
                    <a:latin typeface="造字工房朗倩（非商用）细体" charset="-122"/>
                    <a:ea typeface="造字工房朗倩（非商用）细体" charset="-122"/>
                  </a:rPr>
                  <a:t>网络</a:t>
                </a:r>
                <a:r>
                  <a:rPr lang="zh-CN" altLang="en-US" sz="1100" b="1">
                    <a:solidFill>
                      <a:schemeClr val="tx1"/>
                    </a:solidFill>
                    <a:latin typeface="造字工房朗倩（非商用）细体" charset="-122"/>
                    <a:ea typeface="造字工房朗倩（非商用）细体" charset="-122"/>
                    <a:sym typeface="+mn-ea"/>
                  </a:rPr>
                  <a:t>协议</a:t>
                </a:r>
                <a:r>
                  <a:rPr lang="zh-CN" altLang="en-US" sz="1100" b="1" dirty="0" smtClean="0">
                    <a:solidFill>
                      <a:schemeClr val="tx1">
                        <a:lumMod val="85000"/>
                        <a:lumOff val="15000"/>
                      </a:schemeClr>
                    </a:solidFill>
                    <a:latin typeface="造字工房朗倩（非商用）细体" charset="-122"/>
                    <a:ea typeface="造字工房朗倩（非商用）细体" charset="-122"/>
                  </a:rPr>
                  <a:t>）</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cxnSp>
            <p:nvCxnSpPr>
              <p:cNvPr id="35" name="直接连接符 34"/>
              <p:cNvCxnSpPr/>
              <p:nvPr/>
            </p:nvCxnSpPr>
            <p:spPr>
              <a:xfrm flipV="1">
                <a:off x="9278" y="2579"/>
                <a:ext cx="696" cy="5"/>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49" y="2447"/>
                <a:ext cx="3" cy="435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52"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437" y="25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452" y="66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TextBox 39"/>
              <p:cNvSpPr txBox="1"/>
              <p:nvPr/>
            </p:nvSpPr>
            <p:spPr>
              <a:xfrm>
                <a:off x="6955" y="6470"/>
                <a:ext cx="2452"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2" name="TextBox 40"/>
              <p:cNvSpPr txBox="1"/>
              <p:nvPr/>
            </p:nvSpPr>
            <p:spPr>
              <a:xfrm>
                <a:off x="6955" y="4500"/>
                <a:ext cx="2020"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3" name="TextBox 41"/>
              <p:cNvSpPr txBox="1"/>
              <p:nvPr/>
            </p:nvSpPr>
            <p:spPr>
              <a:xfrm>
                <a:off x="9883" y="2365"/>
                <a:ext cx="4624"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protocol(</a:t>
                </a:r>
                <a:r>
                  <a:rPr lang="zh-CN" altLang="en-US" sz="1100" b="1" dirty="0" smtClean="0">
                    <a:solidFill>
                      <a:schemeClr val="tx1">
                        <a:lumMod val="85000"/>
                        <a:lumOff val="15000"/>
                      </a:schemeClr>
                    </a:solidFill>
                    <a:latin typeface="造字工房朗倩（非商用）细体" charset="-122"/>
                    <a:ea typeface="造字工房朗倩（非商用）细体" charset="-122"/>
                  </a:rPr>
                  <a:t>建立数据通道</a:t>
                </a:r>
                <a:r>
                  <a:rPr lang="en-US" altLang="zh-CN" sz="1100" b="1" dirty="0" smtClean="0">
                    <a:solidFill>
                      <a:schemeClr val="tx1">
                        <a:lumMod val="85000"/>
                        <a:lumOff val="15000"/>
                      </a:schemeClr>
                    </a:solidFill>
                    <a:latin typeface="造字工房朗倩（非商用）细体" charset="-122"/>
                    <a:ea typeface="造字工房朗倩（非商用）细体" charset="-122"/>
                  </a:rPr>
                  <a:t>)</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grpSp>
      </p:grpSp>
      <p:pic>
        <p:nvPicPr>
          <p:cNvPr id="44"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293" y="29497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7"/>
          <p:cNvSpPr txBox="1"/>
          <p:nvPr/>
        </p:nvSpPr>
        <p:spPr>
          <a:xfrm>
            <a:off x="437317" y="2924453"/>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经济可行性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46" name="文本框 45"/>
          <p:cNvSpPr txBox="1"/>
          <p:nvPr/>
        </p:nvSpPr>
        <p:spPr>
          <a:xfrm>
            <a:off x="2011680" y="2915285"/>
            <a:ext cx="380746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成本低廉，利益巨大</a:t>
            </a:r>
            <a:endParaRPr lang="zh-CN" altLang="en-US" sz="1600">
              <a:latin typeface="造字工房朗倩（非商用）细体" charset="-122"/>
              <a:ea typeface="造字工房朗倩（非商用）细体" charset="-122"/>
            </a:endParaRPr>
          </a:p>
        </p:txBody>
      </p:sp>
      <p:pic>
        <p:nvPicPr>
          <p:cNvPr id="4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374790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7"/>
          <p:cNvSpPr txBox="1"/>
          <p:nvPr/>
        </p:nvSpPr>
        <p:spPr>
          <a:xfrm>
            <a:off x="437952" y="3722648"/>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操作可行性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6" name="文本框 5"/>
          <p:cNvSpPr txBox="1"/>
          <p:nvPr/>
        </p:nvSpPr>
        <p:spPr>
          <a:xfrm>
            <a:off x="1826260" y="3747770"/>
            <a:ext cx="5669280" cy="335280"/>
          </a:xfrm>
          <a:prstGeom prst="rect">
            <a:avLst/>
          </a:prstGeom>
          <a:noFill/>
        </p:spPr>
        <p:txBody>
          <a:bodyPr wrap="none" rtlCol="0">
            <a:spAutoFit/>
          </a:bodyPr>
          <a:p>
            <a:pPr algn="l"/>
            <a:r>
              <a:rPr lang="zh-CN" altLang="en-US" sz="1600"/>
              <a:t>系统易于使用，操作人员有使用计算机的经验或受过简单培训</a:t>
            </a:r>
            <a:endParaRPr lang="zh-CN" altLang="en-US" sz="16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6"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6225</Words>
  <Application>WPS 演示</Application>
  <PresentationFormat>全屏显示(16:9)</PresentationFormat>
  <Paragraphs>747</Paragraphs>
  <Slides>42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vt:lpstr>
      <vt:lpstr>宋体</vt:lpstr>
      <vt:lpstr>Wingdings</vt:lpstr>
      <vt:lpstr>造字工房朗倩（非商用）细体</vt:lpstr>
      <vt:lpstr>造字工房悦圆演示版常规体</vt:lpstr>
      <vt:lpstr>黑体</vt:lpstr>
      <vt:lpstr>Calibri</vt:lpstr>
      <vt:lpstr>微软雅黑</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Asus</cp:lastModifiedBy>
  <cp:revision>183</cp:revision>
  <dcterms:created xsi:type="dcterms:W3CDTF">2017-03-11T13:44:00Z</dcterms:created>
  <dcterms:modified xsi:type="dcterms:W3CDTF">2017-04-12T13:45:37Z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