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445"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83"/>
        <p:guide pos="29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9248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795905" y="3895090"/>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73530" y="1194435"/>
            <a:ext cx="6648450" cy="3360420"/>
          </a:xfrm>
          <a:prstGeom prst="rect">
            <a:avLst/>
          </a:prstGeom>
          <a:noFill/>
          <a:ln w="9525">
            <a:noFill/>
          </a:ln>
        </p:spPr>
      </p:pic>
      <p:graphicFrame>
        <p:nvGraphicFramePr>
          <p:cNvPr id="11" name="表格 10"/>
          <p:cNvGraphicFramePr/>
          <p:nvPr/>
        </p:nvGraphicFramePr>
        <p:xfrm>
          <a:off x="3274060" y="20320"/>
          <a:ext cx="3552825" cy="4751070"/>
        </p:xfrm>
        <a:graphic>
          <a:graphicData uri="http://schemas.openxmlformats.org/drawingml/2006/table">
            <a:tbl>
              <a:tblPr firstRow="1" bandRow="1">
                <a:tableStyleId>{5940675A-B579-460E-94D1-54222C63F5DA}</a:tableStyleId>
              </a:tblPr>
              <a:tblGrid>
                <a:gridCol w="1640205"/>
                <a:gridCol w="1064895"/>
                <a:gridCol w="847725"/>
              </a:tblGrid>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257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1956435" y="2068195"/>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667760" y="217805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grpSp>
        <p:nvGrpSpPr>
          <p:cNvPr id="21" name="组合 20"/>
          <p:cNvGrpSpPr/>
          <p:nvPr/>
        </p:nvGrpSpPr>
        <p:grpSpPr>
          <a:xfrm>
            <a:off x="118745" y="2974975"/>
            <a:ext cx="1009015" cy="492760"/>
            <a:chOff x="187" y="4685"/>
            <a:chExt cx="1589"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468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48" y="4792"/>
              <a:ext cx="928" cy="562"/>
            </a:xfrm>
            <a:prstGeom prst="rect">
              <a:avLst/>
            </a:prstGeom>
            <a:noFill/>
          </p:spPr>
          <p:txBody>
            <a:bodyPr wrap="none" rtlCol="0">
              <a:spAutoFit/>
            </a:bodyPr>
            <a:p>
              <a:pPr algn="l"/>
              <a:r>
                <a:rPr lang="zh-CN" altLang="en-US" sz="1600">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rPr>
                <a:t>成本</a:t>
              </a:r>
              <a:endParaRPr lang="zh-CN" altLang="en-US" sz="1600" b="1" dirty="0">
                <a:solidFill>
                  <a:schemeClr val="tx1">
                    <a:lumMod val="85000"/>
                    <a:lumOff val="15000"/>
                  </a:schemeClr>
                </a:solidFill>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endParaRPr>
            </a:p>
          </p:txBody>
        </p:sp>
      </p:grpSp>
      <p:sp>
        <p:nvSpPr>
          <p:cNvPr id="19" name="文本框 18"/>
          <p:cNvSpPr txBox="1"/>
          <p:nvPr/>
        </p:nvSpPr>
        <p:spPr>
          <a:xfrm>
            <a:off x="2104390" y="3467735"/>
            <a:ext cx="5080000" cy="600710"/>
          </a:xfrm>
          <a:prstGeom prst="rect">
            <a:avLst/>
          </a:prstGeom>
          <a:noFill/>
          <a:ln w="9525">
            <a:noFill/>
          </a:ln>
        </p:spPr>
        <p:txBody>
          <a:bodyPr>
            <a:spAutoFit/>
          </a:bodyPr>
          <a:p>
            <a:pPr marL="0" indent="0" algn="l" fontAlgn="auto"/>
            <a:r>
              <a:rPr lang="en-US" altLang="zh-CN" sz="1600">
                <a:latin typeface="造字工房朗倩（非商用）细体" charset="-122"/>
                <a:ea typeface="造字工房朗倩（非商用）细体" charset="-122"/>
                <a:sym typeface="+mn-ea"/>
              </a:rPr>
              <a:t>17</a:t>
            </a:r>
            <a:r>
              <a:rPr lang="zh-CN" altLang="en-US" sz="1600">
                <a:latin typeface="造字工房朗倩（非商用）细体" charset="-122"/>
                <a:ea typeface="造字工房朗倩（非商用）细体" charset="-122"/>
                <a:sym typeface="+mn-ea"/>
              </a:rPr>
              <a:t>（时薪）</a:t>
            </a:r>
            <a:r>
              <a:rPr lang="en-US" altLang="zh-CN" sz="1600">
                <a:latin typeface="造字工房朗倩（非商用）细体" charset="-122"/>
                <a:ea typeface="造字工房朗倩（非商用）细体" charset="-122"/>
                <a:sym typeface="+mn-ea"/>
              </a:rPr>
              <a:t>*1.5</a:t>
            </a:r>
            <a:r>
              <a:rPr lang="zh-CN" altLang="en-US" sz="1600">
                <a:latin typeface="造字工房朗倩（非商用）细体" charset="-122"/>
                <a:ea typeface="造字工房朗倩（非商用）细体" charset="-122"/>
                <a:sym typeface="+mn-ea"/>
              </a:rPr>
              <a:t>（每日工作小时）</a:t>
            </a:r>
            <a:r>
              <a:rPr lang="en-US" altLang="zh-CN" sz="1600">
                <a:latin typeface="造字工房朗倩（非商用）细体" charset="-122"/>
                <a:ea typeface="造字工房朗倩（非商用）细体" charset="-122"/>
                <a:sym typeface="+mn-ea"/>
              </a:rPr>
              <a:t>*30</a:t>
            </a:r>
            <a:r>
              <a:rPr lang="zh-CN" altLang="en-US" sz="1600">
                <a:latin typeface="造字工房朗倩（非商用）细体" charset="-122"/>
                <a:ea typeface="造字工房朗倩（非商用）细体" charset="-122"/>
                <a:sym typeface="+mn-ea"/>
              </a:rPr>
              <a:t>（一个月的时间）</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（月数）</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（人数）</a:t>
            </a:r>
            <a:r>
              <a:rPr lang="en-US" altLang="zh-CN" sz="1600">
                <a:latin typeface="造字工房朗倩（非商用）细体" charset="-122"/>
                <a:ea typeface="造字工房朗倩（非商用）细体" charset="-122"/>
                <a:sym typeface="+mn-ea"/>
              </a:rPr>
              <a:t>=6885</a:t>
            </a:r>
            <a:endParaRPr lang="zh-CN" altLang="en-US" sz="1600" b="0" u="none">
              <a:latin typeface="造字工房朗倩（非商用）细体" charset="-122"/>
              <a:ea typeface="造字工房朗倩（非商用）细体" charset="-122"/>
              <a:cs typeface="宋体" panose="02010600030101010101" pitchFamily="2" charset="-122"/>
            </a:endParaRPr>
          </a:p>
        </p:txBody>
      </p:sp>
      <p:cxnSp>
        <p:nvCxnSpPr>
          <p:cNvPr id="20" name="直接连接符 19"/>
          <p:cNvCxnSpPr/>
          <p:nvPr/>
        </p:nvCxnSpPr>
        <p:spPr>
          <a:xfrm>
            <a:off x="174625" y="2833370"/>
            <a:ext cx="879602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7037" y="2202905"/>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5893</Words>
  <Application>WPS 演示</Application>
  <PresentationFormat>全屏显示(16:9)</PresentationFormat>
  <Paragraphs>715</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181</cp:revision>
  <dcterms:created xsi:type="dcterms:W3CDTF">2017-03-11T13:44:00Z</dcterms:created>
  <dcterms:modified xsi:type="dcterms:W3CDTF">2017-04-11T03:20:56Z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