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7E0E-8AAB-4B62-8998-38DD2B1A9501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3782-9138-4E3D-BB19-F337F9876A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8964488" cy="2304256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Arial" pitchFamily="34" charset="0"/>
                <a:cs typeface="Arial" pitchFamily="34" charset="0"/>
              </a:rPr>
              <a:t>Известный и неизвестный аспирин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581128"/>
            <a:ext cx="7992888" cy="1752600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chemeClr val="tx1"/>
                </a:solidFill>
              </a:rPr>
              <a:t>Выполнила: </a:t>
            </a:r>
            <a:r>
              <a:rPr lang="ru-RU" sz="2800" dirty="0" smtClean="0">
                <a:solidFill>
                  <a:schemeClr val="tx1"/>
                </a:solidFill>
              </a:rPr>
              <a:t>Маркосян </a:t>
            </a:r>
            <a:r>
              <a:rPr lang="ru-RU" sz="2800" dirty="0" err="1" smtClean="0">
                <a:solidFill>
                  <a:schemeClr val="tx1"/>
                </a:solidFill>
              </a:rPr>
              <a:t>Мерри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Кареновна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ru-RU" sz="2800" b="1" dirty="0" smtClean="0">
                <a:solidFill>
                  <a:schemeClr val="tx1"/>
                </a:solidFill>
              </a:rPr>
              <a:t>Руководитель:</a:t>
            </a:r>
            <a:r>
              <a:rPr lang="ru-RU" sz="2800" dirty="0" smtClean="0">
                <a:solidFill>
                  <a:schemeClr val="tx1"/>
                </a:solidFill>
              </a:rPr>
              <a:t> Литвинова Елена Владимировна</a:t>
            </a:r>
          </a:p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                            МБОУ Лицей №6, г.Воронеж </a:t>
            </a:r>
          </a:p>
          <a:p>
            <a:endParaRPr lang="ru-RU" dirty="0"/>
          </a:p>
        </p:txBody>
      </p:sp>
      <p:pic>
        <p:nvPicPr>
          <p:cNvPr id="1026" name="Picture 2" descr="C:\Users\Belyi.Z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9269" y="2780928"/>
            <a:ext cx="2428875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Реакция аспирина с раствором</a:t>
            </a:r>
            <a:r>
              <a:rPr lang="en-US" b="1" dirty="0" smtClean="0">
                <a:solidFill>
                  <a:srgbClr val="C00000"/>
                </a:solidFill>
              </a:rPr>
              <a:t> FeCl</a:t>
            </a:r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r>
              <a:rPr lang="ru-RU" b="1" dirty="0" smtClean="0">
                <a:solidFill>
                  <a:srgbClr val="C00000"/>
                </a:solidFill>
              </a:rPr>
              <a:t> и бромной водой</a:t>
            </a:r>
            <a:endParaRPr lang="ru-RU" dirty="0"/>
          </a:p>
        </p:txBody>
      </p:sp>
      <p:pic>
        <p:nvPicPr>
          <p:cNvPr id="9218" name="Picture 2" descr="C:\Users\Belyi.Z\Desktop\Рисунок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84784"/>
            <a:ext cx="3729951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Реакция салициловой кислоты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 с раствором</a:t>
            </a:r>
            <a:r>
              <a:rPr lang="en-US" b="1" dirty="0" smtClean="0">
                <a:solidFill>
                  <a:srgbClr val="C00000"/>
                </a:solidFill>
              </a:rPr>
              <a:t> FeCl</a:t>
            </a:r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r>
              <a:rPr lang="ru-RU" b="1" dirty="0" smtClean="0">
                <a:solidFill>
                  <a:srgbClr val="C00000"/>
                </a:solidFill>
              </a:rPr>
              <a:t> и бромной водой</a:t>
            </a:r>
            <a:endParaRPr lang="ru-RU" dirty="0"/>
          </a:p>
        </p:txBody>
      </p:sp>
      <p:pic>
        <p:nvPicPr>
          <p:cNvPr id="10242" name="Picture 2" descr="C:\Users\Belyi.Z\Desktop\Рисунок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84784"/>
            <a:ext cx="3888159" cy="5182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Реакция аспирина с истёкшим сроком годности с раствором</a:t>
            </a:r>
            <a:r>
              <a:rPr lang="en-US" sz="3600" b="1" dirty="0" smtClean="0">
                <a:solidFill>
                  <a:srgbClr val="C00000"/>
                </a:solidFill>
              </a:rPr>
              <a:t> FeCl3</a:t>
            </a:r>
            <a:r>
              <a:rPr lang="ru-RU" sz="3600" b="1" dirty="0" smtClean="0">
                <a:solidFill>
                  <a:srgbClr val="C00000"/>
                </a:solidFill>
              </a:rPr>
              <a:t> и бромной водой</a:t>
            </a:r>
            <a:endParaRPr lang="ru-RU" sz="3600" dirty="0"/>
          </a:p>
        </p:txBody>
      </p:sp>
      <p:pic>
        <p:nvPicPr>
          <p:cNvPr id="11266" name="Picture 2" descr="C:\Users\Belyi.Z\Desktop\Рисунок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844824"/>
            <a:ext cx="3674258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Результаты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536" y="1412776"/>
          <a:ext cx="8352928" cy="4392488"/>
        </p:xfrm>
        <a:graphic>
          <a:graphicData uri="http://schemas.openxmlformats.org/drawingml/2006/table">
            <a:tbl>
              <a:tblPr/>
              <a:tblGrid>
                <a:gridCol w="1609537"/>
                <a:gridCol w="2196098"/>
                <a:gridCol w="2197748"/>
                <a:gridCol w="2349545"/>
              </a:tblGrid>
              <a:tr h="91478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НАЗВАНИЕ ПРЕПАРАТА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РАСТВОРЕНИЕ В ВОДЕ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10"/>
                        </a:spcAft>
                      </a:pPr>
                      <a:r>
                        <a:rPr lang="ru-RU" sz="1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РЕАКЦИЯ С РАСТВОРОМ 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FeCl</a:t>
                      </a:r>
                      <a:r>
                        <a:rPr lang="en-US" sz="1000" b="1" baseline="-25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РЕАКЦИЯ С БРОМНОЙ ВОДОЙ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542"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упсарин УПСА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хорошо растворим в воде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светло-жёлтый раствор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изменений нет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542"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аспирин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плохо растворим в воде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цвет раствора не изменился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изменений нет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4"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салициловая кислота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atin typeface="Arial"/>
                          <a:ea typeface="Times New Roman"/>
                          <a:cs typeface="Times New Roman"/>
                        </a:rPr>
                        <a:t>хорошо растворима в воде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тёмно-фиолетовый раствор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изменений нет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068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аспирин с </a:t>
                      </a:r>
                      <a:r>
                        <a:rPr lang="ru-RU" sz="10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истёкшим </a:t>
                      </a:r>
                      <a:r>
                        <a:rPr lang="ru-RU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сроком годности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плохо растворим в воде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светло-фиолетовый раствор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помутнение раствора, образуется небольшой белый осадок</a:t>
                      </a:r>
                      <a:endParaRPr lang="ru-RU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024" marR="65024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Выводы: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04056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 smtClean="0"/>
              <a:t> Самым </a:t>
            </a:r>
            <a:r>
              <a:rPr lang="ru-RU" dirty="0"/>
              <a:t>хорошо растворимым препаратом, является </a:t>
            </a:r>
            <a:r>
              <a:rPr lang="ru-RU" dirty="0" err="1"/>
              <a:t>упсарин</a:t>
            </a:r>
            <a:r>
              <a:rPr lang="ru-RU" dirty="0"/>
              <a:t> УПСА, что очень важно для людей с заболеваниями желудочно-кишечного тракта</a:t>
            </a:r>
            <a:r>
              <a:rPr lang="ru-RU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/>
              <a:t>не надо принимать препарат с истёкшим сроком годности, свободная салициловая кислота может вызвать сильное раздражение слизистых желудка и двенадцатиперстной кишки, образующийся белый осадок говорит о наличии фенола, а фенол – ядовитое вещество,  опасное для человека;</a:t>
            </a:r>
          </a:p>
          <a:p>
            <a:pPr>
              <a:buNone/>
            </a:pPr>
            <a:endParaRPr lang="ru-RU" dirty="0"/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Выводы: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628800"/>
            <a:ext cx="7920880" cy="50405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/>
              <a:t>лекарственными средствами нельзя злоупотреблять;  даже такое привычное лекарство, как аспирин, не  является абсолютно безопасным</a:t>
            </a:r>
            <a:r>
              <a:rPr lang="ru-RU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/>
              <a:t>необходимо регулярно проводить ревизию аптечек и выбрасывать препараты с истекшим сроком годности.</a:t>
            </a:r>
          </a:p>
          <a:p>
            <a:pPr algn="just">
              <a:buNone/>
            </a:pPr>
            <a:endParaRPr lang="ru-RU" dirty="0"/>
          </a:p>
          <a:p>
            <a:pPr>
              <a:buFont typeface="Wingdings" pitchFamily="2" charset="2"/>
              <a:buChar char="ü"/>
            </a:pPr>
            <a:endParaRPr lang="ru-RU" dirty="0"/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Belyi.Z\Desktop\ca3817bfa2c2f536f8ef4ed2508e2bb97dd294f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1026646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16832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b="1" dirty="0" smtClean="0">
                <a:solidFill>
                  <a:srgbClr val="C00000"/>
                </a:solidFill>
              </a:rPr>
              <a:t>Спасибо!</a:t>
            </a:r>
            <a:endParaRPr lang="ru-RU" sz="9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5400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Уже более 100 лет ацетилсалициловая кислота является самым популярным лекарственным средством.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Autofit/>
          </a:bodyPr>
          <a:lstStyle/>
          <a:p>
            <a:pPr algn="r"/>
            <a:r>
              <a:rPr lang="ru-RU" sz="3600" b="1" dirty="0" smtClean="0"/>
              <a:t>Я понять тебя хочу, смысла я в тебе ищу!</a:t>
            </a:r>
            <a:br>
              <a:rPr lang="ru-RU" sz="3600" b="1" dirty="0" smtClean="0"/>
            </a:br>
            <a:r>
              <a:rPr lang="ru-RU" sz="3600" b="1" i="1" dirty="0" smtClean="0"/>
              <a:t>А.С. Пушкин</a:t>
            </a:r>
            <a:endParaRPr lang="ru-RU" sz="3600" b="1" i="1" dirty="0"/>
          </a:p>
        </p:txBody>
      </p:sp>
      <p:pic>
        <p:nvPicPr>
          <p:cNvPr id="2050" name="Picture 2" descr="C:\Users\Belyi.Z\Desktop\Терапия-аспирино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628800"/>
            <a:ext cx="3048323" cy="2039565"/>
          </a:xfrm>
          <a:prstGeom prst="rect">
            <a:avLst/>
          </a:prstGeom>
          <a:noFill/>
        </p:spPr>
      </p:pic>
      <p:pic>
        <p:nvPicPr>
          <p:cNvPr id="2051" name="Picture 3" descr="C:\Users\Belyi.Z\Desktop\article_13266_thema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3000375" cy="2552700"/>
          </a:xfrm>
          <a:prstGeom prst="rect">
            <a:avLst/>
          </a:prstGeom>
          <a:noFill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3635896" y="3933056"/>
            <a:ext cx="540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Аспирин обладает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жаропонижающим,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противовоспалительным,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обезболивающим действием. 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Цель работы: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ru-RU" dirty="0" smtClean="0"/>
              <a:t>изучить, как изменяется химический состав ацетилсалициловой кислоты после окончания срока годности.</a:t>
            </a:r>
            <a:endParaRPr lang="ru-RU" dirty="0"/>
          </a:p>
        </p:txBody>
      </p:sp>
      <p:pic>
        <p:nvPicPr>
          <p:cNvPr id="3074" name="Picture 2" descr="C:\Users\Belyi.Z\Desktop\aspir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284984"/>
            <a:ext cx="4752528" cy="3167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Задачи: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изучение истории получения аспирина, способов получения, действие на организм человека;</a:t>
            </a:r>
          </a:p>
          <a:p>
            <a:r>
              <a:rPr lang="ru-RU" dirty="0" smtClean="0"/>
              <a:t>проведение качественных реакций для обнаружения фенола и салициловой кислоты;</a:t>
            </a:r>
          </a:p>
          <a:p>
            <a:r>
              <a:rPr lang="ru-RU" dirty="0" smtClean="0"/>
              <a:t>анализ результатов, полученных в ходе эксперимента;</a:t>
            </a:r>
          </a:p>
          <a:p>
            <a:r>
              <a:rPr lang="ru-RU" dirty="0" smtClean="0"/>
              <a:t>выработка рекомендаций по использованию препаратов ацетилсалициловой кислоты.</a:t>
            </a:r>
            <a:endParaRPr lang="ru-RU" dirty="0"/>
          </a:p>
        </p:txBody>
      </p:sp>
      <p:pic>
        <p:nvPicPr>
          <p:cNvPr id="4098" name="Picture 2" descr="C:\Users\Belyi.Z\Desktop\скачанные файл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0648"/>
            <a:ext cx="3295650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Методы проведения исследования: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литературы, источников сети </a:t>
            </a:r>
            <a:r>
              <a:rPr lang="ru-RU" dirty="0" smtClean="0"/>
              <a:t>Интернет;</a:t>
            </a:r>
          </a:p>
          <a:p>
            <a:r>
              <a:rPr lang="ru-RU" dirty="0"/>
              <a:t>лабораторный </a:t>
            </a:r>
            <a:r>
              <a:rPr lang="ru-RU" dirty="0" smtClean="0"/>
              <a:t>эксперимент;</a:t>
            </a:r>
          </a:p>
          <a:p>
            <a:r>
              <a:rPr lang="ru-RU" dirty="0"/>
              <a:t>анализ и систематизация полученных </a:t>
            </a:r>
            <a:r>
              <a:rPr lang="ru-RU" dirty="0" smtClean="0"/>
              <a:t>данных.</a:t>
            </a:r>
            <a:endParaRPr lang="ru-RU" dirty="0"/>
          </a:p>
        </p:txBody>
      </p:sp>
      <p:pic>
        <p:nvPicPr>
          <p:cNvPr id="5122" name="Picture 2" descr="C:\Users\Belyi.Z\Desktop\скачанные файлы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060848"/>
            <a:ext cx="2110259" cy="1369021"/>
          </a:xfrm>
          <a:prstGeom prst="rect">
            <a:avLst/>
          </a:prstGeom>
          <a:noFill/>
        </p:spPr>
      </p:pic>
      <p:pic>
        <p:nvPicPr>
          <p:cNvPr id="5123" name="Picture 3" descr="C:\Users\Belyi.Z\Desktop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365104"/>
            <a:ext cx="2880320" cy="1920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Методы проведения исследования: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12776"/>
            <a:ext cx="7344816" cy="499715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 smtClean="0"/>
              <a:t>        Ацетилсалициловая </a:t>
            </a:r>
            <a:r>
              <a:rPr lang="ru-RU" dirty="0"/>
              <a:t>кислота как сложный эфир, образованный уксусной кислотой и </a:t>
            </a:r>
            <a:r>
              <a:rPr lang="ru-RU" dirty="0" err="1"/>
              <a:t>фенолокислотой</a:t>
            </a:r>
            <a:r>
              <a:rPr lang="ru-RU" dirty="0"/>
              <a:t> (вместо спирта),  легко </a:t>
            </a:r>
            <a:r>
              <a:rPr lang="ru-RU" dirty="0" err="1" smtClean="0"/>
              <a:t>гидролизуется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уксусную </a:t>
            </a:r>
            <a:r>
              <a:rPr lang="ru-RU" dirty="0"/>
              <a:t>и салициловую кислоты</a:t>
            </a:r>
            <a:r>
              <a:rPr lang="ru-RU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 </a:t>
            </a:r>
          </a:p>
          <a:p>
            <a:pPr algn="just">
              <a:buNone/>
            </a:pPr>
            <a:r>
              <a:rPr lang="ru-RU" dirty="0" smtClean="0"/>
              <a:t>        Для </a:t>
            </a:r>
            <a:r>
              <a:rPr lang="ru-RU" dirty="0"/>
              <a:t>определения продуктов гидролиза удобна реакция с FeCl</a:t>
            </a:r>
            <a:r>
              <a:rPr lang="ru-RU" baseline="-25000" dirty="0"/>
              <a:t>3</a:t>
            </a:r>
            <a:r>
              <a:rPr lang="ru-RU" dirty="0"/>
              <a:t>: </a:t>
            </a:r>
            <a:r>
              <a:rPr lang="ru-RU" dirty="0" smtClean="0"/>
              <a:t>салициловая </a:t>
            </a:r>
            <a:r>
              <a:rPr lang="ru-RU" dirty="0"/>
              <a:t>кислота, образующаяся в результате гидролиза, дает фиолетовое окрашивание. </a:t>
            </a:r>
            <a:endParaRPr lang="ru-RU" dirty="0" smtClean="0"/>
          </a:p>
          <a:p>
            <a:pPr algn="just">
              <a:buNone/>
            </a:pPr>
            <a:r>
              <a:rPr lang="ru-RU" dirty="0"/>
              <a:t> </a:t>
            </a:r>
            <a:r>
              <a:rPr lang="ru-RU" dirty="0" smtClean="0"/>
              <a:t>       </a:t>
            </a:r>
          </a:p>
          <a:p>
            <a:pPr algn="just">
              <a:buNone/>
            </a:pPr>
            <a:r>
              <a:rPr lang="ru-RU" dirty="0"/>
              <a:t> </a:t>
            </a:r>
            <a:r>
              <a:rPr lang="ru-RU" dirty="0" smtClean="0"/>
              <a:t>      Для </a:t>
            </a:r>
            <a:r>
              <a:rPr lang="ru-RU" dirty="0"/>
              <a:t>обнаружения фенола провели реакцию </a:t>
            </a:r>
            <a:r>
              <a:rPr lang="ru-RU" dirty="0" smtClean="0"/>
              <a:t>с </a:t>
            </a:r>
            <a:r>
              <a:rPr lang="ru-RU" dirty="0"/>
              <a:t>бромной водой.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Образцы для анализа: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6147" name="Picture 3" descr="C:\Users\Belyi.Z\Desktop\Рисунок1.jpg"/>
          <p:cNvPicPr>
            <a:picLocks noChangeAspect="1" noChangeArrowheads="1"/>
          </p:cNvPicPr>
          <p:nvPr/>
        </p:nvPicPr>
        <p:blipFill>
          <a:blip r:embed="rId2" cstate="print"/>
          <a:srcRect b="20000"/>
          <a:stretch>
            <a:fillRect/>
          </a:stretch>
        </p:blipFill>
        <p:spPr bwMode="auto">
          <a:xfrm>
            <a:off x="1979712" y="980728"/>
            <a:ext cx="5319959" cy="3195807"/>
          </a:xfrm>
          <a:prstGeom prst="rect">
            <a:avLst/>
          </a:prstGeom>
          <a:noFill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24482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 smtClean="0"/>
              <a:t>1 – </a:t>
            </a:r>
            <a:r>
              <a:rPr lang="ru-RU" b="1" dirty="0" err="1" smtClean="0"/>
              <a:t>упсарин</a:t>
            </a:r>
            <a:r>
              <a:rPr lang="ru-RU" b="1" dirty="0" smtClean="0"/>
              <a:t> </a:t>
            </a:r>
            <a:r>
              <a:rPr lang="ru-RU" b="1" dirty="0" err="1" smtClean="0"/>
              <a:t>Упса</a:t>
            </a:r>
            <a:r>
              <a:rPr lang="ru-RU" b="1" dirty="0" smtClean="0"/>
              <a:t> </a:t>
            </a:r>
            <a:r>
              <a:rPr lang="ru-RU" sz="2100" i="1" dirty="0"/>
              <a:t>(</a:t>
            </a:r>
            <a:r>
              <a:rPr lang="ru-RU" sz="2100" i="1" dirty="0" err="1"/>
              <a:t>Бристол-Майерс</a:t>
            </a:r>
            <a:r>
              <a:rPr lang="ru-RU" sz="2100" i="1" dirty="0"/>
              <a:t>, </a:t>
            </a:r>
            <a:r>
              <a:rPr lang="ru-RU" sz="2100" i="1" dirty="0" err="1"/>
              <a:t>Сквибб</a:t>
            </a:r>
            <a:r>
              <a:rPr lang="ru-RU" sz="2100" i="1" dirty="0"/>
              <a:t>, </a:t>
            </a:r>
            <a:r>
              <a:rPr lang="ru-RU" sz="2100" i="1" dirty="0" err="1"/>
              <a:t>г.Ле</a:t>
            </a:r>
            <a:r>
              <a:rPr lang="ru-RU" sz="2100" i="1" dirty="0"/>
              <a:t> Пассаж, Франция, произведен: 03. 2015</a:t>
            </a:r>
            <a:r>
              <a:rPr lang="ru-RU" sz="2100" i="1" dirty="0" smtClean="0"/>
              <a:t>);</a:t>
            </a:r>
          </a:p>
          <a:p>
            <a:pPr algn="just">
              <a:spcBef>
                <a:spcPts val="0"/>
              </a:spcBef>
            </a:pPr>
            <a:r>
              <a:rPr lang="ru-RU" b="1" dirty="0" smtClean="0"/>
              <a:t>2 </a:t>
            </a:r>
            <a:r>
              <a:rPr lang="ru-RU" b="1" dirty="0" smtClean="0"/>
              <a:t>–</a:t>
            </a:r>
            <a:r>
              <a:rPr lang="ru-RU" b="1" dirty="0" smtClean="0"/>
              <a:t> </a:t>
            </a:r>
            <a:r>
              <a:rPr lang="ru-RU" b="1" dirty="0"/>
              <a:t>аспирин</a:t>
            </a:r>
            <a:r>
              <a:rPr lang="ru-RU" dirty="0"/>
              <a:t> </a:t>
            </a:r>
            <a:r>
              <a:rPr lang="ru-RU" sz="2100" i="1" dirty="0"/>
              <a:t>(ЗАО «Производственная фармацевтическая компания Обновление», </a:t>
            </a:r>
            <a:r>
              <a:rPr lang="ru-RU" sz="2100" i="1" dirty="0" smtClean="0"/>
              <a:t>г</a:t>
            </a:r>
            <a:r>
              <a:rPr lang="ru-RU" sz="2100" i="1" dirty="0"/>
              <a:t>. Новосибирск, произведен: 27.05.2015</a:t>
            </a:r>
            <a:r>
              <a:rPr lang="ru-RU" sz="2100" i="1" dirty="0" smtClean="0"/>
              <a:t>);</a:t>
            </a:r>
          </a:p>
          <a:p>
            <a:pPr algn="just">
              <a:spcBef>
                <a:spcPts val="0"/>
              </a:spcBef>
            </a:pPr>
            <a:r>
              <a:rPr lang="ru-RU" b="1" dirty="0" smtClean="0"/>
              <a:t>3 – салициловая кислота </a:t>
            </a:r>
            <a:r>
              <a:rPr lang="ru-RU" sz="2100" i="1" dirty="0"/>
              <a:t>(ЗАО «Ярославская фармацевтическая фабрика», произведён: 06.2015</a:t>
            </a:r>
            <a:r>
              <a:rPr lang="ru-RU" sz="2100" i="1" dirty="0" smtClean="0"/>
              <a:t>);</a:t>
            </a:r>
          </a:p>
          <a:p>
            <a:pPr algn="just">
              <a:spcBef>
                <a:spcPts val="0"/>
              </a:spcBef>
            </a:pPr>
            <a:r>
              <a:rPr lang="ru-RU" b="1" dirty="0" smtClean="0"/>
              <a:t>4  –  аспирин с истёкшим сроком годности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900" b="1" i="1" dirty="0"/>
              <a:t> </a:t>
            </a:r>
            <a:r>
              <a:rPr lang="ru-RU" sz="1900" b="1" i="1" dirty="0" smtClean="0"/>
              <a:t>      </a:t>
            </a:r>
            <a:r>
              <a:rPr lang="ru-RU" sz="1900" i="1" dirty="0" smtClean="0"/>
              <a:t>(</a:t>
            </a:r>
            <a:r>
              <a:rPr lang="ru-RU" sz="1900" i="1" dirty="0"/>
              <a:t>ОАО «УРАЛБИОФАРМ», г.Екатеринбург, произведен: 05.2008</a:t>
            </a:r>
            <a:r>
              <a:rPr lang="ru-RU" sz="1900" i="1" dirty="0" smtClean="0"/>
              <a:t>).</a:t>
            </a:r>
          </a:p>
          <a:p>
            <a:pPr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Образцы в растворённом виде в кипячёной воде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7170" name="Picture 2" descr="C:\Users\Belyi.Z\Desktop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984776" cy="5244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Реакция </a:t>
            </a:r>
            <a:r>
              <a:rPr lang="ru-RU" b="1" dirty="0" err="1" smtClean="0">
                <a:solidFill>
                  <a:srgbClr val="C00000"/>
                </a:solidFill>
              </a:rPr>
              <a:t>упсарин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Упса</a:t>
            </a:r>
            <a:r>
              <a:rPr lang="ru-RU" b="1" dirty="0" smtClean="0">
                <a:solidFill>
                  <a:srgbClr val="C00000"/>
                </a:solidFill>
              </a:rPr>
              <a:t> с раствором</a:t>
            </a:r>
            <a:r>
              <a:rPr lang="en-US" b="1" dirty="0" smtClean="0">
                <a:solidFill>
                  <a:srgbClr val="C00000"/>
                </a:solidFill>
              </a:rPr>
              <a:t> FeCl</a:t>
            </a:r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r>
              <a:rPr lang="ru-RU" b="1" dirty="0" smtClean="0">
                <a:solidFill>
                  <a:srgbClr val="C00000"/>
                </a:solidFill>
              </a:rPr>
              <a:t> и бромной водой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8194" name="Picture 2" descr="C:\Users\Belyi.Z\Desktop\Рисунок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84784"/>
            <a:ext cx="3783727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469</Words>
  <Application>Microsoft Office PowerPoint</Application>
  <PresentationFormat>Экран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Известный и неизвестный аспирин</vt:lpstr>
      <vt:lpstr>Я понять тебя хочу, смысла я в тебе ищу! А.С. Пушкин</vt:lpstr>
      <vt:lpstr>Цель работы:</vt:lpstr>
      <vt:lpstr>Задачи:</vt:lpstr>
      <vt:lpstr>Методы проведения исследования:</vt:lpstr>
      <vt:lpstr>Методы проведения исследования:</vt:lpstr>
      <vt:lpstr>Образцы для анализа:</vt:lpstr>
      <vt:lpstr>Образцы в растворённом виде в кипячёной воде</vt:lpstr>
      <vt:lpstr>Реакция упсарин Упса с раствором FeCl3 и бромной водой</vt:lpstr>
      <vt:lpstr>Реакция аспирина с раствором FeCl3 и бромной водой</vt:lpstr>
      <vt:lpstr>Реакция салициловой кислоты  с раствором FeCl3 и бромной водой</vt:lpstr>
      <vt:lpstr>Реакция аспирина с истёкшим сроком годности с раствором FeCl3 и бромной водой</vt:lpstr>
      <vt:lpstr>Результаты</vt:lpstr>
      <vt:lpstr>Выводы:</vt:lpstr>
      <vt:lpstr>Выводы:</vt:lpstr>
      <vt:lpstr>Спасибо!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Известный и неизвестный аспирин</dc:title>
  <dc:creator>Belyi.Z</dc:creator>
  <cp:lastModifiedBy>Belyi.Z</cp:lastModifiedBy>
  <cp:revision>8</cp:revision>
  <dcterms:created xsi:type="dcterms:W3CDTF">2015-12-01T20:01:48Z</dcterms:created>
  <dcterms:modified xsi:type="dcterms:W3CDTF">2015-12-01T21:18:48Z</dcterms:modified>
</cp:coreProperties>
</file>