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Comfortaa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Comfortaa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826006c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826006c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Geoffroy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826006ce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826006ce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Geoffroy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826006ce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826006ce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Geoffroy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826006d87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826006d87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Julien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826006d87_6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826006d87_6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Julien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826006d87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d826006d87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Pierre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6e9ac21e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6e9ac21e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Florian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Permettre à des indépendants d’expérimenter avec des grands modèles</a:t>
            </a:r>
            <a:r>
              <a:rPr lang="fr"/>
              <a:t> : certains projets ont besoin d’une puissance de calcul mais n’ont pas les moyens ni la place de se la procurer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Mettre à disposition une plateforme sans tiers : la philosophie réseau de </a:t>
            </a:r>
            <a:r>
              <a:rPr lang="fr">
                <a:latin typeface="Comfortaa"/>
                <a:ea typeface="Comfortaa"/>
                <a:cs typeface="Comfortaa"/>
                <a:sym typeface="Comfortaa"/>
              </a:rPr>
              <a:t>botrus </a:t>
            </a:r>
            <a:r>
              <a:rPr lang="fr"/>
              <a:t>fait qu’aucun tiers n’intervient dans le réseau de calcul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Faire preuve de charité : </a:t>
            </a:r>
            <a:r>
              <a:rPr lang="fr">
                <a:latin typeface="Comfortaa"/>
                <a:ea typeface="Comfortaa"/>
                <a:cs typeface="Comfortaa"/>
                <a:sym typeface="Comfortaa"/>
              </a:rPr>
              <a:t>botrus</a:t>
            </a:r>
            <a:r>
              <a:rPr lang="fr"/>
              <a:t> est basé sur le volontariat. C’est une bonne manière pour des entreprises de se faire de la publicité ou d’améliorer leur image en mettant à disposition quelques serveurs gratuitement.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6e9ac21e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6e9ac21e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Hugo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826006d87_6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826006d87_6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Elie ou Aksel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6e9ac21e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6e9ac21e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Pierre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6e9ac21e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6e9ac21e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Florian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aeef84e3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aeef84e3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Hugo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aeef84e3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aeef84e3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Hugo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3C426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9.pn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2041500" y="994600"/>
            <a:ext cx="5061000" cy="1416000"/>
            <a:chOff x="2041550" y="1727100"/>
            <a:chExt cx="5061000" cy="1416000"/>
          </a:xfrm>
        </p:grpSpPr>
        <p:sp>
          <p:nvSpPr>
            <p:cNvPr id="55" name="Google Shape;55;p13"/>
            <p:cNvSpPr txBox="1"/>
            <p:nvPr/>
          </p:nvSpPr>
          <p:spPr>
            <a:xfrm>
              <a:off x="2041550" y="1727100"/>
              <a:ext cx="5061000" cy="14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0">
                  <a:solidFill>
                    <a:srgbClr val="9FAEFF"/>
                  </a:solidFill>
                  <a:latin typeface="Comfortaa"/>
                  <a:ea typeface="Comfortaa"/>
                  <a:cs typeface="Comfortaa"/>
                  <a:sym typeface="Comfortaa"/>
                </a:rPr>
                <a:t>botrus</a:t>
              </a:r>
              <a:endParaRPr sz="8000">
                <a:solidFill>
                  <a:srgbClr val="9FAE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56" name="Google Shape;56;p13"/>
            <p:cNvSpPr txBox="1"/>
            <p:nvPr/>
          </p:nvSpPr>
          <p:spPr>
            <a:xfrm>
              <a:off x="3337200" y="2755000"/>
              <a:ext cx="24696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900">
                  <a:solidFill>
                    <a:srgbClr val="9FAEFF"/>
                  </a:solidFill>
                  <a:latin typeface="Comfortaa"/>
                  <a:ea typeface="Comfortaa"/>
                  <a:cs typeface="Comfortaa"/>
                  <a:sym typeface="Comfortaa"/>
                </a:rPr>
                <a:t>connecting brains</a:t>
              </a:r>
              <a:endParaRPr sz="900">
                <a:solidFill>
                  <a:srgbClr val="9FAE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0525" y="2275675"/>
            <a:ext cx="1862850" cy="1873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AEFF"/>
                </a:solidFill>
                <a:latin typeface="Comfortaa"/>
                <a:ea typeface="Comfortaa"/>
                <a:cs typeface="Comfortaa"/>
                <a:sym typeface="Comfortaa"/>
              </a:rPr>
              <a:t>Système de monnaie</a:t>
            </a:r>
            <a:endParaRPr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36225"/>
            <a:ext cx="1155474" cy="50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/>
          <p:nvPr/>
        </p:nvSpPr>
        <p:spPr>
          <a:xfrm>
            <a:off x="311700" y="1126025"/>
            <a:ext cx="8520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AEFF"/>
                </a:solidFill>
                <a:latin typeface="Comfortaa"/>
                <a:ea typeface="Comfortaa"/>
                <a:cs typeface="Comfortaa"/>
                <a:sym typeface="Comfortaa"/>
              </a:rPr>
              <a:t>2 systèmes économiques possibles :</a:t>
            </a:r>
            <a:endParaRPr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9FAEFF"/>
              </a:buClr>
              <a:buSzPts val="1400"/>
              <a:buFont typeface="Comfortaa"/>
              <a:buChar char="-"/>
            </a:pPr>
            <a:r>
              <a:rPr lang="fr">
                <a:solidFill>
                  <a:srgbClr val="9FAEFF"/>
                </a:solidFill>
                <a:latin typeface="Comfortaa"/>
                <a:ea typeface="Comfortaa"/>
                <a:cs typeface="Comfortaa"/>
                <a:sym typeface="Comfortaa"/>
              </a:rPr>
              <a:t>le système récompense les contributeurs (bitcoin)</a:t>
            </a:r>
            <a:endParaRPr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9FAEFF"/>
              </a:buClr>
              <a:buSzPts val="1400"/>
              <a:buFont typeface="Comfortaa"/>
              <a:buChar char="-"/>
            </a:pPr>
            <a:r>
              <a:rPr lang="fr">
                <a:solidFill>
                  <a:srgbClr val="9FAEFF"/>
                </a:solidFill>
                <a:latin typeface="Comfortaa"/>
                <a:ea typeface="Comfortaa"/>
                <a:cs typeface="Comfortaa"/>
                <a:sym typeface="Comfortaa"/>
              </a:rPr>
              <a:t>le commanditaire du calcul paie ses esclaves</a:t>
            </a:r>
            <a:endParaRPr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AEFF"/>
                </a:solidFill>
                <a:latin typeface="Comfortaa"/>
                <a:ea typeface="Comfortaa"/>
                <a:cs typeface="Comfortaa"/>
                <a:sym typeface="Comfortaa"/>
              </a:rPr>
              <a:t>La monnaie générée est transparente pour le worker, ce qui rentre dans l’esprit de notre projet mais un système où l’user paye le worker est plus simple à mettre en place</a:t>
            </a:r>
            <a:endParaRPr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AEFF"/>
                </a:solidFill>
                <a:latin typeface="Comfortaa"/>
                <a:ea typeface="Comfortaa"/>
                <a:cs typeface="Comfortaa"/>
                <a:sym typeface="Comfortaa"/>
              </a:rPr>
              <a:t>Mais on se heurte toujours au problème de la </a:t>
            </a:r>
            <a:r>
              <a:rPr b="1" lang="fr" sz="1800">
                <a:solidFill>
                  <a:srgbClr val="9FAEFF"/>
                </a:solidFill>
              </a:rPr>
              <a:t>Proof Of Work</a:t>
            </a:r>
            <a:endParaRPr b="1" sz="1800">
              <a:solidFill>
                <a:srgbClr val="9FAEFF"/>
              </a:solidFill>
            </a:endParaRPr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9901" y="255450"/>
            <a:ext cx="1591799" cy="164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AEFF"/>
                </a:solidFill>
                <a:latin typeface="Comfortaa"/>
                <a:ea typeface="Comfortaa"/>
                <a:cs typeface="Comfortaa"/>
                <a:sym typeface="Comfortaa"/>
              </a:rPr>
              <a:t>Proof Of Work</a:t>
            </a:r>
            <a:endParaRPr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36225"/>
            <a:ext cx="1155474" cy="50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 txBox="1"/>
          <p:nvPr/>
        </p:nvSpPr>
        <p:spPr>
          <a:xfrm>
            <a:off x="311700" y="1126025"/>
            <a:ext cx="8520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AEFF"/>
                </a:solidFill>
                <a:latin typeface="Comfortaa"/>
                <a:ea typeface="Comfortaa"/>
                <a:cs typeface="Comfortaa"/>
                <a:sym typeface="Comfortaa"/>
              </a:rPr>
              <a:t>=&gt; Vérifier que le calcul a bien été effectué sans faire le calcul soi-même</a:t>
            </a:r>
            <a:endParaRPr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AEFF"/>
                </a:solidFill>
                <a:latin typeface="Comfortaa"/>
                <a:ea typeface="Comfortaa"/>
                <a:cs typeface="Comfortaa"/>
                <a:sym typeface="Comfortaa"/>
              </a:rPr>
              <a:t>Solution :</a:t>
            </a:r>
            <a:endParaRPr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AEFF"/>
                </a:solidFill>
                <a:latin typeface="Comfortaa"/>
                <a:ea typeface="Comfortaa"/>
                <a:cs typeface="Comfortaa"/>
                <a:sym typeface="Comfortaa"/>
              </a:rPr>
              <a:t>Sonder les calculs. L’user insère des calculs dont le résultat est connu dans le flot de calculs envoyé aux workers</a:t>
            </a:r>
            <a:endParaRPr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AEFF"/>
                </a:solidFill>
                <a:latin typeface="Comfortaa"/>
                <a:ea typeface="Comfortaa"/>
                <a:cs typeface="Comfortaa"/>
                <a:sym typeface="Comfortaa"/>
              </a:rPr>
              <a:t>=&gt; fiabilité des workers</a:t>
            </a:r>
            <a:endParaRPr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AEFF"/>
                </a:solidFill>
                <a:latin typeface="Comfortaa"/>
                <a:ea typeface="Comfortaa"/>
                <a:cs typeface="Comfortaa"/>
                <a:sym typeface="Comfortaa"/>
              </a:rPr>
              <a:t>Solution modulable en fonction de la confiance dans les workers (au détriment de la performance)</a:t>
            </a:r>
            <a:endParaRPr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1" name="Google Shape;201;p23"/>
          <p:cNvSpPr txBox="1"/>
          <p:nvPr>
            <p:ph type="title"/>
          </p:nvPr>
        </p:nvSpPr>
        <p:spPr>
          <a:xfrm>
            <a:off x="348225" y="262375"/>
            <a:ext cx="19458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120">
                <a:solidFill>
                  <a:srgbClr val="9FAEFF"/>
                </a:solidFill>
                <a:latin typeface="Comfortaa"/>
                <a:ea typeface="Comfortaa"/>
                <a:cs typeface="Comfortaa"/>
                <a:sym typeface="Comfortaa"/>
              </a:rPr>
              <a:t>Système de monnaie</a:t>
            </a:r>
            <a:endParaRPr sz="1120"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2" name="Google Shape;2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AEFF"/>
                </a:solidFill>
                <a:latin typeface="Comfortaa"/>
                <a:ea typeface="Comfortaa"/>
                <a:cs typeface="Comfortaa"/>
                <a:sym typeface="Comfortaa"/>
              </a:rPr>
              <a:t>Réputation</a:t>
            </a:r>
            <a:endParaRPr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36225"/>
            <a:ext cx="1155474" cy="50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4"/>
          <p:cNvSpPr txBox="1"/>
          <p:nvPr/>
        </p:nvSpPr>
        <p:spPr>
          <a:xfrm>
            <a:off x="311700" y="1126025"/>
            <a:ext cx="8520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AEFF"/>
                </a:solidFill>
                <a:latin typeface="Comfortaa"/>
                <a:ea typeface="Comfortaa"/>
                <a:cs typeface="Comfortaa"/>
                <a:sym typeface="Comfortaa"/>
              </a:rPr>
              <a:t>Objectif : “rémunérer” les workers</a:t>
            </a:r>
            <a:endParaRPr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AEFF"/>
                </a:solidFill>
                <a:latin typeface="Comfortaa"/>
                <a:ea typeface="Comfortaa"/>
                <a:cs typeface="Comfortaa"/>
                <a:sym typeface="Comfortaa"/>
              </a:rPr>
              <a:t>=&gt; système de réputation </a:t>
            </a:r>
            <a:r>
              <a:rPr lang="fr">
                <a:solidFill>
                  <a:srgbClr val="9FAEFF"/>
                </a:solidFill>
                <a:latin typeface="Comfortaa"/>
                <a:ea typeface="Comfortaa"/>
                <a:cs typeface="Comfortaa"/>
                <a:sym typeface="Comfortaa"/>
              </a:rPr>
              <a:t>basé sur la </a:t>
            </a:r>
            <a:r>
              <a:rPr lang="fr">
                <a:solidFill>
                  <a:srgbClr val="9FAEFF"/>
                </a:solidFill>
                <a:latin typeface="Comfortaa"/>
                <a:ea typeface="Comfortaa"/>
                <a:cs typeface="Comfortaa"/>
                <a:sym typeface="Comfortaa"/>
              </a:rPr>
              <a:t>fiabilité des résultats. </a:t>
            </a:r>
            <a:endParaRPr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AEFF"/>
                </a:solidFill>
                <a:latin typeface="Comfortaa"/>
                <a:ea typeface="Comfortaa"/>
                <a:cs typeface="Comfortaa"/>
                <a:sym typeface="Comfortaa"/>
              </a:rPr>
              <a:t>L’user attribue une note aux workers</a:t>
            </a:r>
            <a:endParaRPr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AEFF"/>
                </a:solidFill>
                <a:latin typeface="Comfortaa"/>
                <a:ea typeface="Comfortaa"/>
                <a:cs typeface="Comfortaa"/>
                <a:sym typeface="Comfortaa"/>
              </a:rPr>
              <a:t>La rémunération dépends de la quantité de calculs et de la note</a:t>
            </a:r>
            <a:endParaRPr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0" name="Google Shape;210;p24"/>
          <p:cNvSpPr txBox="1"/>
          <p:nvPr>
            <p:ph type="title"/>
          </p:nvPr>
        </p:nvSpPr>
        <p:spPr>
          <a:xfrm>
            <a:off x="311700" y="2065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AEFF"/>
                </a:solidFill>
                <a:latin typeface="Comfortaa"/>
                <a:ea typeface="Comfortaa"/>
                <a:cs typeface="Comfortaa"/>
                <a:sym typeface="Comfortaa"/>
              </a:rPr>
              <a:t>Jetons</a:t>
            </a:r>
            <a:endParaRPr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311700" y="2746625"/>
            <a:ext cx="8520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AEFF"/>
                </a:solidFill>
                <a:latin typeface="Comfortaa"/>
                <a:ea typeface="Comfortaa"/>
                <a:cs typeface="Comfortaa"/>
                <a:sym typeface="Comfortaa"/>
              </a:rPr>
              <a:t>Rémunération : jetons</a:t>
            </a:r>
            <a:endParaRPr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AEFF"/>
                </a:solidFill>
                <a:latin typeface="Comfortaa"/>
                <a:ea typeface="Comfortaa"/>
                <a:cs typeface="Comfortaa"/>
                <a:sym typeface="Comfortaa"/>
              </a:rPr>
              <a:t>les jetons peuvent être revendus </a:t>
            </a:r>
            <a:endParaRPr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AEFF"/>
                </a:solidFill>
                <a:latin typeface="Comfortaa"/>
                <a:ea typeface="Comfortaa"/>
                <a:cs typeface="Comfortaa"/>
                <a:sym typeface="Comfortaa"/>
              </a:rPr>
              <a:t>=&gt; jetons = monnaie qui sert à acheter du temps de calcul</a:t>
            </a:r>
            <a:endParaRPr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AEFF"/>
                </a:solidFill>
                <a:latin typeface="Comfortaa"/>
                <a:ea typeface="Comfortaa"/>
                <a:cs typeface="Comfortaa"/>
                <a:sym typeface="Comfortaa"/>
              </a:rPr>
              <a:t>C’est un juste milieu entre les 2 systèmes de monnaie proposés</a:t>
            </a:r>
            <a:endParaRPr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AEFF"/>
                </a:solidFill>
                <a:latin typeface="Comfortaa"/>
                <a:ea typeface="Comfortaa"/>
                <a:cs typeface="Comfortaa"/>
                <a:sym typeface="Comfortaa"/>
              </a:rPr>
              <a:t>Ces jetons peuvent être supportés par une blockchain (authentification, non-répudiation)</a:t>
            </a:r>
            <a:endParaRPr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2" name="Google Shape;212;p24"/>
          <p:cNvSpPr txBox="1"/>
          <p:nvPr>
            <p:ph type="title"/>
          </p:nvPr>
        </p:nvSpPr>
        <p:spPr>
          <a:xfrm>
            <a:off x="348225" y="262375"/>
            <a:ext cx="19458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120">
                <a:solidFill>
                  <a:srgbClr val="9FAEFF"/>
                </a:solidFill>
                <a:latin typeface="Comfortaa"/>
                <a:ea typeface="Comfortaa"/>
                <a:cs typeface="Comfortaa"/>
                <a:sym typeface="Comfortaa"/>
              </a:rPr>
              <a:t>Système de monnaie</a:t>
            </a:r>
            <a:endParaRPr sz="1120"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3" name="Google Shape;21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311700" y="471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AEFF"/>
                </a:solidFill>
                <a:latin typeface="Comfortaa"/>
                <a:ea typeface="Comfortaa"/>
                <a:cs typeface="Comfortaa"/>
                <a:sym typeface="Comfortaa"/>
              </a:rPr>
              <a:t>Difficultés rencontrées</a:t>
            </a:r>
            <a:endParaRPr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36225"/>
            <a:ext cx="1155474" cy="50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5"/>
          <p:cNvSpPr/>
          <p:nvPr/>
        </p:nvSpPr>
        <p:spPr>
          <a:xfrm>
            <a:off x="308725" y="1490488"/>
            <a:ext cx="2016600" cy="776700"/>
          </a:xfrm>
          <a:prstGeom prst="roundRect">
            <a:avLst>
              <a:gd fmla="val 7043" name="adj"/>
            </a:avLst>
          </a:prstGeom>
          <a:solidFill>
            <a:srgbClr val="9FAEFF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4261"/>
                </a:solidFill>
                <a:latin typeface="Montserrat"/>
                <a:ea typeface="Montserrat"/>
                <a:cs typeface="Montserrat"/>
                <a:sym typeface="Montserrat"/>
              </a:rPr>
              <a:t>Nécessité du </a:t>
            </a:r>
            <a:endParaRPr>
              <a:solidFill>
                <a:srgbClr val="3C426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4261"/>
                </a:solidFill>
                <a:latin typeface="Montserrat"/>
                <a:ea typeface="Montserrat"/>
                <a:cs typeface="Montserrat"/>
                <a:sym typeface="Montserrat"/>
              </a:rPr>
              <a:t>swarm</a:t>
            </a:r>
            <a:endParaRPr>
              <a:solidFill>
                <a:srgbClr val="3C42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2490150" y="1490488"/>
            <a:ext cx="2016600" cy="776700"/>
          </a:xfrm>
          <a:prstGeom prst="roundRect">
            <a:avLst>
              <a:gd fmla="val 7043" name="adj"/>
            </a:avLst>
          </a:prstGeom>
          <a:solidFill>
            <a:srgbClr val="9FAEFF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4261"/>
                </a:solidFill>
                <a:latin typeface="Montserrat"/>
                <a:ea typeface="Montserrat"/>
                <a:cs typeface="Montserrat"/>
                <a:sym typeface="Montserrat"/>
              </a:rPr>
              <a:t>Interfaces graphiques</a:t>
            </a:r>
            <a:endParaRPr>
              <a:solidFill>
                <a:srgbClr val="3C426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4261"/>
                </a:solidFill>
                <a:latin typeface="Montserrat"/>
                <a:ea typeface="Montserrat"/>
                <a:cs typeface="Montserrat"/>
                <a:sym typeface="Montserrat"/>
              </a:rPr>
              <a:t>en Python</a:t>
            </a:r>
            <a:endParaRPr>
              <a:solidFill>
                <a:srgbClr val="3C42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4674963" y="1477063"/>
            <a:ext cx="2016600" cy="776700"/>
          </a:xfrm>
          <a:prstGeom prst="roundRect">
            <a:avLst>
              <a:gd fmla="val 7043" name="adj"/>
            </a:avLst>
          </a:prstGeom>
          <a:solidFill>
            <a:srgbClr val="9FAEFF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4261"/>
                </a:solidFill>
                <a:latin typeface="Montserrat"/>
                <a:ea typeface="Montserrat"/>
                <a:cs typeface="Montserrat"/>
                <a:sym typeface="Montserrat"/>
              </a:rPr>
              <a:t>Compatibilité entre tous les tiers</a:t>
            </a:r>
            <a:endParaRPr>
              <a:solidFill>
                <a:srgbClr val="3C42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25"/>
          <p:cNvSpPr/>
          <p:nvPr/>
        </p:nvSpPr>
        <p:spPr>
          <a:xfrm>
            <a:off x="1116813" y="2485663"/>
            <a:ext cx="2059200" cy="636900"/>
          </a:xfrm>
          <a:prstGeom prst="roundRect">
            <a:avLst>
              <a:gd fmla="val 7043" name="adj"/>
            </a:avLst>
          </a:prstGeom>
          <a:solidFill>
            <a:srgbClr val="9FAEFF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4261"/>
                </a:solidFill>
                <a:latin typeface="Montserrat"/>
                <a:ea typeface="Montserrat"/>
                <a:cs typeface="Montserrat"/>
                <a:sym typeface="Montserrat"/>
              </a:rPr>
              <a:t>Protocole réseau :</a:t>
            </a:r>
            <a:endParaRPr>
              <a:solidFill>
                <a:srgbClr val="3C426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4261"/>
                </a:solidFill>
                <a:latin typeface="Montserrat"/>
                <a:ea typeface="Montserrat"/>
                <a:cs typeface="Montserrat"/>
                <a:sym typeface="Montserrat"/>
              </a:rPr>
              <a:t>compatibilité avec les firewalls</a:t>
            </a:r>
            <a:endParaRPr>
              <a:solidFill>
                <a:srgbClr val="3C42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5"/>
          <p:cNvSpPr/>
          <p:nvPr/>
        </p:nvSpPr>
        <p:spPr>
          <a:xfrm>
            <a:off x="3701800" y="2447300"/>
            <a:ext cx="1975500" cy="636900"/>
          </a:xfrm>
          <a:prstGeom prst="roundRect">
            <a:avLst>
              <a:gd fmla="val 7043" name="adj"/>
            </a:avLst>
          </a:prstGeom>
          <a:solidFill>
            <a:srgbClr val="9FAEFF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4261"/>
                </a:solidFill>
                <a:latin typeface="Montserrat"/>
                <a:ea typeface="Montserrat"/>
                <a:cs typeface="Montserrat"/>
                <a:sym typeface="Montserrat"/>
              </a:rPr>
              <a:t>Limitation en bande passante</a:t>
            </a:r>
            <a:endParaRPr>
              <a:solidFill>
                <a:srgbClr val="3C42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6102488" y="2447300"/>
            <a:ext cx="1975500" cy="636900"/>
          </a:xfrm>
          <a:prstGeom prst="roundRect">
            <a:avLst>
              <a:gd fmla="val 7043" name="adj"/>
            </a:avLst>
          </a:prstGeom>
          <a:solidFill>
            <a:srgbClr val="9FAEFF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4261"/>
                </a:solidFill>
                <a:latin typeface="Montserrat"/>
                <a:ea typeface="Montserrat"/>
                <a:cs typeface="Montserrat"/>
                <a:sym typeface="Montserrat"/>
              </a:rPr>
              <a:t>Prise en main de docker</a:t>
            </a:r>
            <a:endParaRPr>
              <a:solidFill>
                <a:srgbClr val="3C42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7" name="Google Shape;227;p25"/>
          <p:cNvSpPr/>
          <p:nvPr/>
        </p:nvSpPr>
        <p:spPr>
          <a:xfrm>
            <a:off x="1131750" y="3264288"/>
            <a:ext cx="2059200" cy="636900"/>
          </a:xfrm>
          <a:prstGeom prst="roundRect">
            <a:avLst>
              <a:gd fmla="val 7043" name="adj"/>
            </a:avLst>
          </a:prstGeom>
          <a:solidFill>
            <a:srgbClr val="9FAEFF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4261"/>
                </a:solidFill>
                <a:latin typeface="Montserrat"/>
                <a:ea typeface="Montserrat"/>
                <a:cs typeface="Montserrat"/>
                <a:sym typeface="Montserrat"/>
              </a:rPr>
              <a:t>Multithreading</a:t>
            </a:r>
            <a:endParaRPr>
              <a:solidFill>
                <a:srgbClr val="3C42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25"/>
          <p:cNvSpPr/>
          <p:nvPr/>
        </p:nvSpPr>
        <p:spPr>
          <a:xfrm>
            <a:off x="3701800" y="3264288"/>
            <a:ext cx="2059200" cy="636900"/>
          </a:xfrm>
          <a:prstGeom prst="roundRect">
            <a:avLst>
              <a:gd fmla="val 7043" name="adj"/>
            </a:avLst>
          </a:prstGeom>
          <a:solidFill>
            <a:srgbClr val="9FAEFF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4261"/>
                </a:solidFill>
                <a:latin typeface="Montserrat"/>
                <a:ea typeface="Montserrat"/>
                <a:cs typeface="Montserrat"/>
                <a:sym typeface="Montserrat"/>
              </a:rPr>
              <a:t>Analyse des documentations</a:t>
            </a:r>
            <a:endParaRPr>
              <a:solidFill>
                <a:srgbClr val="3C42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25"/>
          <p:cNvSpPr/>
          <p:nvPr/>
        </p:nvSpPr>
        <p:spPr>
          <a:xfrm>
            <a:off x="6102500" y="3305238"/>
            <a:ext cx="2059200" cy="636900"/>
          </a:xfrm>
          <a:prstGeom prst="roundRect">
            <a:avLst>
              <a:gd fmla="val 7043" name="adj"/>
            </a:avLst>
          </a:prstGeom>
          <a:solidFill>
            <a:srgbClr val="9FAEFF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4261"/>
                </a:solidFill>
                <a:latin typeface="Montserrat"/>
                <a:ea typeface="Montserrat"/>
                <a:cs typeface="Montserrat"/>
                <a:sym typeface="Montserrat"/>
              </a:rPr>
              <a:t>Manque d’infrastructures</a:t>
            </a:r>
            <a:endParaRPr>
              <a:solidFill>
                <a:srgbClr val="3C42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308738" y="1490488"/>
            <a:ext cx="2016600" cy="776700"/>
          </a:xfrm>
          <a:prstGeom prst="roundRect">
            <a:avLst>
              <a:gd fmla="val 7043" name="adj"/>
            </a:avLst>
          </a:prstGeom>
          <a:solidFill>
            <a:srgbClr val="9FAEFF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4261"/>
                </a:solidFill>
                <a:latin typeface="Montserrat"/>
                <a:ea typeface="Montserrat"/>
                <a:cs typeface="Montserrat"/>
                <a:sym typeface="Montserrat"/>
              </a:rPr>
              <a:t>Nécessité du </a:t>
            </a:r>
            <a:endParaRPr>
              <a:solidFill>
                <a:srgbClr val="3C426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4261"/>
                </a:solidFill>
                <a:latin typeface="Montserrat"/>
                <a:ea typeface="Montserrat"/>
                <a:cs typeface="Montserrat"/>
                <a:sym typeface="Montserrat"/>
              </a:rPr>
              <a:t>swarm</a:t>
            </a:r>
            <a:endParaRPr>
              <a:solidFill>
                <a:srgbClr val="3C42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2490163" y="1490488"/>
            <a:ext cx="2016600" cy="776700"/>
          </a:xfrm>
          <a:prstGeom prst="roundRect">
            <a:avLst>
              <a:gd fmla="val 7043" name="adj"/>
            </a:avLst>
          </a:prstGeom>
          <a:solidFill>
            <a:srgbClr val="9FAEFF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4261"/>
                </a:solidFill>
                <a:latin typeface="Montserrat"/>
                <a:ea typeface="Montserrat"/>
                <a:cs typeface="Montserrat"/>
                <a:sym typeface="Montserrat"/>
              </a:rPr>
              <a:t>Interfaces graphiques</a:t>
            </a:r>
            <a:endParaRPr>
              <a:solidFill>
                <a:srgbClr val="3C426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4261"/>
                </a:solidFill>
                <a:latin typeface="Montserrat"/>
                <a:ea typeface="Montserrat"/>
                <a:cs typeface="Montserrat"/>
                <a:sym typeface="Montserrat"/>
              </a:rPr>
              <a:t>en Python</a:t>
            </a:r>
            <a:endParaRPr>
              <a:solidFill>
                <a:srgbClr val="3C42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25"/>
          <p:cNvSpPr/>
          <p:nvPr/>
        </p:nvSpPr>
        <p:spPr>
          <a:xfrm>
            <a:off x="4674975" y="1477063"/>
            <a:ext cx="2016600" cy="776700"/>
          </a:xfrm>
          <a:prstGeom prst="roundRect">
            <a:avLst>
              <a:gd fmla="val 7043" name="adj"/>
            </a:avLst>
          </a:prstGeom>
          <a:solidFill>
            <a:srgbClr val="9FAEFF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4261"/>
                </a:solidFill>
                <a:latin typeface="Montserrat"/>
                <a:ea typeface="Montserrat"/>
                <a:cs typeface="Montserrat"/>
                <a:sym typeface="Montserrat"/>
              </a:rPr>
              <a:t>Compatibilité entre tous les acteurs</a:t>
            </a:r>
            <a:endParaRPr>
              <a:solidFill>
                <a:srgbClr val="3C42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6859775" y="1490488"/>
            <a:ext cx="1975500" cy="776700"/>
          </a:xfrm>
          <a:prstGeom prst="roundRect">
            <a:avLst>
              <a:gd fmla="val 7043" name="adj"/>
            </a:avLst>
          </a:prstGeom>
          <a:solidFill>
            <a:srgbClr val="9FAEFF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4261"/>
                </a:solidFill>
                <a:latin typeface="Montserrat"/>
                <a:ea typeface="Montserrat"/>
                <a:cs typeface="Montserrat"/>
                <a:sym typeface="Montserrat"/>
              </a:rPr>
              <a:t>Mise en place des tests</a:t>
            </a:r>
            <a:endParaRPr>
              <a:solidFill>
                <a:srgbClr val="3C42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AEFF"/>
                </a:solidFill>
                <a:latin typeface="Comfortaa"/>
                <a:ea typeface="Comfortaa"/>
                <a:cs typeface="Comfortaa"/>
                <a:sym typeface="Comfortaa"/>
              </a:rPr>
              <a:t>Pistes d’amélioration</a:t>
            </a:r>
            <a:endParaRPr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36225"/>
            <a:ext cx="1155474" cy="50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6"/>
          <p:cNvSpPr/>
          <p:nvPr/>
        </p:nvSpPr>
        <p:spPr>
          <a:xfrm>
            <a:off x="311700" y="2049150"/>
            <a:ext cx="2016600" cy="1497900"/>
          </a:xfrm>
          <a:prstGeom prst="roundRect">
            <a:avLst>
              <a:gd fmla="val 7043" name="adj"/>
            </a:avLst>
          </a:prstGeom>
          <a:solidFill>
            <a:srgbClr val="9FA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4261"/>
                </a:solidFill>
                <a:latin typeface="Montserrat"/>
                <a:ea typeface="Montserrat"/>
                <a:cs typeface="Montserrat"/>
                <a:sym typeface="Montserrat"/>
              </a:rPr>
              <a:t>Gérer l’installation de dépendances Python sur les noeuds contributeurs</a:t>
            </a:r>
            <a:endParaRPr>
              <a:solidFill>
                <a:srgbClr val="3C42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26"/>
          <p:cNvSpPr/>
          <p:nvPr/>
        </p:nvSpPr>
        <p:spPr>
          <a:xfrm>
            <a:off x="2430225" y="2049150"/>
            <a:ext cx="2016600" cy="1497900"/>
          </a:xfrm>
          <a:prstGeom prst="roundRect">
            <a:avLst>
              <a:gd fmla="val 7043" name="adj"/>
            </a:avLst>
          </a:prstGeom>
          <a:solidFill>
            <a:srgbClr val="9FA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4261"/>
                </a:solidFill>
                <a:latin typeface="Montserrat"/>
                <a:ea typeface="Montserrat"/>
                <a:cs typeface="Montserrat"/>
                <a:sym typeface="Montserrat"/>
              </a:rPr>
              <a:t>Mettre en place un système de monnaie/quota pour réguler l’utilisation</a:t>
            </a:r>
            <a:endParaRPr>
              <a:solidFill>
                <a:srgbClr val="3C42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43" name="Google Shape;243;p26"/>
          <p:cNvSpPr/>
          <p:nvPr/>
        </p:nvSpPr>
        <p:spPr>
          <a:xfrm>
            <a:off x="4548750" y="2049150"/>
            <a:ext cx="2016600" cy="712500"/>
          </a:xfrm>
          <a:prstGeom prst="roundRect">
            <a:avLst>
              <a:gd fmla="val 7043" name="adj"/>
            </a:avLst>
          </a:prstGeom>
          <a:solidFill>
            <a:srgbClr val="9FA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4261"/>
                </a:solidFill>
                <a:latin typeface="Montserrat"/>
                <a:ea typeface="Montserrat"/>
                <a:cs typeface="Montserrat"/>
                <a:sym typeface="Montserrat"/>
              </a:rPr>
              <a:t>Possibilité de réserver un noeud</a:t>
            </a:r>
            <a:endParaRPr>
              <a:solidFill>
                <a:srgbClr val="3C42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26"/>
          <p:cNvSpPr/>
          <p:nvPr/>
        </p:nvSpPr>
        <p:spPr>
          <a:xfrm>
            <a:off x="6667275" y="2049150"/>
            <a:ext cx="2016600" cy="712500"/>
          </a:xfrm>
          <a:prstGeom prst="roundRect">
            <a:avLst>
              <a:gd fmla="val 7043" name="adj"/>
            </a:avLst>
          </a:prstGeom>
          <a:solidFill>
            <a:srgbClr val="9FA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4261"/>
                </a:solidFill>
                <a:latin typeface="Montserrat"/>
                <a:ea typeface="Montserrat"/>
                <a:cs typeface="Montserrat"/>
                <a:sym typeface="Montserrat"/>
              </a:rPr>
              <a:t>Chiffrer le réseau Swarm</a:t>
            </a:r>
            <a:endParaRPr>
              <a:solidFill>
                <a:srgbClr val="3C42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6667275" y="2834550"/>
            <a:ext cx="2016600" cy="1021800"/>
          </a:xfrm>
          <a:prstGeom prst="roundRect">
            <a:avLst>
              <a:gd fmla="val 7043" name="adj"/>
            </a:avLst>
          </a:prstGeom>
          <a:solidFill>
            <a:srgbClr val="9FA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4261"/>
                </a:solidFill>
                <a:latin typeface="Montserrat"/>
                <a:ea typeface="Montserrat"/>
                <a:cs typeface="Montserrat"/>
                <a:sym typeface="Montserrat"/>
              </a:rPr>
              <a:t>Accès à des noeuds grâce à un système d’authentification</a:t>
            </a:r>
            <a:endParaRPr>
              <a:solidFill>
                <a:srgbClr val="3C42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26"/>
          <p:cNvSpPr/>
          <p:nvPr/>
        </p:nvSpPr>
        <p:spPr>
          <a:xfrm>
            <a:off x="4548750" y="2834550"/>
            <a:ext cx="2016600" cy="712500"/>
          </a:xfrm>
          <a:prstGeom prst="roundRect">
            <a:avLst>
              <a:gd fmla="val 7043" name="adj"/>
            </a:avLst>
          </a:prstGeom>
          <a:solidFill>
            <a:srgbClr val="9FA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4261"/>
                </a:solidFill>
                <a:latin typeface="Montserrat"/>
                <a:ea typeface="Montserrat"/>
                <a:cs typeface="Montserrat"/>
                <a:sym typeface="Montserrat"/>
              </a:rPr>
              <a:t>Offrir la possibilité de créer des pools</a:t>
            </a:r>
            <a:endParaRPr>
              <a:solidFill>
                <a:srgbClr val="3C42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AEFF"/>
                </a:solidFill>
                <a:latin typeface="Comfortaa"/>
                <a:ea typeface="Comfortaa"/>
                <a:cs typeface="Comfortaa"/>
                <a:sym typeface="Comfortaa"/>
              </a:rPr>
              <a:t>Motivation</a:t>
            </a:r>
            <a:endParaRPr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36225"/>
            <a:ext cx="1155474" cy="5072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62400" y="1781550"/>
            <a:ext cx="84192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9FAEFF"/>
              </a:buClr>
              <a:buSzPts val="2000"/>
              <a:buFont typeface="Comfortaa"/>
              <a:buChar char="●"/>
            </a:pPr>
            <a:r>
              <a:rPr lang="fr" sz="2000">
                <a:solidFill>
                  <a:srgbClr val="9FAEFF"/>
                </a:solidFill>
                <a:latin typeface="Comfortaa"/>
                <a:ea typeface="Comfortaa"/>
                <a:cs typeface="Comfortaa"/>
                <a:sym typeface="Comfortaa"/>
              </a:rPr>
              <a:t>La décentralisation</a:t>
            </a:r>
            <a:endParaRPr sz="2000"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9FAEFF"/>
              </a:buClr>
              <a:buSzPts val="2000"/>
              <a:buFont typeface="Comfortaa"/>
              <a:buChar char="●"/>
            </a:pPr>
            <a:r>
              <a:rPr lang="fr" sz="2000">
                <a:solidFill>
                  <a:srgbClr val="9FAEFF"/>
                </a:solidFill>
                <a:latin typeface="Comfortaa"/>
                <a:ea typeface="Comfortaa"/>
                <a:cs typeface="Comfortaa"/>
                <a:sym typeface="Comfortaa"/>
              </a:rPr>
              <a:t>Et pourquoi pas une application de chat décentralisée ?</a:t>
            </a:r>
            <a:endParaRPr sz="2000"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9FAEFF"/>
              </a:buClr>
              <a:buSzPts val="2000"/>
              <a:buFont typeface="Comfortaa"/>
              <a:buChar char="●"/>
            </a:pPr>
            <a:r>
              <a:rPr lang="fr" sz="2000">
                <a:solidFill>
                  <a:srgbClr val="9FAEFF"/>
                </a:solidFill>
                <a:latin typeface="Comfortaa"/>
                <a:ea typeface="Comfortaa"/>
                <a:cs typeface="Comfortaa"/>
                <a:sym typeface="Comfortaa"/>
              </a:rPr>
              <a:t>Ou un réseau social décentralisé ?</a:t>
            </a:r>
            <a:endParaRPr sz="2000"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AEFF"/>
                </a:solidFill>
                <a:latin typeface="Comfortaa"/>
                <a:ea typeface="Comfortaa"/>
                <a:cs typeface="Comfortaa"/>
                <a:sym typeface="Comfortaa"/>
              </a:rPr>
              <a:t>Problématique</a:t>
            </a:r>
            <a:endParaRPr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789075" y="1253025"/>
            <a:ext cx="2297100" cy="1618800"/>
          </a:xfrm>
          <a:prstGeom prst="roundRect">
            <a:avLst>
              <a:gd fmla="val 7043" name="adj"/>
            </a:avLst>
          </a:prstGeom>
          <a:solidFill>
            <a:srgbClr val="9FA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4261"/>
                </a:solidFill>
                <a:latin typeface="Montserrat"/>
                <a:ea typeface="Montserrat"/>
                <a:cs typeface="Montserrat"/>
                <a:sym typeface="Montserrat"/>
              </a:rPr>
              <a:t>Permettre à des indépendants d’expérimenter avec des grands modèles</a:t>
            </a:r>
            <a:endParaRPr>
              <a:solidFill>
                <a:srgbClr val="3C42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3703950" y="1253025"/>
            <a:ext cx="2016600" cy="1618800"/>
          </a:xfrm>
          <a:prstGeom prst="roundRect">
            <a:avLst>
              <a:gd fmla="val 7043" name="adj"/>
            </a:avLst>
          </a:prstGeom>
          <a:solidFill>
            <a:srgbClr val="9FA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4261"/>
                </a:solidFill>
                <a:latin typeface="Montserrat"/>
                <a:ea typeface="Montserrat"/>
                <a:cs typeface="Montserrat"/>
                <a:sym typeface="Montserrat"/>
              </a:rPr>
              <a:t>Offrir un service décentralisé</a:t>
            </a:r>
            <a:endParaRPr>
              <a:solidFill>
                <a:srgbClr val="3C42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6338325" y="1253000"/>
            <a:ext cx="2016600" cy="1618800"/>
          </a:xfrm>
          <a:prstGeom prst="roundRect">
            <a:avLst>
              <a:gd fmla="val 7043" name="adj"/>
            </a:avLst>
          </a:prstGeom>
          <a:solidFill>
            <a:srgbClr val="9FA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4261"/>
                </a:solidFill>
                <a:latin typeface="Montserrat"/>
                <a:ea typeface="Montserrat"/>
                <a:cs typeface="Montserrat"/>
                <a:sym typeface="Montserrat"/>
              </a:rPr>
              <a:t>Participer à une communauté et faire vivre une plateforme collaborative </a:t>
            </a:r>
            <a:endParaRPr b="1" sz="2300"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36225"/>
            <a:ext cx="1155474" cy="5072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3563700" y="3044425"/>
            <a:ext cx="2297100" cy="1618800"/>
          </a:xfrm>
          <a:prstGeom prst="roundRect">
            <a:avLst>
              <a:gd fmla="val 7043" name="adj"/>
            </a:avLst>
          </a:prstGeom>
          <a:solidFill>
            <a:srgbClr val="9FA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4261"/>
                </a:solidFill>
                <a:latin typeface="Montserrat"/>
                <a:ea typeface="Montserrat"/>
                <a:cs typeface="Montserrat"/>
                <a:sym typeface="Montserrat"/>
              </a:rPr>
              <a:t>Proposer une alternative aux services proposés par les GAFAM</a:t>
            </a:r>
            <a:endParaRPr>
              <a:solidFill>
                <a:srgbClr val="3C42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AEFF"/>
                </a:solidFill>
                <a:latin typeface="Comfortaa"/>
                <a:ea typeface="Comfortaa"/>
                <a:cs typeface="Comfortaa"/>
                <a:sym typeface="Comfortaa"/>
              </a:rPr>
              <a:t>Fonctionnalités</a:t>
            </a:r>
            <a:endParaRPr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2931750" y="1176275"/>
            <a:ext cx="32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AEFF"/>
                </a:solidFill>
                <a:latin typeface="Comfortaa"/>
                <a:ea typeface="Comfortaa"/>
                <a:cs typeface="Comfortaa"/>
                <a:sym typeface="Comfortaa"/>
              </a:rPr>
              <a:t>Trois rôles</a:t>
            </a:r>
            <a:endParaRPr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5806175" y="1576475"/>
            <a:ext cx="1044900" cy="219300"/>
          </a:xfrm>
          <a:prstGeom prst="roundRect">
            <a:avLst>
              <a:gd fmla="val 7043" name="adj"/>
            </a:avLst>
          </a:prstGeom>
          <a:solidFill>
            <a:srgbClr val="9FA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3C4261"/>
                </a:solidFill>
                <a:latin typeface="Montserrat"/>
                <a:ea typeface="Montserrat"/>
                <a:cs typeface="Montserrat"/>
                <a:sym typeface="Montserrat"/>
              </a:rPr>
              <a:t>Relais</a:t>
            </a:r>
            <a:endParaRPr sz="900">
              <a:solidFill>
                <a:srgbClr val="3C42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2292913" y="1576475"/>
            <a:ext cx="1044900" cy="219300"/>
          </a:xfrm>
          <a:prstGeom prst="roundRect">
            <a:avLst>
              <a:gd fmla="val 7043" name="adj"/>
            </a:avLst>
          </a:prstGeom>
          <a:solidFill>
            <a:srgbClr val="9FA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3C4261"/>
                </a:solidFill>
                <a:latin typeface="Montserrat"/>
                <a:ea typeface="Montserrat"/>
                <a:cs typeface="Montserrat"/>
                <a:sym typeface="Montserrat"/>
              </a:rPr>
              <a:t>Utilisateur</a:t>
            </a:r>
            <a:endParaRPr sz="900">
              <a:solidFill>
                <a:srgbClr val="3C42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4049550" y="1576475"/>
            <a:ext cx="1044900" cy="219300"/>
          </a:xfrm>
          <a:prstGeom prst="roundRect">
            <a:avLst>
              <a:gd fmla="val 7043" name="adj"/>
            </a:avLst>
          </a:prstGeom>
          <a:solidFill>
            <a:srgbClr val="9FA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3C4261"/>
                </a:solidFill>
                <a:latin typeface="Montserrat"/>
                <a:ea typeface="Montserrat"/>
                <a:cs typeface="Montserrat"/>
                <a:sym typeface="Montserrat"/>
              </a:rPr>
              <a:t>Contributeur</a:t>
            </a:r>
            <a:endParaRPr sz="900">
              <a:solidFill>
                <a:srgbClr val="3C42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1898425" y="2615575"/>
            <a:ext cx="1439400" cy="825300"/>
          </a:xfrm>
          <a:prstGeom prst="roundRect">
            <a:avLst>
              <a:gd fmla="val 7043" name="adj"/>
            </a:avLst>
          </a:prstGeom>
          <a:solidFill>
            <a:srgbClr val="9FAEFF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3C4261"/>
                </a:solidFill>
                <a:latin typeface="Montserrat"/>
                <a:ea typeface="Montserrat"/>
                <a:cs typeface="Montserrat"/>
                <a:sym typeface="Montserrat"/>
              </a:rPr>
              <a:t>Utilise le réseau pour effectuer des calculs distribués</a:t>
            </a:r>
            <a:endParaRPr sz="1100">
              <a:solidFill>
                <a:srgbClr val="3C42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3852300" y="2615575"/>
            <a:ext cx="1439400" cy="825300"/>
          </a:xfrm>
          <a:prstGeom prst="roundRect">
            <a:avLst>
              <a:gd fmla="val 7043" name="adj"/>
            </a:avLst>
          </a:prstGeom>
          <a:solidFill>
            <a:srgbClr val="9FAEFF"/>
          </a:solidFill>
          <a:ln>
            <a:noFill/>
          </a:ln>
          <a:effectLst>
            <a:outerShdw blurRad="57150" rotWithShape="0" algn="bl" dir="534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3C4261"/>
                </a:solidFill>
                <a:latin typeface="Montserrat"/>
                <a:ea typeface="Montserrat"/>
                <a:cs typeface="Montserrat"/>
                <a:sym typeface="Montserrat"/>
              </a:rPr>
              <a:t>Met à disposition des ressources de calcul</a:t>
            </a:r>
            <a:endParaRPr sz="1100">
              <a:solidFill>
                <a:srgbClr val="3C42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5806175" y="2615575"/>
            <a:ext cx="1439400" cy="825300"/>
          </a:xfrm>
          <a:prstGeom prst="roundRect">
            <a:avLst>
              <a:gd fmla="val 7043" name="adj"/>
            </a:avLst>
          </a:prstGeom>
          <a:solidFill>
            <a:srgbClr val="9FAEFF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3C4261"/>
                </a:solidFill>
                <a:latin typeface="Montserrat"/>
                <a:ea typeface="Montserrat"/>
                <a:cs typeface="Montserrat"/>
                <a:sym typeface="Montserrat"/>
              </a:rPr>
              <a:t>Fait le lien entre contributeurs et utilisateurs</a:t>
            </a:r>
            <a:endParaRPr sz="1100">
              <a:solidFill>
                <a:srgbClr val="3C42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" name="Google Shape;90;p16"/>
          <p:cNvCxnSpPr>
            <a:stCxn id="85" idx="2"/>
            <a:endCxn id="87" idx="0"/>
          </p:cNvCxnSpPr>
          <p:nvPr/>
        </p:nvCxnSpPr>
        <p:spPr>
          <a:xfrm flipH="1">
            <a:off x="2618263" y="1795775"/>
            <a:ext cx="197100" cy="8199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6"/>
          <p:cNvCxnSpPr>
            <a:stCxn id="86" idx="2"/>
            <a:endCxn id="88" idx="0"/>
          </p:cNvCxnSpPr>
          <p:nvPr/>
        </p:nvCxnSpPr>
        <p:spPr>
          <a:xfrm>
            <a:off x="4572000" y="1795775"/>
            <a:ext cx="0" cy="8199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6"/>
          <p:cNvCxnSpPr>
            <a:stCxn id="84" idx="2"/>
            <a:endCxn id="89" idx="0"/>
          </p:cNvCxnSpPr>
          <p:nvPr/>
        </p:nvCxnSpPr>
        <p:spPr>
          <a:xfrm>
            <a:off x="6328625" y="1795775"/>
            <a:ext cx="197400" cy="8199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36225"/>
            <a:ext cx="1155474" cy="5072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AEFF"/>
                </a:solidFill>
                <a:latin typeface="Comfortaa"/>
                <a:ea typeface="Comfortaa"/>
                <a:cs typeface="Comfortaa"/>
                <a:sym typeface="Comfortaa"/>
              </a:rPr>
              <a:t>Technologies utilisées</a:t>
            </a:r>
            <a:endParaRPr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36225"/>
            <a:ext cx="1155474" cy="50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3625" y="3324600"/>
            <a:ext cx="1018299" cy="1180375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descr="How to be Dangerous with Docker as a Data Scientist | by Kyle Stahl |  Towards Data Science" id="103" name="Google Shape;10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">
            <a:off x="5439125" y="1638878"/>
            <a:ext cx="3625776" cy="932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4" name="Google Shape;10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8425" y="1432551"/>
            <a:ext cx="2348625" cy="1219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</p:pic>
      <p:pic>
        <p:nvPicPr>
          <p:cNvPr id="105" name="Google Shape;10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11375" y="1017725"/>
            <a:ext cx="1899725" cy="1899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descr="Brand • Streamlit" id="106" name="Google Shape;106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25901" y="2859609"/>
            <a:ext cx="3755620" cy="219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AEFF"/>
                </a:solidFill>
                <a:latin typeface="Comfortaa"/>
                <a:ea typeface="Comfortaa"/>
                <a:cs typeface="Comfortaa"/>
                <a:sym typeface="Comfortaa"/>
              </a:rPr>
              <a:t>Protocole de mise en relation</a:t>
            </a:r>
            <a:endParaRPr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4049550" y="1466875"/>
            <a:ext cx="1044900" cy="219300"/>
          </a:xfrm>
          <a:prstGeom prst="roundRect">
            <a:avLst>
              <a:gd fmla="val 7043" name="adj"/>
            </a:avLst>
          </a:prstGeom>
          <a:solidFill>
            <a:srgbClr val="9FA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3C4261"/>
                </a:solidFill>
                <a:latin typeface="Montserrat"/>
                <a:ea typeface="Montserrat"/>
                <a:cs typeface="Montserrat"/>
                <a:sym typeface="Montserrat"/>
              </a:rPr>
              <a:t>Relais</a:t>
            </a:r>
            <a:endParaRPr sz="900">
              <a:solidFill>
                <a:srgbClr val="3C42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1094713" y="1466875"/>
            <a:ext cx="1044900" cy="219300"/>
          </a:xfrm>
          <a:prstGeom prst="roundRect">
            <a:avLst>
              <a:gd fmla="val 7043" name="adj"/>
            </a:avLst>
          </a:prstGeom>
          <a:solidFill>
            <a:srgbClr val="9FA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3C4261"/>
                </a:solidFill>
                <a:latin typeface="Montserrat"/>
                <a:ea typeface="Montserrat"/>
                <a:cs typeface="Montserrat"/>
                <a:sym typeface="Montserrat"/>
              </a:rPr>
              <a:t>Utilisateur</a:t>
            </a:r>
            <a:endParaRPr sz="900">
              <a:solidFill>
                <a:srgbClr val="3C42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7004375" y="1466875"/>
            <a:ext cx="1044900" cy="219300"/>
          </a:xfrm>
          <a:prstGeom prst="roundRect">
            <a:avLst>
              <a:gd fmla="val 7043" name="adj"/>
            </a:avLst>
          </a:prstGeom>
          <a:solidFill>
            <a:srgbClr val="9FA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3C4261"/>
                </a:solidFill>
                <a:latin typeface="Montserrat"/>
                <a:ea typeface="Montserrat"/>
                <a:cs typeface="Montserrat"/>
                <a:sym typeface="Montserrat"/>
              </a:rPr>
              <a:t>Contributeur</a:t>
            </a:r>
            <a:endParaRPr sz="900">
              <a:solidFill>
                <a:srgbClr val="3C42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36225"/>
            <a:ext cx="1155474" cy="50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8"/>
          <p:cNvCxnSpPr>
            <a:stCxn id="113" idx="2"/>
          </p:cNvCxnSpPr>
          <p:nvPr/>
        </p:nvCxnSpPr>
        <p:spPr>
          <a:xfrm flipH="1">
            <a:off x="1607263" y="1686175"/>
            <a:ext cx="9900" cy="180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8"/>
          <p:cNvCxnSpPr/>
          <p:nvPr/>
        </p:nvCxnSpPr>
        <p:spPr>
          <a:xfrm>
            <a:off x="4573188" y="1686175"/>
            <a:ext cx="7800" cy="1075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8"/>
          <p:cNvCxnSpPr/>
          <p:nvPr/>
        </p:nvCxnSpPr>
        <p:spPr>
          <a:xfrm flipH="1">
            <a:off x="7518113" y="1686175"/>
            <a:ext cx="11100" cy="1659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8"/>
          <p:cNvCxnSpPr/>
          <p:nvPr/>
        </p:nvCxnSpPr>
        <p:spPr>
          <a:xfrm rot="10800000">
            <a:off x="4580900" y="1848450"/>
            <a:ext cx="2951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8"/>
          <p:cNvSpPr txBox="1"/>
          <p:nvPr/>
        </p:nvSpPr>
        <p:spPr>
          <a:xfrm>
            <a:off x="5411763" y="1555950"/>
            <a:ext cx="127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signale sa disponibilité</a:t>
            </a:r>
            <a:endParaRPr sz="7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" name="Google Shape;121;p18"/>
          <p:cNvCxnSpPr/>
          <p:nvPr/>
        </p:nvCxnSpPr>
        <p:spPr>
          <a:xfrm>
            <a:off x="1621950" y="2126075"/>
            <a:ext cx="2958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8"/>
          <p:cNvSpPr txBox="1"/>
          <p:nvPr/>
        </p:nvSpPr>
        <p:spPr>
          <a:xfrm>
            <a:off x="2456338" y="1725875"/>
            <a:ext cx="12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demande la liste des contributeurs connus</a:t>
            </a:r>
            <a:endParaRPr sz="7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" name="Google Shape;123;p18"/>
          <p:cNvCxnSpPr/>
          <p:nvPr/>
        </p:nvCxnSpPr>
        <p:spPr>
          <a:xfrm flipH="1">
            <a:off x="1621825" y="2294125"/>
            <a:ext cx="2944500" cy="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24" name="Google Shape;124;p18"/>
          <p:cNvSpPr txBox="1"/>
          <p:nvPr/>
        </p:nvSpPr>
        <p:spPr>
          <a:xfrm>
            <a:off x="2456325" y="2338550"/>
            <a:ext cx="127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Liste&lt;Contributeurs&gt;</a:t>
            </a:r>
            <a:endParaRPr sz="7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" name="Google Shape;125;p18"/>
          <p:cNvCxnSpPr/>
          <p:nvPr/>
        </p:nvCxnSpPr>
        <p:spPr>
          <a:xfrm flipH="1" rot="10800000">
            <a:off x="1612950" y="2981000"/>
            <a:ext cx="5927100" cy="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8"/>
          <p:cNvSpPr txBox="1"/>
          <p:nvPr/>
        </p:nvSpPr>
        <p:spPr>
          <a:xfrm>
            <a:off x="3732154" y="2724925"/>
            <a:ext cx="1679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propose de rejoindre le cluster</a:t>
            </a:r>
            <a:endParaRPr sz="7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7" name="Google Shape;127;p18"/>
          <p:cNvCxnSpPr/>
          <p:nvPr/>
        </p:nvCxnSpPr>
        <p:spPr>
          <a:xfrm flipH="1">
            <a:off x="1621800" y="3083175"/>
            <a:ext cx="5910600" cy="21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28" name="Google Shape;128;p18"/>
          <p:cNvSpPr txBox="1"/>
          <p:nvPr/>
        </p:nvSpPr>
        <p:spPr>
          <a:xfrm>
            <a:off x="3732154" y="3078625"/>
            <a:ext cx="1679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rejoint le docker swarm</a:t>
            </a:r>
            <a:endParaRPr sz="7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3568800" y="3843125"/>
            <a:ext cx="2016600" cy="920700"/>
          </a:xfrm>
          <a:prstGeom prst="roundRect">
            <a:avLst>
              <a:gd fmla="val 7043" name="adj"/>
            </a:avLst>
          </a:prstGeom>
          <a:solidFill>
            <a:srgbClr val="9FA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4261"/>
                </a:solidFill>
                <a:latin typeface="Montserrat"/>
                <a:ea typeface="Montserrat"/>
                <a:cs typeface="Montserrat"/>
                <a:sym typeface="Montserrat"/>
              </a:rPr>
              <a:t>Ce protocole peut s’étendre à </a:t>
            </a:r>
            <a:r>
              <a:rPr b="1" i="1" lang="fr">
                <a:solidFill>
                  <a:srgbClr val="3C4261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fr">
                <a:solidFill>
                  <a:srgbClr val="3C4261"/>
                </a:solidFill>
                <a:latin typeface="Montserrat"/>
                <a:ea typeface="Montserrat"/>
                <a:cs typeface="Montserrat"/>
                <a:sym typeface="Montserrat"/>
              </a:rPr>
              <a:t> contributeurs</a:t>
            </a:r>
            <a:endParaRPr>
              <a:solidFill>
                <a:srgbClr val="3C42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>
            <a:off x="1570825" y="1167500"/>
            <a:ext cx="6121500" cy="3735000"/>
          </a:xfrm>
          <a:prstGeom prst="roundRect">
            <a:avLst>
              <a:gd fmla="val 6455" name="adj"/>
            </a:avLst>
          </a:prstGeom>
          <a:noFill/>
          <a:ln cap="flat" cmpd="sng" w="9525">
            <a:solidFill>
              <a:srgbClr val="9FAE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AEFF"/>
                </a:solidFill>
                <a:latin typeface="Comfortaa"/>
                <a:ea typeface="Comfortaa"/>
                <a:cs typeface="Comfortaa"/>
                <a:sym typeface="Comfortaa"/>
              </a:rPr>
              <a:t>Utilisation de Docker Swarm</a:t>
            </a:r>
            <a:endParaRPr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36225"/>
            <a:ext cx="1155474" cy="50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/>
          <p:nvPr/>
        </p:nvSpPr>
        <p:spPr>
          <a:xfrm>
            <a:off x="2001875" y="1380875"/>
            <a:ext cx="1855800" cy="1300500"/>
          </a:xfrm>
          <a:prstGeom prst="roundRect">
            <a:avLst>
              <a:gd fmla="val 11236" name="adj"/>
            </a:avLst>
          </a:prstGeom>
          <a:noFill/>
          <a:ln cap="flat" cmpd="sng" w="9525">
            <a:solidFill>
              <a:srgbClr val="9FA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2001875" y="1110575"/>
            <a:ext cx="138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9FAEFF"/>
                </a:solidFill>
                <a:latin typeface="Montserrat"/>
                <a:ea typeface="Montserrat"/>
                <a:cs typeface="Montserrat"/>
                <a:sym typeface="Montserrat"/>
              </a:rPr>
              <a:t>Master (utilisateur)</a:t>
            </a:r>
            <a:endParaRPr sz="900">
              <a:solidFill>
                <a:srgbClr val="9FAE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2118126" y="1526525"/>
            <a:ext cx="1155600" cy="219300"/>
          </a:xfrm>
          <a:prstGeom prst="roundRect">
            <a:avLst>
              <a:gd fmla="val 7043" name="adj"/>
            </a:avLst>
          </a:prstGeom>
          <a:solidFill>
            <a:srgbClr val="9FA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3C4261"/>
                </a:solidFill>
                <a:latin typeface="Montserrat"/>
                <a:ea typeface="Montserrat"/>
                <a:cs typeface="Montserrat"/>
                <a:sym typeface="Montserrat"/>
              </a:rPr>
              <a:t>Docker daemon</a:t>
            </a:r>
            <a:endParaRPr sz="900">
              <a:solidFill>
                <a:srgbClr val="3C42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5405500" y="1380875"/>
            <a:ext cx="1855800" cy="1300500"/>
          </a:xfrm>
          <a:prstGeom prst="roundRect">
            <a:avLst>
              <a:gd fmla="val 11236" name="adj"/>
            </a:avLst>
          </a:prstGeom>
          <a:noFill/>
          <a:ln cap="flat" cmpd="sng" w="9525">
            <a:solidFill>
              <a:srgbClr val="9FAE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5405500" y="1110575"/>
            <a:ext cx="185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9FAEFF"/>
                </a:solidFill>
                <a:latin typeface="Montserrat"/>
                <a:ea typeface="Montserrat"/>
                <a:cs typeface="Montserrat"/>
                <a:sym typeface="Montserrat"/>
              </a:rPr>
              <a:t>Worker </a:t>
            </a:r>
            <a:r>
              <a:rPr lang="fr" sz="900">
                <a:solidFill>
                  <a:srgbClr val="9FAEFF"/>
                </a:solidFill>
                <a:latin typeface="Montserrat"/>
                <a:ea typeface="Montserrat"/>
                <a:cs typeface="Montserrat"/>
                <a:sym typeface="Montserrat"/>
              </a:rPr>
              <a:t>(contributeur)</a:t>
            </a:r>
            <a:endParaRPr sz="900">
              <a:solidFill>
                <a:srgbClr val="9FAE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6018576" y="1526525"/>
            <a:ext cx="1155600" cy="219300"/>
          </a:xfrm>
          <a:prstGeom prst="roundRect">
            <a:avLst>
              <a:gd fmla="val 7043" name="adj"/>
            </a:avLst>
          </a:prstGeom>
          <a:solidFill>
            <a:srgbClr val="9FA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3C4261"/>
                </a:solidFill>
                <a:latin typeface="Montserrat"/>
                <a:ea typeface="Montserrat"/>
                <a:cs typeface="Montserrat"/>
                <a:sym typeface="Montserrat"/>
              </a:rPr>
              <a:t>Docker daemon</a:t>
            </a:r>
            <a:endParaRPr sz="900">
              <a:solidFill>
                <a:srgbClr val="3C42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2001875" y="3314825"/>
            <a:ext cx="1855800" cy="1300500"/>
          </a:xfrm>
          <a:prstGeom prst="roundRect">
            <a:avLst>
              <a:gd fmla="val 11236" name="adj"/>
            </a:avLst>
          </a:prstGeom>
          <a:noFill/>
          <a:ln cap="flat" cmpd="sng" w="9525">
            <a:solidFill>
              <a:srgbClr val="9FAE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2001875" y="4636225"/>
            <a:ext cx="152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9FAEFF"/>
                </a:solidFill>
                <a:latin typeface="Montserrat"/>
                <a:ea typeface="Montserrat"/>
                <a:cs typeface="Montserrat"/>
                <a:sym typeface="Montserrat"/>
              </a:rPr>
              <a:t>Worker </a:t>
            </a:r>
            <a:r>
              <a:rPr lang="fr" sz="900">
                <a:solidFill>
                  <a:srgbClr val="9FAEFF"/>
                </a:solidFill>
                <a:latin typeface="Montserrat"/>
                <a:ea typeface="Montserrat"/>
                <a:cs typeface="Montserrat"/>
                <a:sym typeface="Montserrat"/>
              </a:rPr>
              <a:t>(contributeur)</a:t>
            </a:r>
            <a:endParaRPr sz="900">
              <a:solidFill>
                <a:srgbClr val="9FAE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2118126" y="4286075"/>
            <a:ext cx="1155600" cy="219300"/>
          </a:xfrm>
          <a:prstGeom prst="roundRect">
            <a:avLst>
              <a:gd fmla="val 7043" name="adj"/>
            </a:avLst>
          </a:prstGeom>
          <a:solidFill>
            <a:srgbClr val="9FA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3C4261"/>
                </a:solidFill>
                <a:latin typeface="Montserrat"/>
                <a:ea typeface="Montserrat"/>
                <a:cs typeface="Montserrat"/>
                <a:sym typeface="Montserrat"/>
              </a:rPr>
              <a:t>Docker daemon</a:t>
            </a:r>
            <a:endParaRPr sz="900">
              <a:solidFill>
                <a:srgbClr val="3C42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5405500" y="3314825"/>
            <a:ext cx="1855800" cy="1300500"/>
          </a:xfrm>
          <a:prstGeom prst="roundRect">
            <a:avLst>
              <a:gd fmla="val 11236" name="adj"/>
            </a:avLst>
          </a:prstGeom>
          <a:noFill/>
          <a:ln cap="flat" cmpd="sng" w="9525">
            <a:solidFill>
              <a:srgbClr val="9FAE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5645500" y="4636225"/>
            <a:ext cx="161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9FAEFF"/>
                </a:solidFill>
                <a:latin typeface="Montserrat"/>
                <a:ea typeface="Montserrat"/>
                <a:cs typeface="Montserrat"/>
                <a:sym typeface="Montserrat"/>
              </a:rPr>
              <a:t>Worker </a:t>
            </a:r>
            <a:r>
              <a:rPr lang="fr" sz="900">
                <a:solidFill>
                  <a:srgbClr val="9FAEFF"/>
                </a:solidFill>
                <a:latin typeface="Montserrat"/>
                <a:ea typeface="Montserrat"/>
                <a:cs typeface="Montserrat"/>
                <a:sym typeface="Montserrat"/>
              </a:rPr>
              <a:t>(contributeur)</a:t>
            </a:r>
            <a:endParaRPr sz="900">
              <a:solidFill>
                <a:srgbClr val="9FAE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018576" y="4286075"/>
            <a:ext cx="1155600" cy="219300"/>
          </a:xfrm>
          <a:prstGeom prst="roundRect">
            <a:avLst>
              <a:gd fmla="val 7043" name="adj"/>
            </a:avLst>
          </a:prstGeom>
          <a:solidFill>
            <a:srgbClr val="9FA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3C4261"/>
                </a:solidFill>
                <a:latin typeface="Montserrat"/>
                <a:ea typeface="Montserrat"/>
                <a:cs typeface="Montserrat"/>
                <a:sym typeface="Montserrat"/>
              </a:rPr>
              <a:t>Docker daemon</a:t>
            </a:r>
            <a:endParaRPr sz="900">
              <a:solidFill>
                <a:srgbClr val="3C42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2549725" y="1897800"/>
            <a:ext cx="4163700" cy="2274300"/>
          </a:xfrm>
          <a:prstGeom prst="roundRect">
            <a:avLst>
              <a:gd fmla="val 11236" name="adj"/>
            </a:avLst>
          </a:prstGeom>
          <a:noFill/>
          <a:ln cap="flat" cmpd="sng" w="9525">
            <a:solidFill>
              <a:srgbClr val="9FAE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3937525" y="1606875"/>
            <a:ext cx="138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rgbClr val="9FAEFF"/>
                </a:solidFill>
                <a:latin typeface="Comfortaa"/>
                <a:ea typeface="Comfortaa"/>
                <a:cs typeface="Comfortaa"/>
                <a:sym typeface="Comfortaa"/>
              </a:rPr>
              <a:t>Docker Swarm</a:t>
            </a:r>
            <a:endParaRPr b="1" sz="900"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2643126" y="2352450"/>
            <a:ext cx="1155600" cy="219300"/>
          </a:xfrm>
          <a:prstGeom prst="roundRect">
            <a:avLst>
              <a:gd fmla="val 7043" name="adj"/>
            </a:avLst>
          </a:prstGeom>
          <a:solidFill>
            <a:srgbClr val="9FAE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3C4261"/>
                </a:solidFill>
                <a:latin typeface="Montserrat"/>
                <a:ea typeface="Montserrat"/>
                <a:cs typeface="Montserrat"/>
                <a:sym typeface="Montserrat"/>
              </a:rPr>
              <a:t>spark-master</a:t>
            </a:r>
            <a:endParaRPr sz="900">
              <a:solidFill>
                <a:srgbClr val="3C42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2643126" y="3440038"/>
            <a:ext cx="1155600" cy="219300"/>
          </a:xfrm>
          <a:prstGeom prst="roundRect">
            <a:avLst>
              <a:gd fmla="val 7043" name="adj"/>
            </a:avLst>
          </a:prstGeom>
          <a:solidFill>
            <a:srgbClr val="9FAE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3C4261"/>
                </a:solidFill>
                <a:latin typeface="Montserrat"/>
                <a:ea typeface="Montserrat"/>
                <a:cs typeface="Montserrat"/>
                <a:sym typeface="Montserrat"/>
              </a:rPr>
              <a:t>spark-worker</a:t>
            </a:r>
            <a:endParaRPr sz="900">
              <a:solidFill>
                <a:srgbClr val="3C42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5498801" y="3440038"/>
            <a:ext cx="1155600" cy="219300"/>
          </a:xfrm>
          <a:prstGeom prst="roundRect">
            <a:avLst>
              <a:gd fmla="val 7043" name="adj"/>
            </a:avLst>
          </a:prstGeom>
          <a:solidFill>
            <a:srgbClr val="9FAE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3C4261"/>
                </a:solidFill>
                <a:latin typeface="Montserrat"/>
                <a:ea typeface="Montserrat"/>
                <a:cs typeface="Montserrat"/>
                <a:sym typeface="Montserrat"/>
              </a:rPr>
              <a:t>spark-worker</a:t>
            </a:r>
            <a:endParaRPr sz="900">
              <a:solidFill>
                <a:srgbClr val="3C42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5498801" y="2352438"/>
            <a:ext cx="1155600" cy="219300"/>
          </a:xfrm>
          <a:prstGeom prst="roundRect">
            <a:avLst>
              <a:gd fmla="val 7043" name="adj"/>
            </a:avLst>
          </a:prstGeom>
          <a:solidFill>
            <a:srgbClr val="9FAE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3C4261"/>
                </a:solidFill>
                <a:latin typeface="Montserrat"/>
                <a:ea typeface="Montserrat"/>
                <a:cs typeface="Montserrat"/>
                <a:sym typeface="Montserrat"/>
              </a:rPr>
              <a:t>spark-worker</a:t>
            </a:r>
            <a:endParaRPr sz="900">
              <a:solidFill>
                <a:srgbClr val="3C42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2643126" y="2056625"/>
            <a:ext cx="1155600" cy="219300"/>
          </a:xfrm>
          <a:prstGeom prst="roundRect">
            <a:avLst>
              <a:gd fmla="val 7043" name="adj"/>
            </a:avLst>
          </a:prstGeom>
          <a:solidFill>
            <a:srgbClr val="9FAE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3C4261"/>
                </a:solidFill>
                <a:latin typeface="Montserrat"/>
                <a:ea typeface="Montserrat"/>
                <a:cs typeface="Montserrat"/>
                <a:sym typeface="Montserrat"/>
              </a:rPr>
              <a:t>Jupyter</a:t>
            </a:r>
            <a:endParaRPr sz="900">
              <a:solidFill>
                <a:srgbClr val="3C42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7" name="Google Shape;157;p19"/>
          <p:cNvCxnSpPr>
            <a:stCxn id="156" idx="1"/>
            <a:endCxn id="138" idx="1"/>
          </p:cNvCxnSpPr>
          <p:nvPr/>
        </p:nvCxnSpPr>
        <p:spPr>
          <a:xfrm rot="10800000">
            <a:off x="2001726" y="2031275"/>
            <a:ext cx="641400" cy="135000"/>
          </a:xfrm>
          <a:prstGeom prst="bentConnector3">
            <a:avLst>
              <a:gd fmla="val 50998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58" name="Google Shape;158;p19"/>
          <p:cNvSpPr txBox="1"/>
          <p:nvPr/>
        </p:nvSpPr>
        <p:spPr>
          <a:xfrm>
            <a:off x="3937513" y="930050"/>
            <a:ext cx="138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rgbClr val="9FAEFF"/>
                </a:solidFill>
                <a:latin typeface="Comfortaa"/>
                <a:ea typeface="Comfortaa"/>
                <a:cs typeface="Comfortaa"/>
                <a:sym typeface="Comfortaa"/>
              </a:rPr>
              <a:t>Internet</a:t>
            </a:r>
            <a:endParaRPr b="1" sz="900"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59" name="Google Shape;159;p19"/>
          <p:cNvCxnSpPr/>
          <p:nvPr/>
        </p:nvCxnSpPr>
        <p:spPr>
          <a:xfrm>
            <a:off x="485050" y="1704575"/>
            <a:ext cx="525000" cy="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60" name="Google Shape;160;p19"/>
          <p:cNvSpPr txBox="1"/>
          <p:nvPr/>
        </p:nvSpPr>
        <p:spPr>
          <a:xfrm>
            <a:off x="-15950" y="1704575"/>
            <a:ext cx="152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9FAEFF"/>
                </a:solidFill>
              </a:rPr>
              <a:t>redirections de ports pour accéder aux interfaces web</a:t>
            </a:r>
            <a:endParaRPr sz="800">
              <a:solidFill>
                <a:srgbClr val="9FAEFF"/>
              </a:solidFill>
            </a:endParaRPr>
          </a:p>
        </p:txBody>
      </p:sp>
      <p:cxnSp>
        <p:nvCxnSpPr>
          <p:cNvPr id="161" name="Google Shape;161;p19"/>
          <p:cNvCxnSpPr>
            <a:stCxn id="152" idx="1"/>
            <a:endCxn id="138" idx="1"/>
          </p:cNvCxnSpPr>
          <p:nvPr/>
        </p:nvCxnSpPr>
        <p:spPr>
          <a:xfrm rot="10800000">
            <a:off x="2001726" y="2031000"/>
            <a:ext cx="641400" cy="431100"/>
          </a:xfrm>
          <a:prstGeom prst="bentConnector3">
            <a:avLst>
              <a:gd fmla="val 68082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62" name="Google Shape;162;p19"/>
          <p:cNvCxnSpPr>
            <a:stCxn id="155" idx="3"/>
            <a:endCxn id="141" idx="3"/>
          </p:cNvCxnSpPr>
          <p:nvPr/>
        </p:nvCxnSpPr>
        <p:spPr>
          <a:xfrm flipH="1" rot="10800000">
            <a:off x="6654401" y="2030988"/>
            <a:ext cx="606900" cy="431100"/>
          </a:xfrm>
          <a:prstGeom prst="bentConnector3">
            <a:avLst>
              <a:gd fmla="val 56821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63" name="Google Shape;163;p19"/>
          <p:cNvCxnSpPr>
            <a:stCxn id="153" idx="1"/>
            <a:endCxn id="144" idx="1"/>
          </p:cNvCxnSpPr>
          <p:nvPr/>
        </p:nvCxnSpPr>
        <p:spPr>
          <a:xfrm flipH="1">
            <a:off x="2001726" y="3549688"/>
            <a:ext cx="641400" cy="415500"/>
          </a:xfrm>
          <a:prstGeom prst="bentConnector3">
            <a:avLst>
              <a:gd fmla="val 55554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64" name="Google Shape;164;p19"/>
          <p:cNvCxnSpPr>
            <a:stCxn id="154" idx="3"/>
            <a:endCxn id="147" idx="3"/>
          </p:cNvCxnSpPr>
          <p:nvPr/>
        </p:nvCxnSpPr>
        <p:spPr>
          <a:xfrm>
            <a:off x="6654401" y="3549688"/>
            <a:ext cx="606900" cy="415500"/>
          </a:xfrm>
          <a:prstGeom prst="bentConnector3">
            <a:avLst>
              <a:gd fmla="val 59231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65" name="Google Shape;16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4126800" y="2681375"/>
            <a:ext cx="1009500" cy="707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solidFill>
                  <a:srgbClr val="9FAEFF"/>
                </a:solidFill>
                <a:latin typeface="Comfortaa"/>
                <a:ea typeface="Comfortaa"/>
                <a:cs typeface="Comfortaa"/>
                <a:sym typeface="Comfortaa"/>
              </a:rPr>
              <a:t>ports :</a:t>
            </a:r>
            <a:endParaRPr sz="800"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solidFill>
                  <a:srgbClr val="9FAEFF"/>
                </a:solidFill>
                <a:latin typeface="Comfortaa"/>
                <a:ea typeface="Comfortaa"/>
                <a:cs typeface="Comfortaa"/>
                <a:sym typeface="Comfortaa"/>
              </a:rPr>
              <a:t>2377 (TCP)</a:t>
            </a:r>
            <a:endParaRPr sz="800"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solidFill>
                  <a:srgbClr val="9FAEFF"/>
                </a:solidFill>
                <a:latin typeface="Comfortaa"/>
                <a:ea typeface="Comfortaa"/>
                <a:cs typeface="Comfortaa"/>
                <a:sym typeface="Comfortaa"/>
              </a:rPr>
              <a:t>7946 (TCP/UDP)</a:t>
            </a:r>
            <a:endParaRPr sz="800"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solidFill>
                  <a:srgbClr val="9FAEFF"/>
                </a:solidFill>
                <a:latin typeface="Comfortaa"/>
                <a:ea typeface="Comfortaa"/>
                <a:cs typeface="Comfortaa"/>
                <a:sym typeface="Comfortaa"/>
              </a:rPr>
              <a:t>4789 (UDP)</a:t>
            </a:r>
            <a:endParaRPr/>
          </a:p>
        </p:txBody>
      </p:sp>
      <p:cxnSp>
        <p:nvCxnSpPr>
          <p:cNvPr id="167" name="Google Shape;167;p19"/>
          <p:cNvCxnSpPr>
            <a:stCxn id="139" idx="3"/>
            <a:endCxn id="151" idx="0"/>
          </p:cNvCxnSpPr>
          <p:nvPr/>
        </p:nvCxnSpPr>
        <p:spPr>
          <a:xfrm>
            <a:off x="3389975" y="1272125"/>
            <a:ext cx="1241700" cy="334800"/>
          </a:xfrm>
          <a:prstGeom prst="bentConnector2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19"/>
          <p:cNvSpPr txBox="1"/>
          <p:nvPr/>
        </p:nvSpPr>
        <p:spPr>
          <a:xfrm>
            <a:off x="3990275" y="1272113"/>
            <a:ext cx="6414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lt2"/>
                </a:solidFill>
              </a:rPr>
              <a:t>administre</a:t>
            </a:r>
            <a:endParaRPr sz="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AEFF"/>
                </a:solidFill>
                <a:latin typeface="Comfortaa"/>
                <a:ea typeface="Comfortaa"/>
                <a:cs typeface="Comfortaa"/>
                <a:sym typeface="Comfortaa"/>
              </a:rPr>
              <a:t>Interfaces graphiques de connexion</a:t>
            </a:r>
            <a:endParaRPr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36225"/>
            <a:ext cx="1155474" cy="50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6" name="Google Shape;176;p20"/>
          <p:cNvSpPr txBox="1"/>
          <p:nvPr/>
        </p:nvSpPr>
        <p:spPr>
          <a:xfrm>
            <a:off x="684000" y="1146725"/>
            <a:ext cx="73566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FAEFF"/>
              </a:solidFill>
            </a:endParaRP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FAE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AEFF"/>
                </a:solidFill>
              </a:rPr>
              <a:t>Côté utilisateur:</a:t>
            </a:r>
            <a:endParaRPr>
              <a:solidFill>
                <a:srgbClr val="9FAEFF"/>
              </a:solidFill>
            </a:endParaRP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FAEFF"/>
              </a:solidFill>
            </a:endParaRP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AEFF"/>
                </a:solidFill>
              </a:rPr>
              <a:t>- Spécification des adresses (relais, écoute, publique)</a:t>
            </a:r>
            <a:endParaRPr>
              <a:solidFill>
                <a:srgbClr val="9FAEFF"/>
              </a:solidFill>
            </a:endParaRP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FAEFF"/>
              </a:solidFill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AEFF"/>
                </a:solidFill>
              </a:rPr>
              <a:t>	- Choix des contributeurs</a:t>
            </a:r>
            <a:endParaRPr>
              <a:solidFill>
                <a:srgbClr val="9FAEFF"/>
              </a:solidFill>
            </a:endParaRP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FAEFF"/>
              </a:solidFill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AEFF"/>
                </a:solidFill>
              </a:rPr>
              <a:t>	- Création d’un cluster</a:t>
            </a:r>
            <a:endParaRPr>
              <a:solidFill>
                <a:srgbClr val="9FAEFF"/>
              </a:solidFill>
            </a:endParaRP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FAE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AEFF"/>
                </a:solidFill>
              </a:rPr>
              <a:t>Côté contributeur:</a:t>
            </a:r>
            <a:endParaRPr>
              <a:solidFill>
                <a:srgbClr val="9FAEFF"/>
              </a:solidFill>
            </a:endParaRP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FAEFF"/>
              </a:solidFill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AEFF"/>
                </a:solidFill>
              </a:rPr>
              <a:t>	-  Signalisation au relais</a:t>
            </a:r>
            <a:endParaRPr>
              <a:solidFill>
                <a:srgbClr val="9FAEFF"/>
              </a:solidFill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AEFF"/>
                </a:solidFill>
              </a:rPr>
              <a:t>	</a:t>
            </a:r>
            <a:endParaRPr>
              <a:solidFill>
                <a:srgbClr val="9FAEFF"/>
              </a:solidFill>
            </a:endParaRPr>
          </a:p>
          <a:p>
            <a:pPr indent="45720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AEFF"/>
                </a:solidFill>
              </a:rPr>
              <a:t>-  Spécification des adresses (relais, écoute)</a:t>
            </a:r>
            <a:endParaRPr>
              <a:solidFill>
                <a:srgbClr val="9FAE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AEFF"/>
                </a:solidFill>
              </a:rPr>
              <a:t>	</a:t>
            </a:r>
            <a:endParaRPr>
              <a:solidFill>
                <a:srgbClr val="9FAEFF"/>
              </a:solidFill>
            </a:endParaRP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AEFF"/>
                </a:solidFill>
              </a:rPr>
              <a:t>	</a:t>
            </a:r>
            <a:endParaRPr>
              <a:solidFill>
                <a:srgbClr val="9FAE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FAEFF"/>
                </a:solidFill>
                <a:latin typeface="Comfortaa"/>
                <a:ea typeface="Comfortaa"/>
                <a:cs typeface="Comfortaa"/>
                <a:sym typeface="Comfortaa"/>
              </a:rPr>
              <a:t>Interfaces graphiques de suivi</a:t>
            </a:r>
            <a:endParaRPr>
              <a:solidFill>
                <a:srgbClr val="9FAE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36225"/>
            <a:ext cx="1155474" cy="50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3275" y="1070875"/>
            <a:ext cx="6287099" cy="345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