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c44a1a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c44a1a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c44a1a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2c44a1a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bf61f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2bf61f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c0d3b08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c0d3b08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e4fca7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e4fca7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2bf61fc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2bf61fc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bf61fc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bf61fc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bf61fc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bf61fc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bf61fc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bf61fc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bf61fc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bf61fc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0d3b0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c0d3b0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987c5a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987c5a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c0d3b08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c0d3b08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/>
              <a:t>SQL vs NoSQL vs NewSQL</a:t>
            </a:r>
            <a:endParaRPr sz="4400"/>
          </a:p>
        </p:txBody>
      </p:sp>
      <p:sp>
        <p:nvSpPr>
          <p:cNvPr id="57" name="Google Shape;57;p13"/>
          <p:cNvSpPr txBox="1"/>
          <p:nvPr/>
        </p:nvSpPr>
        <p:spPr>
          <a:xfrm>
            <a:off x="6413100" y="4681800"/>
            <a:ext cx="24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Proxima Nova"/>
                <a:ea typeface="Proxima Nova"/>
                <a:cs typeface="Proxima Nova"/>
                <a:sym typeface="Proxima Nova"/>
              </a:rPr>
              <a:t>Alessandro Imbastari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56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Configurazione (c</a:t>
            </a:r>
            <a:r>
              <a:rPr lang="it"/>
              <a:t>aso d’uso 2)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-1419"/>
          <a:stretch/>
        </p:blipFill>
        <p:spPr>
          <a:xfrm>
            <a:off x="311700" y="1017725"/>
            <a:ext cx="5184350" cy="29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35720" l="7106" r="73517" t="10303"/>
          <a:stretch/>
        </p:blipFill>
        <p:spPr>
          <a:xfrm>
            <a:off x="6348275" y="1100175"/>
            <a:ext cx="2051227" cy="3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11700" y="4065500"/>
            <a:ext cx="27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Configurazione CockroachDB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348275" y="4263025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Configurazione MongoDB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0" y="0"/>
            <a:ext cx="44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(caso d’uso 2)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18545" l="29340" r="46246" t="52545"/>
          <a:stretch/>
        </p:blipFill>
        <p:spPr>
          <a:xfrm>
            <a:off x="112175" y="999838"/>
            <a:ext cx="4722201" cy="31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5011975" y="1219625"/>
            <a:ext cx="3913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 Client, 3300 queries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CockroachDB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Error rate : 0.15%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Throughput : 25.1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</a:t>
            </a:r>
            <a:r>
              <a:rPr lang="it"/>
              <a:t>rror rate : 0 %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Throughput : 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0" y="0"/>
            <a:ext cx="243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d’uso 3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576025" y="1406125"/>
            <a:ext cx="43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Implementazione TPC-C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109" y="119550"/>
            <a:ext cx="5507891" cy="50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0" y="0"/>
            <a:ext cx="43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r>
              <a:rPr lang="it"/>
              <a:t> (caso d’uso 3)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4850" y="1052500"/>
            <a:ext cx="43977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CockroachDB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600"/>
              <a:t>Tempo di risposta medio : 816.3 ms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600"/>
              <a:t>1184.6 tpmC</a:t>
            </a:r>
            <a:br>
              <a:rPr lang="it" sz="1600"/>
            </a:b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/>
              <a:t>MongoDB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1600"/>
              <a:t>359.76 txn/sec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MySQL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54.2 tpmC</a:t>
            </a:r>
            <a:endParaRPr sz="16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956400" y="2285400"/>
            <a:ext cx="123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</a:t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637" y="2042100"/>
            <a:ext cx="1921974" cy="9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273950" y="1286138"/>
            <a:ext cx="17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RDBMS tradizionale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273950" y="2707063"/>
            <a:ext cx="5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ACID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73950" y="3457163"/>
            <a:ext cx="17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Scalabilità verticale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273950" y="1945063"/>
            <a:ext cx="14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Dati relazionali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" name="Google Shape;67;p14"/>
          <p:cNvCxnSpPr>
            <a:stCxn id="62" idx="3"/>
            <a:endCxn id="63" idx="1"/>
          </p:cNvCxnSpPr>
          <p:nvPr/>
        </p:nvCxnSpPr>
        <p:spPr>
          <a:xfrm flipH="1" rot="10800000">
            <a:off x="3998611" y="1486112"/>
            <a:ext cx="1275300" cy="1053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" name="Google Shape;68;p14"/>
          <p:cNvCxnSpPr>
            <a:stCxn id="62" idx="3"/>
            <a:endCxn id="64" idx="1"/>
          </p:cNvCxnSpPr>
          <p:nvPr/>
        </p:nvCxnSpPr>
        <p:spPr>
          <a:xfrm>
            <a:off x="3998611" y="2539412"/>
            <a:ext cx="1275300" cy="367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9" name="Google Shape;69;p14"/>
          <p:cNvCxnSpPr>
            <a:stCxn id="62" idx="3"/>
            <a:endCxn id="66" idx="1"/>
          </p:cNvCxnSpPr>
          <p:nvPr/>
        </p:nvCxnSpPr>
        <p:spPr>
          <a:xfrm flipH="1" rot="10800000">
            <a:off x="3998611" y="2145212"/>
            <a:ext cx="1275300" cy="394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" name="Google Shape;70;p14"/>
          <p:cNvCxnSpPr>
            <a:stCxn id="62" idx="3"/>
            <a:endCxn id="65" idx="1"/>
          </p:cNvCxnSpPr>
          <p:nvPr/>
        </p:nvCxnSpPr>
        <p:spPr>
          <a:xfrm>
            <a:off x="3998611" y="2539412"/>
            <a:ext cx="1275300" cy="1117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0" y="0"/>
            <a:ext cx="25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 : </a:t>
            </a:r>
            <a:r>
              <a:rPr lang="it" sz="2666"/>
              <a:t>MySQL</a:t>
            </a:r>
            <a:endParaRPr sz="266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23590" l="0" r="0" t="26818"/>
          <a:stretch/>
        </p:blipFill>
        <p:spPr>
          <a:xfrm>
            <a:off x="1756438" y="2211913"/>
            <a:ext cx="2322028" cy="7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501063" y="1556538"/>
            <a:ext cx="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Document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501063" y="2371650"/>
            <a:ext cx="1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Scalabilità orizzontale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501063" y="3186763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BASE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82" name="Google Shape;82;p15"/>
          <p:cNvCxnSpPr>
            <a:stCxn id="78" idx="1"/>
            <a:endCxn id="77" idx="3"/>
          </p:cNvCxnSpPr>
          <p:nvPr/>
        </p:nvCxnSpPr>
        <p:spPr>
          <a:xfrm flipH="1">
            <a:off x="4078463" y="1756638"/>
            <a:ext cx="14226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3" name="Google Shape;83;p15"/>
          <p:cNvCxnSpPr>
            <a:stCxn id="77" idx="3"/>
            <a:endCxn id="80" idx="1"/>
          </p:cNvCxnSpPr>
          <p:nvPr/>
        </p:nvCxnSpPr>
        <p:spPr>
          <a:xfrm>
            <a:off x="4078465" y="2571750"/>
            <a:ext cx="14226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" name="Google Shape;84;p15"/>
          <p:cNvCxnSpPr/>
          <p:nvPr/>
        </p:nvCxnSpPr>
        <p:spPr>
          <a:xfrm>
            <a:off x="4078363" y="2570850"/>
            <a:ext cx="1422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44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NoSQL : </a:t>
            </a:r>
            <a:r>
              <a:rPr lang="it" sz="2666"/>
              <a:t>MongoDB (1/2)</a:t>
            </a:r>
            <a:endParaRPr sz="26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940" y="753675"/>
            <a:ext cx="5561622" cy="39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21438" y="2508050"/>
            <a:ext cx="16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Cluster MongoDB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6"/>
          <p:cNvCxnSpPr>
            <a:endCxn id="90" idx="1"/>
          </p:cNvCxnSpPr>
          <p:nvPr/>
        </p:nvCxnSpPr>
        <p:spPr>
          <a:xfrm>
            <a:off x="2134540" y="2707850"/>
            <a:ext cx="926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4" name="Google Shape;94;p16"/>
          <p:cNvSpPr txBox="1"/>
          <p:nvPr>
            <p:ph type="title"/>
          </p:nvPr>
        </p:nvSpPr>
        <p:spPr>
          <a:xfrm>
            <a:off x="0" y="0"/>
            <a:ext cx="44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NoSQL : </a:t>
            </a:r>
            <a:r>
              <a:rPr lang="it" sz="2666"/>
              <a:t>MongoDB (2/2)</a:t>
            </a:r>
            <a:endParaRPr sz="26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176" y="2344800"/>
            <a:ext cx="2493350" cy="453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273950" y="1286138"/>
            <a:ext cx="17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RDBMS distribuito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29175" y="2371650"/>
            <a:ext cx="5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ACID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273950" y="3457175"/>
            <a:ext cx="20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Scalabilità orizzontale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7"/>
          <p:cNvCxnSpPr>
            <a:stCxn id="99" idx="3"/>
            <a:endCxn id="101" idx="1"/>
          </p:cNvCxnSpPr>
          <p:nvPr/>
        </p:nvCxnSpPr>
        <p:spPr>
          <a:xfrm flipH="1" rot="10800000">
            <a:off x="3952526" y="1486355"/>
            <a:ext cx="1321500" cy="1085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5" name="Google Shape;105;p17"/>
          <p:cNvCxnSpPr>
            <a:stCxn id="99" idx="3"/>
            <a:endCxn id="103" idx="1"/>
          </p:cNvCxnSpPr>
          <p:nvPr/>
        </p:nvCxnSpPr>
        <p:spPr>
          <a:xfrm>
            <a:off x="3952526" y="2571755"/>
            <a:ext cx="1321500" cy="1085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6" name="Google Shape;106;p17"/>
          <p:cNvSpPr txBox="1"/>
          <p:nvPr>
            <p:ph type="title"/>
          </p:nvPr>
        </p:nvSpPr>
        <p:spPr>
          <a:xfrm>
            <a:off x="0" y="0"/>
            <a:ext cx="54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NewSQL : </a:t>
            </a:r>
            <a:r>
              <a:rPr lang="it" sz="2666"/>
              <a:t>CockroachDB (1/2)</a:t>
            </a:r>
            <a:endParaRPr sz="2666"/>
          </a:p>
        </p:txBody>
      </p:sp>
      <p:cxnSp>
        <p:nvCxnSpPr>
          <p:cNvPr id="107" name="Google Shape;107;p17"/>
          <p:cNvCxnSpPr>
            <a:endCxn id="102" idx="1"/>
          </p:cNvCxnSpPr>
          <p:nvPr/>
        </p:nvCxnSpPr>
        <p:spPr>
          <a:xfrm>
            <a:off x="3998675" y="2570850"/>
            <a:ext cx="13305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21448" l="24010" r="19546" t="47844"/>
          <a:stretch/>
        </p:blipFill>
        <p:spPr>
          <a:xfrm>
            <a:off x="1971400" y="1499038"/>
            <a:ext cx="7013850" cy="21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158750" y="2263950"/>
            <a:ext cx="13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Architettura </a:t>
            </a:r>
            <a:br>
              <a:rPr lang="it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CockroachDB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" name="Google Shape;115;p18"/>
          <p:cNvCxnSpPr>
            <a:stCxn id="114" idx="3"/>
            <a:endCxn id="113" idx="1"/>
          </p:cNvCxnSpPr>
          <p:nvPr/>
        </p:nvCxnSpPr>
        <p:spPr>
          <a:xfrm>
            <a:off x="1467950" y="2571750"/>
            <a:ext cx="5034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54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NewSQL : </a:t>
            </a:r>
            <a:r>
              <a:rPr lang="it" sz="2666"/>
              <a:t>CockroachDB (2/2)</a:t>
            </a:r>
            <a:endParaRPr sz="266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0" y="0"/>
            <a:ext cx="255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d’uso 1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29600"/>
            <a:ext cx="52269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Misurare i tempi di risposta della query:</a:t>
            </a:r>
            <a:br>
              <a:rPr lang="it"/>
            </a:b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600"/>
              <a:t>Variando la dimensione di input</a:t>
            </a:r>
            <a:br>
              <a:rPr lang="it" sz="1600"/>
            </a:b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600"/>
              <a:t>Standalone</a:t>
            </a:r>
            <a:br>
              <a:rPr lang="it" sz="1600"/>
            </a:b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600"/>
              <a:t>Cluster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0"/>
            <a:ext cx="44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(caso d’uso 1)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24393" l="18490" r="12696" t="22414"/>
          <a:stretch/>
        </p:blipFill>
        <p:spPr>
          <a:xfrm>
            <a:off x="272388" y="1985588"/>
            <a:ext cx="4676849" cy="2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853700" y="1425025"/>
            <a:ext cx="1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STANDALONE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22056" l="16154" r="28178" t="25887"/>
          <a:stretch/>
        </p:blipFill>
        <p:spPr>
          <a:xfrm>
            <a:off x="5126462" y="2017300"/>
            <a:ext cx="3745149" cy="19690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333175" y="1504825"/>
            <a:ext cx="1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3725" y="0"/>
            <a:ext cx="25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d’uso 2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322700"/>
            <a:ext cx="67581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JMeter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Simulare un semplice sistema di prenotazioni sotto sforzo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Solo Cluster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