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1" r:id="rId4"/>
    <p:sldId id="259" r:id="rId5"/>
    <p:sldId id="277" r:id="rId6"/>
    <p:sldId id="275" r:id="rId7"/>
    <p:sldId id="276" r:id="rId8"/>
    <p:sldId id="260" r:id="rId9"/>
    <p:sldId id="271" r:id="rId10"/>
    <p:sldId id="273" r:id="rId11"/>
    <p:sldId id="274" r:id="rId12"/>
    <p:sldId id="278" r:id="rId13"/>
    <p:sldId id="263" r:id="rId14"/>
    <p:sldId id="266" r:id="rId15"/>
    <p:sldId id="264" r:id="rId16"/>
    <p:sldId id="269" r:id="rId17"/>
    <p:sldId id="2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603"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2777C-0B66-4067-804A-F73AF9371F7C}" type="datetimeFigureOut">
              <a:rPr lang="zh-CN" altLang="en-US" smtClean="0"/>
              <a:t>2019/4/9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EF13D-4C98-4577-B92A-572A4793F4BD}" type="slidenum">
              <a:rPr lang="zh-CN" altLang="en-US" smtClean="0"/>
              <a:t>‹#›</a:t>
            </a:fld>
            <a:endParaRPr lang="zh-CN" altLang="en-US"/>
          </a:p>
        </p:txBody>
      </p:sp>
    </p:spTree>
    <p:extLst>
      <p:ext uri="{BB962C8B-B14F-4D97-AF65-F5344CB8AC3E}">
        <p14:creationId xmlns:p14="http://schemas.microsoft.com/office/powerpoint/2010/main" val="341930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a:t>
            </a:r>
            <a:r>
              <a:rPr lang="en-US" altLang="zh-CN" baseline="0" dirty="0"/>
              <a:t> difference: hardware-based !!!!</a:t>
            </a:r>
            <a:endParaRPr lang="zh-CN" altLang="en-US" dirty="0"/>
          </a:p>
        </p:txBody>
      </p:sp>
      <p:sp>
        <p:nvSpPr>
          <p:cNvPr id="4" name="灯片编号占位符 3"/>
          <p:cNvSpPr>
            <a:spLocks noGrp="1"/>
          </p:cNvSpPr>
          <p:nvPr>
            <p:ph type="sldNum" sz="quarter" idx="10"/>
          </p:nvPr>
        </p:nvSpPr>
        <p:spPr/>
        <p:txBody>
          <a:bodyPr/>
          <a:lstStyle/>
          <a:p>
            <a:fld id="{2A0EF13D-4C98-4577-B92A-572A4793F4BD}" type="slidenum">
              <a:rPr lang="zh-CN" altLang="en-US" smtClean="0"/>
              <a:t>2</a:t>
            </a:fld>
            <a:endParaRPr lang="zh-CN" altLang="en-US"/>
          </a:p>
        </p:txBody>
      </p:sp>
    </p:spTree>
    <p:extLst>
      <p:ext uri="{BB962C8B-B14F-4D97-AF65-F5344CB8AC3E}">
        <p14:creationId xmlns:p14="http://schemas.microsoft.com/office/powerpoint/2010/main" val="410465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Tag isolation policy for the memory accesses</a:t>
            </a:r>
          </a:p>
          <a:p>
            <a:r>
              <a:rPr lang="en-US" altLang="zh-CN" dirty="0"/>
              <a:t>read (r), write (w), fetch or execute (x) as well as the horizontal</a:t>
            </a:r>
          </a:p>
          <a:p>
            <a:r>
              <a:rPr lang="en-US" altLang="zh-CN" dirty="0"/>
              <a:t>transitions </a:t>
            </a:r>
            <a:r>
              <a:rPr lang="en-US" altLang="zh-CN" dirty="0" err="1"/>
              <a:t>TUenter</a:t>
            </a:r>
            <a:r>
              <a:rPr lang="en-US" altLang="zh-CN" dirty="0"/>
              <a:t>/</a:t>
            </a:r>
            <a:r>
              <a:rPr lang="en-US" altLang="zh-CN" dirty="0" err="1"/>
              <a:t>TSenter</a:t>
            </a:r>
            <a:r>
              <a:rPr lang="en-US" altLang="zh-CN" dirty="0"/>
              <a:t> (e) and </a:t>
            </a:r>
            <a:r>
              <a:rPr lang="en-US" altLang="zh-CN" dirty="0" err="1"/>
              <a:t>TUleave</a:t>
            </a:r>
            <a:r>
              <a:rPr lang="en-US" altLang="zh-CN" dirty="0"/>
              <a:t>/</a:t>
            </a:r>
            <a:r>
              <a:rPr lang="en-US" altLang="zh-CN" dirty="0" err="1"/>
              <a:t>TSleave</a:t>
            </a:r>
            <a:r>
              <a:rPr lang="en-US" altLang="zh-CN" dirty="0"/>
              <a:t> (l).</a:t>
            </a:r>
            <a:endParaRPr lang="zh-CN" altLang="en-US" dirty="0"/>
          </a:p>
        </p:txBody>
      </p:sp>
      <p:sp>
        <p:nvSpPr>
          <p:cNvPr id="4" name="灯片编号占位符 3"/>
          <p:cNvSpPr>
            <a:spLocks noGrp="1"/>
          </p:cNvSpPr>
          <p:nvPr>
            <p:ph type="sldNum" sz="quarter" idx="10"/>
          </p:nvPr>
        </p:nvSpPr>
        <p:spPr/>
        <p:txBody>
          <a:bodyPr/>
          <a:lstStyle/>
          <a:p>
            <a:fld id="{2A0EF13D-4C98-4577-B92A-572A4793F4BD}" type="slidenum">
              <a:rPr lang="zh-CN" altLang="en-US" smtClean="0"/>
              <a:t>4</a:t>
            </a:fld>
            <a:endParaRPr lang="zh-CN" altLang="en-US"/>
          </a:p>
        </p:txBody>
      </p:sp>
    </p:spTree>
    <p:extLst>
      <p:ext uri="{BB962C8B-B14F-4D97-AF65-F5344CB8AC3E}">
        <p14:creationId xmlns:p14="http://schemas.microsoft.com/office/powerpoint/2010/main" val="111921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Tag isolation policy for the memory accesses</a:t>
            </a:r>
          </a:p>
          <a:p>
            <a:r>
              <a:rPr lang="en-US" altLang="zh-CN" dirty="0"/>
              <a:t>read (r), write (w), fetch or execute (x) as well as the horizontal</a:t>
            </a:r>
          </a:p>
          <a:p>
            <a:r>
              <a:rPr lang="en-US" altLang="zh-CN" dirty="0"/>
              <a:t>transitions </a:t>
            </a:r>
            <a:r>
              <a:rPr lang="en-US" altLang="zh-CN" dirty="0" err="1"/>
              <a:t>TUenter</a:t>
            </a:r>
            <a:r>
              <a:rPr lang="en-US" altLang="zh-CN" dirty="0"/>
              <a:t>/</a:t>
            </a:r>
            <a:r>
              <a:rPr lang="en-US" altLang="zh-CN" dirty="0" err="1"/>
              <a:t>TSenter</a:t>
            </a:r>
            <a:r>
              <a:rPr lang="en-US" altLang="zh-CN" dirty="0"/>
              <a:t> (e) and </a:t>
            </a:r>
            <a:r>
              <a:rPr lang="en-US" altLang="zh-CN" dirty="0" err="1"/>
              <a:t>TUleave</a:t>
            </a:r>
            <a:r>
              <a:rPr lang="en-US" altLang="zh-CN" dirty="0"/>
              <a:t>/</a:t>
            </a:r>
            <a:r>
              <a:rPr lang="en-US" altLang="zh-CN" dirty="0" err="1"/>
              <a:t>TSleave</a:t>
            </a:r>
            <a:r>
              <a:rPr lang="en-US" altLang="zh-CN" dirty="0"/>
              <a:t> (l).</a:t>
            </a:r>
            <a:endParaRPr lang="zh-CN" altLang="en-US" dirty="0"/>
          </a:p>
        </p:txBody>
      </p:sp>
      <p:sp>
        <p:nvSpPr>
          <p:cNvPr id="4" name="灯片编号占位符 3"/>
          <p:cNvSpPr>
            <a:spLocks noGrp="1"/>
          </p:cNvSpPr>
          <p:nvPr>
            <p:ph type="sldNum" sz="quarter" idx="10"/>
          </p:nvPr>
        </p:nvSpPr>
        <p:spPr/>
        <p:txBody>
          <a:bodyPr/>
          <a:lstStyle/>
          <a:p>
            <a:fld id="{2A0EF13D-4C98-4577-B92A-572A4793F4BD}" type="slidenum">
              <a:rPr lang="zh-CN" altLang="en-US" smtClean="0"/>
              <a:t>5</a:t>
            </a:fld>
            <a:endParaRPr lang="zh-CN" altLang="en-US"/>
          </a:p>
        </p:txBody>
      </p:sp>
    </p:spTree>
    <p:extLst>
      <p:ext uri="{BB962C8B-B14F-4D97-AF65-F5344CB8AC3E}">
        <p14:creationId xmlns:p14="http://schemas.microsoft.com/office/powerpoint/2010/main" val="4225995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Tag update policy, permitting (3) or refusing (7)</a:t>
            </a:r>
          </a:p>
          <a:p>
            <a:r>
              <a:rPr lang="en-US" altLang="zh-CN" dirty="0"/>
              <a:t>tag updates from certain security domains.</a:t>
            </a:r>
            <a:endParaRPr lang="zh-CN" altLang="en-US" dirty="0"/>
          </a:p>
        </p:txBody>
      </p:sp>
      <p:sp>
        <p:nvSpPr>
          <p:cNvPr id="4" name="灯片编号占位符 3"/>
          <p:cNvSpPr>
            <a:spLocks noGrp="1"/>
          </p:cNvSpPr>
          <p:nvPr>
            <p:ph type="sldNum" sz="quarter" idx="10"/>
          </p:nvPr>
        </p:nvSpPr>
        <p:spPr/>
        <p:txBody>
          <a:bodyPr/>
          <a:lstStyle/>
          <a:p>
            <a:fld id="{2A0EF13D-4C98-4577-B92A-572A4793F4BD}" type="slidenum">
              <a:rPr lang="zh-CN" altLang="en-US" smtClean="0"/>
              <a:t>8</a:t>
            </a:fld>
            <a:endParaRPr lang="zh-CN" altLang="en-US"/>
          </a:p>
        </p:txBody>
      </p:sp>
    </p:spTree>
    <p:extLst>
      <p:ext uri="{BB962C8B-B14F-4D97-AF65-F5344CB8AC3E}">
        <p14:creationId xmlns:p14="http://schemas.microsoft.com/office/powerpoint/2010/main" val="404811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0942AC-7C35-47C7-BF32-8611FB9B979F}" type="slidenum">
              <a:rPr lang="zh-CN" altLang="en-US" smtClean="0"/>
              <a:t>9</a:t>
            </a:fld>
            <a:endParaRPr lang="zh-CN" altLang="en-US"/>
          </a:p>
        </p:txBody>
      </p:sp>
    </p:spTree>
    <p:extLst>
      <p:ext uri="{BB962C8B-B14F-4D97-AF65-F5344CB8AC3E}">
        <p14:creationId xmlns:p14="http://schemas.microsoft.com/office/powerpoint/2010/main" val="2973766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pack every function user want to protect into punches of memory.</a:t>
            </a:r>
          </a:p>
          <a:p>
            <a:r>
              <a:rPr lang="en-US" altLang="zh-CN" dirty="0"/>
              <a:t>And</a:t>
            </a:r>
            <a:r>
              <a:rPr lang="zh-CN" altLang="en-US" dirty="0"/>
              <a:t> </a:t>
            </a:r>
            <a:r>
              <a:rPr lang="en-US" altLang="zh-CN" dirty="0"/>
              <a:t>pack</a:t>
            </a:r>
            <a:r>
              <a:rPr lang="zh-CN" altLang="en-US" dirty="0"/>
              <a:t> </a:t>
            </a:r>
            <a:r>
              <a:rPr lang="en-US" altLang="zh-CN" dirty="0"/>
              <a:t>them</a:t>
            </a:r>
            <a:r>
              <a:rPr lang="zh-CN" altLang="en-US" dirty="0"/>
              <a:t> </a:t>
            </a:r>
            <a:r>
              <a:rPr lang="en-US" altLang="zh-CN" dirty="0"/>
              <a:t>all into </a:t>
            </a:r>
            <a:r>
              <a:rPr lang="en-US" altLang="zh-CN" dirty="0" err="1"/>
              <a:t>enclave.text</a:t>
            </a:r>
            <a:r>
              <a:rPr lang="en-US" altLang="zh-CN" dirty="0"/>
              <a:t> or </a:t>
            </a:r>
            <a:r>
              <a:rPr lang="en-US" altLang="zh-CN" dirty="0" err="1"/>
              <a:t>enclave.data</a:t>
            </a:r>
            <a:r>
              <a:rPr lang="en-US" altLang="zh-CN" dirty="0"/>
              <a:t> one by one, using SORT_BY_NAME.</a:t>
            </a:r>
          </a:p>
          <a:p>
            <a:r>
              <a:rPr lang="en-US" altLang="zh-CN" dirty="0"/>
              <a:t>Note that when we define section, we set the beginning address noted as letter ‘a’, the ending address noted as letter ‘z’, hence all functions’ address are between ‘a’ and ‘z’.</a:t>
            </a:r>
          </a:p>
          <a:p>
            <a:r>
              <a:rPr lang="en-US" altLang="zh-CN" dirty="0" err="1"/>
              <a:t>Finnaly</a:t>
            </a:r>
            <a:r>
              <a:rPr lang="en-US" altLang="zh-CN" dirty="0"/>
              <a:t>, we just tag this enclave section after user call trusted </a:t>
            </a:r>
            <a:r>
              <a:rPr lang="en-US" altLang="zh-CN" dirty="0" err="1"/>
              <a:t>os</a:t>
            </a:r>
            <a:r>
              <a:rPr lang="en-US" altLang="zh-CN" dirty="0"/>
              <a:t> service.</a:t>
            </a:r>
          </a:p>
        </p:txBody>
      </p:sp>
      <p:sp>
        <p:nvSpPr>
          <p:cNvPr id="4" name="灯片编号占位符 3"/>
          <p:cNvSpPr>
            <a:spLocks noGrp="1"/>
          </p:cNvSpPr>
          <p:nvPr>
            <p:ph type="sldNum" sz="quarter" idx="5"/>
          </p:nvPr>
        </p:nvSpPr>
        <p:spPr/>
        <p:txBody>
          <a:bodyPr/>
          <a:lstStyle/>
          <a:p>
            <a:fld id="{DF0942AC-7C35-47C7-BF32-8611FB9B979F}" type="slidenum">
              <a:rPr lang="zh-CN" altLang="en-US" smtClean="0"/>
              <a:t>10</a:t>
            </a:fld>
            <a:endParaRPr lang="zh-CN" altLang="en-US"/>
          </a:p>
        </p:txBody>
      </p:sp>
    </p:spTree>
    <p:extLst>
      <p:ext uri="{BB962C8B-B14F-4D97-AF65-F5344CB8AC3E}">
        <p14:creationId xmlns:p14="http://schemas.microsoft.com/office/powerpoint/2010/main" val="299958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pack all trusted </a:t>
            </a:r>
            <a:r>
              <a:rPr lang="en-US" altLang="zh-CN" dirty="0" err="1"/>
              <a:t>os</a:t>
            </a:r>
            <a:r>
              <a:rPr lang="en-US" altLang="zh-CN" dirty="0"/>
              <a:t> services into the </a:t>
            </a:r>
            <a:r>
              <a:rPr lang="en-US" altLang="zh-CN" dirty="0" err="1"/>
              <a:t>api</a:t>
            </a:r>
            <a:r>
              <a:rPr lang="en-US" altLang="zh-CN" dirty="0"/>
              <a:t> we could call from user mode.</a:t>
            </a:r>
          </a:p>
          <a:p>
            <a:r>
              <a:rPr lang="en-US" altLang="zh-CN" dirty="0"/>
              <a:t>And we can just use one line code to create an enclave, which means the secure functions and data are tagged and in protection.</a:t>
            </a:r>
            <a:endParaRPr lang="zh-CN" altLang="en-US" dirty="0"/>
          </a:p>
        </p:txBody>
      </p:sp>
      <p:sp>
        <p:nvSpPr>
          <p:cNvPr id="4" name="灯片编号占位符 3"/>
          <p:cNvSpPr>
            <a:spLocks noGrp="1"/>
          </p:cNvSpPr>
          <p:nvPr>
            <p:ph type="sldNum" sz="quarter" idx="5"/>
          </p:nvPr>
        </p:nvSpPr>
        <p:spPr/>
        <p:txBody>
          <a:bodyPr/>
          <a:lstStyle/>
          <a:p>
            <a:fld id="{DF0942AC-7C35-47C7-BF32-8611FB9B979F}" type="slidenum">
              <a:rPr lang="zh-CN" altLang="en-US" smtClean="0"/>
              <a:t>11</a:t>
            </a:fld>
            <a:endParaRPr lang="zh-CN" altLang="en-US"/>
          </a:p>
        </p:txBody>
      </p:sp>
    </p:spTree>
    <p:extLst>
      <p:ext uri="{BB962C8B-B14F-4D97-AF65-F5344CB8AC3E}">
        <p14:creationId xmlns:p14="http://schemas.microsoft.com/office/powerpoint/2010/main" val="264032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1BE547B-7E55-47AE-8749-35ADA34B1662}"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150453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E547B-7E55-47AE-8749-35ADA34B1662}"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165801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E547B-7E55-47AE-8749-35ADA34B1662}"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78971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E547B-7E55-47AE-8749-35ADA34B1662}"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232714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1BE547B-7E55-47AE-8749-35ADA34B1662}"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1569544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BE547B-7E55-47AE-8749-35ADA34B1662}" type="datetimeFigureOut">
              <a:rPr lang="zh-CN" altLang="en-US" smtClean="0"/>
              <a:t>2019/4/9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161973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BE547B-7E55-47AE-8749-35ADA34B1662}" type="datetimeFigureOut">
              <a:rPr lang="zh-CN" altLang="en-US" smtClean="0"/>
              <a:t>2019/4/9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52296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BE547B-7E55-47AE-8749-35ADA34B1662}" type="datetimeFigureOut">
              <a:rPr lang="zh-CN" altLang="en-US" smtClean="0"/>
              <a:t>2019/4/9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196660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E547B-7E55-47AE-8749-35ADA34B1662}" type="datetimeFigureOut">
              <a:rPr lang="zh-CN" altLang="en-US" smtClean="0"/>
              <a:t>2019/4/9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256092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1BE547B-7E55-47AE-8749-35ADA34B1662}" type="datetimeFigureOut">
              <a:rPr lang="zh-CN" altLang="en-US" smtClean="0"/>
              <a:t>2019/4/9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369912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1BE547B-7E55-47AE-8749-35ADA34B1662}" type="datetimeFigureOut">
              <a:rPr lang="zh-CN" altLang="en-US" smtClean="0"/>
              <a:t>2019/4/9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3448956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E547B-7E55-47AE-8749-35ADA34B1662}" type="datetimeFigureOut">
              <a:rPr lang="zh-CN" altLang="en-US" smtClean="0"/>
              <a:t>2019/4/9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668FF-0835-4CE0-8A9E-6F984B9E9D9A}" type="slidenum">
              <a:rPr lang="zh-CN" altLang="en-US" smtClean="0"/>
              <a:t>‹#›</a:t>
            </a:fld>
            <a:endParaRPr lang="zh-CN" altLang="en-US"/>
          </a:p>
        </p:txBody>
      </p:sp>
    </p:spTree>
    <p:extLst>
      <p:ext uri="{BB962C8B-B14F-4D97-AF65-F5344CB8AC3E}">
        <p14:creationId xmlns:p14="http://schemas.microsoft.com/office/powerpoint/2010/main" val="4624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0363" y="1122363"/>
            <a:ext cx="11071274" cy="2387600"/>
          </a:xfrm>
        </p:spPr>
        <p:txBody>
          <a:bodyPr>
            <a:normAutofit fontScale="90000"/>
          </a:bodyPr>
          <a:lstStyle/>
          <a:p>
            <a:r>
              <a:rPr lang="en-US" altLang="zh-CN" dirty="0">
                <a:latin typeface="Cambria Math" panose="02040503050406030204" pitchFamily="18" charset="0"/>
                <a:ea typeface="Cambria Math" panose="02040503050406030204" pitchFamily="18" charset="0"/>
                <a:cs typeface="Droid Serif" panose="02020600060500020200" pitchFamily="18" charset="0"/>
              </a:rPr>
              <a:t>SUNFLOWER: A Trust Execution Environment on RISCV Based on Tagged Memory</a:t>
            </a:r>
            <a:endParaRPr lang="zh-CN" altLang="en-US" dirty="0">
              <a:latin typeface="Cambria Math" panose="02040503050406030204" pitchFamily="18" charset="0"/>
              <a:cs typeface="Droid Serif" panose="02020600060500020200" pitchFamily="18" charset="0"/>
            </a:endParaRPr>
          </a:p>
        </p:txBody>
      </p:sp>
      <p:sp>
        <p:nvSpPr>
          <p:cNvPr id="3" name="副标题 2"/>
          <p:cNvSpPr>
            <a:spLocks noGrp="1"/>
          </p:cNvSpPr>
          <p:nvPr>
            <p:ph type="subTitle" idx="1"/>
          </p:nvPr>
        </p:nvSpPr>
        <p:spPr>
          <a:xfrm>
            <a:off x="8181471" y="3766404"/>
            <a:ext cx="3551423" cy="1969233"/>
          </a:xfrm>
        </p:spPr>
        <p:txBody>
          <a:bodyPr>
            <a:normAutofit/>
          </a:bodyPr>
          <a:lstStyle/>
          <a:p>
            <a:pPr algn="l"/>
            <a:endParaRPr lang="en-US" altLang="zh-CN" sz="2000" dirty="0"/>
          </a:p>
          <a:p>
            <a:pPr algn="l">
              <a:lnSpc>
                <a:spcPct val="100000"/>
              </a:lnSpc>
              <a:spcBef>
                <a:spcPct val="0"/>
              </a:spcBef>
            </a:pPr>
            <a:r>
              <a:rPr lang="en-US" altLang="zh-CN" sz="2800" dirty="0">
                <a:latin typeface="Cambria Math" panose="02040503050406030204" pitchFamily="18" charset="0"/>
                <a:ea typeface="Cambria Math" panose="02040503050406030204" pitchFamily="18" charset="0"/>
              </a:rPr>
              <a:t>Xu </a:t>
            </a:r>
            <a:r>
              <a:rPr lang="en-US" altLang="zh-CN" sz="2800" dirty="0" err="1">
                <a:latin typeface="Cambria Math" panose="02040503050406030204" pitchFamily="18" charset="0"/>
                <a:ea typeface="Cambria Math" panose="02040503050406030204" pitchFamily="18" charset="0"/>
              </a:rPr>
              <a:t>Jinyan</a:t>
            </a:r>
            <a:r>
              <a:rPr lang="en-US" altLang="zh-CN" sz="2800" dirty="0">
                <a:latin typeface="Cambria Math" panose="02040503050406030204" pitchFamily="18" charset="0"/>
                <a:ea typeface="Cambria Math" panose="02040503050406030204" pitchFamily="18" charset="0"/>
              </a:rPr>
              <a:t> </a:t>
            </a:r>
          </a:p>
          <a:p>
            <a:pPr algn="l">
              <a:lnSpc>
                <a:spcPct val="100000"/>
              </a:lnSpc>
              <a:spcBef>
                <a:spcPct val="0"/>
              </a:spcBef>
            </a:pPr>
            <a:r>
              <a:rPr lang="en-US" altLang="zh-CN" sz="2800" dirty="0">
                <a:latin typeface="Cambria Math" panose="02040503050406030204" pitchFamily="18" charset="0"/>
                <a:ea typeface="Cambria Math" panose="02040503050406030204" pitchFamily="18" charset="0"/>
              </a:rPr>
              <a:t>Lin Yizhu </a:t>
            </a:r>
          </a:p>
          <a:p>
            <a:pPr algn="l">
              <a:lnSpc>
                <a:spcPct val="100000"/>
              </a:lnSpc>
              <a:spcBef>
                <a:spcPct val="0"/>
              </a:spcBef>
            </a:pPr>
            <a:r>
              <a:rPr lang="en-US" altLang="zh-CN" sz="2800" dirty="0" err="1">
                <a:latin typeface="Cambria Math" panose="02040503050406030204" pitchFamily="18" charset="0"/>
                <a:ea typeface="Cambria Math" panose="02040503050406030204" pitchFamily="18" charset="0"/>
              </a:rPr>
              <a:t>Duan</a:t>
            </a:r>
            <a:r>
              <a:rPr lang="en-US" altLang="zh-CN" sz="2800" dirty="0">
                <a:latin typeface="Cambria Math" panose="02040503050406030204" pitchFamily="18" charset="0"/>
                <a:ea typeface="Cambria Math" panose="02040503050406030204" pitchFamily="18" charset="0"/>
              </a:rPr>
              <a:t> </a:t>
            </a:r>
            <a:r>
              <a:rPr lang="en-US" altLang="zh-CN" sz="2800" dirty="0" err="1">
                <a:latin typeface="Cambria Math" panose="02040503050406030204" pitchFamily="18" charset="0"/>
                <a:ea typeface="Cambria Math" panose="02040503050406030204" pitchFamily="18" charset="0"/>
              </a:rPr>
              <a:t>Yuxuan</a:t>
            </a:r>
            <a:endParaRPr lang="en-US" altLang="zh-CN"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9080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6DEBB-75BD-4506-ABE3-FF8D53C7E944}"/>
              </a:ext>
            </a:extLst>
          </p:cNvPr>
          <p:cNvSpPr>
            <a:spLocks noGrp="1"/>
          </p:cNvSpPr>
          <p:nvPr>
            <p:ph type="title"/>
          </p:nvPr>
        </p:nvSpPr>
        <p:spPr/>
        <p:txBody>
          <a:bodyPr/>
          <a:lstStyle/>
          <a:p>
            <a:r>
              <a:rPr lang="en-US" altLang="zh-CN" dirty="0"/>
              <a:t>DETAILS – Add Tag</a:t>
            </a:r>
            <a:endParaRPr lang="zh-CN" altLang="en-US" dirty="0"/>
          </a:p>
        </p:txBody>
      </p:sp>
      <p:sp>
        <p:nvSpPr>
          <p:cNvPr id="3" name="内容占位符 2">
            <a:extLst>
              <a:ext uri="{FF2B5EF4-FFF2-40B4-BE49-F238E27FC236}">
                <a16:creationId xmlns:a16="http://schemas.microsoft.com/office/drawing/2014/main" id="{BAD2C219-0207-4A4A-B6C3-1A49B22758C5}"/>
              </a:ext>
            </a:extLst>
          </p:cNvPr>
          <p:cNvSpPr>
            <a:spLocks noGrp="1"/>
          </p:cNvSpPr>
          <p:nvPr>
            <p:ph idx="1"/>
          </p:nvPr>
        </p:nvSpPr>
        <p:spPr>
          <a:xfrm>
            <a:off x="838200" y="1852129"/>
            <a:ext cx="10515600" cy="4351338"/>
          </a:xfrm>
        </p:spPr>
        <p:txBody>
          <a:bodyPr/>
          <a:lstStyle/>
          <a:p>
            <a:pPr marL="0" indent="0">
              <a:buNone/>
            </a:pPr>
            <a:r>
              <a:rPr lang="en-US" altLang="zh-CN" dirty="0"/>
              <a:t>Secure Function &amp; Data</a:t>
            </a:r>
          </a:p>
          <a:p>
            <a:pPr lvl="1"/>
            <a:r>
              <a:rPr lang="en-US" altLang="zh-CN" dirty="0"/>
              <a:t>Use </a:t>
            </a:r>
            <a:r>
              <a:rPr lang="en-US" altLang="zh-CN" dirty="0" err="1"/>
              <a:t>link.ld</a:t>
            </a:r>
            <a:r>
              <a:rPr lang="en-US" altLang="zh-CN" dirty="0"/>
              <a:t> to set them in a section of memory</a:t>
            </a:r>
          </a:p>
          <a:p>
            <a:pPr lvl="1"/>
            <a:r>
              <a:rPr lang="en-US" altLang="zh-CN" dirty="0"/>
              <a:t>And mark their starting and ending address. </a:t>
            </a:r>
          </a:p>
        </p:txBody>
      </p:sp>
      <p:pic>
        <p:nvPicPr>
          <p:cNvPr id="4" name="图片 3">
            <a:extLst>
              <a:ext uri="{FF2B5EF4-FFF2-40B4-BE49-F238E27FC236}">
                <a16:creationId xmlns:a16="http://schemas.microsoft.com/office/drawing/2014/main" id="{6848A49B-FF37-4DFA-9491-3514A24D0354}"/>
              </a:ext>
            </a:extLst>
          </p:cNvPr>
          <p:cNvPicPr>
            <a:picLocks noChangeAspect="1"/>
          </p:cNvPicPr>
          <p:nvPr/>
        </p:nvPicPr>
        <p:blipFill>
          <a:blip r:embed="rId3"/>
          <a:stretch>
            <a:fillRect/>
          </a:stretch>
        </p:blipFill>
        <p:spPr>
          <a:xfrm>
            <a:off x="838200" y="3249367"/>
            <a:ext cx="5510637" cy="1040635"/>
          </a:xfrm>
          <a:prstGeom prst="rect">
            <a:avLst/>
          </a:prstGeom>
        </p:spPr>
      </p:pic>
      <p:pic>
        <p:nvPicPr>
          <p:cNvPr id="5" name="图片 4">
            <a:extLst>
              <a:ext uri="{FF2B5EF4-FFF2-40B4-BE49-F238E27FC236}">
                <a16:creationId xmlns:a16="http://schemas.microsoft.com/office/drawing/2014/main" id="{A364952A-D6F6-46C9-9A53-6D4E2C86F3BE}"/>
              </a:ext>
            </a:extLst>
          </p:cNvPr>
          <p:cNvPicPr>
            <a:picLocks noChangeAspect="1"/>
          </p:cNvPicPr>
          <p:nvPr/>
        </p:nvPicPr>
        <p:blipFill>
          <a:blip r:embed="rId4"/>
          <a:stretch>
            <a:fillRect/>
          </a:stretch>
        </p:blipFill>
        <p:spPr>
          <a:xfrm>
            <a:off x="838200" y="4451443"/>
            <a:ext cx="9302177" cy="1235797"/>
          </a:xfrm>
          <a:prstGeom prst="rect">
            <a:avLst/>
          </a:prstGeom>
        </p:spPr>
      </p:pic>
      <p:pic>
        <p:nvPicPr>
          <p:cNvPr id="7" name="图片 6">
            <a:extLst>
              <a:ext uri="{FF2B5EF4-FFF2-40B4-BE49-F238E27FC236}">
                <a16:creationId xmlns:a16="http://schemas.microsoft.com/office/drawing/2014/main" id="{38C4AE12-9847-46D8-8D13-8146D69BB1EA}"/>
              </a:ext>
            </a:extLst>
          </p:cNvPr>
          <p:cNvPicPr>
            <a:picLocks noChangeAspect="1"/>
          </p:cNvPicPr>
          <p:nvPr/>
        </p:nvPicPr>
        <p:blipFill>
          <a:blip r:embed="rId5"/>
          <a:stretch>
            <a:fillRect/>
          </a:stretch>
        </p:blipFill>
        <p:spPr>
          <a:xfrm>
            <a:off x="838200" y="5860240"/>
            <a:ext cx="9094762" cy="504668"/>
          </a:xfrm>
          <a:prstGeom prst="rect">
            <a:avLst/>
          </a:prstGeom>
        </p:spPr>
      </p:pic>
    </p:spTree>
    <p:extLst>
      <p:ext uri="{BB962C8B-B14F-4D97-AF65-F5344CB8AC3E}">
        <p14:creationId xmlns:p14="http://schemas.microsoft.com/office/powerpoint/2010/main" val="50383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26FCB-28EB-4203-A81B-A30DDED2AA6A}"/>
              </a:ext>
            </a:extLst>
          </p:cNvPr>
          <p:cNvSpPr>
            <a:spLocks noGrp="1"/>
          </p:cNvSpPr>
          <p:nvPr>
            <p:ph type="title"/>
          </p:nvPr>
        </p:nvSpPr>
        <p:spPr/>
        <p:txBody>
          <a:bodyPr/>
          <a:lstStyle/>
          <a:p>
            <a:r>
              <a:rPr lang="en-US" altLang="zh-CN" dirty="0"/>
              <a:t>DETAILS – Trust Server</a:t>
            </a:r>
            <a:endParaRPr lang="zh-CN" altLang="en-US" dirty="0"/>
          </a:p>
        </p:txBody>
      </p:sp>
      <p:sp>
        <p:nvSpPr>
          <p:cNvPr id="7" name="矩形 6"/>
          <p:cNvSpPr/>
          <p:nvPr/>
        </p:nvSpPr>
        <p:spPr>
          <a:xfrm>
            <a:off x="6577535" y="4195482"/>
            <a:ext cx="1736591"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OS</a:t>
            </a:r>
            <a:endParaRPr lang="zh-CN" altLang="en-US" sz="3200" dirty="0">
              <a:solidFill>
                <a:schemeClr val="tx1"/>
              </a:solidFill>
            </a:endParaRPr>
          </a:p>
        </p:txBody>
      </p:sp>
      <p:sp>
        <p:nvSpPr>
          <p:cNvPr id="8" name="矩形 7"/>
          <p:cNvSpPr/>
          <p:nvPr/>
        </p:nvSpPr>
        <p:spPr>
          <a:xfrm>
            <a:off x="3949597" y="4195482"/>
            <a:ext cx="1736591"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Tag Server</a:t>
            </a:r>
            <a:endParaRPr lang="zh-CN" altLang="en-US" sz="2400" dirty="0">
              <a:solidFill>
                <a:schemeClr val="tx1"/>
              </a:solidFill>
            </a:endParaRPr>
          </a:p>
        </p:txBody>
      </p:sp>
      <p:sp>
        <p:nvSpPr>
          <p:cNvPr id="9" name="矩形 8"/>
          <p:cNvSpPr/>
          <p:nvPr/>
        </p:nvSpPr>
        <p:spPr>
          <a:xfrm>
            <a:off x="9205473" y="4195482"/>
            <a:ext cx="1736591"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User</a:t>
            </a:r>
            <a:endParaRPr lang="zh-CN" altLang="en-US" sz="3200" dirty="0">
              <a:solidFill>
                <a:schemeClr val="tx1"/>
              </a:solidFill>
            </a:endParaRPr>
          </a:p>
        </p:txBody>
      </p:sp>
      <p:sp>
        <p:nvSpPr>
          <p:cNvPr id="10" name="矩形 9"/>
          <p:cNvSpPr/>
          <p:nvPr/>
        </p:nvSpPr>
        <p:spPr>
          <a:xfrm>
            <a:off x="5332720" y="2028685"/>
            <a:ext cx="1736591"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OS</a:t>
            </a:r>
            <a:endParaRPr lang="zh-CN" altLang="en-US" sz="3200" dirty="0">
              <a:solidFill>
                <a:schemeClr val="tx1"/>
              </a:solidFill>
            </a:endParaRPr>
          </a:p>
        </p:txBody>
      </p:sp>
      <p:sp>
        <p:nvSpPr>
          <p:cNvPr id="11" name="矩形 10"/>
          <p:cNvSpPr/>
          <p:nvPr/>
        </p:nvSpPr>
        <p:spPr>
          <a:xfrm>
            <a:off x="2458892" y="2028685"/>
            <a:ext cx="1736591"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Boot</a:t>
            </a:r>
            <a:endParaRPr lang="zh-CN" altLang="en-US" sz="3200" dirty="0">
              <a:solidFill>
                <a:schemeClr val="tx1"/>
              </a:solidFill>
            </a:endParaRPr>
          </a:p>
        </p:txBody>
      </p:sp>
      <p:sp>
        <p:nvSpPr>
          <p:cNvPr id="12" name="矩形 11"/>
          <p:cNvSpPr/>
          <p:nvPr/>
        </p:nvSpPr>
        <p:spPr>
          <a:xfrm>
            <a:off x="8206548" y="2028685"/>
            <a:ext cx="1736591"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User</a:t>
            </a:r>
            <a:endParaRPr lang="zh-CN" altLang="en-US" sz="3200" dirty="0">
              <a:solidFill>
                <a:schemeClr val="tx1"/>
              </a:solidFill>
            </a:endParaRPr>
          </a:p>
        </p:txBody>
      </p:sp>
      <p:sp>
        <p:nvSpPr>
          <p:cNvPr id="13" name="矩形 12"/>
          <p:cNvSpPr/>
          <p:nvPr/>
        </p:nvSpPr>
        <p:spPr>
          <a:xfrm>
            <a:off x="1321659" y="4195482"/>
            <a:ext cx="1736591"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Boot</a:t>
            </a:r>
            <a:endParaRPr lang="zh-CN" altLang="en-US" sz="3200" dirty="0">
              <a:solidFill>
                <a:schemeClr val="tx1"/>
              </a:solidFill>
            </a:endParaRPr>
          </a:p>
        </p:txBody>
      </p:sp>
      <p:cxnSp>
        <p:nvCxnSpPr>
          <p:cNvPr id="15" name="直接箭头连接符 14"/>
          <p:cNvCxnSpPr>
            <a:stCxn id="11" idx="3"/>
            <a:endCxn id="10" idx="1"/>
          </p:cNvCxnSpPr>
          <p:nvPr/>
        </p:nvCxnSpPr>
        <p:spPr>
          <a:xfrm>
            <a:off x="4195483" y="2485885"/>
            <a:ext cx="11372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2" idx="1"/>
          </p:cNvCxnSpPr>
          <p:nvPr/>
        </p:nvCxnSpPr>
        <p:spPr>
          <a:xfrm>
            <a:off x="7069311" y="2485885"/>
            <a:ext cx="11372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1" idx="1"/>
          </p:cNvCxnSpPr>
          <p:nvPr/>
        </p:nvCxnSpPr>
        <p:spPr>
          <a:xfrm>
            <a:off x="1212797" y="2485885"/>
            <a:ext cx="12460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3"/>
          </p:cNvCxnSpPr>
          <p:nvPr/>
        </p:nvCxnSpPr>
        <p:spPr>
          <a:xfrm>
            <a:off x="9943139" y="2485885"/>
            <a:ext cx="99892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3" idx="1"/>
          </p:cNvCxnSpPr>
          <p:nvPr/>
        </p:nvCxnSpPr>
        <p:spPr>
          <a:xfrm>
            <a:off x="361150" y="4648840"/>
            <a:ext cx="960509" cy="38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3"/>
            <a:endCxn id="8" idx="1"/>
          </p:cNvCxnSpPr>
          <p:nvPr/>
        </p:nvCxnSpPr>
        <p:spPr>
          <a:xfrm>
            <a:off x="3058250" y="4652682"/>
            <a:ext cx="89134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8" idx="3"/>
            <a:endCxn id="7" idx="1"/>
          </p:cNvCxnSpPr>
          <p:nvPr/>
        </p:nvCxnSpPr>
        <p:spPr>
          <a:xfrm>
            <a:off x="5686188" y="4652682"/>
            <a:ext cx="89134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3"/>
            <a:endCxn id="9" idx="1"/>
          </p:cNvCxnSpPr>
          <p:nvPr/>
        </p:nvCxnSpPr>
        <p:spPr>
          <a:xfrm>
            <a:off x="8314126" y="4652682"/>
            <a:ext cx="89134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10942064" y="4648840"/>
            <a:ext cx="89134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20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6942" y="288744"/>
            <a:ext cx="10515600" cy="1325563"/>
          </a:xfrm>
        </p:spPr>
        <p:txBody>
          <a:bodyPr/>
          <a:lstStyle/>
          <a:p>
            <a:r>
              <a:rPr lang="en-US" altLang="zh-CN" dirty="0"/>
              <a:t>Demo</a:t>
            </a:r>
            <a:endParaRPr lang="zh-CN" altLang="en-US" dirty="0"/>
          </a:p>
        </p:txBody>
      </p:sp>
      <p:sp>
        <p:nvSpPr>
          <p:cNvPr id="13" name="内容占位符 12">
            <a:extLst>
              <a:ext uri="{FF2B5EF4-FFF2-40B4-BE49-F238E27FC236}">
                <a16:creationId xmlns:a16="http://schemas.microsoft.com/office/drawing/2014/main" id="{37768F5B-806E-4C2C-A93D-1D8C4915CBBA}"/>
              </a:ext>
            </a:extLst>
          </p:cNvPr>
          <p:cNvSpPr>
            <a:spLocks noGrp="1"/>
          </p:cNvSpPr>
          <p:nvPr>
            <p:ph idx="1"/>
          </p:nvPr>
        </p:nvSpPr>
        <p:spPr/>
        <p:txBody>
          <a:bodyPr/>
          <a:lstStyle/>
          <a:p>
            <a:r>
              <a:rPr lang="en-US" altLang="zh-CN" dirty="0"/>
              <a:t>Simulators are used on hardware simulation</a:t>
            </a:r>
          </a:p>
          <a:p>
            <a:pPr marL="0" indent="0">
              <a:buNone/>
            </a:pPr>
            <a:endParaRPr lang="en-US" altLang="zh-CN" dirty="0"/>
          </a:p>
          <a:p>
            <a:pPr marL="0" indent="0">
              <a:buNone/>
            </a:pPr>
            <a:endParaRPr lang="en-US" altLang="zh-CN" dirty="0"/>
          </a:p>
          <a:p>
            <a:r>
              <a:rPr lang="en-US" altLang="zh-CN" dirty="0"/>
              <a:t>Running</a:t>
            </a:r>
            <a:r>
              <a:rPr lang="zh-CN" altLang="en-US" dirty="0"/>
              <a:t> </a:t>
            </a:r>
            <a:r>
              <a:rPr lang="en-US" altLang="zh-CN" dirty="0" err="1"/>
              <a:t>FreeRTOS</a:t>
            </a:r>
            <a:endParaRPr lang="zh-CN" altLang="en-US" dirty="0"/>
          </a:p>
        </p:txBody>
      </p:sp>
      <p:grpSp>
        <p:nvGrpSpPr>
          <p:cNvPr id="18" name="组合 17">
            <a:extLst>
              <a:ext uri="{FF2B5EF4-FFF2-40B4-BE49-F238E27FC236}">
                <a16:creationId xmlns:a16="http://schemas.microsoft.com/office/drawing/2014/main" id="{1993F270-F1C8-494B-A635-323C5828FE7F}"/>
              </a:ext>
            </a:extLst>
          </p:cNvPr>
          <p:cNvGrpSpPr/>
          <p:nvPr/>
        </p:nvGrpSpPr>
        <p:grpSpPr>
          <a:xfrm>
            <a:off x="2934531" y="2260839"/>
            <a:ext cx="5368239" cy="1168161"/>
            <a:chOff x="2534708" y="2363519"/>
            <a:chExt cx="3939460" cy="857250"/>
          </a:xfrm>
        </p:grpSpPr>
        <p:pic>
          <p:nvPicPr>
            <p:cNvPr id="1026" name="Picture 2" descr="RISC-V Foundation">
              <a:extLst>
                <a:ext uri="{FF2B5EF4-FFF2-40B4-BE49-F238E27FC236}">
                  <a16:creationId xmlns:a16="http://schemas.microsoft.com/office/drawing/2014/main" id="{FED69CFE-FEB0-4C9B-977D-EEF48B78D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708" y="2363519"/>
              <a:ext cx="2524125" cy="85725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98086E2A-2B74-4B09-B506-432E628508AB}"/>
                </a:ext>
              </a:extLst>
            </p:cNvPr>
            <p:cNvSpPr txBox="1"/>
            <p:nvPr/>
          </p:nvSpPr>
          <p:spPr>
            <a:xfrm>
              <a:off x="5052774" y="2512883"/>
              <a:ext cx="1421394" cy="707886"/>
            </a:xfrm>
            <a:prstGeom prst="rect">
              <a:avLst/>
            </a:prstGeom>
            <a:noFill/>
          </p:spPr>
          <p:txBody>
            <a:bodyPr wrap="square" rtlCol="0">
              <a:spAutoFit/>
            </a:bodyPr>
            <a:lstStyle/>
            <a:p>
              <a:r>
                <a:rPr lang="en-US" altLang="zh-CN" sz="4000" dirty="0">
                  <a:latin typeface="Leelawadee UI" panose="020B0502040204020203" pitchFamily="34" charset="-34"/>
                  <a:cs typeface="Leelawadee UI" panose="020B0502040204020203" pitchFamily="34" charset="-34"/>
                </a:rPr>
                <a:t>Spike</a:t>
              </a:r>
              <a:endParaRPr lang="zh-CN" altLang="en-US" sz="4000" dirty="0">
                <a:latin typeface="Leelawadee UI" panose="020B0502040204020203" pitchFamily="34" charset="-34"/>
                <a:cs typeface="Leelawadee UI" panose="020B0502040204020203" pitchFamily="34" charset="-34"/>
              </a:endParaRPr>
            </a:p>
          </p:txBody>
        </p:sp>
      </p:grpSp>
      <p:grpSp>
        <p:nvGrpSpPr>
          <p:cNvPr id="19" name="组合 18">
            <a:extLst>
              <a:ext uri="{FF2B5EF4-FFF2-40B4-BE49-F238E27FC236}">
                <a16:creationId xmlns:a16="http://schemas.microsoft.com/office/drawing/2014/main" id="{A0CA3737-6E15-4222-88FD-648464697493}"/>
              </a:ext>
            </a:extLst>
          </p:cNvPr>
          <p:cNvGrpSpPr/>
          <p:nvPr/>
        </p:nvGrpSpPr>
        <p:grpSpPr>
          <a:xfrm>
            <a:off x="3725213" y="4067750"/>
            <a:ext cx="4219057" cy="959534"/>
            <a:chOff x="2445567" y="4246434"/>
            <a:chExt cx="4219057" cy="959534"/>
          </a:xfrm>
        </p:grpSpPr>
        <p:pic>
          <p:nvPicPr>
            <p:cNvPr id="1028" name="Picture 4" descr="Free RTOS logo">
              <a:extLst>
                <a:ext uri="{FF2B5EF4-FFF2-40B4-BE49-F238E27FC236}">
                  <a16:creationId xmlns:a16="http://schemas.microsoft.com/office/drawing/2014/main" id="{A8281257-849E-4598-94FC-93C9B1A3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499" y="4246434"/>
              <a:ext cx="2524125" cy="9595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freertos.org/aws-logo.png">
              <a:extLst>
                <a:ext uri="{FF2B5EF4-FFF2-40B4-BE49-F238E27FC236}">
                  <a16:creationId xmlns:a16="http://schemas.microsoft.com/office/drawing/2014/main" id="{6BDECCCA-0B85-4454-A646-EC334F3806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567" y="4246434"/>
              <a:ext cx="1456477" cy="873887"/>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âubuntuâçå¾çæç´¢ç»æ">
            <a:extLst>
              <a:ext uri="{FF2B5EF4-FFF2-40B4-BE49-F238E27FC236}">
                <a16:creationId xmlns:a16="http://schemas.microsoft.com/office/drawing/2014/main" id="{A2A9CF5D-0BC3-4A7B-AE4F-611BD7CDA9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8102" y="5355859"/>
            <a:ext cx="1528880" cy="121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8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1753"/>
          <a:stretch/>
        </p:blipFill>
        <p:spPr>
          <a:xfrm>
            <a:off x="3612376" y="117737"/>
            <a:ext cx="8582185" cy="6325607"/>
          </a:xfrm>
          <a:prstGeom prst="rect">
            <a:avLst/>
          </a:prstGeom>
        </p:spPr>
      </p:pic>
      <p:sp>
        <p:nvSpPr>
          <p:cNvPr id="2" name="标题 1"/>
          <p:cNvSpPr>
            <a:spLocks noGrp="1"/>
          </p:cNvSpPr>
          <p:nvPr>
            <p:ph type="title"/>
          </p:nvPr>
        </p:nvSpPr>
        <p:spPr>
          <a:xfrm>
            <a:off x="576942" y="288744"/>
            <a:ext cx="10515600" cy="1325563"/>
          </a:xfrm>
        </p:spPr>
        <p:txBody>
          <a:bodyPr/>
          <a:lstStyle/>
          <a:p>
            <a:r>
              <a:rPr lang="en-US" altLang="zh-CN" dirty="0"/>
              <a:t>Demo</a:t>
            </a:r>
            <a:endParaRPr lang="zh-CN" altLang="en-US" dirty="0"/>
          </a:p>
        </p:txBody>
      </p:sp>
      <p:sp>
        <p:nvSpPr>
          <p:cNvPr id="3" name="内容占位符 2"/>
          <p:cNvSpPr>
            <a:spLocks noGrp="1"/>
          </p:cNvSpPr>
          <p:nvPr>
            <p:ph idx="1"/>
          </p:nvPr>
        </p:nvSpPr>
        <p:spPr>
          <a:xfrm>
            <a:off x="576942" y="1406178"/>
            <a:ext cx="10515600" cy="4887045"/>
          </a:xfrm>
        </p:spPr>
        <p:txBody>
          <a:bodyPr>
            <a:normAutofit/>
          </a:bodyPr>
          <a:lstStyle/>
          <a:p>
            <a:pPr marL="0" indent="0">
              <a:buNone/>
            </a:pPr>
            <a:r>
              <a:rPr lang="en-US" altLang="zh-CN" sz="3200" dirty="0"/>
              <a:t>Create Enclave </a:t>
            </a:r>
          </a:p>
          <a:p>
            <a:pPr marL="0" indent="0">
              <a:buNone/>
            </a:pPr>
            <a:r>
              <a:rPr lang="en-US" altLang="zh-CN" sz="3200" dirty="0">
                <a:sym typeface="Wingdings" panose="05000000000000000000" pitchFamily="2" charset="2"/>
              </a:rPr>
              <a:t>Add Region</a:t>
            </a:r>
          </a:p>
          <a:p>
            <a:pPr marL="0" indent="0">
              <a:buNone/>
            </a:pPr>
            <a:r>
              <a:rPr lang="en-US" altLang="zh-CN" sz="3200" dirty="0">
                <a:sym typeface="Wingdings" panose="05000000000000000000" pitchFamily="2" charset="2"/>
              </a:rPr>
              <a:t>Tag Region </a:t>
            </a:r>
          </a:p>
          <a:p>
            <a:pPr marL="0" indent="0">
              <a:buNone/>
            </a:pPr>
            <a:r>
              <a:rPr lang="en-US" altLang="zh-CN" sz="3200" dirty="0">
                <a:sym typeface="Wingdings" panose="05000000000000000000" pitchFamily="2" charset="2"/>
              </a:rPr>
              <a:t>Add Entry Points</a:t>
            </a:r>
          </a:p>
          <a:p>
            <a:pPr marL="0" indent="0">
              <a:buNone/>
            </a:pPr>
            <a:r>
              <a:rPr lang="en-US" altLang="zh-CN" sz="3200" dirty="0">
                <a:sym typeface="Wingdings" panose="05000000000000000000" pitchFamily="2" charset="2"/>
              </a:rPr>
              <a:t>Init Enclave</a:t>
            </a:r>
          </a:p>
          <a:p>
            <a:pPr marL="0" indent="0">
              <a:buNone/>
            </a:pPr>
            <a:r>
              <a:rPr lang="en-US" altLang="zh-CN" sz="3200" dirty="0">
                <a:sym typeface="Wingdings" panose="05000000000000000000" pitchFamily="2" charset="2"/>
              </a:rPr>
              <a:t>Run</a:t>
            </a:r>
          </a:p>
          <a:p>
            <a:pPr marL="0" indent="0">
              <a:buNone/>
            </a:pPr>
            <a:endParaRPr lang="en-US" altLang="zh-CN" sz="3200" dirty="0">
              <a:sym typeface="Wingdings" panose="05000000000000000000" pitchFamily="2" charset="2"/>
            </a:endParaRPr>
          </a:p>
          <a:p>
            <a:pPr marL="0" indent="0">
              <a:buNone/>
            </a:pPr>
            <a:r>
              <a:rPr lang="en-US" altLang="zh-CN" sz="3200" dirty="0">
                <a:sym typeface="Wingdings" panose="05000000000000000000" pitchFamily="2" charset="2"/>
              </a:rPr>
              <a:t>Destroy Enclave</a:t>
            </a:r>
          </a:p>
        </p:txBody>
      </p:sp>
      <p:sp>
        <p:nvSpPr>
          <p:cNvPr id="5" name="矩形 4"/>
          <p:cNvSpPr/>
          <p:nvPr/>
        </p:nvSpPr>
        <p:spPr>
          <a:xfrm>
            <a:off x="3703703" y="1938076"/>
            <a:ext cx="8427333" cy="198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703703" y="2306709"/>
            <a:ext cx="8427334" cy="198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703703" y="2675342"/>
            <a:ext cx="8427334" cy="198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703701" y="3020971"/>
            <a:ext cx="8427339" cy="198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3CF82C9-5F0E-4A16-8711-EFED3665E788}"/>
              </a:ext>
            </a:extLst>
          </p:cNvPr>
          <p:cNvSpPr/>
          <p:nvPr/>
        </p:nvSpPr>
        <p:spPr>
          <a:xfrm>
            <a:off x="3703700" y="3390405"/>
            <a:ext cx="8427337" cy="7680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A0E810C-DB41-4E66-A57C-4CC8CBBBCD5C}"/>
              </a:ext>
            </a:extLst>
          </p:cNvPr>
          <p:cNvSpPr/>
          <p:nvPr/>
        </p:nvSpPr>
        <p:spPr>
          <a:xfrm>
            <a:off x="3703699" y="4475474"/>
            <a:ext cx="8427338" cy="198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211FA24-A96E-4B8E-B831-7D6FF2D8EAB1}"/>
              </a:ext>
            </a:extLst>
          </p:cNvPr>
          <p:cNvSpPr/>
          <p:nvPr/>
        </p:nvSpPr>
        <p:spPr>
          <a:xfrm>
            <a:off x="3703699" y="5552857"/>
            <a:ext cx="8427338" cy="198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830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124" y="181532"/>
            <a:ext cx="8139894" cy="6494935"/>
          </a:xfrm>
          <a:prstGeom prst="rect">
            <a:avLst/>
          </a:prstGeom>
        </p:spPr>
      </p:pic>
      <p:sp>
        <p:nvSpPr>
          <p:cNvPr id="5" name="矩形 4"/>
          <p:cNvSpPr/>
          <p:nvPr/>
        </p:nvSpPr>
        <p:spPr>
          <a:xfrm>
            <a:off x="3136123" y="960048"/>
            <a:ext cx="4034221" cy="36169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136123" y="1530416"/>
            <a:ext cx="4034221" cy="226194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36123" y="3866209"/>
            <a:ext cx="4034221" cy="125843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36122" y="5178962"/>
            <a:ext cx="4034221" cy="730375"/>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136124" y="6314769"/>
            <a:ext cx="4034219" cy="36169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a:extLst>
              <a:ext uri="{FF2B5EF4-FFF2-40B4-BE49-F238E27FC236}">
                <a16:creationId xmlns:a16="http://schemas.microsoft.com/office/drawing/2014/main" id="{0B09924C-D3F7-440B-9AF5-B694B4415B11}"/>
              </a:ext>
            </a:extLst>
          </p:cNvPr>
          <p:cNvSpPr>
            <a:spLocks noGrp="1"/>
          </p:cNvSpPr>
          <p:nvPr>
            <p:ph type="title"/>
          </p:nvPr>
        </p:nvSpPr>
        <p:spPr>
          <a:xfrm>
            <a:off x="838200" y="365125"/>
            <a:ext cx="10515600" cy="1325563"/>
          </a:xfrm>
        </p:spPr>
        <p:txBody>
          <a:bodyPr/>
          <a:lstStyle/>
          <a:p>
            <a:r>
              <a:rPr lang="en-US" altLang="zh-CN" dirty="0"/>
              <a:t>Demo</a:t>
            </a:r>
            <a:endParaRPr lang="zh-CN" altLang="en-US" dirty="0"/>
          </a:p>
        </p:txBody>
      </p:sp>
    </p:spTree>
    <p:extLst>
      <p:ext uri="{BB962C8B-B14F-4D97-AF65-F5344CB8AC3E}">
        <p14:creationId xmlns:p14="http://schemas.microsoft.com/office/powerpoint/2010/main" val="394041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667250"/>
          </a:xfrm>
        </p:spPr>
        <p:txBody>
          <a:bodyPr>
            <a:normAutofit/>
          </a:bodyPr>
          <a:lstStyle/>
          <a:p>
            <a:r>
              <a:rPr lang="en-US" altLang="zh-CN" dirty="0">
                <a:sym typeface="Wingdings" panose="05000000000000000000" pitchFamily="2" charset="2"/>
              </a:rPr>
              <a:t>Key is tagged with TU-tag. </a:t>
            </a:r>
          </a:p>
          <a:p>
            <a:pPr marL="0" indent="0">
              <a:buNone/>
            </a:pPr>
            <a:r>
              <a:rPr lang="en-US" altLang="zh-CN" dirty="0">
                <a:sym typeface="Wingdings" panose="05000000000000000000" pitchFamily="2" charset="2"/>
              </a:rPr>
              <a:t>	</a:t>
            </a:r>
            <a:r>
              <a:rPr lang="en-US" altLang="zh-CN" sz="2400" dirty="0">
                <a:sym typeface="Wingdings" panose="05000000000000000000" pitchFamily="2" charset="2"/>
              </a:rPr>
              <a:t>Try to access it from N-mode, the process will fail.</a:t>
            </a:r>
          </a:p>
          <a:p>
            <a:pPr marL="0" indent="0">
              <a:buNone/>
            </a:pPr>
            <a:endParaRPr lang="en-US" altLang="zh-CN" sz="2400" dirty="0"/>
          </a:p>
          <a:p>
            <a:pPr marL="0" indent="0">
              <a:buNone/>
            </a:pPr>
            <a:endParaRPr lang="zh-CN" altLang="en-US" sz="2400" dirty="0"/>
          </a:p>
          <a:p>
            <a:r>
              <a:rPr lang="en-US" altLang="zh-CN" dirty="0">
                <a:sym typeface="Wingdings" panose="05000000000000000000" pitchFamily="2" charset="2"/>
              </a:rPr>
              <a:t>Encrypt plaintext into ciphertext</a:t>
            </a:r>
            <a:endParaRPr lang="zh-CN" altLang="en-US" dirty="0"/>
          </a:p>
        </p:txBody>
      </p:sp>
      <p:sp>
        <p:nvSpPr>
          <p:cNvPr id="4" name="标题 1"/>
          <p:cNvSpPr>
            <a:spLocks noGrp="1"/>
          </p:cNvSpPr>
          <p:nvPr>
            <p:ph type="title"/>
          </p:nvPr>
        </p:nvSpPr>
        <p:spPr>
          <a:xfrm>
            <a:off x="838200" y="365125"/>
            <a:ext cx="10515600" cy="1325563"/>
          </a:xfrm>
        </p:spPr>
        <p:txBody>
          <a:bodyPr/>
          <a:lstStyle/>
          <a:p>
            <a:r>
              <a:rPr lang="en-US" altLang="zh-CN" dirty="0"/>
              <a:t>Demo</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555" y="4413772"/>
            <a:ext cx="5996500" cy="1508734"/>
          </a:xfrm>
          <a:prstGeom prst="rect">
            <a:avLst/>
          </a:prstGeom>
        </p:spPr>
      </p:pic>
      <p:pic>
        <p:nvPicPr>
          <p:cNvPr id="6" name="图片 5">
            <a:extLst>
              <a:ext uri="{FF2B5EF4-FFF2-40B4-BE49-F238E27FC236}">
                <a16:creationId xmlns:a16="http://schemas.microsoft.com/office/drawing/2014/main" id="{F7F45B4F-CCF0-4F97-BF14-D6A9E9422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6555" y="2989086"/>
            <a:ext cx="4982510" cy="439914"/>
          </a:xfrm>
          <a:prstGeom prst="rect">
            <a:avLst/>
          </a:prstGeom>
        </p:spPr>
      </p:pic>
    </p:spTree>
    <p:extLst>
      <p:ext uri="{BB962C8B-B14F-4D97-AF65-F5344CB8AC3E}">
        <p14:creationId xmlns:p14="http://schemas.microsoft.com/office/powerpoint/2010/main" val="2254474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741" y="57150"/>
            <a:ext cx="4962525" cy="6743700"/>
          </a:xfrm>
          <a:prstGeom prst="rect">
            <a:avLst/>
          </a:prstGeom>
        </p:spPr>
      </p:pic>
      <p:sp>
        <p:nvSpPr>
          <p:cNvPr id="6" name="矩形 5"/>
          <p:cNvSpPr/>
          <p:nvPr/>
        </p:nvSpPr>
        <p:spPr>
          <a:xfrm>
            <a:off x="6831741" y="82898"/>
            <a:ext cx="4962525" cy="1653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31741" y="6078696"/>
            <a:ext cx="4962525" cy="70404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D19C990A-C613-4258-8118-7C70D8948560}"/>
              </a:ext>
            </a:extLst>
          </p:cNvPr>
          <p:cNvPicPr>
            <a:picLocks noChangeAspect="1"/>
          </p:cNvPicPr>
          <p:nvPr/>
        </p:nvPicPr>
        <p:blipFill rotWithShape="1">
          <a:blip r:embed="rId3">
            <a:extLst>
              <a:ext uri="{28A0092B-C50C-407E-A947-70E740481C1C}">
                <a14:useLocalDpi xmlns:a14="http://schemas.microsoft.com/office/drawing/2010/main" val="0"/>
              </a:ext>
            </a:extLst>
          </a:blip>
          <a:srcRect t="70810" r="27810"/>
          <a:stretch/>
        </p:blipFill>
        <p:spPr>
          <a:xfrm>
            <a:off x="346766" y="2562552"/>
            <a:ext cx="5876144" cy="1895857"/>
          </a:xfrm>
          <a:prstGeom prst="rect">
            <a:avLst/>
          </a:prstGeom>
        </p:spPr>
      </p:pic>
      <p:sp>
        <p:nvSpPr>
          <p:cNvPr id="9" name="矩形 8">
            <a:extLst>
              <a:ext uri="{FF2B5EF4-FFF2-40B4-BE49-F238E27FC236}">
                <a16:creationId xmlns:a16="http://schemas.microsoft.com/office/drawing/2014/main" id="{73C272EB-063C-40EF-A2C5-D926BAEAA776}"/>
              </a:ext>
            </a:extLst>
          </p:cNvPr>
          <p:cNvSpPr/>
          <p:nvPr/>
        </p:nvSpPr>
        <p:spPr>
          <a:xfrm>
            <a:off x="346766" y="3700604"/>
            <a:ext cx="5876144"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a:extLst>
              <a:ext uri="{FF2B5EF4-FFF2-40B4-BE49-F238E27FC236}">
                <a16:creationId xmlns:a16="http://schemas.microsoft.com/office/drawing/2014/main" id="{EF561DA4-EEDB-45B4-BCEC-72290194BEF5}"/>
              </a:ext>
            </a:extLst>
          </p:cNvPr>
          <p:cNvSpPr>
            <a:spLocks noGrp="1"/>
          </p:cNvSpPr>
          <p:nvPr>
            <p:ph type="title"/>
          </p:nvPr>
        </p:nvSpPr>
        <p:spPr>
          <a:xfrm>
            <a:off x="838200" y="365125"/>
            <a:ext cx="10515600" cy="1325563"/>
          </a:xfrm>
        </p:spPr>
        <p:txBody>
          <a:bodyPr/>
          <a:lstStyle/>
          <a:p>
            <a:r>
              <a:rPr lang="en-US" altLang="zh-CN" dirty="0"/>
              <a:t>Demo</a:t>
            </a:r>
            <a:endParaRPr lang="zh-CN" altLang="en-US" dirty="0"/>
          </a:p>
        </p:txBody>
      </p:sp>
    </p:spTree>
    <p:extLst>
      <p:ext uri="{BB962C8B-B14F-4D97-AF65-F5344CB8AC3E}">
        <p14:creationId xmlns:p14="http://schemas.microsoft.com/office/powerpoint/2010/main" val="3735428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26377"/>
            <a:ext cx="10515600" cy="1325563"/>
          </a:xfrm>
        </p:spPr>
        <p:txBody>
          <a:bodyPr>
            <a:normAutofit/>
          </a:bodyPr>
          <a:lstStyle/>
          <a:p>
            <a:pPr algn="ctr"/>
            <a:r>
              <a:rPr lang="en-US" altLang="zh-CN" sz="7200" dirty="0"/>
              <a:t>THANKS</a:t>
            </a:r>
            <a:endParaRPr lang="zh-CN" altLang="en-US" sz="7200" dirty="0"/>
          </a:p>
        </p:txBody>
      </p:sp>
    </p:spTree>
    <p:extLst>
      <p:ext uri="{BB962C8B-B14F-4D97-AF65-F5344CB8AC3E}">
        <p14:creationId xmlns:p14="http://schemas.microsoft.com/office/powerpoint/2010/main" val="94869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dirty="0"/>
              <a:t>Tag Memory</a:t>
            </a:r>
            <a:endParaRPr lang="zh-CN" altLang="en-US" dirty="0"/>
          </a:p>
        </p:txBody>
      </p:sp>
      <p:sp>
        <p:nvSpPr>
          <p:cNvPr id="3" name="内容占位符 2"/>
          <p:cNvSpPr>
            <a:spLocks noGrp="1"/>
          </p:cNvSpPr>
          <p:nvPr>
            <p:ph idx="1"/>
          </p:nvPr>
        </p:nvSpPr>
        <p:spPr>
          <a:xfrm>
            <a:off x="838199" y="1690688"/>
            <a:ext cx="9169959" cy="4666615"/>
          </a:xfrm>
        </p:spPr>
        <p:txBody>
          <a:bodyPr>
            <a:noAutofit/>
          </a:bodyPr>
          <a:lstStyle/>
          <a:p>
            <a:pPr marL="0" indent="0">
              <a:lnSpc>
                <a:spcPct val="100000"/>
              </a:lnSpc>
              <a:buNone/>
            </a:pPr>
            <a:r>
              <a:rPr lang="en-US" altLang="zh-CN" dirty="0"/>
              <a:t>Basic Idea:</a:t>
            </a:r>
            <a:br>
              <a:rPr lang="en-US" altLang="zh-CN" dirty="0"/>
            </a:br>
            <a:r>
              <a:rPr lang="en-US" altLang="zh-CN" dirty="0"/>
              <a:t>     Associate memory block with additional metadata(tag)</a:t>
            </a:r>
          </a:p>
          <a:p>
            <a:pPr marL="0" indent="0">
              <a:buNone/>
            </a:pPr>
            <a:r>
              <a:rPr lang="en-US" altLang="zh-CN" dirty="0"/>
              <a:t>Existing Example:</a:t>
            </a:r>
          </a:p>
          <a:p>
            <a:pPr lvl="1">
              <a:lnSpc>
                <a:spcPct val="100000"/>
              </a:lnSpc>
            </a:pPr>
            <a:r>
              <a:rPr lang="en-US" altLang="zh-CN" dirty="0"/>
              <a:t>HDFI: </a:t>
            </a:r>
            <a:r>
              <a:rPr lang="en-US" altLang="zh-CN" dirty="0">
                <a:solidFill>
                  <a:srgbClr val="FF0000"/>
                </a:solidFill>
              </a:rPr>
              <a:t>Virtually</a:t>
            </a:r>
            <a:r>
              <a:rPr lang="en-US" altLang="zh-CN" dirty="0"/>
              <a:t> extend each memory unit with an additional tag defined by data flow (2016)</a:t>
            </a:r>
          </a:p>
          <a:p>
            <a:pPr lvl="1"/>
            <a:r>
              <a:rPr lang="en-US" altLang="zh-CN" dirty="0"/>
              <a:t>Loki</a:t>
            </a:r>
            <a:r>
              <a:rPr lang="zh-CN" altLang="en-US" dirty="0"/>
              <a:t>：</a:t>
            </a:r>
            <a:r>
              <a:rPr lang="en-US" altLang="zh-CN" dirty="0"/>
              <a:t>Hardware Enforcement of Application Security Policies Using Tagged Memory (2008)</a:t>
            </a:r>
          </a:p>
          <a:p>
            <a:pPr marL="457200" lvl="1" indent="0">
              <a:buNone/>
            </a:pPr>
            <a:endParaRPr lang="en-US" altLang="zh-CN" dirty="0"/>
          </a:p>
          <a:p>
            <a:pPr marL="0" indent="0">
              <a:buNone/>
            </a:pPr>
            <a:r>
              <a:rPr lang="en-US" altLang="zh-CN" dirty="0"/>
              <a:t>Our Work:</a:t>
            </a:r>
          </a:p>
          <a:p>
            <a:pPr marL="0" indent="0">
              <a:buNone/>
            </a:pPr>
            <a:r>
              <a:rPr lang="en-US" altLang="zh-CN" dirty="0">
                <a:solidFill>
                  <a:srgbClr val="FF0000"/>
                </a:solidFill>
              </a:rPr>
              <a:t>     Hardware-based</a:t>
            </a:r>
            <a:r>
              <a:rPr lang="en-US" altLang="zh-CN" dirty="0"/>
              <a:t> tag, for fine-grained </a:t>
            </a:r>
            <a:r>
              <a:rPr lang="en-US" altLang="zh-CN" dirty="0">
                <a:solidFill>
                  <a:srgbClr val="FF0000"/>
                </a:solidFill>
              </a:rPr>
              <a:t>isolation</a:t>
            </a:r>
          </a:p>
          <a:p>
            <a:pPr marL="0" indent="0">
              <a:buNone/>
            </a:pPr>
            <a:r>
              <a:rPr lang="en-US" altLang="zh-CN" dirty="0">
                <a:solidFill>
                  <a:srgbClr val="FF0000"/>
                </a:solidFill>
              </a:rPr>
              <a:t>     Control by user</a:t>
            </a:r>
            <a:endParaRPr lang="zh-CN" altLang="en-US" dirty="0">
              <a:solidFill>
                <a:srgbClr val="FF0000"/>
              </a:solidFill>
            </a:endParaRPr>
          </a:p>
        </p:txBody>
      </p:sp>
    </p:spTree>
    <p:extLst>
      <p:ext uri="{BB962C8B-B14F-4D97-AF65-F5344CB8AC3E}">
        <p14:creationId xmlns:p14="http://schemas.microsoft.com/office/powerpoint/2010/main" val="181901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3200" b="1" dirty="0"/>
              <a:t>Tag both text &amp; data</a:t>
            </a:r>
          </a:p>
          <a:p>
            <a:pPr marL="0" indent="0">
              <a:buNone/>
            </a:pPr>
            <a:r>
              <a:rPr lang="en-US" altLang="zh-CN" sz="3200" dirty="0"/>
              <a:t>     In our work, we treat both text(code) and data as memory block and tag them. So when an instruction wants to visit some data, we can check the instruction’s tag and the data’s tag to decide whether this fetch instruction is legal or not.</a:t>
            </a:r>
          </a:p>
          <a:p>
            <a:pPr marL="0" indent="0">
              <a:buNone/>
            </a:pPr>
            <a:r>
              <a:rPr lang="en-US" altLang="zh-CN" sz="3200" dirty="0"/>
              <a:t>     Besides, there is a special tag for text,</a:t>
            </a:r>
            <a:r>
              <a:rPr lang="zh-CN" altLang="en-US" sz="3200" dirty="0"/>
              <a:t> </a:t>
            </a:r>
            <a:r>
              <a:rPr lang="en-US" altLang="zh-CN" sz="3200" dirty="0"/>
              <a:t>which will act as an entry point from N-mode to trusted mode.</a:t>
            </a:r>
            <a:endParaRPr lang="zh-CN" altLang="en-US" sz="3200" dirty="0"/>
          </a:p>
        </p:txBody>
      </p:sp>
      <p:sp>
        <p:nvSpPr>
          <p:cNvPr id="5" name="标题 1"/>
          <p:cNvSpPr>
            <a:spLocks noGrp="1"/>
          </p:cNvSpPr>
          <p:nvPr>
            <p:ph type="title"/>
          </p:nvPr>
        </p:nvSpPr>
        <p:spPr>
          <a:xfrm>
            <a:off x="838200" y="365125"/>
            <a:ext cx="10515600" cy="1325563"/>
          </a:xfrm>
        </p:spPr>
        <p:txBody>
          <a:bodyPr/>
          <a:lstStyle/>
          <a:p>
            <a:r>
              <a:rPr lang="en-US" altLang="zh-CN" dirty="0"/>
              <a:t>Design Theory</a:t>
            </a:r>
            <a:endParaRPr lang="zh-CN" altLang="en-US" dirty="0"/>
          </a:p>
        </p:txBody>
      </p:sp>
    </p:spTree>
    <p:extLst>
      <p:ext uri="{BB962C8B-B14F-4D97-AF65-F5344CB8AC3E}">
        <p14:creationId xmlns:p14="http://schemas.microsoft.com/office/powerpoint/2010/main" val="199942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 Theory -- Tag Policy</a:t>
            </a:r>
            <a:endParaRPr lang="zh-CN" altLang="en-US" dirty="0"/>
          </a:p>
        </p:txBody>
      </p:sp>
      <p:sp>
        <p:nvSpPr>
          <p:cNvPr id="3" name="内容占位符 2"/>
          <p:cNvSpPr>
            <a:spLocks noGrp="1"/>
          </p:cNvSpPr>
          <p:nvPr>
            <p:ph idx="1"/>
          </p:nvPr>
        </p:nvSpPr>
        <p:spPr>
          <a:xfrm>
            <a:off x="838200" y="1825624"/>
            <a:ext cx="10515600" cy="3959159"/>
          </a:xfrm>
        </p:spPr>
        <p:txBody>
          <a:bodyPr>
            <a:normAutofit/>
          </a:bodyPr>
          <a:lstStyle/>
          <a:p>
            <a:pPr marL="0" indent="0">
              <a:buNone/>
            </a:pPr>
            <a:r>
              <a:rPr lang="en-US" altLang="zh-CN" sz="3200" dirty="0"/>
              <a:t>2 bits tag for one word -- 4 different tags: </a:t>
            </a:r>
          </a:p>
          <a:p>
            <a:pPr lvl="1"/>
            <a:r>
              <a:rPr lang="en-US" altLang="zh-CN" sz="2800" dirty="0"/>
              <a:t>N-tag, TU-tag, TS-tag, </a:t>
            </a:r>
            <a:r>
              <a:rPr lang="en-US" altLang="zh-CN" sz="2800" dirty="0">
                <a:solidFill>
                  <a:schemeClr val="accent1">
                    <a:lumMod val="75000"/>
                  </a:schemeClr>
                </a:solidFill>
              </a:rPr>
              <a:t>TC-tag(entry point)</a:t>
            </a:r>
          </a:p>
          <a:p>
            <a:endParaRPr lang="en-US" altLang="zh-CN" sz="3200" dirty="0"/>
          </a:p>
          <a:p>
            <a:pPr marL="0" indent="0">
              <a:buNone/>
            </a:pPr>
            <a:r>
              <a:rPr lang="en-US" altLang="zh-CN" sz="3200" dirty="0"/>
              <a:t>How to Use</a:t>
            </a:r>
          </a:p>
          <a:p>
            <a:pPr lvl="1"/>
            <a:r>
              <a:rPr lang="en-US" altLang="zh-CN" sz="2800" dirty="0"/>
              <a:t>TS to Trusted OS Services, TC to their entries;</a:t>
            </a:r>
          </a:p>
          <a:p>
            <a:pPr lvl="1"/>
            <a:r>
              <a:rPr lang="en-US" altLang="zh-CN" sz="2800" dirty="0"/>
              <a:t>TU to User Secure Functions &amp; Data;</a:t>
            </a:r>
          </a:p>
          <a:p>
            <a:pPr lvl="1"/>
            <a:r>
              <a:rPr lang="en-US" altLang="zh-CN" sz="2800" dirty="0"/>
              <a:t>TC to User Secure Function Entries;</a:t>
            </a:r>
          </a:p>
        </p:txBody>
      </p:sp>
    </p:spTree>
    <p:extLst>
      <p:ext uri="{BB962C8B-B14F-4D97-AF65-F5344CB8AC3E}">
        <p14:creationId xmlns:p14="http://schemas.microsoft.com/office/powerpoint/2010/main" val="362474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 Theory -- Tag Policy</a:t>
            </a:r>
            <a:endParaRPr lang="zh-CN" altLang="en-US" dirty="0"/>
          </a:p>
        </p:txBody>
      </p:sp>
      <p:sp>
        <p:nvSpPr>
          <p:cNvPr id="3" name="内容占位符 2"/>
          <p:cNvSpPr>
            <a:spLocks noGrp="1"/>
          </p:cNvSpPr>
          <p:nvPr>
            <p:ph idx="1"/>
          </p:nvPr>
        </p:nvSpPr>
        <p:spPr>
          <a:xfrm>
            <a:off x="838200" y="1825625"/>
            <a:ext cx="10515600" cy="2419804"/>
          </a:xfrm>
        </p:spPr>
        <p:txBody>
          <a:bodyPr>
            <a:normAutofit/>
          </a:bodyPr>
          <a:lstStyle/>
          <a:p>
            <a:pPr marL="0" indent="0">
              <a:buNone/>
            </a:pPr>
            <a:r>
              <a:rPr lang="en-US" altLang="zh-CN" sz="3200" dirty="0"/>
              <a:t>Tag isolation policy</a:t>
            </a:r>
          </a:p>
          <a:p>
            <a:endParaRPr lang="en-US" altLang="zh-CN" sz="3200" dirty="0"/>
          </a:p>
          <a:p>
            <a:endParaRPr lang="en-US" altLang="zh-CN" sz="3200" dirty="0"/>
          </a:p>
          <a:p>
            <a:endParaRPr lang="en-US" altLang="zh-CN" sz="3200" dirty="0"/>
          </a:p>
        </p:txBody>
      </p:sp>
      <p:pic>
        <p:nvPicPr>
          <p:cNvPr id="6" name="图片 5"/>
          <p:cNvPicPr>
            <a:picLocks noChangeAspect="1"/>
          </p:cNvPicPr>
          <p:nvPr/>
        </p:nvPicPr>
        <p:blipFill>
          <a:blip r:embed="rId3"/>
          <a:stretch>
            <a:fillRect/>
          </a:stretch>
        </p:blipFill>
        <p:spPr>
          <a:xfrm>
            <a:off x="2070226" y="2739567"/>
            <a:ext cx="8051548" cy="1772908"/>
          </a:xfrm>
          <a:prstGeom prst="rect">
            <a:avLst/>
          </a:prstGeom>
        </p:spPr>
      </p:pic>
    </p:spTree>
    <p:extLst>
      <p:ext uri="{BB962C8B-B14F-4D97-AF65-F5344CB8AC3E}">
        <p14:creationId xmlns:p14="http://schemas.microsoft.com/office/powerpoint/2010/main" val="410677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 Theory -- Tag Policy</a:t>
            </a:r>
            <a:endParaRPr lang="zh-CN" altLang="en-US" dirty="0"/>
          </a:p>
        </p:txBody>
      </p:sp>
      <p:sp>
        <p:nvSpPr>
          <p:cNvPr id="4" name="圆角矩形 3"/>
          <p:cNvSpPr/>
          <p:nvPr/>
        </p:nvSpPr>
        <p:spPr>
          <a:xfrm>
            <a:off x="2296391" y="2320637"/>
            <a:ext cx="7599218" cy="360218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37947" y="4792393"/>
            <a:ext cx="1004455" cy="1200329"/>
          </a:xfrm>
          <a:prstGeom prst="rect">
            <a:avLst/>
          </a:prstGeom>
          <a:noFill/>
        </p:spPr>
        <p:txBody>
          <a:bodyPr wrap="square" rtlCol="0">
            <a:spAutoFit/>
          </a:bodyPr>
          <a:lstStyle/>
          <a:p>
            <a:r>
              <a:rPr lang="en-US" altLang="zh-CN" sz="7200" dirty="0"/>
              <a:t>N</a:t>
            </a:r>
            <a:endParaRPr lang="zh-CN" altLang="en-US" sz="7200" dirty="0"/>
          </a:p>
        </p:txBody>
      </p:sp>
      <p:sp>
        <p:nvSpPr>
          <p:cNvPr id="6" name="矩形 5"/>
          <p:cNvSpPr/>
          <p:nvPr/>
        </p:nvSpPr>
        <p:spPr>
          <a:xfrm>
            <a:off x="3158835" y="353983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Code</a:t>
            </a:r>
            <a:endParaRPr lang="zh-CN" altLang="en-US" sz="2400" dirty="0">
              <a:solidFill>
                <a:schemeClr val="tx1"/>
              </a:solidFill>
            </a:endParaRPr>
          </a:p>
        </p:txBody>
      </p:sp>
      <p:sp>
        <p:nvSpPr>
          <p:cNvPr id="7" name="矩形 6"/>
          <p:cNvSpPr/>
          <p:nvPr/>
        </p:nvSpPr>
        <p:spPr>
          <a:xfrm>
            <a:off x="3158834" y="2819616"/>
            <a:ext cx="2313709" cy="54725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OS</a:t>
            </a:r>
            <a:endParaRPr lang="zh-CN" altLang="en-US" sz="3600" dirty="0">
              <a:solidFill>
                <a:schemeClr val="tx1"/>
              </a:solidFill>
            </a:endParaRPr>
          </a:p>
        </p:txBody>
      </p:sp>
      <p:sp>
        <p:nvSpPr>
          <p:cNvPr id="8" name="矩形 7"/>
          <p:cNvSpPr/>
          <p:nvPr/>
        </p:nvSpPr>
        <p:spPr>
          <a:xfrm>
            <a:off x="3158834" y="498027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Data</a:t>
            </a:r>
            <a:endParaRPr lang="zh-CN" altLang="en-US" sz="2400" dirty="0">
              <a:solidFill>
                <a:schemeClr val="tx1"/>
              </a:solidFill>
            </a:endParaRPr>
          </a:p>
        </p:txBody>
      </p:sp>
      <p:sp>
        <p:nvSpPr>
          <p:cNvPr id="9" name="矩形 8"/>
          <p:cNvSpPr/>
          <p:nvPr/>
        </p:nvSpPr>
        <p:spPr>
          <a:xfrm>
            <a:off x="3158833" y="426005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Code</a:t>
            </a:r>
            <a:endParaRPr lang="zh-CN" altLang="en-US" sz="2400" dirty="0">
              <a:solidFill>
                <a:schemeClr val="tx1"/>
              </a:solidFill>
            </a:endParaRPr>
          </a:p>
        </p:txBody>
      </p:sp>
      <p:sp>
        <p:nvSpPr>
          <p:cNvPr id="10" name="矩形 9"/>
          <p:cNvSpPr/>
          <p:nvPr/>
        </p:nvSpPr>
        <p:spPr>
          <a:xfrm>
            <a:off x="6761016" y="353983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761015" y="281961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61015" y="498027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761014" y="426005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153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 Theory -- Tag Policy</a:t>
            </a:r>
            <a:endParaRPr lang="zh-CN" altLang="en-US" dirty="0"/>
          </a:p>
        </p:txBody>
      </p:sp>
      <p:sp>
        <p:nvSpPr>
          <p:cNvPr id="4" name="圆角矩形 3"/>
          <p:cNvSpPr/>
          <p:nvPr/>
        </p:nvSpPr>
        <p:spPr>
          <a:xfrm>
            <a:off x="2296391" y="2320637"/>
            <a:ext cx="7599218" cy="360218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37934" y="4807310"/>
            <a:ext cx="1004455" cy="1200329"/>
          </a:xfrm>
          <a:prstGeom prst="rect">
            <a:avLst/>
          </a:prstGeom>
          <a:noFill/>
        </p:spPr>
        <p:txBody>
          <a:bodyPr wrap="square" rtlCol="0">
            <a:spAutoFit/>
          </a:bodyPr>
          <a:lstStyle/>
          <a:p>
            <a:r>
              <a:rPr lang="en-US" altLang="zh-CN" sz="7200" dirty="0"/>
              <a:t>N</a:t>
            </a:r>
            <a:endParaRPr lang="zh-CN" altLang="en-US" sz="7200" dirty="0"/>
          </a:p>
        </p:txBody>
      </p:sp>
      <p:sp>
        <p:nvSpPr>
          <p:cNvPr id="6" name="矩形 5"/>
          <p:cNvSpPr/>
          <p:nvPr/>
        </p:nvSpPr>
        <p:spPr>
          <a:xfrm>
            <a:off x="3158835" y="353983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Code</a:t>
            </a:r>
            <a:endParaRPr lang="zh-CN" altLang="en-US" sz="2400" dirty="0">
              <a:solidFill>
                <a:schemeClr val="tx1"/>
              </a:solidFill>
            </a:endParaRPr>
          </a:p>
        </p:txBody>
      </p:sp>
      <p:sp>
        <p:nvSpPr>
          <p:cNvPr id="8" name="矩形 7"/>
          <p:cNvSpPr/>
          <p:nvPr/>
        </p:nvSpPr>
        <p:spPr>
          <a:xfrm>
            <a:off x="3158834" y="498027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58833" y="426005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158830" y="426005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Code</a:t>
            </a:r>
            <a:endParaRPr lang="zh-CN" altLang="en-US" sz="2400" dirty="0">
              <a:solidFill>
                <a:schemeClr val="tx1"/>
              </a:solidFill>
            </a:endParaRPr>
          </a:p>
        </p:txBody>
      </p:sp>
      <p:sp>
        <p:nvSpPr>
          <p:cNvPr id="23" name="矩形 22"/>
          <p:cNvSpPr/>
          <p:nvPr/>
        </p:nvSpPr>
        <p:spPr>
          <a:xfrm>
            <a:off x="3158828" y="4983955"/>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Data</a:t>
            </a:r>
            <a:endParaRPr lang="zh-CN" altLang="en-US" sz="2400" dirty="0">
              <a:solidFill>
                <a:schemeClr val="tx1"/>
              </a:solidFill>
            </a:endParaRPr>
          </a:p>
        </p:txBody>
      </p:sp>
      <p:sp>
        <p:nvSpPr>
          <p:cNvPr id="27" name="矩形 26"/>
          <p:cNvSpPr/>
          <p:nvPr/>
        </p:nvSpPr>
        <p:spPr>
          <a:xfrm>
            <a:off x="6761008" y="2819615"/>
            <a:ext cx="2313713" cy="5472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Tag Server</a:t>
            </a:r>
            <a:endParaRPr lang="zh-CN" altLang="en-US" sz="3200" dirty="0">
              <a:solidFill>
                <a:schemeClr val="tx1"/>
              </a:solidFill>
            </a:endParaRPr>
          </a:p>
        </p:txBody>
      </p:sp>
      <p:sp>
        <p:nvSpPr>
          <p:cNvPr id="36" name="矩形 35"/>
          <p:cNvSpPr/>
          <p:nvPr/>
        </p:nvSpPr>
        <p:spPr>
          <a:xfrm>
            <a:off x="6760998" y="4983954"/>
            <a:ext cx="2313717" cy="5472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Trust Data</a:t>
            </a:r>
            <a:endParaRPr lang="zh-CN" altLang="en-US" sz="2800" dirty="0">
              <a:solidFill>
                <a:schemeClr val="tx1"/>
              </a:solidFill>
            </a:endParaRPr>
          </a:p>
        </p:txBody>
      </p:sp>
      <p:sp>
        <p:nvSpPr>
          <p:cNvPr id="37" name="矩形 36"/>
          <p:cNvSpPr/>
          <p:nvPr/>
        </p:nvSpPr>
        <p:spPr>
          <a:xfrm>
            <a:off x="3158834" y="2819616"/>
            <a:ext cx="2313709" cy="54725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OS</a:t>
            </a:r>
            <a:endParaRPr lang="zh-CN" altLang="en-US" sz="4000" dirty="0">
              <a:solidFill>
                <a:schemeClr val="tx1"/>
              </a:solidFill>
            </a:endParaRPr>
          </a:p>
        </p:txBody>
      </p:sp>
      <p:grpSp>
        <p:nvGrpSpPr>
          <p:cNvPr id="3" name="组合 2">
            <a:extLst>
              <a:ext uri="{FF2B5EF4-FFF2-40B4-BE49-F238E27FC236}">
                <a16:creationId xmlns:a16="http://schemas.microsoft.com/office/drawing/2014/main" id="{81B41BE3-4025-41B3-97DF-1D65DEEA0AE0}"/>
              </a:ext>
            </a:extLst>
          </p:cNvPr>
          <p:cNvGrpSpPr/>
          <p:nvPr/>
        </p:nvGrpSpPr>
        <p:grpSpPr>
          <a:xfrm>
            <a:off x="6760996" y="3539834"/>
            <a:ext cx="2313719" cy="547257"/>
            <a:chOff x="6760996" y="3539834"/>
            <a:chExt cx="2313719" cy="547257"/>
          </a:xfrm>
        </p:grpSpPr>
        <p:grpSp>
          <p:nvGrpSpPr>
            <p:cNvPr id="16" name="组合 15"/>
            <p:cNvGrpSpPr/>
            <p:nvPr/>
          </p:nvGrpSpPr>
          <p:grpSpPr>
            <a:xfrm>
              <a:off x="6760998" y="3539835"/>
              <a:ext cx="2313717" cy="547256"/>
              <a:chOff x="3158826" y="2819615"/>
              <a:chExt cx="2313717" cy="547256"/>
            </a:xfrm>
          </p:grpSpPr>
          <p:sp>
            <p:nvSpPr>
              <p:cNvPr id="17" name="矩形 16"/>
              <p:cNvSpPr/>
              <p:nvPr/>
            </p:nvSpPr>
            <p:spPr>
              <a:xfrm>
                <a:off x="3158834" y="2819616"/>
                <a:ext cx="2313709" cy="547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58826" y="2819615"/>
                <a:ext cx="2313715" cy="5472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Trust Code</a:t>
                </a:r>
                <a:endParaRPr lang="zh-CN" altLang="en-US" sz="2400" dirty="0">
                  <a:solidFill>
                    <a:schemeClr val="tx1"/>
                  </a:solidFill>
                </a:endParaRPr>
              </a:p>
            </p:txBody>
          </p:sp>
        </p:grpSp>
        <p:grpSp>
          <p:nvGrpSpPr>
            <p:cNvPr id="38" name="组合 37"/>
            <p:cNvGrpSpPr/>
            <p:nvPr/>
          </p:nvGrpSpPr>
          <p:grpSpPr>
            <a:xfrm>
              <a:off x="6760996" y="3539834"/>
              <a:ext cx="727385" cy="547256"/>
              <a:chOff x="3158826" y="2819615"/>
              <a:chExt cx="2313717" cy="547256"/>
            </a:xfrm>
            <a:solidFill>
              <a:schemeClr val="bg2"/>
            </a:solidFill>
          </p:grpSpPr>
          <p:sp>
            <p:nvSpPr>
              <p:cNvPr id="39" name="矩形 38"/>
              <p:cNvSpPr/>
              <p:nvPr/>
            </p:nvSpPr>
            <p:spPr>
              <a:xfrm>
                <a:off x="3158834" y="2819616"/>
                <a:ext cx="2313709" cy="54725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158826" y="2819615"/>
                <a:ext cx="2313715" cy="54725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TC</a:t>
                </a:r>
                <a:endParaRPr lang="zh-CN" altLang="en-US" sz="2400" dirty="0">
                  <a:solidFill>
                    <a:schemeClr val="tx1"/>
                  </a:solidFill>
                </a:endParaRPr>
              </a:p>
            </p:txBody>
          </p:sp>
        </p:grpSp>
      </p:grpSp>
      <p:grpSp>
        <p:nvGrpSpPr>
          <p:cNvPr id="7" name="组合 6">
            <a:extLst>
              <a:ext uri="{FF2B5EF4-FFF2-40B4-BE49-F238E27FC236}">
                <a16:creationId xmlns:a16="http://schemas.microsoft.com/office/drawing/2014/main" id="{23560166-570B-48F7-BF12-97C28A3A1112}"/>
              </a:ext>
            </a:extLst>
          </p:cNvPr>
          <p:cNvGrpSpPr/>
          <p:nvPr/>
        </p:nvGrpSpPr>
        <p:grpSpPr>
          <a:xfrm>
            <a:off x="6760995" y="4260053"/>
            <a:ext cx="2313722" cy="547257"/>
            <a:chOff x="6760995" y="4260053"/>
            <a:chExt cx="2313722" cy="547257"/>
          </a:xfrm>
        </p:grpSpPr>
        <p:sp>
          <p:nvSpPr>
            <p:cNvPr id="33" name="矩形 32"/>
            <p:cNvSpPr/>
            <p:nvPr/>
          </p:nvSpPr>
          <p:spPr>
            <a:xfrm>
              <a:off x="6760998" y="4260055"/>
              <a:ext cx="2313719" cy="5472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Trust Code</a:t>
              </a:r>
              <a:endParaRPr lang="zh-CN" altLang="en-US" sz="2400" dirty="0"/>
            </a:p>
          </p:txBody>
        </p:sp>
        <p:grpSp>
          <p:nvGrpSpPr>
            <p:cNvPr id="41" name="组合 40"/>
            <p:cNvGrpSpPr/>
            <p:nvPr/>
          </p:nvGrpSpPr>
          <p:grpSpPr>
            <a:xfrm>
              <a:off x="6760995" y="4260053"/>
              <a:ext cx="727385" cy="547256"/>
              <a:chOff x="3158826" y="2819615"/>
              <a:chExt cx="2313717" cy="547256"/>
            </a:xfrm>
            <a:solidFill>
              <a:schemeClr val="bg2"/>
            </a:solidFill>
          </p:grpSpPr>
          <p:sp>
            <p:nvSpPr>
              <p:cNvPr id="42" name="矩形 41"/>
              <p:cNvSpPr/>
              <p:nvPr/>
            </p:nvSpPr>
            <p:spPr>
              <a:xfrm>
                <a:off x="3158834" y="2819616"/>
                <a:ext cx="2313709" cy="54725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矩形 42"/>
              <p:cNvSpPr/>
              <p:nvPr/>
            </p:nvSpPr>
            <p:spPr>
              <a:xfrm>
                <a:off x="3158826" y="2819615"/>
                <a:ext cx="2313715" cy="54725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TC</a:t>
                </a:r>
                <a:endParaRPr lang="zh-CN" altLang="en-US" sz="2400" dirty="0">
                  <a:solidFill>
                    <a:schemeClr val="tx1"/>
                  </a:solidFill>
                </a:endParaRPr>
              </a:p>
            </p:txBody>
          </p:sp>
        </p:grpSp>
      </p:grpSp>
    </p:spTree>
    <p:extLst>
      <p:ext uri="{BB962C8B-B14F-4D97-AF65-F5344CB8AC3E}">
        <p14:creationId xmlns:p14="http://schemas.microsoft.com/office/powerpoint/2010/main" val="356568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t>Tag Update Policy</a:t>
            </a:r>
            <a:endParaRPr lang="zh-CN" altLang="en-US" dirty="0"/>
          </a:p>
        </p:txBody>
      </p:sp>
      <p:sp>
        <p:nvSpPr>
          <p:cNvPr id="4" name="标题 1"/>
          <p:cNvSpPr>
            <a:spLocks noGrp="1"/>
          </p:cNvSpPr>
          <p:nvPr>
            <p:ph type="title"/>
          </p:nvPr>
        </p:nvSpPr>
        <p:spPr>
          <a:xfrm>
            <a:off x="838200" y="365125"/>
            <a:ext cx="10515600" cy="1325563"/>
          </a:xfrm>
        </p:spPr>
        <p:txBody>
          <a:bodyPr/>
          <a:lstStyle/>
          <a:p>
            <a:r>
              <a:rPr lang="en-US" altLang="zh-CN" dirty="0"/>
              <a:t>Design Theory -- Tag Policy</a:t>
            </a:r>
            <a:endParaRPr lang="zh-CN" altLang="en-US" dirty="0"/>
          </a:p>
        </p:txBody>
      </p:sp>
      <p:pic>
        <p:nvPicPr>
          <p:cNvPr id="5" name="图片 4"/>
          <p:cNvPicPr>
            <a:picLocks noChangeAspect="1"/>
          </p:cNvPicPr>
          <p:nvPr/>
        </p:nvPicPr>
        <p:blipFill rotWithShape="1">
          <a:blip r:embed="rId3"/>
          <a:srcRect t="31150"/>
          <a:stretch/>
        </p:blipFill>
        <p:spPr>
          <a:xfrm>
            <a:off x="1864385" y="2552401"/>
            <a:ext cx="8463230" cy="2101080"/>
          </a:xfrm>
          <a:prstGeom prst="rect">
            <a:avLst/>
          </a:prstGeom>
        </p:spPr>
      </p:pic>
    </p:spTree>
    <p:extLst>
      <p:ext uri="{BB962C8B-B14F-4D97-AF65-F5344CB8AC3E}">
        <p14:creationId xmlns:p14="http://schemas.microsoft.com/office/powerpoint/2010/main" val="342805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44D43-1871-4EB6-A58D-44008B8CCACE}"/>
              </a:ext>
            </a:extLst>
          </p:cNvPr>
          <p:cNvSpPr>
            <a:spLocks noGrp="1"/>
          </p:cNvSpPr>
          <p:nvPr>
            <p:ph type="title"/>
          </p:nvPr>
        </p:nvSpPr>
        <p:spPr/>
        <p:txBody>
          <a:bodyPr/>
          <a:lstStyle/>
          <a:p>
            <a:r>
              <a:rPr lang="en-US" altLang="zh-CN" dirty="0"/>
              <a:t>DETAILS – Tag-aware Instructions</a:t>
            </a:r>
            <a:endParaRPr lang="zh-CN" altLang="en-US" dirty="0"/>
          </a:p>
        </p:txBody>
      </p:sp>
      <p:sp>
        <p:nvSpPr>
          <p:cNvPr id="3" name="内容占位符 2">
            <a:extLst>
              <a:ext uri="{FF2B5EF4-FFF2-40B4-BE49-F238E27FC236}">
                <a16:creationId xmlns:a16="http://schemas.microsoft.com/office/drawing/2014/main" id="{4DBC6A7F-07FC-4F52-97A5-55A005DCD81B}"/>
              </a:ext>
            </a:extLst>
          </p:cNvPr>
          <p:cNvSpPr>
            <a:spLocks noGrp="1"/>
          </p:cNvSpPr>
          <p:nvPr>
            <p:ph idx="1"/>
          </p:nvPr>
        </p:nvSpPr>
        <p:spPr/>
        <p:txBody>
          <a:bodyPr/>
          <a:lstStyle/>
          <a:p>
            <a:pPr marL="0" indent="0">
              <a:lnSpc>
                <a:spcPct val="100000"/>
              </a:lnSpc>
              <a:buNone/>
            </a:pPr>
            <a:r>
              <a:rPr lang="en-US" altLang="zh-CN" dirty="0"/>
              <a:t>Checked Load/Store Instruction</a:t>
            </a:r>
          </a:p>
          <a:p>
            <a:pPr lvl="1">
              <a:lnSpc>
                <a:spcPct val="100000"/>
              </a:lnSpc>
            </a:pPr>
            <a:r>
              <a:rPr lang="en-US" altLang="zh-CN" dirty="0"/>
              <a:t>riscv-tools/ riscv-opcodes / opcodes-custom</a:t>
            </a:r>
          </a:p>
          <a:p>
            <a:pPr lvl="1">
              <a:lnSpc>
                <a:spcPct val="100000"/>
              </a:lnSpc>
            </a:pPr>
            <a:r>
              <a:rPr lang="en-US" altLang="zh-CN" dirty="0"/>
              <a:t>LCT</a:t>
            </a:r>
            <a:r>
              <a:rPr lang="zh-CN" altLang="en-US" dirty="0"/>
              <a:t>（</a:t>
            </a:r>
            <a:r>
              <a:rPr lang="en-US" altLang="zh-CN" dirty="0"/>
              <a:t>Load with Check Tag</a:t>
            </a:r>
            <a:r>
              <a:rPr lang="zh-CN" altLang="en-US" dirty="0"/>
              <a:t>）</a:t>
            </a:r>
            <a:endParaRPr lang="en-US" altLang="zh-CN" dirty="0"/>
          </a:p>
          <a:p>
            <a:pPr lvl="2">
              <a:lnSpc>
                <a:spcPct val="100000"/>
              </a:lnSpc>
            </a:pPr>
            <a:r>
              <a:rPr lang="en-US" altLang="zh-CN" sz="2400" dirty="0"/>
              <a:t>E.g. </a:t>
            </a:r>
            <a:r>
              <a:rPr lang="en-US" altLang="zh-CN" sz="2400" dirty="0" err="1"/>
              <a:t>lwct</a:t>
            </a:r>
            <a:r>
              <a:rPr lang="en-US" altLang="zh-CN" sz="2400" dirty="0"/>
              <a:t> </a:t>
            </a:r>
            <a:r>
              <a:rPr lang="en-US" altLang="zh-CN" sz="2400" dirty="0" err="1"/>
              <a:t>ut</a:t>
            </a:r>
            <a:r>
              <a:rPr lang="en-US" altLang="zh-CN" sz="2400" dirty="0"/>
              <a:t>, a1, 0(a0)</a:t>
            </a:r>
          </a:p>
          <a:p>
            <a:pPr lvl="1">
              <a:lnSpc>
                <a:spcPct val="100000"/>
              </a:lnSpc>
            </a:pPr>
            <a:r>
              <a:rPr lang="en-US" altLang="zh-CN" dirty="0"/>
              <a:t>SCT</a:t>
            </a:r>
            <a:r>
              <a:rPr lang="zh-CN" altLang="en-US" dirty="0"/>
              <a:t>（</a:t>
            </a:r>
            <a:r>
              <a:rPr lang="en-US" altLang="zh-CN" dirty="0"/>
              <a:t>Store with Check Tag</a:t>
            </a:r>
            <a:r>
              <a:rPr lang="zh-CN" altLang="en-US" dirty="0"/>
              <a:t>）</a:t>
            </a:r>
            <a:endParaRPr lang="en-US" altLang="zh-CN" dirty="0"/>
          </a:p>
          <a:p>
            <a:pPr lvl="2">
              <a:lnSpc>
                <a:spcPct val="100000"/>
              </a:lnSpc>
            </a:pPr>
            <a:r>
              <a:rPr lang="en-US" altLang="zh-CN" sz="2400" dirty="0"/>
              <a:t>E.g. </a:t>
            </a:r>
            <a:r>
              <a:rPr lang="en-US" altLang="zh-CN" sz="2400" dirty="0" err="1"/>
              <a:t>swct</a:t>
            </a:r>
            <a:r>
              <a:rPr lang="en-US" altLang="zh-CN" sz="2400" dirty="0"/>
              <a:t> n, </a:t>
            </a:r>
            <a:r>
              <a:rPr lang="en-US" altLang="zh-CN" sz="2400" dirty="0" err="1"/>
              <a:t>ut</a:t>
            </a:r>
            <a:r>
              <a:rPr lang="en-US" altLang="zh-CN" sz="2400" dirty="0"/>
              <a:t>, a1, 0(a0)</a:t>
            </a:r>
          </a:p>
          <a:p>
            <a:pPr lvl="1"/>
            <a:endParaRPr lang="en-US" altLang="zh-CN" dirty="0"/>
          </a:p>
        </p:txBody>
      </p:sp>
      <p:pic>
        <p:nvPicPr>
          <p:cNvPr id="4" name="图片 3">
            <a:extLst>
              <a:ext uri="{FF2B5EF4-FFF2-40B4-BE49-F238E27FC236}">
                <a16:creationId xmlns:a16="http://schemas.microsoft.com/office/drawing/2014/main" id="{E47A4F8A-8FE4-4C74-BF5A-2878B0636D5E}"/>
              </a:ext>
            </a:extLst>
          </p:cNvPr>
          <p:cNvPicPr>
            <a:picLocks noChangeAspect="1"/>
          </p:cNvPicPr>
          <p:nvPr/>
        </p:nvPicPr>
        <p:blipFill>
          <a:blip r:embed="rId3"/>
          <a:stretch>
            <a:fillRect/>
          </a:stretch>
        </p:blipFill>
        <p:spPr>
          <a:xfrm>
            <a:off x="4166126" y="4508306"/>
            <a:ext cx="7818798" cy="2202371"/>
          </a:xfrm>
          <a:prstGeom prst="rect">
            <a:avLst/>
          </a:prstGeom>
        </p:spPr>
      </p:pic>
      <p:sp>
        <p:nvSpPr>
          <p:cNvPr id="5" name="矩形 4"/>
          <p:cNvSpPr/>
          <p:nvPr/>
        </p:nvSpPr>
        <p:spPr>
          <a:xfrm>
            <a:off x="4024745" y="5146964"/>
            <a:ext cx="7869382" cy="976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46415" y="5250875"/>
            <a:ext cx="637310" cy="325581"/>
          </a:xfrm>
          <a:prstGeom prst="rect">
            <a:avLst/>
          </a:prstGeom>
          <a:solidFill>
            <a:schemeClr val="accent2">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FF0000"/>
                </a:solidFill>
              </a:rPr>
              <a:t>Tag[1:0]</a:t>
            </a:r>
            <a:endParaRPr lang="zh-CN" altLang="en-US" sz="1100" dirty="0">
              <a:solidFill>
                <a:srgbClr val="FF0000"/>
              </a:solidFill>
            </a:endParaRPr>
          </a:p>
        </p:txBody>
      </p:sp>
      <p:sp>
        <p:nvSpPr>
          <p:cNvPr id="9" name="矩形 8">
            <a:extLst>
              <a:ext uri="{FF2B5EF4-FFF2-40B4-BE49-F238E27FC236}">
                <a16:creationId xmlns:a16="http://schemas.microsoft.com/office/drawing/2014/main" id="{EDB733B2-0ADA-4F44-AFC5-8573B940DC62}"/>
              </a:ext>
            </a:extLst>
          </p:cNvPr>
          <p:cNvSpPr/>
          <p:nvPr/>
        </p:nvSpPr>
        <p:spPr>
          <a:xfrm>
            <a:off x="4246415" y="5719986"/>
            <a:ext cx="637310" cy="325581"/>
          </a:xfrm>
          <a:prstGeom prst="rect">
            <a:avLst/>
          </a:prstGeom>
          <a:solidFill>
            <a:schemeClr val="accent2">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FF0000"/>
                </a:solidFill>
              </a:rPr>
              <a:t>Tag[1:0]</a:t>
            </a:r>
            <a:endParaRPr lang="zh-CN" altLang="en-US" sz="1100" dirty="0">
              <a:solidFill>
                <a:srgbClr val="FF0000"/>
              </a:solidFill>
            </a:endParaRPr>
          </a:p>
        </p:txBody>
      </p:sp>
    </p:spTree>
    <p:extLst>
      <p:ext uri="{BB962C8B-B14F-4D97-AF65-F5344CB8AC3E}">
        <p14:creationId xmlns:p14="http://schemas.microsoft.com/office/powerpoint/2010/main" val="25070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595</Words>
  <Application>Microsoft Office PowerPoint</Application>
  <PresentationFormat>宽屏</PresentationFormat>
  <Paragraphs>116</Paragraphs>
  <Slides>17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Arial</vt:lpstr>
      <vt:lpstr>Cambria Math</vt:lpstr>
      <vt:lpstr>Leelawadee UI</vt:lpstr>
      <vt:lpstr>Office 主题​​</vt:lpstr>
      <vt:lpstr>SUNFLOWER: A Trust Execution Environment on RISCV Based on Tagged Memory</vt:lpstr>
      <vt:lpstr>Tag Memory</vt:lpstr>
      <vt:lpstr>Design Theory</vt:lpstr>
      <vt:lpstr>Design Theory -- Tag Policy</vt:lpstr>
      <vt:lpstr>Design Theory -- Tag Policy</vt:lpstr>
      <vt:lpstr>Design Theory -- Tag Policy</vt:lpstr>
      <vt:lpstr>Design Theory -- Tag Policy</vt:lpstr>
      <vt:lpstr>Design Theory -- Tag Policy</vt:lpstr>
      <vt:lpstr>DETAILS – Tag-aware Instructions</vt:lpstr>
      <vt:lpstr>DETAILS – Add Tag</vt:lpstr>
      <vt:lpstr>DETAILS – Trust Server</vt:lpstr>
      <vt:lpstr>Demo</vt:lpstr>
      <vt:lpstr>Demo</vt:lpstr>
      <vt:lpstr>Demo</vt:lpstr>
      <vt:lpstr>Demo</vt:lpstr>
      <vt:lpstr>Demo</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SUNFLOWER: Tagged memory aided TEE based on RISC-V</dc:title>
  <dc:creator>Duan Yuxuan</dc:creator>
  <cp:lastModifiedBy>0308 Phantom</cp:lastModifiedBy>
  <cp:revision>55</cp:revision>
  <dcterms:created xsi:type="dcterms:W3CDTF">2019-04-08T13:46:28Z</dcterms:created>
  <dcterms:modified xsi:type="dcterms:W3CDTF">2019-04-09T05:41:10Z</dcterms:modified>
</cp:coreProperties>
</file>