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1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DB49-D9C8-450E-BE46-79698F24D5E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2468-E1DA-47C7-87D9-878A75E9B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TIMBER-V supports four security 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system and apps live in the normal N-domains, which are considered untrusted. The N domains support the traditional split between user (U-mode) and supervisor (S-mode) and allow existing code to run without modification (goal G3).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 memory is protected via fine-grained memory tagging, which creates islands of trusted memory inside the N-domains.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 user mode (TU-mode) can be leveraged for isolated execution environments, called enclaves.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trusted supervisor mode (TS-mode) allows to run a trust manager like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augmenting the untrusted operating system with trusted services.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TIMBER-V combines security domain isolation with MPU based process isolation. The trusted domains are protected by a strict tagged memory policy, which we denote as tag isolation. Individual processes or enclaves are protected via MPU isolation. Memory accesses are only permitted if both mechanisms agree . This allows a variety of different programming models, as demanded by goal G2. For example, we achieve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TrustZone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[3] security split via memory tags, however with much finer and highly dynamic isolation boundaries. Also, TIMBER-V can embed enclaves directly in user processes, as done in Intel SGX-like designs [37], however, again with the benefits of tagged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2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not cleanly separated, this would allow confusion attacks between </a:t>
            </a:r>
            <a:r>
              <a:rPr lang="en-US" altLang="zh-CN" dirty="0" err="1"/>
              <a:t>TUenter</a:t>
            </a:r>
            <a:r>
              <a:rPr lang="en-US" altLang="zh-CN" dirty="0"/>
              <a:t> and </a:t>
            </a:r>
            <a:r>
              <a:rPr lang="en-US" altLang="zh-CN" dirty="0" err="1"/>
              <a:t>TSenter</a:t>
            </a:r>
            <a:r>
              <a:rPr lang="en-US" altLang="zh-CN" dirty="0"/>
              <a:t>. For example, an attacker could spawn a malicious enclave (TU-mode). While this malicious</a:t>
            </a:r>
          </a:p>
          <a:p>
            <a:r>
              <a:rPr lang="en-US" altLang="zh-CN" dirty="0"/>
              <a:t>enclave normally cannot access other benign enclaves, the attacker could invoke the enclave via a </a:t>
            </a:r>
            <a:r>
              <a:rPr lang="en-US" altLang="zh-CN" dirty="0" err="1"/>
              <a:t>TSenter</a:t>
            </a:r>
            <a:r>
              <a:rPr lang="en-US" altLang="zh-CN" dirty="0"/>
              <a:t> from S-mode rather than a </a:t>
            </a:r>
            <a:r>
              <a:rPr lang="en-US" altLang="zh-CN" dirty="0" err="1"/>
              <a:t>TUenter</a:t>
            </a:r>
            <a:r>
              <a:rPr lang="en-US" altLang="zh-CN" dirty="0"/>
              <a:t> from U-mode. Hence, the malicious</a:t>
            </a:r>
          </a:p>
          <a:p>
            <a:r>
              <a:rPr lang="en-US" altLang="zh-CN" dirty="0"/>
              <a:t>enclave would execute in higher-privileged TS-mode, thus undermining all of </a:t>
            </a:r>
            <a:r>
              <a:rPr lang="en-US" altLang="zh-CN" dirty="0" err="1"/>
              <a:t>TagRoot’s</a:t>
            </a:r>
            <a:r>
              <a:rPr lang="en-US" altLang="zh-CN" dirty="0"/>
              <a:t> security guarantees. We prevent such attacks by constraining horizontal transitions to MPU</a:t>
            </a:r>
          </a:p>
          <a:p>
            <a:r>
              <a:rPr lang="en-US" altLang="zh-CN" dirty="0"/>
              <a:t>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</a:t>
            </a:r>
          </a:p>
          <a:p>
            <a:r>
              <a:rPr lang="en-US" altLang="zh-CN" dirty="0"/>
              <a:t>manipulated from the untrusted OS. Again, this resembles supervisor mode execution prevention [29].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every memory access, a hardware tag engine ensures that trusted memory cannot be accessed from untrusted code (</a:t>
            </a:r>
            <a:r>
              <a:rPr lang="en-US" altLang="zh-CN" dirty="0" err="1"/>
              <a:t>i</a:t>
            </a:r>
            <a:r>
              <a:rPr lang="en-US" altLang="zh-CN" dirty="0"/>
              <a:t>). Moreover, trusted supervisor memory (TS-tag) used for </a:t>
            </a:r>
            <a:r>
              <a:rPr lang="en-US" altLang="zh-CN" dirty="0" err="1"/>
              <a:t>TagRoot</a:t>
            </a:r>
            <a:r>
              <a:rPr lang="en-US" altLang="zh-CN" dirty="0"/>
              <a:t> cannot be accessed from enclaves (TU-tag). In contrast, trusted domains can access lesser trusted memory (ii), as long as the MPU isolation policy allows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35C0-0C2D-4EC3-BADF-AE5BD0A04F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1026" name="Picture 2" descr="*opcodes &#10;67 sd &#10;68 &#10;fence &#10;69 &#10;fence . t &#10;Itag &#10;72 &#10;73 sta &#10;74 &#10;tmm12ht &#10;31. &#10;31 &#10;rs2 tmm1210 14..12=3 &#10;rsl &#10;.28=tgnore pred succ &#10;.. 28=tgnore 27..20=tgnore &#10;19. .15=tgnore 14. &#10;19. .15=tgnore 14 &#10;. 12=0 11. &#10;..12=1 11. • &#10;.7=tgnore 6. &#10;.7=vgnore6 — &#10;. 2=-exe3 1. .e-3 &#10;.. 2-exo 1. .e-3 &#10;rd rsl &#10;tmm12ht &#10;rsl &#10;tmm12 14..12=0 6..2=0X15 1..0=3 &#10;rs2 tmm1210 14..12=1 6..2=0x15 1..0=3 ">
            <a:extLst>
              <a:ext uri="{FF2B5EF4-FFF2-40B4-BE49-F238E27FC236}">
                <a16:creationId xmlns:a16="http://schemas.microsoft.com/office/drawing/2014/main" id="{DA860683-898B-43F4-ABC3-9F529F373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583223" cy="18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codes-custom &#10;1 # custom e &#10;lbct &#10;2 &#10;Ihct &#10;3 &#10;Iwct &#10;4 &#10;Idct &#10;5 &#10;lbuct &#10;6 &#10;Ihuct &#10;7 &#10;lwuct &#10;8 &#10;9 Iłł &#10;1 # cus &#10;sbct &#10;2 &#10;shct &#10;3 &#10;swct &#10;4 &#10;sdct &#10;5 &#10;rd &#10;rd &#10;rd &#10;rd &#10;rd &#10;rd &#10;rd &#10;rd &#10;om 1 &#10;etag &#10;etag &#10;etag &#10;etag &#10;rsl &#10;rsl &#10;rsl &#10;rsl &#10;rsl &#10;rsl &#10;rsl &#10;rsl &#10;ntag &#10;ntag &#10;ntag &#10;ntag &#10;etag &#10;etag &#10;etag &#10;etag &#10;etag &#10;etag &#10;etag &#10;eta &#10;immłe &#10;immłe &#10;immłe &#10;immłe &#10;immłe &#10;immłe &#10;immłe &#10;immłe &#10;14. . 12- &#10;14. . 12 &#10;14. . 12 &#10;14. . 12 &#10;14. &#10;. 12 &#10;14. . 12 &#10;14. &#10;. 12=6 &#10;14. &#10;6..2=exe2 &#10;6. .2=exe2 &#10;6..2=exe2 &#10;6..2=exe2 &#10;6. .2=exe2 &#10;6. .2=exe2 &#10;6..2=exe2 &#10;6. .2=exe2 &#10;1..e=3 &#10;imm8hi &#10;imm8hi &#10;imm8hi &#10;imm8hi &#10;rsl &#10;rsl &#10;rsl &#10;rsl &#10;rs2 &#10;rs2 &#10;rs2 &#10;rs2 &#10;imm810 &#10;imm810 &#10;imm810 &#10;imm810 &#10;14. . 12 &#10;14. .12 &#10;14. . 12 &#10;14..12 &#10;6. .2=exeA &#10;6. .2=exeA &#10;6. .2=exeA &#10;1..e=3 &#10;-31 &#10;6. .2=exeA &#10;l..e- ">
            <a:extLst>
              <a:ext uri="{FF2B5EF4-FFF2-40B4-BE49-F238E27FC236}">
                <a16:creationId xmlns:a16="http://schemas.microsoft.com/office/drawing/2014/main" id="{7940B2C5-77B9-4360-A86B-A2E6C6C5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0217"/>
            <a:ext cx="82391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2050" name="Picture 2" descr="5 &#10;6 &#10;7 &#10;8 &#10;9 &#10;10 &#10;11 &#10;12 &#10;13 &#10;14 &#10;15 &#10;16 &#10;17 &#10;18 &#10;19 &#10;20 &#10;21 &#10;1 #tnclude &lt;stdto.h&gt; &#10;2 &#10;3 int main() &#10;st, &#10;ut, &#10;st, &#10;ut, &#10;st, &#10;st, &#10;// For checking if asm + disas works &#10;asm &#10;asm &#10;asm &#10;asm &#10;asm &#10;asm &#10;asm &#10;asm &#10;asm &#10;asm &#10;asm &#10;asm &#10;asm &#10;asm &#10;al, &#10;al, &#10;al, &#10;al, &#10;(al)\n&quot; &#10;(al)\n&quot; &#10;(al)\n&quot; &#10;(al)\n&quot; &#10;al, (al)\n&quot; &#10;(al)\n&quot; &#10;al, &#10;(al)\n&quot; &#10;al, &#10;(al)\n&quot; &#10;al, &#10;al, (al)\n&quot; &#10;(al)\n&quot; &#10;al, &#10;(al)\n&quot; &#10;al, &#10;al, (al)\n&quot; &#10;al, (al)\n&quot; &#10;(al)\n&quot; &#10;al, ">
            <a:extLst>
              <a:ext uri="{FF2B5EF4-FFF2-40B4-BE49-F238E27FC236}">
                <a16:creationId xmlns:a16="http://schemas.microsoft.com/office/drawing/2014/main" id="{C747A81E-E7DD-4210-8F7C-733BA29D7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7" y="1638050"/>
            <a:ext cx="4448796" cy="3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tscv64-unknown-elf-gcc test tag.c -o test &#10;rtscv64-unknown-elf-objdump -d test I less ">
            <a:extLst>
              <a:ext uri="{FF2B5EF4-FFF2-40B4-BE49-F238E27FC236}">
                <a16:creationId xmlns:a16="http://schemas.microsoft.com/office/drawing/2014/main" id="{3DCF8941-8A3F-4FCC-B62B-944CBE02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" y="5513451"/>
            <a:ext cx="6143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19c: &#10;1019e: &#10;101ae: &#10;101a2: &#10;101a6: &#10;101aa: &#10;101ac: &#10;101ae: &#10;101 2: &#10;101 6: &#10;101ba: &#10;101be: &#10;101c2: &#10;101c6: &#10;101ca: &#10;101ce : &#10;101d2: &#10;101d6: &#10;101d8: &#10;101da: &#10;101dc: &#10;101de: &#10;1141 &#10;e422 &#10;00058583 &#10;00359583 &#10;418C &#10;618C &#10;4005858b &#10;0005958 &#10;coesa58 &#10;8005b58b &#10;4005b58b &#10;0005b58b &#10;ce35b58b &#10;8005c58b &#10;ce05d58b &#10;ceese58b &#10;4781 &#10;853e &#10;6422 &#10;0141 &#10;8382 &#10;«matn»: &#10;as,e &#10;addi &#10;sd &#10;addi &#10;lbct &#10;I ct &#10;Iwct &#10;Idct &#10;Idct &#10;Idct &#10;Idct &#10;lbuct &#10;Ihuct &#10;Iwuct &#10;addi &#10;ret &#10;sp,sp,-16 &#10;se,8(sp) &#10;se,sp,16 &#10;O al &#10;c al O al &#10;n al O al &#10;al &#10;ut,al,e(al) &#10;c,al,e(al) &#10;n,al,e(al) &#10;ut,al,e(al) &#10;st,al,e(al) &#10;st,al,e(al) &#10;se,8(sp) &#10;sp,sp,16 ">
            <a:extLst>
              <a:ext uri="{FF2B5EF4-FFF2-40B4-BE49-F238E27FC236}">
                <a16:creationId xmlns:a16="http://schemas.microsoft.com/office/drawing/2014/main" id="{B5C7B7BD-01A1-4199-BE5A-B070B14C8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6"/>
          <a:stretch/>
        </p:blipFill>
        <p:spPr bwMode="auto">
          <a:xfrm>
            <a:off x="6510027" y="365125"/>
            <a:ext cx="533411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EAC3D3-7B5B-45EA-8D4D-5CA8C803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30"/>
          <a:stretch/>
        </p:blipFill>
        <p:spPr>
          <a:xfrm>
            <a:off x="6667133" y="4570900"/>
            <a:ext cx="483320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TagRoot: Trust Manager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96419"/>
            <a:ext cx="21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TagRoot</a:t>
            </a:r>
            <a:endParaRPr lang="zh-CN" altLang="en-US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742873" y="2216040"/>
            <a:ext cx="422683" cy="2589627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5556" y="1989170"/>
            <a:ext cx="33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Trusted OS Services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5556" y="4606933"/>
            <a:ext cx="39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Trusted Enclave Services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0" y="1760710"/>
            <a:ext cx="4910810" cy="3640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84677" y="4149969"/>
            <a:ext cx="2069123" cy="6877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9" y="39326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Trusted OS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839693"/>
            <a:ext cx="11454033" cy="4350092"/>
          </a:xfrm>
        </p:spPr>
        <p:txBody>
          <a:bodyPr/>
          <a:lstStyle/>
          <a:p>
            <a:r>
              <a:rPr lang="en-US" altLang="zh-CN" dirty="0" smtClean="0"/>
              <a:t>Enclave </a:t>
            </a:r>
            <a:r>
              <a:rPr lang="en-US" altLang="zh-CN" dirty="0" err="1" smtClean="0"/>
              <a:t>Management</a:t>
            </a:r>
            <a:r>
              <a:rPr lang="en-US" altLang="zh-CN" dirty="0" err="1"/>
              <a:t>In</a:t>
            </a:r>
            <a:r>
              <a:rPr lang="en-US" altLang="zh-CN" dirty="0"/>
              <a:t>-Process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Create: Enclave Control Block(ECB)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        create-enclave </a:t>
            </a:r>
            <a:r>
              <a:rPr lang="en-US" altLang="zh-CN" dirty="0" smtClean="0">
                <a:sym typeface="Wingdings" panose="05000000000000000000" pitchFamily="2" charset="2"/>
              </a:rPr>
              <a:t> add-region  add-data  add-entries  </a:t>
            </a:r>
            <a:r>
              <a:rPr lang="en-US" altLang="zh-CN" dirty="0" err="1" smtClean="0">
                <a:sym typeface="Wingdings" panose="05000000000000000000" pitchFamily="2" charset="2"/>
              </a:rPr>
              <a:t>init</a:t>
            </a:r>
            <a:r>
              <a:rPr lang="en-US" altLang="zh-CN" dirty="0" smtClean="0">
                <a:sym typeface="Wingdings" panose="05000000000000000000" pitchFamily="2" charset="2"/>
              </a:rPr>
              <a:t> enclave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Cleanup: destroy-enclave</a:t>
            </a:r>
          </a:p>
          <a:p>
            <a:pPr lvl="1"/>
            <a:r>
              <a:rPr lang="en-US" altLang="zh-CN" dirty="0" smtClean="0"/>
              <a:t>Load: load to MPU slots </a:t>
            </a:r>
            <a:r>
              <a:rPr lang="en-US" altLang="zh-CN" dirty="0" smtClean="0">
                <a:sym typeface="Wingdings" panose="05000000000000000000" pitchFamily="2" charset="2"/>
              </a:rPr>
              <a:t> mark as runnable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Interrupt: save context </a:t>
            </a:r>
            <a:r>
              <a:rPr lang="en-US" altLang="zh-CN" dirty="0" smtClean="0">
                <a:sym typeface="Wingdings" panose="05000000000000000000" pitchFamily="2" charset="2"/>
              </a:rPr>
              <a:t> clear up  resume</a:t>
            </a:r>
          </a:p>
          <a:p>
            <a:pPr marL="1828800" lvl="4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en-US" altLang="zh-CN" sz="2400" dirty="0" smtClean="0">
                <a:sym typeface="Wingdings" panose="05000000000000000000" pitchFamily="2" charset="2"/>
              </a:rPr>
              <a:t>transparent</a:t>
            </a:r>
            <a:endParaRPr lang="en-US" altLang="zh-CN" dirty="0"/>
          </a:p>
          <a:p>
            <a:r>
              <a:rPr lang="en-US" altLang="zh-CN" dirty="0" smtClean="0"/>
              <a:t>Enclave Identity(EID)</a:t>
            </a:r>
          </a:p>
          <a:p>
            <a:pPr marL="457200" lvl="1" indent="0">
              <a:buNone/>
            </a:pPr>
            <a:r>
              <a:rPr lang="en-US" altLang="zh-CN" dirty="0" smtClean="0"/>
              <a:t>Sequence of trusted OS services calls + their </a:t>
            </a:r>
            <a:r>
              <a:rPr lang="en-US" altLang="zh-CN" dirty="0" err="1" smtClean="0"/>
              <a:t>parament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-------&gt;  EID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3668" y="50010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SHA256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1809" y="1454972"/>
            <a:ext cx="3066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</a:rPr>
              <a:t>In-Process !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Trusted Enclave Services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Sealing and Remote Attestation</a:t>
                </a:r>
              </a:p>
              <a:p>
                <a:pPr lvl="1"/>
                <a:r>
                  <a:rPr lang="en-US" altLang="zh-CN" dirty="0" smtClean="0"/>
                  <a:t>Call get-key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Secure Shared Memory : Inter-Enclave Communication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-offer</a:t>
                </a:r>
              </a:p>
              <a:p>
                <a:pPr lvl="1"/>
                <a:r>
                  <a:rPr lang="en-US" altLang="zh-CN" dirty="0" err="1" smtClean="0"/>
                  <a:t>shm</a:t>
                </a:r>
                <a:r>
                  <a:rPr lang="en-US" altLang="zh-CN" dirty="0" smtClean="0"/>
                  <a:t>-accept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Local Attestation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0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OS manipulation during loading? </a:t>
            </a:r>
            <a:r>
              <a:rPr lang="en-US" altLang="zh-CN" dirty="0" smtClean="0">
                <a:sym typeface="Wingdings" panose="05000000000000000000" pitchFamily="2" charset="2"/>
              </a:rPr>
              <a:t> load-time attestation(EID)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Interruption leakage?  secure interruption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Shared memory misuse?  mutual authentication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ym typeface="Wingdings" panose="05000000000000000000" pitchFamily="2" charset="2"/>
              </a:rPr>
              <a:t>TagRoot’s</a:t>
            </a:r>
            <a:r>
              <a:rPr lang="en-US" altLang="zh-CN" dirty="0" smtClean="0">
                <a:sym typeface="Wingdings" panose="05000000000000000000" pitchFamily="2" charset="2"/>
              </a:rPr>
              <a:t> integrity?  isolation via TS-tag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2" y="1690688"/>
            <a:ext cx="5636368" cy="47101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TagRoot code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HDFI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Virtually</a:t>
            </a:r>
            <a:r>
              <a:rPr lang="en-US" altLang="zh-CN" dirty="0"/>
              <a:t> extend each memory unit with an additional tag,</a:t>
            </a:r>
          </a:p>
          <a:p>
            <a:pPr marL="914400" lvl="2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defined by </a:t>
            </a:r>
            <a:r>
              <a:rPr lang="en-US" altLang="zh-CN" sz="2800" dirty="0">
                <a:solidFill>
                  <a:srgbClr val="FF0000"/>
                </a:solidFill>
              </a:rPr>
              <a:t>data flow </a:t>
            </a:r>
            <a:r>
              <a:rPr lang="en-US" altLang="zh-CN" sz="2800" dirty="0"/>
              <a:t>(2016)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5A6D9B-E6D7-4513-AEC5-B06014512410}"/>
              </a:ext>
            </a:extLst>
          </p:cNvPr>
          <p:cNvSpPr/>
          <p:nvPr/>
        </p:nvSpPr>
        <p:spPr>
          <a:xfrm>
            <a:off x="6041081" y="6050290"/>
            <a:ext cx="600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NimbusRomNo9L-Regu"/>
              </a:rPr>
              <a:t>*</a:t>
            </a:r>
            <a:r>
              <a:rPr lang="en-US" altLang="zh-CN" b="1" dirty="0">
                <a:latin typeface="NimbusRomNo9L-Regu"/>
              </a:rPr>
              <a:t> TIMBER-V does not prevent software side-channel attacks.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1821602" y="377295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489042"/>
            <a:ext cx="204894" cy="2147477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310466" y="30437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126313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68476" y="171835"/>
            <a:ext cx="204894" cy="634414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373370" y="608752"/>
            <a:ext cx="28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Tag-aware Instruction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C27009-A4FF-4C45-B584-590C04C69C26}"/>
              </a:ext>
            </a:extLst>
          </p:cNvPr>
          <p:cNvSpPr txBox="1"/>
          <p:nvPr/>
        </p:nvSpPr>
        <p:spPr>
          <a:xfrm>
            <a:off x="5373370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01357-E370-4B5C-BB4A-64D6DBC48F41}"/>
              </a:ext>
            </a:extLst>
          </p:cNvPr>
          <p:cNvSpPr txBox="1"/>
          <p:nvPr/>
        </p:nvSpPr>
        <p:spPr>
          <a:xfrm>
            <a:off x="3464560" y="5753667"/>
            <a:ext cx="2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Transformation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1E28A-BA31-4092-B897-8B1F81337DCE}"/>
              </a:ext>
            </a:extLst>
          </p:cNvPr>
          <p:cNvSpPr/>
          <p:nvPr/>
        </p:nvSpPr>
        <p:spPr>
          <a:xfrm>
            <a:off x="1821602" y="57536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37487-63F1-4622-9B5C-06FC9E7D4799}"/>
              </a:ext>
            </a:extLst>
          </p:cNvPr>
          <p:cNvSpPr/>
          <p:nvPr/>
        </p:nvSpPr>
        <p:spPr>
          <a:xfrm>
            <a:off x="838199" y="184100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two-bit tag per 32-bit memory word (goal G2).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Untrusted memory (N-tag), trusted user memory (TU-tag), trusted supervisor memory (TS-tag), secure entry points (TC-tag).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only way to enter T-domains is by fetching code tagged with TC-tag. When fetching N-tagged memory, the CPU leaves trusted execution and switches back to the N-domains.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F8469C-6679-431E-ACA6-176B7867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17" y="3184058"/>
            <a:ext cx="568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4BACA-BBA6-4D67-ADC4-F58675B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266" y="1991254"/>
            <a:ext cx="4460917" cy="3440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E6B75-D357-47EE-AC9B-E06F9ECFC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270524"/>
            <a:ext cx="5554134" cy="1514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15759-9F45-4B6D-B2CE-052CED53E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9"/>
          <a:stretch/>
        </p:blipFill>
        <p:spPr>
          <a:xfrm>
            <a:off x="6544730" y="1879889"/>
            <a:ext cx="4656667" cy="16786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5E7A2A-629F-41E3-B8AD-75DCB2E0349A}"/>
              </a:ext>
            </a:extLst>
          </p:cNvPr>
          <p:cNvSpPr/>
          <p:nvPr/>
        </p:nvSpPr>
        <p:spPr>
          <a:xfrm>
            <a:off x="694265" y="2671233"/>
            <a:ext cx="4460916" cy="121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E07F0-455D-4FDC-B910-55383DE11922}"/>
              </a:ext>
            </a:extLst>
          </p:cNvPr>
          <p:cNvSpPr/>
          <p:nvPr/>
        </p:nvSpPr>
        <p:spPr>
          <a:xfrm>
            <a:off x="694265" y="4220633"/>
            <a:ext cx="4460916" cy="601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1F44D-D852-4ACA-BDB9-3C75ACB5768A}"/>
              </a:ext>
            </a:extLst>
          </p:cNvPr>
          <p:cNvSpPr/>
          <p:nvPr/>
        </p:nvSpPr>
        <p:spPr>
          <a:xfrm>
            <a:off x="6095997" y="3653174"/>
            <a:ext cx="5833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At any time, a RISC-V 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hardware thread (</a:t>
            </a:r>
            <a:r>
              <a:rPr lang="en-US" altLang="zh-CN" b="1" dirty="0">
                <a:solidFill>
                  <a:srgbClr val="FF0000"/>
                </a:solidFill>
                <a:latin typeface="CMTI10"/>
              </a:rPr>
              <a:t>hart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 is running at some privilege level encoded as a mode in one or more CSRs (control and status registers).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07989-2EC6-4E18-B74B-57A69B44C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396" y="4671105"/>
            <a:ext cx="5554134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7B0-F99C-4356-B2EE-771F102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Domain Transitions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439DE-C8E5-4E28-8C34-E64582D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Both TU-mode and TS-mode use the same TC-tag to specify secure entry points.</a:t>
            </a:r>
          </a:p>
          <a:p>
            <a:pPr marL="0" indent="0">
              <a:buNone/>
            </a:pPr>
            <a:r>
              <a:rPr lang="en-US" altLang="zh-CN" dirty="0"/>
              <a:t>Prevent by constraining horizontal transitions to MPU 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 manipulated from the untrusted OS.</a:t>
            </a:r>
          </a:p>
          <a:p>
            <a:r>
              <a:rPr lang="en-US" altLang="zh-CN" dirty="0"/>
              <a:t>Vertical transitions are in fact </a:t>
            </a:r>
            <a:r>
              <a:rPr lang="en-US" altLang="zh-CN" dirty="0" err="1"/>
              <a:t>syscalls</a:t>
            </a:r>
            <a:r>
              <a:rPr lang="en-US" altLang="zh-CN" dirty="0"/>
              <a:t>. In the N domains, apps can issue </a:t>
            </a:r>
            <a:r>
              <a:rPr lang="en-US" altLang="zh-CN" dirty="0" err="1"/>
              <a:t>syscalls</a:t>
            </a:r>
            <a:r>
              <a:rPr lang="en-US" altLang="zh-CN" dirty="0"/>
              <a:t> to the operating system. In the T-domains, enclaves can request </a:t>
            </a:r>
            <a:r>
              <a:rPr lang="en-US" altLang="zh-CN" dirty="0" err="1"/>
              <a:t>TagRoot</a:t>
            </a:r>
            <a:r>
              <a:rPr lang="en-US" altLang="zh-CN" dirty="0"/>
              <a:t> services via </a:t>
            </a:r>
            <a:r>
              <a:rPr lang="en-US" altLang="zh-CN" dirty="0" err="1"/>
              <a:t>Tsyscalls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To cleanly separate vertical transitions, TIMBER-V adds a separate trusted </a:t>
            </a:r>
            <a:r>
              <a:rPr lang="en-US" altLang="zh-CN" dirty="0" err="1"/>
              <a:t>syscall</a:t>
            </a:r>
            <a:r>
              <a:rPr lang="en-US" altLang="zh-CN" dirty="0"/>
              <a:t> (trap) handler.</a:t>
            </a:r>
          </a:p>
        </p:txBody>
      </p:sp>
    </p:spTree>
    <p:extLst>
      <p:ext uri="{BB962C8B-B14F-4D97-AF65-F5344CB8AC3E}">
        <p14:creationId xmlns:p14="http://schemas.microsoft.com/office/powerpoint/2010/main" val="604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70BD-AB94-402B-B5FE-FFCFE07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B5A8E-B5B4-43CB-A9B8-BC8683A8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85" y="14052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Relying on tag isolation for process isolation would require large tags.</a:t>
            </a:r>
          </a:p>
          <a:p>
            <a:r>
              <a:rPr lang="en-US" altLang="zh-CN" dirty="0"/>
              <a:t>Each MPU slot holds: base and bound information together with </a:t>
            </a:r>
            <a:r>
              <a:rPr lang="en-US" altLang="zh-CN" dirty="0" err="1"/>
              <a:t>rwx</a:t>
            </a:r>
            <a:r>
              <a:rPr lang="en-US" altLang="zh-CN" dirty="0"/>
              <a:t> access permissions, a TU and a TS flag.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 with TU are shared between enclaves and untrusted apps.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Slots with TS cannot be manipulated from untrusted code and are used to distinguish </a:t>
            </a:r>
            <a:r>
              <a:rPr lang="en-US" altLang="zh-CN" dirty="0" err="1"/>
              <a:t>TSenter</a:t>
            </a:r>
            <a:r>
              <a:rPr lang="en-US" altLang="zh-CN" dirty="0"/>
              <a:t> from </a:t>
            </a:r>
            <a:r>
              <a:rPr lang="en-US" altLang="zh-CN" dirty="0" err="1"/>
              <a:t>TUenter</a:t>
            </a:r>
            <a:r>
              <a:rPr lang="en-US" altLang="zh-CN" dirty="0"/>
              <a:t>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Only </a:t>
            </a:r>
            <a:r>
              <a:rPr lang="en-US" altLang="zh-CN" dirty="0" err="1"/>
              <a:t>TagRoot</a:t>
            </a:r>
            <a:r>
              <a:rPr lang="en-US" altLang="zh-CN" dirty="0"/>
              <a:t> can enable these flags.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Untrusted operating system can </a:t>
            </a:r>
          </a:p>
          <a:p>
            <a:pPr marL="457200" lvl="1" indent="0">
              <a:buSzPct val="80000"/>
              <a:buNone/>
            </a:pPr>
            <a:r>
              <a:rPr lang="en-US" altLang="zh-CN" dirty="0"/>
              <a:t>    overwrite TU slots.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436C-02FF-4495-8808-C36853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9" y="4197960"/>
            <a:ext cx="5866631" cy="22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B7ED-7385-4C01-A9E6-53567B6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67F75D-08FC-4F28-9277-FE12CF80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612" y="1690688"/>
            <a:ext cx="8532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882</Words>
  <Application>Microsoft Office PowerPoint</Application>
  <PresentationFormat>宽屏</PresentationFormat>
  <Paragraphs>105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CMR10</vt:lpstr>
      <vt:lpstr>CMTI10</vt:lpstr>
      <vt:lpstr>NimbusRomNo9L-Regu</vt:lpstr>
      <vt:lpstr>等线</vt:lpstr>
      <vt:lpstr>等线 Light</vt:lpstr>
      <vt:lpstr>Arial</vt:lpstr>
      <vt:lpstr>Cambria Math</vt:lpstr>
      <vt:lpstr>Mongolian Baiti</vt:lpstr>
      <vt:lpstr>Wingdings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 Isolation Policy</vt:lpstr>
      <vt:lpstr>Tag Isolation Policy</vt:lpstr>
      <vt:lpstr>Fast Domain Transitions</vt:lpstr>
      <vt:lpstr>MPU Design</vt:lpstr>
      <vt:lpstr>Tag Isolation Policy</vt:lpstr>
      <vt:lpstr>Tag-aware Instructions</vt:lpstr>
      <vt:lpstr>Tag-aware Instructions</vt:lpstr>
      <vt:lpstr>TagRoot: Trust Manager</vt:lpstr>
      <vt:lpstr>Trusted OS Service</vt:lpstr>
      <vt:lpstr>Trusted Enclave Services</vt:lpstr>
      <vt:lpstr>Security Analysis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Duan Yuxuan</cp:lastModifiedBy>
  <cp:revision>12</cp:revision>
  <dcterms:created xsi:type="dcterms:W3CDTF">2019-03-30T07:33:03Z</dcterms:created>
  <dcterms:modified xsi:type="dcterms:W3CDTF">2019-03-30T14:13:31Z</dcterms:modified>
</cp:coreProperties>
</file>