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4" r:id="rId9"/>
    <p:sldId id="261" r:id="rId10"/>
    <p:sldId id="266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990DB8-A0A0-4F21-B84C-E88C90D243EE}" v="3" dt="2019-03-30T10:28:37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71" autoAdjust="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CDB49-D9C8-450E-BE46-79698F24D5E8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02468-E1DA-47C7-87D9-878A75E9B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274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02468-E1DA-47C7-87D9-878A75E9BE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983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TIMBER-V supports four security domains.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operating system and apps live in the normal N-domains, which are considered untrusted. The N domains support the traditional split between user (U-mode) and supervisor (S-mode) and allow existing code to run without modification (goal G3).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Sensitive memory is protected via fine-grained memory tagging, which creates islands of trusted memory inside the N-domains.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Trusted user mode (TU-mode) can be leveraged for isolated execution environments, called enclaves.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Moreover, trusted supervisor mode (TS-mode) allows to run a trust manager like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TagRoot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augmenting the untrusted operating system with trusted services.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achieve this, TIMBER-V combines security domain isolation with MPU based process isolation. The trusted domains are protected by a strict tagged memory policy, which we denote as tag isolation. Individual processes or enclaves are protected via MPU isolation. Memory accesses are only permitted if both mechanisms agree . This allows a variety of different programming models, as demanded by goal G2. For example, we achieve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TrustZone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 [3] security split via memory tags, however with much finer and highly dynamic isolation boundaries. Also, TIMBER-V can embed enclaves directly in user processes, as done in Intel SGX-like designs [37], however, again with the benefits of tagged memory.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02468-E1DA-47C7-87D9-878A75E9BE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62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not cleanly separated, this would allow confusion attacks between </a:t>
            </a:r>
            <a:r>
              <a:rPr lang="en-US" altLang="zh-CN" dirty="0" err="1"/>
              <a:t>TUenter</a:t>
            </a:r>
            <a:r>
              <a:rPr lang="en-US" altLang="zh-CN" dirty="0"/>
              <a:t> and </a:t>
            </a:r>
            <a:r>
              <a:rPr lang="en-US" altLang="zh-CN" dirty="0" err="1"/>
              <a:t>TSenter</a:t>
            </a:r>
            <a:r>
              <a:rPr lang="en-US" altLang="zh-CN" dirty="0"/>
              <a:t>. For example, an attacker could spawn a malicious enclave (TU-mode). While this malicious</a:t>
            </a:r>
          </a:p>
          <a:p>
            <a:r>
              <a:rPr lang="en-US" altLang="zh-CN" dirty="0"/>
              <a:t>enclave normally cannot access other benign enclaves, the attacker could invoke the enclave via a </a:t>
            </a:r>
            <a:r>
              <a:rPr lang="en-US" altLang="zh-CN" dirty="0" err="1"/>
              <a:t>TSenter</a:t>
            </a:r>
            <a:r>
              <a:rPr lang="en-US" altLang="zh-CN" dirty="0"/>
              <a:t> from S-mode rather than a </a:t>
            </a:r>
            <a:r>
              <a:rPr lang="en-US" altLang="zh-CN" dirty="0" err="1"/>
              <a:t>TUenter</a:t>
            </a:r>
            <a:r>
              <a:rPr lang="en-US" altLang="zh-CN" dirty="0"/>
              <a:t> from U-mode. Hence, the malicious</a:t>
            </a:r>
          </a:p>
          <a:p>
            <a:r>
              <a:rPr lang="en-US" altLang="zh-CN" dirty="0"/>
              <a:t>enclave would execute in higher-privileged TS-mode, thus undermining all of </a:t>
            </a:r>
            <a:r>
              <a:rPr lang="en-US" altLang="zh-CN" dirty="0" err="1"/>
              <a:t>TagRoot’s</a:t>
            </a:r>
            <a:r>
              <a:rPr lang="en-US" altLang="zh-CN" dirty="0"/>
              <a:t> security guarantees. We prevent such attacks by constraining horizontal transitions to MPU</a:t>
            </a:r>
          </a:p>
          <a:p>
            <a:r>
              <a:rPr lang="en-US" altLang="zh-CN" dirty="0"/>
              <a:t>regions of the same privilege mode: </a:t>
            </a:r>
            <a:r>
              <a:rPr lang="en-US" altLang="zh-CN" dirty="0" err="1"/>
              <a:t>TUenter</a:t>
            </a:r>
            <a:r>
              <a:rPr lang="en-US" altLang="zh-CN" dirty="0"/>
              <a:t> is only allowed for user mode MPU slots, while </a:t>
            </a:r>
            <a:r>
              <a:rPr lang="en-US" altLang="zh-CN" dirty="0" err="1"/>
              <a:t>TSenter</a:t>
            </a:r>
            <a:r>
              <a:rPr lang="en-US" altLang="zh-CN" dirty="0"/>
              <a:t> can only target MPU slots marked for TS-mode. TS-mode slots cannot be</a:t>
            </a:r>
          </a:p>
          <a:p>
            <a:r>
              <a:rPr lang="en-US" altLang="zh-CN" dirty="0"/>
              <a:t>manipulated from the untrusted OS. Again, this resembles supervisor mode execution prevention [29].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02468-E1DA-47C7-87D9-878A75E9BE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466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At every memory access, a hardware tag engine ensures that trusted memory cannot be accessed from untrusted code (</a:t>
            </a:r>
            <a:r>
              <a:rPr lang="en-US" altLang="zh-CN" dirty="0" err="1"/>
              <a:t>i</a:t>
            </a:r>
            <a:r>
              <a:rPr lang="en-US" altLang="zh-CN" dirty="0"/>
              <a:t>). Moreover, trusted supervisor memory (TS-tag) used for </a:t>
            </a:r>
            <a:r>
              <a:rPr lang="en-US" altLang="zh-CN" dirty="0" err="1"/>
              <a:t>TagRoot</a:t>
            </a:r>
            <a:r>
              <a:rPr lang="en-US" altLang="zh-CN" dirty="0"/>
              <a:t> cannot be accessed from enclaves (TU-tag). In contrast, trusted domains can access lesser trusted memory (ii), as long as the MPU isolation policy allows it.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02468-E1DA-47C7-87D9-878A75E9BE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31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835C0-0C2D-4EC3-BADF-AE5BD0A04FC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11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3BB34-F3F5-4386-8480-91099F698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D5B51E-3266-4A97-8785-B03983822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6B03E-D6A1-4CB0-ABDC-9053616D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05642E-4D94-46FE-A66B-0257431D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EC3D4-3AE8-4BD8-8F76-8D6D40B6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39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1EEEA-26D9-4B92-B90F-94329711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BDD103-1C6D-4807-99D9-F763BD968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7D687-B23D-4C69-8CBA-204D57AC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526C2A-2E64-4342-8912-B610B060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D680D7-357B-4917-B16D-15AFEB71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05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A61F25-1D7D-4A41-A995-0ED6A5857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855F1D-CEC1-4B86-AEE1-862E5FA04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0A1A69-24CA-4418-A701-CFD4BD2C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B84AF-CBFB-46AF-BE46-99A3B32A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F312E8-02AD-495A-94D7-FDFE6718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79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0D4D9-72BA-4FD6-A8F4-6654E6FD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188AF-3534-4BAC-B31A-5C84FAC00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76FF5-7537-4AA1-8A60-EE061316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21161-7A85-4A49-BA93-727BB88E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3EA407-CFD2-4515-9D00-470C7A18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0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4BFBB-CF3A-461C-AE11-46E8FCFF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8DFE67-A940-45AD-904C-EBD120413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462C3-CEF1-46E3-8125-B964C6A9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803B1-A88F-404A-A502-9BEEC80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ADEE3-5CF3-4D0F-88FC-203B06E6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41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581DC-C91F-44E6-B7FE-E34D6D85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6FE0A-8219-4136-ABAF-3F93F758F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2611F6-8847-4336-863E-24931FBD0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B056DA-DFF3-4FA9-A20E-8AC988A1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36E561-D423-4EA3-B678-9685D69D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26EA78-2B04-46D3-A313-BF3F9A1E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32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F2DA1-6BF8-4C08-BEEB-8FE47379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A87F86-E47D-4617-ACC9-07443AB73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91B788-9589-4D9A-B454-1B37E78A0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34DD7A-5894-4325-B346-27E48C35A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BC7615-0839-46FF-AA6C-05115F20A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CD4731-B97D-46DE-A4B4-17C2D882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09D05A-02D1-4997-9484-55503763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B5539C-BBCA-4105-B9E5-DFED2C01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16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4A799-8A65-403C-9722-B40FA3FB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E01117-AD6E-4A7C-A776-D682872F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AE319A-D7CA-4970-B7EC-D9D1911F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F74CC1-D156-483E-8E52-BC0B10E5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89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394AA5-8473-4490-AC61-273A5FA8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245681-3B92-4F40-98C0-E89F11AD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43DB32-6D80-4B13-882A-7CB0610A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16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C4735-3A3E-4897-96AE-AC4D0A47E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23885C-3012-4C1A-9B7C-F90CB2D4D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711D64-E819-46A5-B497-5819F9ADB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7F52D4-A295-4AE7-9002-33BBEB7A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9CC6DB-4B4A-48B8-A70B-5CC8B90B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694050-BCAD-4FC8-AA74-612355E3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24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A97D9-8B53-4598-A287-A6C3563ED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0059F4-1499-4D49-9742-58167E834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BA23A8-9C7B-4FC2-938B-FA6E0D930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615472-3E07-4298-A7C6-95837987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B22776-CBD4-4FB4-9C97-4E2D8908C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A8B6D-1D9E-467C-8C10-0030476D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46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9B0F65-951E-4444-B376-8B77FA2F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2AAC08-3C88-413A-9EA3-D938BBE8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C80A8F-D84D-4C8E-B333-DF6E07E08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0B183-0870-4423-89A3-1737EE52A10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0E6E0-64DA-4E10-9D40-DD4CF4FAD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FFD1C6-A71A-4613-BC2C-BFCB0ADF9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03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CF225-0FD5-4BFB-9ED7-5D6F0C662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latin typeface="Mongolian Baiti" panose="03000500000000000000" pitchFamily="66" charset="0"/>
                <a:cs typeface="Mongolian Baiti" panose="03000500000000000000" pitchFamily="66" charset="0"/>
              </a:rPr>
              <a:t>TIMBER-V: Tag-Isolated Memory Bringing Fine-grained Enclaves to RISC-V</a:t>
            </a:r>
            <a:endParaRPr lang="zh-CN" altLang="en-US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79B4F4-E676-4BED-8F55-2B95B597B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200" y="3783013"/>
            <a:ext cx="7400925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Samuel Weiser		Mario Werner</a:t>
            </a:r>
          </a:p>
          <a:p>
            <a:pPr algn="l"/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Ferdinand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Brassery</a:t>
            </a:r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	Maja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Malenko</a:t>
            </a:r>
            <a:endParaRPr lang="en-US" altLang="zh-CN" sz="2800">
              <a:latin typeface="Mongolian Baiti" panose="03000500000000000000" pitchFamily="66" charset="0"/>
              <a:ea typeface="+mj-ea"/>
              <a:cs typeface="Mongolian Baiti" panose="03000500000000000000" pitchFamily="66" charset="0"/>
            </a:endParaRPr>
          </a:p>
          <a:p>
            <a:pPr algn="l"/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Stefan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Mangard</a:t>
            </a:r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		Ahmad-Reza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Sadeghiy</a:t>
            </a:r>
            <a:endParaRPr lang="zh-CN" altLang="en-US" sz="2800">
              <a:latin typeface="Mongolian Baiti" panose="03000500000000000000" pitchFamily="66" charset="0"/>
              <a:ea typeface="+mj-ea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67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5DDAE-3741-4EDF-B59B-C7FD50FE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Tag-aware Instructions</a:t>
            </a:r>
            <a:endParaRPr lang="zh-CN" altLang="en-US" dirty="0"/>
          </a:p>
        </p:txBody>
      </p:sp>
      <p:pic>
        <p:nvPicPr>
          <p:cNvPr id="1026" name="Picture 2" descr="*opcodes &#10;67 sd &#10;68 &#10;fence &#10;69 &#10;fence . t &#10;Itag &#10;72 &#10;73 sta &#10;74 &#10;tmm12ht &#10;31. &#10;31 &#10;rs2 tmm1210 14..12=3 &#10;rsl &#10;.28=tgnore pred succ &#10;.. 28=tgnore 27..20=tgnore &#10;19. .15=tgnore 14. &#10;19. .15=tgnore 14 &#10;. 12=0 11. &#10;..12=1 11. • &#10;.7=tgnore 6. &#10;.7=vgnore6 — &#10;. 2=-exe3 1. .e-3 &#10;.. 2-exo 1. .e-3 &#10;rd rsl &#10;tmm12ht &#10;rsl &#10;tmm12 14..12=0 6..2=0X15 1..0=3 &#10;rs2 tmm1210 14..12=1 6..2=0x15 1..0=3 ">
            <a:extLst>
              <a:ext uri="{FF2B5EF4-FFF2-40B4-BE49-F238E27FC236}">
                <a16:creationId xmlns:a16="http://schemas.microsoft.com/office/drawing/2014/main" id="{DA860683-898B-43F4-ABC3-9F529F3735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9"/>
          <a:stretch/>
        </p:blipFill>
        <p:spPr bwMode="auto">
          <a:xfrm>
            <a:off x="1976437" y="1455299"/>
            <a:ext cx="8239125" cy="181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codes-custom &#10;1 # custom e &#10;lbct &#10;2 &#10;Ihct &#10;3 &#10;Iwct &#10;4 &#10;Idct &#10;5 &#10;lbuct &#10;6 &#10;Ihuct &#10;7 &#10;lwuct &#10;8 &#10;9 Iłł &#10;1 # cus &#10;sbct &#10;2 &#10;shct &#10;3 &#10;swct &#10;4 &#10;sdct &#10;5 &#10;rd &#10;rd &#10;rd &#10;rd &#10;rd &#10;rd &#10;rd &#10;rd &#10;om 1 &#10;etag &#10;etag &#10;etag &#10;etag &#10;rsl &#10;rsl &#10;rsl &#10;rsl &#10;rsl &#10;rsl &#10;rsl &#10;rsl &#10;ntag &#10;ntag &#10;ntag &#10;ntag &#10;etag &#10;etag &#10;etag &#10;etag &#10;etag &#10;etag &#10;etag &#10;eta &#10;immłe &#10;immłe &#10;immłe &#10;immłe &#10;immłe &#10;immłe &#10;immłe &#10;immłe &#10;14. . 12- &#10;14. . 12 &#10;14. . 12 &#10;14. . 12 &#10;14. &#10;. 12 &#10;14. . 12 &#10;14. &#10;. 12=6 &#10;14. &#10;6..2=exe2 &#10;6. .2=exe2 &#10;6..2=exe2 &#10;6..2=exe2 &#10;6. .2=exe2 &#10;6. .2=exe2 &#10;6..2=exe2 &#10;6. .2=exe2 &#10;1..e=3 &#10;imm8hi &#10;imm8hi &#10;imm8hi &#10;imm8hi &#10;rsl &#10;rsl &#10;rsl &#10;rsl &#10;rs2 &#10;rs2 &#10;rs2 &#10;rs2 &#10;imm810 &#10;imm810 &#10;imm810 &#10;imm810 &#10;14. . 12 &#10;14. .12 &#10;14. . 12 &#10;14..12 &#10;6. .2=exeA &#10;6. .2=exeA &#10;6. .2=exeA &#10;1..e=3 &#10;-31 &#10;6. .2=exeA &#10;l..e- ">
            <a:extLst>
              <a:ext uri="{FF2B5EF4-FFF2-40B4-BE49-F238E27FC236}">
                <a16:creationId xmlns:a16="http://schemas.microsoft.com/office/drawing/2014/main" id="{7940B2C5-77B9-4360-A86B-A2E6C6C5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7" y="3429000"/>
            <a:ext cx="823912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775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5DDAE-3741-4EDF-B59B-C7FD50FE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Tag-aware Instructions</a:t>
            </a:r>
            <a:endParaRPr lang="zh-CN" altLang="en-US" dirty="0"/>
          </a:p>
        </p:txBody>
      </p:sp>
      <p:pic>
        <p:nvPicPr>
          <p:cNvPr id="2050" name="Picture 2" descr="5 &#10;6 &#10;7 &#10;8 &#10;9 &#10;10 &#10;11 &#10;12 &#10;13 &#10;14 &#10;15 &#10;16 &#10;17 &#10;18 &#10;19 &#10;20 &#10;21 &#10;1 #tnclude &lt;stdto.h&gt; &#10;2 &#10;3 int main() &#10;st, &#10;ut, &#10;st, &#10;ut, &#10;st, &#10;st, &#10;// For checking if asm + disas works &#10;asm &#10;asm &#10;asm &#10;asm &#10;asm &#10;asm &#10;asm &#10;asm &#10;asm &#10;asm &#10;asm &#10;asm &#10;asm &#10;asm &#10;al, &#10;al, &#10;al, &#10;al, &#10;(al)\n&quot; &#10;(al)\n&quot; &#10;(al)\n&quot; &#10;(al)\n&quot; &#10;al, (al)\n&quot; &#10;(al)\n&quot; &#10;al, &#10;(al)\n&quot; &#10;al, &#10;(al)\n&quot; &#10;al, &#10;al, (al)\n&quot; &#10;(al)\n&quot; &#10;al, &#10;(al)\n&quot; &#10;al, &#10;al, (al)\n&quot; &#10;al, (al)\n&quot; &#10;(al)\n&quot; &#10;al, ">
            <a:extLst>
              <a:ext uri="{FF2B5EF4-FFF2-40B4-BE49-F238E27FC236}">
                <a16:creationId xmlns:a16="http://schemas.microsoft.com/office/drawing/2014/main" id="{C747A81E-E7DD-4210-8F7C-733BA29D77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75" y="1493194"/>
            <a:ext cx="4448796" cy="358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tscv64-unknown-elf-gcc test tag.c -o test &#10;rtscv64-unknown-elf-objdump -d test I less ">
            <a:extLst>
              <a:ext uri="{FF2B5EF4-FFF2-40B4-BE49-F238E27FC236}">
                <a16:creationId xmlns:a16="http://schemas.microsoft.com/office/drawing/2014/main" id="{3DCF8941-8A3F-4FCC-B62B-944CBE02F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98" y="5477237"/>
            <a:ext cx="614362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019c: &#10;1019e: &#10;101ae: &#10;101a2: &#10;101a6: &#10;101aa: &#10;101ac: &#10;101ae: &#10;101 2: &#10;101 6: &#10;101ba: &#10;101be: &#10;101c2: &#10;101c6: &#10;101ca: &#10;101ce : &#10;101d2: &#10;101d6: &#10;101d8: &#10;101da: &#10;101dc: &#10;101de: &#10;1141 &#10;e422 &#10;00058583 &#10;00359583 &#10;418C &#10;618C &#10;4005858b &#10;0005958 &#10;coesa58 &#10;8005b58b &#10;4005b58b &#10;0005b58b &#10;ce35b58b &#10;8005c58b &#10;ce05d58b &#10;ceese58b &#10;4781 &#10;853e &#10;6422 &#10;0141 &#10;8382 &#10;«matn»: &#10;as,e &#10;addi &#10;sd &#10;addi &#10;lbct &#10;I ct &#10;Iwct &#10;Idct &#10;Idct &#10;Idct &#10;Idct &#10;lbuct &#10;Ihuct &#10;Iwuct &#10;addi &#10;ret &#10;sp,sp,-16 &#10;se,8(sp) &#10;se,sp,16 &#10;O al &#10;c al O al &#10;n al O al &#10;al &#10;ut,al,e(al) &#10;c,al,e(al) &#10;n,al,e(al) &#10;ut,al,e(al) &#10;st,al,e(al) &#10;st,al,e(al) &#10;se,8(sp) &#10;sp,sp,16 ">
            <a:extLst>
              <a:ext uri="{FF2B5EF4-FFF2-40B4-BE49-F238E27FC236}">
                <a16:creationId xmlns:a16="http://schemas.microsoft.com/office/drawing/2014/main" id="{B5C7B7BD-01A1-4199-BE5A-B070B14C86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66"/>
          <a:stretch/>
        </p:blipFill>
        <p:spPr bwMode="auto">
          <a:xfrm>
            <a:off x="6736363" y="491873"/>
            <a:ext cx="5334112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AEAC3D3-7B5B-45EA-8D4D-5CA8C80333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9230"/>
          <a:stretch/>
        </p:blipFill>
        <p:spPr>
          <a:xfrm>
            <a:off x="6920630" y="4806824"/>
            <a:ext cx="483320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44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D2328-43F7-4648-A5E2-85580602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TagRoot: Trust Manager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996419"/>
            <a:ext cx="211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TagRoot</a:t>
            </a:r>
            <a:endParaRPr lang="zh-CN" altLang="en-US" sz="3200" dirty="0"/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1930E1DC-E711-4C0C-A966-6923D29141DA}"/>
              </a:ext>
            </a:extLst>
          </p:cNvPr>
          <p:cNvSpPr/>
          <p:nvPr/>
        </p:nvSpPr>
        <p:spPr>
          <a:xfrm>
            <a:off x="2742873" y="2216040"/>
            <a:ext cx="422683" cy="2589627"/>
          </a:xfrm>
          <a:prstGeom prst="leftBrace">
            <a:avLst>
              <a:gd name="adj1" fmla="val 154333"/>
              <a:gd name="adj2" fmla="val 4164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165556" y="1989170"/>
            <a:ext cx="3319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Trusted OS Services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3165556" y="4606933"/>
            <a:ext cx="392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Trusted Enclave Services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990" y="1760710"/>
            <a:ext cx="4910810" cy="364096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284677" y="4149969"/>
            <a:ext cx="2069123" cy="68779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883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099" y="393261"/>
            <a:ext cx="10515600" cy="1325563"/>
          </a:xfrm>
        </p:spPr>
        <p:txBody>
          <a:bodyPr/>
          <a:lstStyle/>
          <a:p>
            <a:r>
              <a:rPr lang="en-US" altLang="zh-CN" dirty="0"/>
              <a:t>Trusted OS 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099" y="1839693"/>
            <a:ext cx="11454033" cy="4350092"/>
          </a:xfrm>
        </p:spPr>
        <p:txBody>
          <a:bodyPr/>
          <a:lstStyle/>
          <a:p>
            <a:r>
              <a:rPr lang="en-US" altLang="zh-CN" dirty="0"/>
              <a:t>Enclave </a:t>
            </a:r>
            <a:r>
              <a:rPr lang="en-US" altLang="zh-CN" dirty="0" err="1"/>
              <a:t>ManagementIn</a:t>
            </a:r>
            <a:r>
              <a:rPr lang="en-US" altLang="zh-CN" dirty="0"/>
              <a:t>-Process</a:t>
            </a:r>
            <a:endParaRPr lang="zh-CN" altLang="en-US" dirty="0"/>
          </a:p>
          <a:p>
            <a:endParaRPr lang="en-US" altLang="zh-CN" dirty="0"/>
          </a:p>
          <a:p>
            <a:pPr lvl="1"/>
            <a:r>
              <a:rPr lang="en-US" altLang="zh-CN" dirty="0"/>
              <a:t>Create: Enclave Control Block(ECB)</a:t>
            </a:r>
          </a:p>
          <a:p>
            <a:pPr marL="457200" lvl="1" indent="0">
              <a:buNone/>
            </a:pPr>
            <a:r>
              <a:rPr lang="en-US" altLang="zh-CN" dirty="0"/>
              <a:t> 	         create-enclave </a:t>
            </a:r>
            <a:r>
              <a:rPr lang="en-US" altLang="zh-CN" dirty="0">
                <a:sym typeface="Wingdings" panose="05000000000000000000" pitchFamily="2" charset="2"/>
              </a:rPr>
              <a:t> add-region  add-data  add-entries  </a:t>
            </a:r>
            <a:r>
              <a:rPr lang="en-US" altLang="zh-CN" dirty="0" err="1">
                <a:sym typeface="Wingdings" panose="05000000000000000000" pitchFamily="2" charset="2"/>
              </a:rPr>
              <a:t>init</a:t>
            </a:r>
            <a:r>
              <a:rPr lang="en-US" altLang="zh-CN" dirty="0">
                <a:sym typeface="Wingdings" panose="05000000000000000000" pitchFamily="2" charset="2"/>
              </a:rPr>
              <a:t> enclave</a:t>
            </a:r>
            <a:endParaRPr lang="en-US" altLang="zh-CN" dirty="0"/>
          </a:p>
          <a:p>
            <a:pPr lvl="1"/>
            <a:r>
              <a:rPr lang="en-US" altLang="zh-CN" dirty="0"/>
              <a:t>Cleanup: destroy-enclave</a:t>
            </a:r>
          </a:p>
          <a:p>
            <a:pPr lvl="1"/>
            <a:r>
              <a:rPr lang="en-US" altLang="zh-CN" dirty="0"/>
              <a:t>Load: load to MPU slots </a:t>
            </a:r>
            <a:r>
              <a:rPr lang="en-US" altLang="zh-CN" dirty="0">
                <a:sym typeface="Wingdings" panose="05000000000000000000" pitchFamily="2" charset="2"/>
              </a:rPr>
              <a:t> mark as runnable</a:t>
            </a:r>
            <a:endParaRPr lang="en-US" altLang="zh-CN" dirty="0"/>
          </a:p>
          <a:p>
            <a:pPr lvl="1"/>
            <a:r>
              <a:rPr lang="en-US" altLang="zh-CN" dirty="0"/>
              <a:t>Interrupt: save context </a:t>
            </a:r>
            <a:r>
              <a:rPr lang="en-US" altLang="zh-CN" dirty="0">
                <a:sym typeface="Wingdings" panose="05000000000000000000" pitchFamily="2" charset="2"/>
              </a:rPr>
              <a:t> clear up  resume</a:t>
            </a:r>
          </a:p>
          <a:p>
            <a:pPr marL="1828800" lvl="4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  </a:t>
            </a:r>
            <a:r>
              <a:rPr lang="en-US" altLang="zh-CN" sz="2400" dirty="0">
                <a:sym typeface="Wingdings" panose="05000000000000000000" pitchFamily="2" charset="2"/>
              </a:rPr>
              <a:t>transparent</a:t>
            </a:r>
            <a:endParaRPr lang="en-US" altLang="zh-CN" dirty="0"/>
          </a:p>
          <a:p>
            <a:r>
              <a:rPr lang="en-US" altLang="zh-CN" dirty="0"/>
              <a:t>Enclave Identity(EID)</a:t>
            </a:r>
          </a:p>
          <a:p>
            <a:pPr marL="457200" lvl="1" indent="0">
              <a:buNone/>
            </a:pPr>
            <a:r>
              <a:rPr lang="en-US" altLang="zh-CN" dirty="0"/>
              <a:t>Sequence of trusted OS services calls + their </a:t>
            </a:r>
            <a:r>
              <a:rPr lang="en-US" altLang="zh-CN" dirty="0" err="1"/>
              <a:t>parament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-------&gt;  EID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43668" y="5001065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SHA256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41809" y="1454972"/>
            <a:ext cx="30667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5">
                    <a:lumMod val="75000"/>
                  </a:schemeClr>
                </a:solidFill>
              </a:rPr>
              <a:t>In-Process !</a:t>
            </a:r>
            <a:endParaRPr lang="zh-CN" altLang="en-US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84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Trusted Enclave Services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Sealing and Remote Attestation</a:t>
                </a:r>
              </a:p>
              <a:p>
                <a:pPr lvl="1"/>
                <a:r>
                  <a:rPr lang="en-US" altLang="zh-CN" dirty="0"/>
                  <a:t>Call get-key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𝐸𝐼𝐷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𝐻𝑀𝐴𝐶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𝐸𝐼𝐷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Secure Shared Memory : Inter-Enclave Communication</a:t>
                </a:r>
              </a:p>
              <a:p>
                <a:pPr lvl="1"/>
                <a:r>
                  <a:rPr lang="en-US" altLang="zh-CN" dirty="0" err="1"/>
                  <a:t>shm</a:t>
                </a:r>
                <a:r>
                  <a:rPr lang="en-US" altLang="zh-CN" dirty="0"/>
                  <a:t>-offer</a:t>
                </a:r>
              </a:p>
              <a:p>
                <a:pPr lvl="1"/>
                <a:r>
                  <a:rPr lang="en-US" altLang="zh-CN" dirty="0" err="1"/>
                  <a:t>shm</a:t>
                </a:r>
                <a:r>
                  <a:rPr lang="en-US" altLang="zh-CN" dirty="0"/>
                  <a:t>-accept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Local Attestation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009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Security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OS manipulation during loading? </a:t>
            </a:r>
            <a:r>
              <a:rPr lang="en-US" altLang="zh-CN" dirty="0">
                <a:sym typeface="Wingdings" panose="05000000000000000000" pitchFamily="2" charset="2"/>
              </a:rPr>
              <a:t> load-time attestation(EID)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ym typeface="Wingdings" panose="05000000000000000000" pitchFamily="2" charset="2"/>
              </a:rPr>
              <a:t>Interruption leakage?  secure interruption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ym typeface="Wingdings" panose="05000000000000000000" pitchFamily="2" charset="2"/>
              </a:rPr>
              <a:t>Shared memory misuse?  mutual authentication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ym typeface="Wingdings" panose="05000000000000000000" pitchFamily="2" charset="2"/>
              </a:rPr>
              <a:t>TagRoot’s</a:t>
            </a:r>
            <a:r>
              <a:rPr lang="en-US" altLang="zh-CN" dirty="0">
                <a:sym typeface="Wingdings" panose="05000000000000000000" pitchFamily="2" charset="2"/>
              </a:rPr>
              <a:t> integrity?  isolation via TS-tag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075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432" y="1690688"/>
            <a:ext cx="5636368" cy="4710112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Performance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TagRoot code size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78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AEDBD-79FD-45D0-AC2D-A7D67795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 Light"/>
              </a:rPr>
              <a:t>Tagged Memory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466CE-6880-4B1A-A1E4-A2E467DF9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HDFI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Virtually</a:t>
            </a:r>
            <a:r>
              <a:rPr lang="en-US" altLang="zh-CN" dirty="0"/>
              <a:t> extend each memory unit with an additional tag,</a:t>
            </a:r>
          </a:p>
          <a:p>
            <a:pPr marL="914400" lvl="2" indent="0">
              <a:buNone/>
            </a:pPr>
            <a:r>
              <a:rPr lang="en-US" altLang="zh-CN" dirty="0"/>
              <a:t>      </a:t>
            </a:r>
            <a:r>
              <a:rPr lang="en-US" altLang="zh-CN" sz="2800" dirty="0"/>
              <a:t>defined by </a:t>
            </a:r>
            <a:r>
              <a:rPr lang="en-US" altLang="zh-CN" sz="2800" dirty="0">
                <a:solidFill>
                  <a:srgbClr val="FF0000"/>
                </a:solidFill>
              </a:rPr>
              <a:t>data flow </a:t>
            </a:r>
            <a:r>
              <a:rPr lang="en-US" altLang="zh-CN" sz="2800" dirty="0"/>
              <a:t>(2016)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85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C2B35-7236-4B09-AB86-3EF146BB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Goals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4F8F6E-0F47-423C-A04E-9ADF85EAC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G1 Security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sz="2500" dirty="0"/>
              <a:t>(</a:t>
            </a:r>
            <a:r>
              <a:rPr lang="en-US" altLang="zh-CN" sz="2500" dirty="0" err="1"/>
              <a:t>i</a:t>
            </a:r>
            <a:r>
              <a:rPr lang="en-US" altLang="zh-CN" sz="2500" dirty="0"/>
              <a:t>) strong memory isolation	(ii) secure entry points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500" dirty="0"/>
              <a:t>	(iii) secure communication	(iv) attestation and sealing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G2 Flexibility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	(</a:t>
            </a:r>
            <a:r>
              <a:rPr lang="en-US" altLang="zh-CN" dirty="0" err="1"/>
              <a:t>i</a:t>
            </a:r>
            <a:r>
              <a:rPr lang="en-US" altLang="zh-CN" dirty="0"/>
              <a:t>) fine-grained 		(ii) dynamically reconfigurable isolation boundaries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G3 Compatibility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sz="2400" dirty="0"/>
              <a:t>Support existing </a:t>
            </a:r>
            <a:r>
              <a:rPr lang="en-US" altLang="zh-CN" sz="2400" dirty="0" err="1"/>
              <a:t>os</a:t>
            </a:r>
            <a:r>
              <a:rPr lang="en-US" altLang="zh-CN" sz="2400" dirty="0"/>
              <a:t> and apps without modification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G4 Low Overhead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cost of tagged memory 	(ii) performance overhead of switching security domains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G5 Real-time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5A6D9B-E6D7-4513-AEC5-B06014512410}"/>
              </a:ext>
            </a:extLst>
          </p:cNvPr>
          <p:cNvSpPr/>
          <p:nvPr/>
        </p:nvSpPr>
        <p:spPr>
          <a:xfrm>
            <a:off x="6041081" y="6050290"/>
            <a:ext cx="6004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NimbusRomNo9L-Regu"/>
              </a:rPr>
              <a:t>*</a:t>
            </a:r>
            <a:r>
              <a:rPr lang="en-US" altLang="zh-CN" b="1" dirty="0">
                <a:latin typeface="NimbusRomNo9L-Regu"/>
              </a:rPr>
              <a:t> TIMBER-V does not prevent software side-channel attacks.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6298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87FEA8-A4A3-43C4-911D-4533CFF13574}"/>
              </a:ext>
            </a:extLst>
          </p:cNvPr>
          <p:cNvSpPr txBox="1"/>
          <p:nvPr/>
        </p:nvSpPr>
        <p:spPr>
          <a:xfrm>
            <a:off x="0" y="3259150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TIMBER-V</a:t>
            </a:r>
            <a:endParaRPr lang="zh-CN" altLang="en-US" dirty="0"/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1930E1DC-E711-4C0C-A966-6923D29141DA}"/>
              </a:ext>
            </a:extLst>
          </p:cNvPr>
          <p:cNvSpPr/>
          <p:nvPr/>
        </p:nvSpPr>
        <p:spPr>
          <a:xfrm>
            <a:off x="1329267" y="1447800"/>
            <a:ext cx="423333" cy="4650316"/>
          </a:xfrm>
          <a:prstGeom prst="leftBrace">
            <a:avLst>
              <a:gd name="adj1" fmla="val 154333"/>
              <a:gd name="adj2" fmla="val 4164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1EE75B-7015-41E7-AF82-A207B52C80C0}"/>
              </a:ext>
            </a:extLst>
          </p:cNvPr>
          <p:cNvSpPr txBox="1"/>
          <p:nvPr/>
        </p:nvSpPr>
        <p:spPr>
          <a:xfrm>
            <a:off x="1821602" y="1334371"/>
            <a:ext cx="114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Hardware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0FB00E-B36D-4834-AECF-DEAC74272CC9}"/>
              </a:ext>
            </a:extLst>
          </p:cNvPr>
          <p:cNvSpPr txBox="1"/>
          <p:nvPr/>
        </p:nvSpPr>
        <p:spPr>
          <a:xfrm>
            <a:off x="1821602" y="3772958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Software</a:t>
            </a:r>
            <a:endParaRPr lang="zh-CN" altLang="en-US" dirty="0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427CFD1E-EF76-407E-A643-90804EDC230D}"/>
              </a:ext>
            </a:extLst>
          </p:cNvPr>
          <p:cNvSpPr/>
          <p:nvPr/>
        </p:nvSpPr>
        <p:spPr>
          <a:xfrm>
            <a:off x="3050116" y="489042"/>
            <a:ext cx="204894" cy="2147477"/>
          </a:xfrm>
          <a:prstGeom prst="leftBrace">
            <a:avLst>
              <a:gd name="adj1" fmla="val 154333"/>
              <a:gd name="adj2" fmla="val 4997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025546-DE5E-4A37-8338-C9DA955E2C39}"/>
              </a:ext>
            </a:extLst>
          </p:cNvPr>
          <p:cNvSpPr txBox="1"/>
          <p:nvPr/>
        </p:nvSpPr>
        <p:spPr>
          <a:xfrm>
            <a:off x="3464560" y="235796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063762-0460-4A5A-9D9C-EDFCEE9B33A5}"/>
              </a:ext>
            </a:extLst>
          </p:cNvPr>
          <p:cNvSpPr txBox="1"/>
          <p:nvPr/>
        </p:nvSpPr>
        <p:spPr>
          <a:xfrm>
            <a:off x="3310466" y="304376"/>
            <a:ext cx="183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Tagged Memory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D3E8BA-BDC9-4BBA-8D62-9E7BC0C8A7DF}"/>
              </a:ext>
            </a:extLst>
          </p:cNvPr>
          <p:cNvSpPr txBox="1"/>
          <p:nvPr/>
        </p:nvSpPr>
        <p:spPr>
          <a:xfrm>
            <a:off x="3310466" y="1263134"/>
            <a:ext cx="248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Memory Protected Unit</a:t>
            </a:r>
            <a:endParaRPr lang="zh-CN" altLang="en-US" dirty="0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AF805E00-5A50-4960-AF47-4249F6E75D5A}"/>
              </a:ext>
            </a:extLst>
          </p:cNvPr>
          <p:cNvSpPr/>
          <p:nvPr/>
        </p:nvSpPr>
        <p:spPr>
          <a:xfrm>
            <a:off x="5168476" y="171835"/>
            <a:ext cx="204894" cy="634414"/>
          </a:xfrm>
          <a:prstGeom prst="leftBrace">
            <a:avLst>
              <a:gd name="adj1" fmla="val 154333"/>
              <a:gd name="adj2" fmla="val 4498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A84DB8-4D11-4745-833E-1D2D42037304}"/>
              </a:ext>
            </a:extLst>
          </p:cNvPr>
          <p:cNvSpPr txBox="1"/>
          <p:nvPr/>
        </p:nvSpPr>
        <p:spPr>
          <a:xfrm>
            <a:off x="5373370" y="608752"/>
            <a:ext cx="282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Tag-aware Instruction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3C27009-A4FF-4C45-B584-590C04C69C26}"/>
              </a:ext>
            </a:extLst>
          </p:cNvPr>
          <p:cNvSpPr txBox="1"/>
          <p:nvPr/>
        </p:nvSpPr>
        <p:spPr>
          <a:xfrm>
            <a:off x="5373370" y="0"/>
            <a:ext cx="223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Tag Isolation Policy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701357-E370-4B5C-BB4A-64D6DBC48F41}"/>
              </a:ext>
            </a:extLst>
          </p:cNvPr>
          <p:cNvSpPr txBox="1"/>
          <p:nvPr/>
        </p:nvSpPr>
        <p:spPr>
          <a:xfrm>
            <a:off x="3464560" y="5753667"/>
            <a:ext cx="235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Code Transformation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91E28A-BA31-4092-B897-8B1F81337DCE}"/>
              </a:ext>
            </a:extLst>
          </p:cNvPr>
          <p:cNvSpPr/>
          <p:nvPr/>
        </p:nvSpPr>
        <p:spPr>
          <a:xfrm>
            <a:off x="1821602" y="5753667"/>
            <a:ext cx="1495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Compatibility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79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D2328-43F7-4648-A5E2-85580602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 Isolation Policy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9B37487-63F1-4622-9B5C-06FC9E7D4799}"/>
              </a:ext>
            </a:extLst>
          </p:cNvPr>
          <p:cNvSpPr/>
          <p:nvPr/>
        </p:nvSpPr>
        <p:spPr>
          <a:xfrm>
            <a:off x="838199" y="1841002"/>
            <a:ext cx="105155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Using two-bit tag per 32-bit memory word (goal G2).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Untrusted memory (N-tag), trusted user memory (TU-tag), trusted supervisor memory (TS-tag), secure entry points (TC-tag).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The only way to enter T-domains is by fetching code tagged with TC-tag. When fetching N-tagged memory, the CPU leaves trusted execution and switches back to the N-domains.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0F8469C-6679-431E-ACA6-176B7867D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217" y="3184058"/>
            <a:ext cx="56864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1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D2328-43F7-4648-A5E2-85580602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 Isolation Policy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6C4BACA-BBA6-4D67-ADC4-F58675B42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4266" y="1991254"/>
            <a:ext cx="4460917" cy="34401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CE6B75-D357-47EE-AC9B-E06F9ECFC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7" y="270524"/>
            <a:ext cx="5554134" cy="15147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915759-9F45-4B6D-B2CE-052CED53E0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269"/>
          <a:stretch/>
        </p:blipFill>
        <p:spPr>
          <a:xfrm>
            <a:off x="6544730" y="1879889"/>
            <a:ext cx="4656667" cy="167868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35E7A2A-629F-41E3-B8AD-75DCB2E0349A}"/>
              </a:ext>
            </a:extLst>
          </p:cNvPr>
          <p:cNvSpPr/>
          <p:nvPr/>
        </p:nvSpPr>
        <p:spPr>
          <a:xfrm>
            <a:off x="694265" y="2671233"/>
            <a:ext cx="4460916" cy="1210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1E07F0-455D-4FDC-B910-55383DE11922}"/>
              </a:ext>
            </a:extLst>
          </p:cNvPr>
          <p:cNvSpPr/>
          <p:nvPr/>
        </p:nvSpPr>
        <p:spPr>
          <a:xfrm>
            <a:off x="694265" y="4220633"/>
            <a:ext cx="4460916" cy="601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71F44D-D852-4ACA-BDB9-3C75ACB5768A}"/>
              </a:ext>
            </a:extLst>
          </p:cNvPr>
          <p:cNvSpPr/>
          <p:nvPr/>
        </p:nvSpPr>
        <p:spPr>
          <a:xfrm>
            <a:off x="6095997" y="3653174"/>
            <a:ext cx="58335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MR10"/>
              </a:rPr>
              <a:t>At any time, a RISC-V </a:t>
            </a:r>
            <a:r>
              <a:rPr lang="en-US" altLang="zh-CN" b="1" dirty="0">
                <a:solidFill>
                  <a:srgbClr val="FF0000"/>
                </a:solidFill>
                <a:latin typeface="CMR10"/>
              </a:rPr>
              <a:t>hardware thread (</a:t>
            </a:r>
            <a:r>
              <a:rPr lang="en-US" altLang="zh-CN" b="1" dirty="0">
                <a:solidFill>
                  <a:srgbClr val="FF0000"/>
                </a:solidFill>
                <a:latin typeface="CMTI10"/>
              </a:rPr>
              <a:t>hart</a:t>
            </a:r>
            <a:r>
              <a:rPr lang="en-US" altLang="zh-CN" b="1" dirty="0">
                <a:solidFill>
                  <a:srgbClr val="FF0000"/>
                </a:solidFill>
                <a:latin typeface="CMR10"/>
              </a:rPr>
              <a:t>)</a:t>
            </a:r>
            <a:r>
              <a:rPr lang="en-US" altLang="zh-CN" dirty="0">
                <a:latin typeface="CMR10"/>
              </a:rPr>
              <a:t> is running at some privilege level encoded as a mode in one or more CSRs (control and status registers).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2707989-2EC6-4E18-B74B-57A69B44CD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396" y="4671105"/>
            <a:ext cx="5554134" cy="179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0E7B0-F99C-4356-B2EE-771F1024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 Domain Transitions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439DE-C8E5-4E28-8C34-E64582D26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Both TU-mode and TS-mode use the same TC-tag to specify secure entry points.</a:t>
            </a:r>
          </a:p>
          <a:p>
            <a:pPr marL="0" indent="0">
              <a:buNone/>
            </a:pPr>
            <a:r>
              <a:rPr lang="en-US" altLang="zh-CN" dirty="0"/>
              <a:t>Prevent by constraining horizontal transitions to MPU regions of the same privilege mode: </a:t>
            </a:r>
            <a:r>
              <a:rPr lang="en-US" altLang="zh-CN" dirty="0" err="1"/>
              <a:t>TUenter</a:t>
            </a:r>
            <a:r>
              <a:rPr lang="en-US" altLang="zh-CN" dirty="0"/>
              <a:t> is only allowed for user mode MPU slots, while </a:t>
            </a:r>
            <a:r>
              <a:rPr lang="en-US" altLang="zh-CN" dirty="0" err="1"/>
              <a:t>TSenter</a:t>
            </a:r>
            <a:r>
              <a:rPr lang="en-US" altLang="zh-CN" dirty="0"/>
              <a:t> can only target MPU slots marked for TS-mode. TS-mode slots cannot be manipulated from the untrusted OS.</a:t>
            </a:r>
          </a:p>
          <a:p>
            <a:r>
              <a:rPr lang="en-US" altLang="zh-CN" dirty="0"/>
              <a:t>Vertical transitions are in fact </a:t>
            </a:r>
            <a:r>
              <a:rPr lang="en-US" altLang="zh-CN" dirty="0" err="1"/>
              <a:t>syscalls</a:t>
            </a:r>
            <a:r>
              <a:rPr lang="en-US" altLang="zh-CN" dirty="0"/>
              <a:t>. In the N domains, apps can issue </a:t>
            </a:r>
            <a:r>
              <a:rPr lang="en-US" altLang="zh-CN" dirty="0" err="1"/>
              <a:t>syscalls</a:t>
            </a:r>
            <a:r>
              <a:rPr lang="en-US" altLang="zh-CN" dirty="0"/>
              <a:t> to the operating system. In the T-domains, enclaves can request </a:t>
            </a:r>
            <a:r>
              <a:rPr lang="en-US" altLang="zh-CN" dirty="0" err="1"/>
              <a:t>TagRoot</a:t>
            </a:r>
            <a:r>
              <a:rPr lang="en-US" altLang="zh-CN" dirty="0"/>
              <a:t> services via </a:t>
            </a:r>
            <a:r>
              <a:rPr lang="en-US" altLang="zh-CN" dirty="0" err="1"/>
              <a:t>Tsyscalls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To cleanly separate vertical transitions, TIMBER-V adds a separate trusted </a:t>
            </a:r>
            <a:r>
              <a:rPr lang="en-US" altLang="zh-CN" dirty="0" err="1"/>
              <a:t>syscall</a:t>
            </a:r>
            <a:r>
              <a:rPr lang="en-US" altLang="zh-CN" dirty="0"/>
              <a:t> (trap) handler.</a:t>
            </a:r>
          </a:p>
        </p:txBody>
      </p:sp>
    </p:spTree>
    <p:extLst>
      <p:ext uri="{BB962C8B-B14F-4D97-AF65-F5344CB8AC3E}">
        <p14:creationId xmlns:p14="http://schemas.microsoft.com/office/powerpoint/2010/main" val="60461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D70BD-AB94-402B-B5FE-FFCFE07C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MPU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1B5A8E-B5B4-43CB-A9B8-BC8683A8F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385" y="140524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Relying on tag isolation for process isolation would require large tags.</a:t>
            </a:r>
          </a:p>
          <a:p>
            <a:r>
              <a:rPr lang="en-US" altLang="zh-CN" dirty="0"/>
              <a:t>Each MPU slot holds: base and bound information together with </a:t>
            </a:r>
            <a:r>
              <a:rPr lang="en-US" altLang="zh-CN" dirty="0" err="1"/>
              <a:t>rwx</a:t>
            </a:r>
            <a:r>
              <a:rPr lang="en-US" altLang="zh-CN" dirty="0"/>
              <a:t> access permissions, a TU and a TS flag. </a:t>
            </a:r>
          </a:p>
          <a:p>
            <a:pPr lvl="1">
              <a:buSzPct val="80000"/>
              <a:buFont typeface="Wingdings" panose="05000000000000000000" pitchFamily="2" charset="2"/>
              <a:buChar char="p"/>
            </a:pPr>
            <a:r>
              <a:rPr lang="en-US" altLang="zh-CN" dirty="0"/>
              <a:t> Slot with TU are shared between enclaves and untrusted apps. </a:t>
            </a:r>
          </a:p>
          <a:p>
            <a:pPr lvl="1">
              <a:buSzPct val="80000"/>
              <a:buFont typeface="Wingdings" panose="05000000000000000000" pitchFamily="2" charset="2"/>
              <a:buChar char="p"/>
            </a:pPr>
            <a:r>
              <a:rPr lang="en-US" altLang="zh-CN" dirty="0"/>
              <a:t> Slots with TS cannot be manipulated from untrusted code and are used to distinguish </a:t>
            </a:r>
            <a:r>
              <a:rPr lang="en-US" altLang="zh-CN" dirty="0" err="1"/>
              <a:t>TSenter</a:t>
            </a:r>
            <a:r>
              <a:rPr lang="en-US" altLang="zh-CN" dirty="0"/>
              <a:t> from </a:t>
            </a:r>
            <a:r>
              <a:rPr lang="en-US" altLang="zh-CN" dirty="0" err="1"/>
              <a:t>TUenter</a:t>
            </a:r>
            <a:r>
              <a:rPr lang="en-US" altLang="zh-CN" dirty="0"/>
              <a:t>. </a:t>
            </a:r>
          </a:p>
          <a:p>
            <a:pPr lvl="1">
              <a:buSzPct val="80000"/>
              <a:buFont typeface="Wingdings" panose="05000000000000000000" pitchFamily="2" charset="2"/>
              <a:buChar char="p"/>
            </a:pPr>
            <a:r>
              <a:rPr lang="en-US" altLang="zh-CN" dirty="0"/>
              <a:t> Only </a:t>
            </a:r>
            <a:r>
              <a:rPr lang="en-US" altLang="zh-CN" dirty="0" err="1"/>
              <a:t>TagRoot</a:t>
            </a:r>
            <a:r>
              <a:rPr lang="en-US" altLang="zh-CN" dirty="0"/>
              <a:t> can enable these flags. </a:t>
            </a:r>
          </a:p>
          <a:p>
            <a:pPr lvl="1">
              <a:buSzPct val="80000"/>
              <a:buFont typeface="Wingdings" panose="05000000000000000000" pitchFamily="2" charset="2"/>
              <a:buChar char="p"/>
            </a:pPr>
            <a:r>
              <a:rPr lang="en-US" altLang="zh-CN" dirty="0"/>
              <a:t> Untrusted operating system can </a:t>
            </a:r>
          </a:p>
          <a:p>
            <a:pPr marL="457200" lvl="1" indent="0">
              <a:buSzPct val="80000"/>
              <a:buNone/>
            </a:pPr>
            <a:r>
              <a:rPr lang="en-US" altLang="zh-CN" dirty="0"/>
              <a:t>    overwrite TU slots.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E3436C-02FF-4495-8808-C36853486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369" y="4197960"/>
            <a:ext cx="5866631" cy="220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5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7B7ED-7385-4C01-A9E6-53567B6B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 Isolation Policy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267F75D-08FC-4F28-9277-FE12CF803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9612" y="1690688"/>
            <a:ext cx="85327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24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900</Words>
  <Application>Microsoft Office PowerPoint</Application>
  <PresentationFormat>宽屏</PresentationFormat>
  <Paragraphs>105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CMR10</vt:lpstr>
      <vt:lpstr>CMTI10</vt:lpstr>
      <vt:lpstr>NimbusRomNo9L-Regu</vt:lpstr>
      <vt:lpstr>等线</vt:lpstr>
      <vt:lpstr>等线 Light</vt:lpstr>
      <vt:lpstr>Arial</vt:lpstr>
      <vt:lpstr>Cambria Math</vt:lpstr>
      <vt:lpstr>Mongolian Baiti</vt:lpstr>
      <vt:lpstr>Wingdings</vt:lpstr>
      <vt:lpstr>Office 主题​​</vt:lpstr>
      <vt:lpstr>TIMBER-V: Tag-Isolated Memory Bringing Fine-grained Enclaves to RISC-V</vt:lpstr>
      <vt:lpstr>Tagged Memory</vt:lpstr>
      <vt:lpstr>Design Goals</vt:lpstr>
      <vt:lpstr>PowerPoint 演示文稿</vt:lpstr>
      <vt:lpstr>Tag Isolation Policy</vt:lpstr>
      <vt:lpstr>Tag Isolation Policy</vt:lpstr>
      <vt:lpstr>Fast Domain Transitions</vt:lpstr>
      <vt:lpstr>MPU Design</vt:lpstr>
      <vt:lpstr>Tag Isolation Policy</vt:lpstr>
      <vt:lpstr>Tag-aware Instructions</vt:lpstr>
      <vt:lpstr>Tag-aware Instructions</vt:lpstr>
      <vt:lpstr>TagRoot: Trust Manager</vt:lpstr>
      <vt:lpstr>Trusted OS Service</vt:lpstr>
      <vt:lpstr>Trusted Enclave Services</vt:lpstr>
      <vt:lpstr>Security Analysis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TIMBER-V: Tag-Isolated Memory Bringing Fine-grained Enclaves to RISC-V</dc:title>
  <dc:creator>0308 Phantom</dc:creator>
  <cp:lastModifiedBy>0308 Phantom</cp:lastModifiedBy>
  <cp:revision>13</cp:revision>
  <dcterms:created xsi:type="dcterms:W3CDTF">2019-03-30T07:33:03Z</dcterms:created>
  <dcterms:modified xsi:type="dcterms:W3CDTF">2019-03-31T00:58:18Z</dcterms:modified>
</cp:coreProperties>
</file>