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493" r:id="rId7"/>
    <p:sldId id="278" r:id="rId8"/>
    <p:sldId id="484" r:id="rId9"/>
    <p:sldId id="485" r:id="rId10"/>
    <p:sldId id="352" r:id="rId11"/>
    <p:sldId id="411" r:id="rId12"/>
    <p:sldId id="466" r:id="rId13"/>
    <p:sldId id="413" r:id="rId14"/>
    <p:sldId id="362" r:id="rId15"/>
    <p:sldId id="494" r:id="rId16"/>
    <p:sldId id="490" r:id="rId17"/>
    <p:sldId id="403" r:id="rId18"/>
    <p:sldId id="486" r:id="rId19"/>
    <p:sldId id="497" r:id="rId20"/>
    <p:sldId id="477" r:id="rId21"/>
    <p:sldId id="495" r:id="rId22"/>
    <p:sldId id="478" r:id="rId23"/>
    <p:sldId id="496" r:id="rId24"/>
    <p:sldId id="479" r:id="rId25"/>
    <p:sldId id="426" r:id="rId26"/>
    <p:sldId id="487" r:id="rId27"/>
    <p:sldId id="488" r:id="rId28"/>
    <p:sldId id="489" r:id="rId29"/>
    <p:sldId id="498" r:id="rId30"/>
    <p:sldId id="499" r:id="rId31"/>
    <p:sldId id="500" r:id="rId32"/>
    <p:sldId id="481" r:id="rId33"/>
    <p:sldId id="492" r:id="rId34"/>
    <p:sldId id="482" r:id="rId35"/>
    <p:sldId id="491"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0000"/>
    <a:srgbClr val="9F002D"/>
    <a:srgbClr val="FFFFCC"/>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61615" autoAdjust="0"/>
  </p:normalViewPr>
  <p:slideViewPr>
    <p:cSldViewPr>
      <p:cViewPr varScale="1">
        <p:scale>
          <a:sx n="53" d="100"/>
          <a:sy n="53" d="100"/>
        </p:scale>
        <p:origin x="2256"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76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core concepts of creating and executing queries in Power BI Desktop. Students will learn how to leverage the query features of Power BI Desktop to import data from a variety of sources including databases, Excel spreadsheets, web pages and SharePoint lists. Students will also discover how to design queries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clean up, transform and reshape data during the import process by learning about all the different</a:t>
            </a:r>
            <a:r>
              <a:rPr lang="en-US" sz="1200" kern="1200" baseline="0" dirty="0">
                <a:solidFill>
                  <a:schemeClr val="tx1"/>
                </a:solidFill>
                <a:effectLst/>
                <a:latin typeface="+mn-lt"/>
                <a:ea typeface="+mn-ea"/>
                <a:cs typeface="+mn-cs"/>
              </a:rPr>
              <a:t> type of query operations available in the Power BI Desktop query builder</a:t>
            </a:r>
            <a:r>
              <a:rPr lang="en-US" sz="1200" kern="1200" dirty="0">
                <a:solidFill>
                  <a:schemeClr val="tx1"/>
                </a:solidFill>
                <a:effectLst/>
                <a:latin typeface="+mn-lt"/>
                <a:ea typeface="+mn-ea"/>
                <a:cs typeface="+mn-cs"/>
              </a:rPr>
              <a:t>. The module also examines the use</a:t>
            </a:r>
            <a:r>
              <a:rPr lang="en-US" sz="1200" kern="1200" baseline="0" dirty="0">
                <a:solidFill>
                  <a:schemeClr val="tx1"/>
                </a:solidFill>
                <a:effectLst/>
                <a:latin typeface="+mn-lt"/>
                <a:ea typeface="+mn-ea"/>
                <a:cs typeface="+mn-cs"/>
              </a:rPr>
              <a:t> of query parameters and </a:t>
            </a:r>
            <a:r>
              <a:rPr lang="en-US" sz="1200" kern="1200" dirty="0">
                <a:solidFill>
                  <a:schemeClr val="tx1"/>
                </a:solidFill>
                <a:effectLst/>
                <a:latin typeface="+mn-lt"/>
                <a:ea typeface="+mn-ea"/>
                <a:cs typeface="+mn-cs"/>
              </a:rPr>
              <a:t>powerful transform operations such as merging columns and appending rows from multiple data sources. The module concludes by explaining to students </a:t>
            </a:r>
            <a:r>
              <a:rPr lang="en-US" sz="1200" kern="1200" baseline="0" dirty="0">
                <a:solidFill>
                  <a:schemeClr val="tx1"/>
                </a:solidFill>
                <a:effectLst/>
                <a:latin typeface="+mn-lt"/>
                <a:ea typeface="+mn-ea"/>
                <a:cs typeface="+mn-cs"/>
              </a:rPr>
              <a:t>how to design queries to convert an OLTP database design into an OLAP data model that is better suited for data analysis and reporting in a Power BI Desktop project.</a:t>
            </a:r>
            <a:endParaRPr 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 BI Desktop</a:t>
            </a:r>
            <a:r>
              <a:rPr lang="en-US" baseline="0" dirty="0"/>
              <a:t>, you create and save queries within the scope of a PBIX project file. Each query must have at least one data source to use as its input. Most queries you create will be based on an external data source. However, you can also create a query which uses the output of another query as it’s data source. This is done by executing the </a:t>
            </a:r>
            <a:r>
              <a:rPr lang="en-US" b="1" baseline="0" dirty="0"/>
              <a:t>Reference</a:t>
            </a:r>
            <a:r>
              <a:rPr lang="en-US" baseline="0" dirty="0"/>
              <a:t> command on a query which creates a new query whose data source is the query on which you ran the </a:t>
            </a:r>
            <a:r>
              <a:rPr lang="en-US" b="1" baseline="0" dirty="0"/>
              <a:t>Reference</a:t>
            </a:r>
            <a:r>
              <a:rPr lang="en-US" baseline="0" dirty="0"/>
              <a:t> command.</a:t>
            </a:r>
          </a:p>
          <a:p>
            <a:endParaRPr lang="en-US" baseline="0" dirty="0"/>
          </a:p>
          <a:p>
            <a:r>
              <a:rPr lang="en-US" baseline="0" dirty="0"/>
              <a:t>By using the </a:t>
            </a:r>
            <a:r>
              <a:rPr lang="en-US" b="1" baseline="0" dirty="0"/>
              <a:t>Reference</a:t>
            </a:r>
            <a:r>
              <a:rPr lang="en-US" baseline="0" dirty="0"/>
              <a:t> command to create a query whose input is based on another query, you can take advantage of a design technique known as query composition. The key concept is that you can create reusable logic in one query and then share that logic across several other queries. That helps to reduce the redundant logic you need to maintain across the queries in the Power BI desktop project.</a:t>
            </a:r>
          </a:p>
        </p:txBody>
      </p:sp>
    </p:spTree>
    <p:extLst>
      <p:ext uri="{BB962C8B-B14F-4D97-AF65-F5344CB8AC3E}">
        <p14:creationId xmlns:p14="http://schemas.microsoft.com/office/powerpoint/2010/main" val="90785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a:t>Power BI Desktop allows you to combine to queries. Combining queries means that you are combining two data sources into a single table as the queries output. Power BI Desktop supports two combine operations which are merge and append. A </a:t>
            </a:r>
            <a:r>
              <a:rPr lang="en-US" b="1" baseline="0" dirty="0"/>
              <a:t>merge</a:t>
            </a:r>
            <a:r>
              <a:rPr lang="en-US" baseline="0" dirty="0"/>
              <a:t> operation is used when you need to combine columns in from two tables into a single table. An append operation is used when you need to combine rows from two tables into a single table.</a:t>
            </a:r>
          </a:p>
          <a:p>
            <a:endParaRPr lang="en-US" sz="2400" dirty="0"/>
          </a:p>
          <a:p>
            <a:r>
              <a:rPr lang="en-US" sz="2400" dirty="0"/>
              <a:t>Consider</a:t>
            </a:r>
            <a:r>
              <a:rPr lang="en-US" sz="2400" baseline="0" dirty="0"/>
              <a:t> that combining two queries produces a single output. Yet each of the queries involved has its own Power BI Desktop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a:t>When you are </a:t>
            </a:r>
            <a:r>
              <a:rPr lang="en-US" baseline="0" dirty="0"/>
              <a:t>creating a query whose sole purpose is to be used as a source for a merge or append operation in another query, you can disable loading by configuring the load setting as a "connection-only" query.</a:t>
            </a:r>
          </a:p>
          <a:p>
            <a:endParaRPr lang="en-US" baseline="0" dirty="0"/>
          </a:p>
          <a:p>
            <a:r>
              <a:rPr lang="en-US" baseline="0" dirty="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170986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192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976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03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Online Transaction Processing (OLTP) databases are used for</a:t>
            </a:r>
            <a:r>
              <a:rPr lang="en-US" sz="2400" baseline="0" dirty="0"/>
              <a:t> databases that have high transaction rates. The data model of tables in this type of database is o</a:t>
            </a:r>
            <a:r>
              <a:rPr lang="en-US" sz="2000" dirty="0"/>
              <a:t>ptimized to speed up transactions for operation such as inserting, updating and deleting</a:t>
            </a:r>
            <a:r>
              <a:rPr lang="en-US" sz="2000" baseline="0" dirty="0"/>
              <a:t> records. </a:t>
            </a:r>
            <a:r>
              <a:rPr lang="en-US" sz="2000" dirty="0"/>
              <a:t>Tables in an OLTP-style database are usually normalized to reduce or eliminate any redundancies. </a:t>
            </a:r>
          </a:p>
          <a:p>
            <a:endParaRPr lang="en-US" sz="2000" dirty="0"/>
          </a:p>
          <a:p>
            <a:r>
              <a:rPr lang="en-US" sz="2000" dirty="0"/>
              <a:t>Another noteworthy issue</a:t>
            </a:r>
            <a:r>
              <a:rPr lang="en-US" sz="2000" baseline="0" dirty="0"/>
              <a:t> is that </a:t>
            </a:r>
            <a:r>
              <a:rPr lang="en-US" sz="2000" dirty="0"/>
              <a:t>OLTP systems are</a:t>
            </a:r>
            <a:r>
              <a:rPr lang="en-US" sz="2000" baseline="0" dirty="0"/>
              <a:t> often not designed to </a:t>
            </a:r>
            <a:r>
              <a:rPr lang="en-US" sz="2000" dirty="0"/>
              <a:t>track historical data. For example, imagine a customer living in California makes a number of purchases over a 5 year period and then the customer moves to Florida. If you run</a:t>
            </a:r>
            <a:r>
              <a:rPr lang="en-US" sz="2000" baseline="0" dirty="0"/>
              <a:t> a query to determine sales revenue by state, you will likely find that all the historic purchases for the customer are attributed to the new state Florida and not the state where the purchases were made which is California. </a:t>
            </a:r>
            <a:endParaRPr lang="en-US" sz="2000" dirty="0"/>
          </a:p>
          <a:p>
            <a:pPr lvl="1"/>
            <a:endParaRPr lang="en-US" sz="2000" dirty="0"/>
          </a:p>
          <a:p>
            <a:r>
              <a:rPr lang="en-US" sz="2400" dirty="0"/>
              <a:t>There are several common design issues you face </a:t>
            </a:r>
            <a:r>
              <a:rPr lang="en-US" sz="2400" baseline="0" dirty="0"/>
              <a:t>when building BI projects on top of an OLTP database. First, they are not designed with data analysis as a primary objective. Therefore, you must often execute </a:t>
            </a:r>
            <a:r>
              <a:rPr lang="en-US" sz="2000" dirty="0"/>
              <a:t>complex queries in a reporting solution which</a:t>
            </a:r>
            <a:r>
              <a:rPr lang="en-US" sz="2000" baseline="0" dirty="0"/>
              <a:t> </a:t>
            </a:r>
            <a:r>
              <a:rPr lang="en-US" sz="2000" dirty="0"/>
              <a:t>join tables together to properly analyze the data. Moreover, the execution of</a:t>
            </a:r>
            <a:r>
              <a:rPr lang="en-US" sz="2000" baseline="0" dirty="0"/>
              <a:t> these complex queries </a:t>
            </a:r>
            <a:r>
              <a:rPr lang="en-US" sz="2000" dirty="0"/>
              <a:t>might perform poorly since the indexing scheme configured for an OLTP</a:t>
            </a:r>
            <a:r>
              <a:rPr lang="en-US" sz="2000" baseline="0" dirty="0"/>
              <a:t> database is typically optimized for greater transaction throughput instead of faster query performance. </a:t>
            </a:r>
            <a:r>
              <a:rPr lang="en-US" sz="2000" dirty="0"/>
              <a:t>Also, the table</a:t>
            </a:r>
            <a:r>
              <a:rPr lang="en-US" sz="2000" baseline="0" dirty="0"/>
              <a:t> schema for an OLTP-style database is often complicated and non-intuitive when access directly by the average business user.</a:t>
            </a:r>
            <a:endParaRPr lang="en-US" sz="2000" dirty="0"/>
          </a:p>
          <a:p>
            <a:endParaRPr lang="en-US" dirty="0"/>
          </a:p>
          <a:p>
            <a:r>
              <a:rPr lang="en-US" dirty="0"/>
              <a:t>Over the next few modules, you will take import the</a:t>
            </a:r>
            <a:r>
              <a:rPr lang="en-US" baseline="0" dirty="0"/>
              <a:t> </a:t>
            </a:r>
            <a:r>
              <a:rPr lang="en-US" dirty="0"/>
              <a:t>data from the </a:t>
            </a:r>
            <a:r>
              <a:rPr lang="en-US" b="1" dirty="0" err="1"/>
              <a:t>WingtipSalesDB</a:t>
            </a:r>
            <a:r>
              <a:rPr lang="en-US" dirty="0"/>
              <a:t> database </a:t>
            </a:r>
            <a:r>
              <a:rPr lang="en-US" baseline="0" dirty="0"/>
              <a:t>and reshape it with querying and data modeling techniques to change the design from an OLTP design to an OLAP design that is much better suited for data analysis and reporting.</a:t>
            </a:r>
            <a:endParaRPr lang="en-US" dirty="0"/>
          </a:p>
        </p:txBody>
      </p:sp>
    </p:spTree>
    <p:extLst>
      <p:ext uri="{BB962C8B-B14F-4D97-AF65-F5344CB8AC3E}">
        <p14:creationId xmlns:p14="http://schemas.microsoft.com/office/powerpoint/2010/main" val="240159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1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begin to create any type of custom solution with Power BI to monitor</a:t>
            </a:r>
            <a:r>
              <a:rPr lang="en-US" baseline="0" dirty="0"/>
              <a:t> the health and report on business processes</a:t>
            </a:r>
            <a:r>
              <a:rPr lang="en-US" dirty="0"/>
              <a:t>, it is important to take a step back in the initial</a:t>
            </a:r>
            <a:r>
              <a:rPr lang="en-US" baseline="0" dirty="0"/>
              <a:t> design phase and clearly determine what you’re going to measure. This provides an opportunity to define what type of business analysis and visualizations your custom BI solution will need to provide. For example, one custom solution might just need to track sales revenue in order to calculate commission for sales people. Another custom solution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856347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There’s a popular technique for determining what you need to measure and what data you will need to acquire</a:t>
            </a:r>
            <a:r>
              <a:rPr lang="en-US" baseline="0" dirty="0"/>
              <a:t> to make those measurements. This technique involves authoring a set of grain statements. What's valuable about grain statements is that they can easily be written by business users with little or no technical experience. However, once you have clearly written a set of grain statements, technical people can use those grain statements to determine what data needs to be imported as well as what queries and reports need to be generated.</a:t>
            </a:r>
          </a:p>
          <a:p>
            <a:endParaRPr lang="en-US" baseline="0" dirty="0"/>
          </a:p>
          <a:p>
            <a:r>
              <a:rPr lang="en-US" baseline="0" dirty="0"/>
              <a:t>The slides above display examples of grain statements that might be used in a custom solution to analyze sales data. If you read through each of these grain statements, you should have a great head start in designing the queries you’ll need to import data into a new Power BI desktop project.</a:t>
            </a:r>
          </a:p>
        </p:txBody>
      </p:sp>
    </p:spTree>
    <p:extLst>
      <p:ext uri="{BB962C8B-B14F-4D97-AF65-F5344CB8AC3E}">
        <p14:creationId xmlns:p14="http://schemas.microsoft.com/office/powerpoint/2010/main" val="402867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147862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353878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above lists some</a:t>
            </a:r>
            <a:r>
              <a:rPr lang="en-US" baseline="0" dirty="0"/>
              <a:t> of the more command operations that can be added as applied steps to a query when working within the Query Editor window. For example, you might want to rename a column so the column name in the query output is different than the name of the underlying column in the database from where you are importing it. You also might want to </a:t>
            </a:r>
            <a:r>
              <a:rPr lang="en-US" dirty="0"/>
              <a:t>convert a column data</a:t>
            </a:r>
            <a:r>
              <a:rPr lang="en-US" baseline="0" dirty="0"/>
              <a:t> </a:t>
            </a:r>
            <a:r>
              <a:rPr lang="en-US" dirty="0"/>
              <a:t>type, format</a:t>
            </a:r>
            <a:r>
              <a:rPr lang="en-US" baseline="0" dirty="0"/>
              <a:t> column values or reorder columns as they appear in the </a:t>
            </a:r>
            <a:r>
              <a:rPr lang="en-US" dirty="0"/>
              <a:t>query output.</a:t>
            </a:r>
          </a:p>
          <a:p>
            <a:endParaRPr lang="en-US" dirty="0"/>
          </a:p>
          <a:p>
            <a:r>
              <a:rPr lang="en-US" dirty="0"/>
              <a:t>Some of the common operation listed in the slide above can</a:t>
            </a:r>
            <a:r>
              <a:rPr lang="en-US" baseline="0" dirty="0"/>
              <a:t> be more complicated. For example, e</a:t>
            </a:r>
            <a:r>
              <a:rPr lang="en-US" dirty="0"/>
              <a:t>xpanding related column allows you</a:t>
            </a:r>
            <a:r>
              <a:rPr lang="en-US" baseline="0" dirty="0"/>
              <a:t>r query to perform a logical join between two or more underlying tables. </a:t>
            </a:r>
            <a:r>
              <a:rPr lang="en-US" dirty="0"/>
              <a:t>Merging columns allows you to combine</a:t>
            </a:r>
            <a:r>
              <a:rPr lang="en-US" baseline="0" dirty="0"/>
              <a:t> the values from two columns into a single column and s</a:t>
            </a:r>
            <a:r>
              <a:rPr lang="en-US" dirty="0"/>
              <a:t>plitting columns make it possible to separate values from a single</a:t>
            </a:r>
            <a:r>
              <a:rPr lang="en-US" baseline="0" dirty="0"/>
              <a:t> column into two or more columns.</a:t>
            </a:r>
            <a:endParaRPr lang="en-US" dirty="0"/>
          </a:p>
          <a:p>
            <a:endParaRPr lang="en-US" dirty="0"/>
          </a:p>
        </p:txBody>
      </p:sp>
    </p:spTree>
    <p:extLst>
      <p:ext uri="{BB962C8B-B14F-4D97-AF65-F5344CB8AC3E}">
        <p14:creationId xmlns:p14="http://schemas.microsoft.com/office/powerpoint/2010/main" val="192134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281498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a:t>
            </a:r>
            <a:r>
              <a:rPr lang="en-US" baseline="0" dirty="0"/>
              <a:t> BI Desktop, you will create and save queries within the scope of the current project. Each query must have at least one data source to use as its input. You can create a query from an external data source such as a CSV file, an Excel workbook, a SQL Server database, an Azure SQL database, a SharePoint list or an Online Service.</a:t>
            </a:r>
          </a:p>
          <a:p>
            <a:endParaRPr lang="en-US" baseline="0" dirty="0"/>
          </a:p>
          <a:p>
            <a:r>
              <a:rPr lang="en-US" baseline="0" dirty="0"/>
              <a:t>Remember that the main purpose of creating queries in Power BI desktop is to import external data to create a base set of tables in your project’s data model. Because of this, a new query is always configured to load its output into a new table generated in the data model for the current project. However, you don’t always want every query to generate an output table in the project’s data model. There are some scenarios in which you will create a query whose sole purpose is to be used as a input for another query. In cases such as these, you can disable a query’s </a:t>
            </a:r>
            <a:r>
              <a:rPr lang="en-US" b="1" baseline="0" dirty="0"/>
              <a:t>Enable Load</a:t>
            </a:r>
            <a:r>
              <a:rPr lang="en-US" baseline="0" dirty="0"/>
              <a:t> property so it does not generate a table in the data model of the current project. While a query with its </a:t>
            </a:r>
            <a:r>
              <a:rPr lang="en-US" b="1" baseline="0" dirty="0"/>
              <a:t>Enable Load</a:t>
            </a:r>
            <a:r>
              <a:rPr lang="en-US" baseline="0" dirty="0"/>
              <a:t> property disabled will not generate an output table, the query can still be used as input to other queries in cases where you want to merge columns or append rows from two different queries to combine content from multiple data sources.</a:t>
            </a:r>
            <a:endParaRPr lang="en-US" dirty="0"/>
          </a:p>
        </p:txBody>
      </p:sp>
    </p:spTree>
    <p:extLst>
      <p:ext uri="{BB962C8B-B14F-4D97-AF65-F5344CB8AC3E}">
        <p14:creationId xmlns:p14="http://schemas.microsoft.com/office/powerpoint/2010/main" val="2329253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riticalPathTraining/PowerBiPartyPac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8839200" cy="1371600"/>
          </a:xfrm>
        </p:spPr>
        <p:txBody>
          <a:bodyPr/>
          <a:lstStyle/>
          <a:p>
            <a:pPr algn="ctr"/>
            <a:r>
              <a:rPr lang="en-US" sz="3600" dirty="0"/>
              <a:t>Advanced Query Design</a:t>
            </a:r>
            <a:br>
              <a:rPr lang="en-US" sz="3600" dirty="0"/>
            </a:br>
            <a:r>
              <a:rPr lang="en-US" sz="3600" dirty="0"/>
              <a:t>with Power BI Desktop</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Query Input and Output</a:t>
            </a:r>
          </a:p>
        </p:txBody>
      </p:sp>
      <p:sp>
        <p:nvSpPr>
          <p:cNvPr id="3" name="Content Placeholder 2"/>
          <p:cNvSpPr>
            <a:spLocks noGrp="1"/>
          </p:cNvSpPr>
          <p:nvPr>
            <p:ph idx="1"/>
          </p:nvPr>
        </p:nvSpPr>
        <p:spPr/>
        <p:txBody>
          <a:bodyPr>
            <a:normAutofit/>
          </a:bodyPr>
          <a:lstStyle/>
          <a:p>
            <a:r>
              <a:rPr lang="en-US" sz="2400" dirty="0"/>
              <a:t>PBIX project is container for data sources and queries</a:t>
            </a:r>
          </a:p>
          <a:p>
            <a:pPr lvl="1"/>
            <a:r>
              <a:rPr lang="en-US" sz="2000" dirty="0"/>
              <a:t>Queries created and saved within scope of Power BI project</a:t>
            </a:r>
          </a:p>
          <a:p>
            <a:pPr lvl="1"/>
            <a:r>
              <a:rPr lang="en-US" sz="2000" dirty="0"/>
              <a:t>Queries can pull data from local files</a:t>
            </a:r>
          </a:p>
          <a:p>
            <a:pPr lvl="1"/>
            <a:r>
              <a:rPr lang="en-US" sz="2000" dirty="0"/>
              <a:t>Queries can pull data from external content sources</a:t>
            </a:r>
          </a:p>
          <a:p>
            <a:pPr lvl="1"/>
            <a:r>
              <a:rPr lang="en-US" sz="2000" dirty="0"/>
              <a:t>Queries main purpose is to load imported data into data model</a:t>
            </a:r>
          </a:p>
        </p:txBody>
      </p:sp>
      <p:sp>
        <p:nvSpPr>
          <p:cNvPr id="4" name="Rectangle 3"/>
          <p:cNvSpPr/>
          <p:nvPr/>
        </p:nvSpPr>
        <p:spPr>
          <a:xfrm>
            <a:off x="2895600" y="3581400"/>
            <a:ext cx="5289997" cy="30480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b="1" dirty="0">
                <a:solidFill>
                  <a:schemeClr val="tx1"/>
                </a:solidFill>
              </a:rPr>
              <a:t>PBIX Project</a:t>
            </a:r>
          </a:p>
        </p:txBody>
      </p:sp>
      <p:sp>
        <p:nvSpPr>
          <p:cNvPr id="8" name="Flowchart: Magnetic Disk 7"/>
          <p:cNvSpPr/>
          <p:nvPr/>
        </p:nvSpPr>
        <p:spPr>
          <a:xfrm>
            <a:off x="4770947" y="4861110"/>
            <a:ext cx="3252773" cy="1346791"/>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spcBef>
                <a:spcPts val="1200"/>
              </a:spcBef>
            </a:pPr>
            <a:endParaRPr lang="en-US" sz="11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073813727"/>
              </p:ext>
            </p:extLst>
          </p:nvPr>
        </p:nvGraphicFramePr>
        <p:xfrm>
          <a:off x="5123579" y="5494945"/>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Flowchart: Magnetic Disk 17"/>
          <p:cNvSpPr/>
          <p:nvPr/>
        </p:nvSpPr>
        <p:spPr>
          <a:xfrm>
            <a:off x="943969" y="5037973"/>
            <a:ext cx="1524000" cy="1346791"/>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2219226929"/>
              </p:ext>
            </p:extLst>
          </p:nvPr>
        </p:nvGraphicFramePr>
        <p:xfrm>
          <a:off x="1172569" y="5799973"/>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3" name="Freeform 22"/>
          <p:cNvSpPr/>
          <p:nvPr/>
        </p:nvSpPr>
        <p:spPr>
          <a:xfrm rot="15147511">
            <a:off x="2379498" y="3964581"/>
            <a:ext cx="393357" cy="1833141"/>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01544" y="42627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graphicFrame>
        <p:nvGraphicFramePr>
          <p:cNvPr id="26" name="Table 25"/>
          <p:cNvGraphicFramePr>
            <a:graphicFrameLocks noGrp="1"/>
          </p:cNvGraphicFramePr>
          <p:nvPr>
            <p:extLst>
              <p:ext uri="{D42A27DB-BD31-4B8C-83A1-F6EECF244321}">
                <p14:modId xmlns:p14="http://schemas.microsoft.com/office/powerpoint/2010/main" val="882248445"/>
              </p:ext>
            </p:extLst>
          </p:nvPr>
        </p:nvGraphicFramePr>
        <p:xfrm>
          <a:off x="6456833" y="5483166"/>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7" name="Rectangle 26"/>
          <p:cNvSpPr/>
          <p:nvPr/>
        </p:nvSpPr>
        <p:spPr>
          <a:xfrm>
            <a:off x="3390849" y="4222307"/>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grpSp>
        <p:nvGrpSpPr>
          <p:cNvPr id="5" name="Group 4"/>
          <p:cNvGrpSpPr/>
          <p:nvPr/>
        </p:nvGrpSpPr>
        <p:grpSpPr>
          <a:xfrm>
            <a:off x="1437603" y="3729304"/>
            <a:ext cx="4851685" cy="761726"/>
            <a:chOff x="1437603" y="3729304"/>
            <a:chExt cx="4851685" cy="761726"/>
          </a:xfrm>
        </p:grpSpPr>
        <p:sp>
          <p:nvSpPr>
            <p:cNvPr id="10" name="Rectangle 9"/>
            <p:cNvSpPr/>
            <p:nvPr/>
          </p:nvSpPr>
          <p:spPr>
            <a:xfrm>
              <a:off x="5111782" y="37293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sp>
          <p:nvSpPr>
            <p:cNvPr id="21" name="Rectangle 20"/>
            <p:cNvSpPr/>
            <p:nvPr/>
          </p:nvSpPr>
          <p:spPr>
            <a:xfrm>
              <a:off x="3396010" y="3742721"/>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7" name="Rectangle 6"/>
            <p:cNvSpPr/>
            <p:nvPr/>
          </p:nvSpPr>
          <p:spPr>
            <a:xfrm>
              <a:off x="1437603" y="3842316"/>
              <a:ext cx="672162" cy="64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CSV</a:t>
              </a:r>
            </a:p>
            <a:p>
              <a:pPr algn="ctr"/>
              <a:r>
                <a:rPr lang="en-US" sz="1100" dirty="0"/>
                <a:t>File</a:t>
              </a:r>
            </a:p>
          </p:txBody>
        </p:sp>
        <p:sp>
          <p:nvSpPr>
            <p:cNvPr id="31" name="Freeform 30"/>
            <p:cNvSpPr/>
            <p:nvPr/>
          </p:nvSpPr>
          <p:spPr>
            <a:xfrm rot="15147511" flipH="1">
              <a:off x="2664579" y="3471490"/>
              <a:ext cx="139861" cy="1266216"/>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p:cNvCxnSpPr>
            <a:endCxn id="10" idx="1"/>
          </p:cNvCxnSpPr>
          <p:nvPr/>
        </p:nvCxnSpPr>
        <p:spPr>
          <a:xfrm flipV="1">
            <a:off x="4838649" y="3906514"/>
            <a:ext cx="273133" cy="1329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 idx="1"/>
          </p:cNvCxnSpPr>
          <p:nvPr/>
        </p:nvCxnSpPr>
        <p:spPr>
          <a:xfrm flipV="1">
            <a:off x="4838649" y="4439914"/>
            <a:ext cx="1562895" cy="774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70997" y="4123721"/>
            <a:ext cx="0" cy="128952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66397" y="4643704"/>
            <a:ext cx="0" cy="78390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47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Data from a Web Page</a:t>
            </a:r>
          </a:p>
        </p:txBody>
      </p:sp>
    </p:spTree>
    <p:extLst>
      <p:ext uri="{BB962C8B-B14F-4D97-AF65-F5344CB8AC3E}">
        <p14:creationId xmlns:p14="http://schemas.microsoft.com/office/powerpoint/2010/main" val="7850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Queries vs Data Modeling</a:t>
            </a:r>
          </a:p>
        </p:txBody>
      </p:sp>
      <p:sp>
        <p:nvSpPr>
          <p:cNvPr id="3" name="Content Placeholder 2"/>
          <p:cNvSpPr>
            <a:spLocks noGrp="1"/>
          </p:cNvSpPr>
          <p:nvPr>
            <p:ph idx="1"/>
          </p:nvPr>
        </p:nvSpPr>
        <p:spPr/>
        <p:txBody>
          <a:bodyPr/>
          <a:lstStyle/>
          <a:p>
            <a:r>
              <a:rPr lang="en-US" dirty="0"/>
              <a:t>Typical project workflow with Power BI Desktop</a:t>
            </a:r>
          </a:p>
          <a:p>
            <a:pPr lvl="1"/>
            <a:r>
              <a:rPr lang="en-US" dirty="0"/>
              <a:t>Design queries to generate set of base tables</a:t>
            </a:r>
          </a:p>
          <a:p>
            <a:pPr lvl="1"/>
            <a:r>
              <a:rPr lang="en-US" dirty="0"/>
              <a:t>Perform data modeling tasks on base tables</a:t>
            </a:r>
          </a:p>
          <a:p>
            <a:pPr lvl="1"/>
            <a:endParaRPr lang="en-US" dirty="0"/>
          </a:p>
          <a:p>
            <a:r>
              <a:rPr lang="en-US" dirty="0"/>
              <a:t>Some tasks can be done in query or data model</a:t>
            </a:r>
          </a:p>
          <a:p>
            <a:pPr lvl="1"/>
            <a:r>
              <a:rPr lang="en-US" dirty="0"/>
              <a:t>Prefer to accomplish tasks in query if possible</a:t>
            </a:r>
          </a:p>
        </p:txBody>
      </p:sp>
    </p:spTree>
    <p:extLst>
      <p:ext uri="{BB962C8B-B14F-4D97-AF65-F5344CB8AC3E}">
        <p14:creationId xmlns:p14="http://schemas.microsoft.com/office/powerpoint/2010/main" val="73833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Composition</a:t>
            </a:r>
          </a:p>
        </p:txBody>
      </p:sp>
      <p:sp>
        <p:nvSpPr>
          <p:cNvPr id="3" name="Content Placeholder 2"/>
          <p:cNvSpPr>
            <a:spLocks noGrp="1"/>
          </p:cNvSpPr>
          <p:nvPr>
            <p:ph idx="1"/>
          </p:nvPr>
        </p:nvSpPr>
        <p:spPr>
          <a:xfrm>
            <a:off x="447136" y="1428750"/>
            <a:ext cx="8382000" cy="5181600"/>
          </a:xfrm>
        </p:spPr>
        <p:txBody>
          <a:bodyPr>
            <a:normAutofit/>
          </a:bodyPr>
          <a:lstStyle/>
          <a:p>
            <a:r>
              <a:rPr lang="en-US" sz="2400" dirty="0"/>
              <a:t>Query can serve as source for other queries</a:t>
            </a:r>
          </a:p>
          <a:p>
            <a:pPr lvl="1"/>
            <a:r>
              <a:rPr lang="en-US" sz="2000" dirty="0"/>
              <a:t>Allows for creation of reusable base queries &amp; query composition</a:t>
            </a:r>
          </a:p>
          <a:p>
            <a:pPr lvl="1"/>
            <a:r>
              <a:rPr lang="en-US" sz="2000" dirty="0"/>
              <a:t>Complexity can be hidden in base queries</a:t>
            </a:r>
          </a:p>
          <a:p>
            <a:pPr lvl="1"/>
            <a:r>
              <a:rPr lang="en-US" sz="2000" b="1" dirty="0"/>
              <a:t>Reference</a:t>
            </a:r>
            <a:r>
              <a:rPr lang="en-US" sz="2000" dirty="0"/>
              <a:t> command creates new query based on another query</a:t>
            </a:r>
          </a:p>
        </p:txBody>
      </p:sp>
      <p:sp>
        <p:nvSpPr>
          <p:cNvPr id="4" name="Rectangle 3"/>
          <p:cNvSpPr/>
          <p:nvPr/>
        </p:nvSpPr>
        <p:spPr>
          <a:xfrm>
            <a:off x="1918399" y="3048000"/>
            <a:ext cx="4025201" cy="3626343"/>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PBIX Project</a:t>
            </a:r>
          </a:p>
        </p:txBody>
      </p:sp>
      <p:sp>
        <p:nvSpPr>
          <p:cNvPr id="18" name="Flowchart: Magnetic Disk 17"/>
          <p:cNvSpPr/>
          <p:nvPr/>
        </p:nvSpPr>
        <p:spPr>
          <a:xfrm>
            <a:off x="257492" y="377071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ext uri="{D42A27DB-BD31-4B8C-83A1-F6EECF244321}">
                <p14:modId xmlns:p14="http://schemas.microsoft.com/office/powerpoint/2010/main" val="612672115"/>
              </p:ext>
            </p:extLst>
          </p:nvPr>
        </p:nvGraphicFramePr>
        <p:xfrm>
          <a:off x="524654" y="4551292"/>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 name="Freeform 24"/>
          <p:cNvSpPr/>
          <p:nvPr/>
        </p:nvSpPr>
        <p:spPr>
          <a:xfrm flipH="1">
            <a:off x="971325" y="3555525"/>
            <a:ext cx="1201576" cy="507161"/>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72007" y="3417731"/>
            <a:ext cx="1180382" cy="368434"/>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5" name="Rectangle 4"/>
          <p:cNvSpPr/>
          <p:nvPr/>
        </p:nvSpPr>
        <p:spPr>
          <a:xfrm>
            <a:off x="2984275" y="5417043"/>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table1</a:t>
            </a:r>
          </a:p>
        </p:txBody>
      </p:sp>
      <p:graphicFrame>
        <p:nvGraphicFramePr>
          <p:cNvPr id="13" name="Table 12"/>
          <p:cNvGraphicFramePr>
            <a:graphicFrameLocks noGrp="1"/>
          </p:cNvGraphicFramePr>
          <p:nvPr>
            <p:extLst>
              <p:ext uri="{D42A27DB-BD31-4B8C-83A1-F6EECF244321}">
                <p14:modId xmlns:p14="http://schemas.microsoft.com/office/powerpoint/2010/main" val="3995290155"/>
              </p:ext>
            </p:extLst>
          </p:nvPr>
        </p:nvGraphicFramePr>
        <p:xfrm>
          <a:off x="3040638" y="568374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Rectangle 30"/>
          <p:cNvSpPr/>
          <p:nvPr/>
        </p:nvSpPr>
        <p:spPr>
          <a:xfrm>
            <a:off x="4508275" y="5397993"/>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table2</a:t>
            </a:r>
          </a:p>
        </p:txBody>
      </p:sp>
      <p:graphicFrame>
        <p:nvGraphicFramePr>
          <p:cNvPr id="32" name="Table 31"/>
          <p:cNvGraphicFramePr>
            <a:graphicFrameLocks noGrp="1"/>
          </p:cNvGraphicFramePr>
          <p:nvPr>
            <p:extLst>
              <p:ext uri="{D42A27DB-BD31-4B8C-83A1-F6EECF244321}">
                <p14:modId xmlns:p14="http://schemas.microsoft.com/office/powerpoint/2010/main" val="797365921"/>
              </p:ext>
            </p:extLst>
          </p:nvPr>
        </p:nvGraphicFramePr>
        <p:xfrm>
          <a:off x="4571874" y="566469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Rectangle 25"/>
          <p:cNvSpPr/>
          <p:nvPr/>
        </p:nvSpPr>
        <p:spPr>
          <a:xfrm>
            <a:off x="3013494" y="4483593"/>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sp>
        <p:nvSpPr>
          <p:cNvPr id="27" name="Rectangle 26"/>
          <p:cNvSpPr/>
          <p:nvPr/>
        </p:nvSpPr>
        <p:spPr>
          <a:xfrm>
            <a:off x="4537494" y="4483593"/>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query3</a:t>
            </a:r>
          </a:p>
        </p:txBody>
      </p:sp>
      <p:sp>
        <p:nvSpPr>
          <p:cNvPr id="12" name="Freeform 11"/>
          <p:cNvSpPr/>
          <p:nvPr/>
        </p:nvSpPr>
        <p:spPr>
          <a:xfrm>
            <a:off x="4437993" y="3823686"/>
            <a:ext cx="677059"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602247" y="3841442"/>
            <a:ext cx="782480"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37625" y="3405165"/>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cxnSp>
        <p:nvCxnSpPr>
          <p:cNvPr id="33" name="Straight Arrow Connector 32"/>
          <p:cNvCxnSpPr>
            <a:stCxn id="26" idx="2"/>
          </p:cNvCxnSpPr>
          <p:nvPr/>
        </p:nvCxnSpPr>
        <p:spPr>
          <a:xfrm flipH="1">
            <a:off x="3595417" y="486459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08222" y="4870691"/>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3267900705"/>
              </p:ext>
            </p:extLst>
          </p:nvPr>
        </p:nvGraphicFramePr>
        <p:xfrm>
          <a:off x="6265013" y="3314879"/>
          <a:ext cx="2564123" cy="2368864"/>
        </p:xfrm>
        <a:graphic>
          <a:graphicData uri="http://schemas.openxmlformats.org/presentationml/2006/ole">
            <mc:AlternateContent xmlns:mc="http://schemas.openxmlformats.org/markup-compatibility/2006">
              <mc:Choice xmlns:v="urn:schemas-microsoft-com:vml" Requires="v">
                <p:oleObj spid="_x0000_s1046" name="Bitmap Image" r:id="rId4" imgW="3002400" imgH="2773800" progId="Paint.Picture">
                  <p:embed/>
                </p:oleObj>
              </mc:Choice>
              <mc:Fallback>
                <p:oleObj name="Bitmap Image" r:id="rId4" imgW="3002400" imgH="2773800" progId="Paint.Picture">
                  <p:embed/>
                  <p:pic>
                    <p:nvPicPr>
                      <p:cNvPr id="0" name=""/>
                      <p:cNvPicPr/>
                      <p:nvPr/>
                    </p:nvPicPr>
                    <p:blipFill>
                      <a:blip r:embed="rId5"/>
                      <a:stretch>
                        <a:fillRect/>
                      </a:stretch>
                    </p:blipFill>
                    <p:spPr>
                      <a:xfrm>
                        <a:off x="6265013" y="3314879"/>
                        <a:ext cx="2564123" cy="2368864"/>
                      </a:xfrm>
                      <a:prstGeom prst="rect">
                        <a:avLst/>
                      </a:prstGeom>
                      <a:ln>
                        <a:solidFill>
                          <a:schemeClr val="tx1"/>
                        </a:solidFill>
                      </a:ln>
                    </p:spPr>
                  </p:pic>
                </p:oleObj>
              </mc:Fallback>
            </mc:AlternateContent>
          </a:graphicData>
        </a:graphic>
      </p:graphicFrame>
      <p:cxnSp>
        <p:nvCxnSpPr>
          <p:cNvPr id="9" name="Straight Arrow Connector 8"/>
          <p:cNvCxnSpPr>
            <a:stCxn id="21" idx="3"/>
            <a:endCxn id="20" idx="1"/>
          </p:cNvCxnSpPr>
          <p:nvPr/>
        </p:nvCxnSpPr>
        <p:spPr>
          <a:xfrm flipV="1">
            <a:off x="3452389" y="3595665"/>
            <a:ext cx="385236" cy="628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0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Queries</a:t>
            </a:r>
          </a:p>
        </p:txBody>
      </p:sp>
      <p:sp>
        <p:nvSpPr>
          <p:cNvPr id="3" name="Content Placeholder 2"/>
          <p:cNvSpPr>
            <a:spLocks noGrp="1"/>
          </p:cNvSpPr>
          <p:nvPr>
            <p:ph idx="1"/>
          </p:nvPr>
        </p:nvSpPr>
        <p:spPr/>
        <p:txBody>
          <a:bodyPr>
            <a:normAutofit/>
          </a:bodyPr>
          <a:lstStyle/>
          <a:p>
            <a:r>
              <a:rPr lang="en-US" sz="2400" dirty="0"/>
              <a:t>Query can be merged or appended with another query</a:t>
            </a:r>
          </a:p>
          <a:p>
            <a:pPr lvl="1"/>
            <a:r>
              <a:rPr lang="en-US" sz="2000" dirty="0"/>
              <a:t>Merge operation allows you combine columns from two tables</a:t>
            </a:r>
          </a:p>
          <a:p>
            <a:pPr lvl="1"/>
            <a:r>
              <a:rPr lang="en-US" sz="2000" dirty="0"/>
              <a:t>Append operation allows you to combine rows from two tables</a:t>
            </a:r>
          </a:p>
          <a:p>
            <a:r>
              <a:rPr lang="en-US" sz="2400" dirty="0"/>
              <a:t>Two queries are combined into single output for loading</a:t>
            </a:r>
          </a:p>
          <a:p>
            <a:pPr lvl="1"/>
            <a:r>
              <a:rPr lang="en-US" sz="2000" dirty="0"/>
              <a:t>Load settings of main query determines where output is loaded</a:t>
            </a:r>
          </a:p>
          <a:p>
            <a:pPr lvl="1"/>
            <a:r>
              <a:rPr lang="en-US" sz="2000" dirty="0"/>
              <a:t>Secondary query acts as source for main query</a:t>
            </a:r>
          </a:p>
          <a:p>
            <a:pPr lvl="1"/>
            <a:r>
              <a:rPr lang="en-US" sz="2000" dirty="0"/>
              <a:t>Secondary query be can created with connection-only load setting</a:t>
            </a:r>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output</a:t>
              </a: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main query</a:t>
              </a: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query2</a:t>
              </a: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extLst>
                    <a:ext uri="{9D8B030D-6E8A-4147-A177-3AD203B41FA5}">
                      <a16:colId xmlns:a16="http://schemas.microsoft.com/office/drawing/2014/main" val="20000"/>
                    </a:ext>
                  </a:extLst>
                </a:gridCol>
                <a:gridCol w="293048">
                  <a:extLst>
                    <a:ext uri="{9D8B030D-6E8A-4147-A177-3AD203B41FA5}">
                      <a16:colId xmlns:a16="http://schemas.microsoft.com/office/drawing/2014/main" val="20001"/>
                    </a:ext>
                  </a:extLst>
                </a:gridCol>
                <a:gridCol w="329722">
                  <a:extLst>
                    <a:ext uri="{9D8B030D-6E8A-4147-A177-3AD203B41FA5}">
                      <a16:colId xmlns:a16="http://schemas.microsoft.com/office/drawing/2014/main" val="20002"/>
                    </a:ext>
                  </a:extLst>
                </a:gridCol>
              </a:tblGrid>
              <a:tr h="140941">
                <a:tc>
                  <a:txBody>
                    <a:bodyPr/>
                    <a:lstStyle/>
                    <a:p>
                      <a:r>
                        <a:rPr lang="en-US" sz="4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569">
                <a:tc>
                  <a:txBody>
                    <a:bodyPr/>
                    <a:lstStyle/>
                    <a:p>
                      <a:r>
                        <a:rPr lang="en-US" sz="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5569">
                <a:tc>
                  <a:txBody>
                    <a:bodyPr/>
                    <a:lstStyle/>
                    <a:p>
                      <a:r>
                        <a:rPr lang="en-US" sz="400" dirty="0"/>
                        <a:t>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5569">
                <a:tc>
                  <a:txBody>
                    <a:bodyPr/>
                    <a:lstStyle/>
                    <a:p>
                      <a:r>
                        <a:rPr lang="en-US" sz="400" dirty="0"/>
                        <a:t>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5569">
                <a:tc>
                  <a:txBody>
                    <a:bodyPr/>
                    <a:lstStyle/>
                    <a:p>
                      <a:r>
                        <a:rPr lang="en-US" sz="400" dirty="0" err="1"/>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 output</a:t>
            </a: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main query</a:t>
            </a: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query2</a:t>
            </a: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query3</a:t>
            </a: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query4</a:t>
            </a: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Multiple Datasources into a Single Output Table</a:t>
            </a:r>
          </a:p>
        </p:txBody>
      </p:sp>
    </p:spTree>
    <p:extLst>
      <p:ext uri="{BB962C8B-B14F-4D97-AF65-F5344CB8AC3E}">
        <p14:creationId xmlns:p14="http://schemas.microsoft.com/office/powerpoint/2010/main" val="124100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Ø"/>
            </a:pPr>
            <a:r>
              <a:rPr lang="en-US" dirty="0"/>
              <a:t>Extracting Data from Unstructured Text</a:t>
            </a:r>
          </a:p>
          <a:p>
            <a:r>
              <a:rPr lang="en-US" dirty="0"/>
              <a:t>Extracting Data from SharePoint</a:t>
            </a:r>
          </a:p>
          <a:p>
            <a:r>
              <a:rPr lang="en-US" dirty="0"/>
              <a:t>Importing OLTP Data Into a Star Schema</a:t>
            </a:r>
          </a:p>
          <a:p>
            <a:r>
              <a:rPr lang="en-US" dirty="0"/>
              <a:t>Working with Function Queries</a:t>
            </a:r>
          </a:p>
        </p:txBody>
      </p:sp>
    </p:spTree>
    <p:extLst>
      <p:ext uri="{BB962C8B-B14F-4D97-AF65-F5344CB8AC3E}">
        <p14:creationId xmlns:p14="http://schemas.microsoft.com/office/powerpoint/2010/main" val="321627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Extracting Data from Unstructured Text</a:t>
            </a:r>
          </a:p>
        </p:txBody>
      </p:sp>
    </p:spTree>
    <p:extLst>
      <p:ext uri="{BB962C8B-B14F-4D97-AF65-F5344CB8AC3E}">
        <p14:creationId xmlns:p14="http://schemas.microsoft.com/office/powerpoint/2010/main" val="312611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Ø"/>
            </a:pPr>
            <a:r>
              <a:rPr lang="en-US" dirty="0"/>
              <a:t>Extracting Data from SharePoint</a:t>
            </a:r>
          </a:p>
          <a:p>
            <a:r>
              <a:rPr lang="en-US" dirty="0"/>
              <a:t>Importing OLTP Data Into a Star Schema</a:t>
            </a:r>
          </a:p>
          <a:p>
            <a:r>
              <a:rPr lang="en-US" dirty="0"/>
              <a:t>Working with Function Queries</a:t>
            </a:r>
          </a:p>
        </p:txBody>
      </p:sp>
    </p:spTree>
    <p:extLst>
      <p:ext uri="{BB962C8B-B14F-4D97-AF65-F5344CB8AC3E}">
        <p14:creationId xmlns:p14="http://schemas.microsoft.com/office/powerpoint/2010/main" val="39740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Data From SharePoint</a:t>
            </a:r>
          </a:p>
        </p:txBody>
      </p:sp>
    </p:spTree>
    <p:extLst>
      <p:ext uri="{BB962C8B-B14F-4D97-AF65-F5344CB8AC3E}">
        <p14:creationId xmlns:p14="http://schemas.microsoft.com/office/powerpoint/2010/main" val="122613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Slides and Demo Files Download</a:t>
            </a:r>
          </a:p>
        </p:txBody>
      </p:sp>
      <p:sp>
        <p:nvSpPr>
          <p:cNvPr id="3" name="Content Placeholder 2"/>
          <p:cNvSpPr>
            <a:spLocks noGrp="1"/>
          </p:cNvSpPr>
          <p:nvPr>
            <p:ph idx="1"/>
          </p:nvPr>
        </p:nvSpPr>
        <p:spPr/>
        <p:txBody>
          <a:bodyPr>
            <a:normAutofit/>
          </a:bodyPr>
          <a:lstStyle/>
          <a:p>
            <a:r>
              <a:rPr lang="en-US" sz="2300" dirty="0">
                <a:hlinkClick r:id="rId2"/>
              </a:rPr>
              <a:t>https://github.com/CriticalPathTraining/PowerBiPartyPack</a:t>
            </a:r>
            <a:r>
              <a:rPr lang="en-US" sz="2300" dirty="0"/>
              <a:t> </a:t>
            </a:r>
            <a:endParaRPr lang="en-US" sz="2300" dirty="0"/>
          </a:p>
        </p:txBody>
      </p:sp>
      <p:pic>
        <p:nvPicPr>
          <p:cNvPr id="4" name="Picture 3"/>
          <p:cNvPicPr>
            <a:picLocks noChangeAspect="1"/>
          </p:cNvPicPr>
          <p:nvPr/>
        </p:nvPicPr>
        <p:blipFill>
          <a:blip r:embed="rId3"/>
          <a:stretch>
            <a:fillRect/>
          </a:stretch>
        </p:blipFill>
        <p:spPr>
          <a:xfrm>
            <a:off x="862320" y="2206171"/>
            <a:ext cx="7190760" cy="4419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464532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Ø"/>
            </a:pPr>
            <a:r>
              <a:rPr lang="en-US" dirty="0"/>
              <a:t>Importing OLTP Data Into a Star Schema</a:t>
            </a:r>
          </a:p>
          <a:p>
            <a:r>
              <a:rPr lang="en-US" dirty="0"/>
              <a:t>Working with Function Queries</a:t>
            </a:r>
          </a:p>
        </p:txBody>
      </p:sp>
    </p:spTree>
    <p:extLst>
      <p:ext uri="{BB962C8B-B14F-4D97-AF65-F5344CB8AC3E}">
        <p14:creationId xmlns:p14="http://schemas.microsoft.com/office/powerpoint/2010/main" val="57327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OLTP Database: </a:t>
            </a:r>
            <a:r>
              <a:rPr lang="en-US" dirty="0" err="1"/>
              <a:t>WingtipSalesDB</a:t>
            </a:r>
            <a:endParaRPr lang="en-US" dirty="0"/>
          </a:p>
        </p:txBody>
      </p:sp>
      <p:sp>
        <p:nvSpPr>
          <p:cNvPr id="3" name="Content Placeholder 2"/>
          <p:cNvSpPr>
            <a:spLocks noGrp="1"/>
          </p:cNvSpPr>
          <p:nvPr>
            <p:ph idx="1"/>
          </p:nvPr>
        </p:nvSpPr>
        <p:spPr/>
        <p:txBody>
          <a:bodyPr>
            <a:normAutofit/>
          </a:bodyPr>
          <a:lstStyle/>
          <a:p>
            <a:r>
              <a:rPr lang="en-US" sz="2400" dirty="0"/>
              <a:t>Online Transaction Processing (OLTP) System</a:t>
            </a:r>
          </a:p>
          <a:p>
            <a:pPr lvl="1"/>
            <a:r>
              <a:rPr lang="en-US" sz="2000" dirty="0"/>
              <a:t>Used for real-time data access and transaction-based data entry</a:t>
            </a:r>
          </a:p>
          <a:p>
            <a:pPr lvl="1"/>
            <a:r>
              <a:rPr lang="en-US" sz="2000" dirty="0"/>
              <a:t>Optimized for faster transactions (e.g. inserts, updates &amp; deletes)</a:t>
            </a:r>
          </a:p>
          <a:p>
            <a:pPr lvl="1"/>
            <a:r>
              <a:rPr lang="en-US" sz="2000" dirty="0"/>
              <a:t>Tables normalized to reduce/eliminate redundancies</a:t>
            </a:r>
          </a:p>
          <a:p>
            <a:pPr lvl="1"/>
            <a:r>
              <a:rPr lang="en-US" sz="2000" dirty="0"/>
              <a:t>Table schemas can be hard for business users to understand</a:t>
            </a:r>
          </a:p>
        </p:txBody>
      </p:sp>
      <p:pic>
        <p:nvPicPr>
          <p:cNvPr id="4" name="Picture 3"/>
          <p:cNvPicPr>
            <a:picLocks noChangeAspect="1"/>
          </p:cNvPicPr>
          <p:nvPr/>
        </p:nvPicPr>
        <p:blipFill>
          <a:blip r:embed="rId3"/>
          <a:stretch>
            <a:fillRect/>
          </a:stretch>
        </p:blipFill>
        <p:spPr>
          <a:xfrm>
            <a:off x="1219200" y="3581400"/>
            <a:ext cx="7010400" cy="2957513"/>
          </a:xfrm>
          <a:prstGeom prst="rect">
            <a:avLst/>
          </a:prstGeom>
          <a:ln w="19050">
            <a:solidFill>
              <a:schemeClr val="tx1">
                <a:lumMod val="50000"/>
                <a:lumOff val="50000"/>
              </a:schemeClr>
            </a:solidFill>
          </a:ln>
        </p:spPr>
      </p:pic>
    </p:spTree>
    <p:extLst>
      <p:ext uri="{BB962C8B-B14F-4D97-AF65-F5344CB8AC3E}">
        <p14:creationId xmlns:p14="http://schemas.microsoft.com/office/powerpoint/2010/main" val="53418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using a Star Schema</a:t>
            </a:r>
          </a:p>
        </p:txBody>
      </p:sp>
      <p:sp>
        <p:nvSpPr>
          <p:cNvPr id="3" name="Content Placeholder 2"/>
          <p:cNvSpPr>
            <a:spLocks noGrp="1"/>
          </p:cNvSpPr>
          <p:nvPr>
            <p:ph idx="1"/>
          </p:nvPr>
        </p:nvSpPr>
        <p:spPr/>
        <p:txBody>
          <a:bodyPr>
            <a:normAutofit/>
          </a:bodyPr>
          <a:lstStyle/>
          <a:p>
            <a:r>
              <a:rPr lang="en-US" sz="2000" dirty="0"/>
              <a:t>OLAP Modeling often based on Star Schema</a:t>
            </a:r>
          </a:p>
          <a:p>
            <a:pPr lvl="1"/>
            <a:r>
              <a:rPr lang="en-US" sz="1800" dirty="0"/>
              <a:t>Tables defined as fact tables or dimension tables</a:t>
            </a:r>
          </a:p>
          <a:p>
            <a:pPr lvl="1"/>
            <a:r>
              <a:rPr lang="en-US" sz="1800" dirty="0"/>
              <a:t>Fact tables related to dimension table using 1-to-many relationships</a:t>
            </a:r>
          </a:p>
        </p:txBody>
      </p:sp>
      <p:pic>
        <p:nvPicPr>
          <p:cNvPr id="4" name="Picture 3"/>
          <p:cNvPicPr>
            <a:picLocks noChangeAspect="1"/>
          </p:cNvPicPr>
          <p:nvPr/>
        </p:nvPicPr>
        <p:blipFill>
          <a:blip r:embed="rId2"/>
          <a:stretch>
            <a:fillRect/>
          </a:stretch>
        </p:blipFill>
        <p:spPr>
          <a:xfrm>
            <a:off x="1143000" y="2667000"/>
            <a:ext cx="6688058" cy="3810000"/>
          </a:xfrm>
          <a:prstGeom prst="rect">
            <a:avLst/>
          </a:prstGeom>
        </p:spPr>
      </p:pic>
    </p:spTree>
    <p:extLst>
      <p:ext uri="{BB962C8B-B14F-4D97-AF65-F5344CB8AC3E}">
        <p14:creationId xmlns:p14="http://schemas.microsoft.com/office/powerpoint/2010/main" val="2282179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Queries to Build a Star Schema</a:t>
            </a:r>
          </a:p>
        </p:txBody>
      </p:sp>
      <p:sp>
        <p:nvSpPr>
          <p:cNvPr id="3" name="Content Placeholder 2"/>
          <p:cNvSpPr>
            <a:spLocks noGrp="1"/>
          </p:cNvSpPr>
          <p:nvPr>
            <p:ph idx="1"/>
          </p:nvPr>
        </p:nvSpPr>
        <p:spPr/>
        <p:txBody>
          <a:bodyPr>
            <a:normAutofit/>
          </a:bodyPr>
          <a:lstStyle/>
          <a:p>
            <a:r>
              <a:rPr lang="en-US" sz="2400" dirty="0"/>
              <a:t>Converts OLTP Data Model to OLAP Data Model</a:t>
            </a:r>
          </a:p>
          <a:p>
            <a:pPr lvl="1"/>
            <a:r>
              <a:rPr lang="en-US" sz="2000" dirty="0"/>
              <a:t>Sales table is modeled as a OLAP Fact Table</a:t>
            </a:r>
          </a:p>
          <a:p>
            <a:pPr lvl="1"/>
            <a:r>
              <a:rPr lang="en-US" sz="2000" dirty="0"/>
              <a:t>Other tables are modeled as OLAP Dimension tables</a:t>
            </a:r>
          </a:p>
          <a:p>
            <a:pPr lvl="1"/>
            <a:r>
              <a:rPr lang="en-US" sz="2000" dirty="0"/>
              <a:t>Requires pulling </a:t>
            </a:r>
            <a:r>
              <a:rPr lang="en-US" sz="2000" dirty="0" err="1"/>
              <a:t>CustomerId</a:t>
            </a:r>
            <a:r>
              <a:rPr lang="en-US" sz="2000" dirty="0"/>
              <a:t> column into Sales table</a:t>
            </a:r>
          </a:p>
          <a:p>
            <a:pPr lvl="1"/>
            <a:r>
              <a:rPr lang="en-US" sz="2000" dirty="0"/>
              <a:t>All dimension tables should be directly related to fact table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4953000" cy="3069465"/>
          </a:xfrm>
          <a:prstGeom prst="rect">
            <a:avLst/>
          </a:prstGeom>
          <a:noFill/>
          <a:ln w="28575">
            <a:solidFill>
              <a:schemeClr val="tx1"/>
            </a:solidFill>
          </a:ln>
        </p:spPr>
      </p:pic>
    </p:spTree>
    <p:extLst>
      <p:ext uri="{BB962C8B-B14F-4D97-AF65-F5344CB8AC3E}">
        <p14:creationId xmlns:p14="http://schemas.microsoft.com/office/powerpoint/2010/main" val="3857133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Power BI Desktop to Import Data into a Star Schema</a:t>
            </a:r>
          </a:p>
        </p:txBody>
      </p:sp>
    </p:spTree>
    <p:extLst>
      <p:ext uri="{BB962C8B-B14F-4D97-AF65-F5344CB8AC3E}">
        <p14:creationId xmlns:p14="http://schemas.microsoft.com/office/powerpoint/2010/main" val="2902712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Custom Column</a:t>
            </a:r>
          </a:p>
        </p:txBody>
      </p:sp>
      <p:sp>
        <p:nvSpPr>
          <p:cNvPr id="3" name="Content Placeholder 2"/>
          <p:cNvSpPr>
            <a:spLocks noGrp="1"/>
          </p:cNvSpPr>
          <p:nvPr>
            <p:ph idx="1"/>
          </p:nvPr>
        </p:nvSpPr>
        <p:spPr/>
        <p:txBody>
          <a:bodyPr/>
          <a:lstStyle/>
          <a:p>
            <a:r>
              <a:rPr lang="en-US" dirty="0"/>
              <a:t>Custom column provide custom logic</a:t>
            </a:r>
          </a:p>
          <a:p>
            <a:pPr lvl="1"/>
            <a:r>
              <a:rPr lang="en-US" dirty="0"/>
              <a:t>Logic must be written in M programming language</a:t>
            </a:r>
          </a:p>
        </p:txBody>
      </p:sp>
      <p:pic>
        <p:nvPicPr>
          <p:cNvPr id="5" name="Picture 4"/>
          <p:cNvPicPr>
            <a:picLocks noChangeAspect="1"/>
          </p:cNvPicPr>
          <p:nvPr/>
        </p:nvPicPr>
        <p:blipFill>
          <a:blip r:embed="rId2"/>
          <a:stretch>
            <a:fillRect/>
          </a:stretch>
        </p:blipFill>
        <p:spPr>
          <a:xfrm>
            <a:off x="685800" y="3693095"/>
            <a:ext cx="4756041" cy="274491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822547" y="3727982"/>
            <a:ext cx="2940453" cy="2018096"/>
          </a:xfrm>
          <a:prstGeom prst="rect">
            <a:avLst/>
          </a:prstGeom>
          <a:noFill/>
          <a:ln>
            <a:solidFill>
              <a:schemeClr val="bg1">
                <a:lumMod val="50000"/>
              </a:schemeClr>
            </a:solidFill>
          </a:ln>
        </p:spPr>
      </p:pic>
      <p:pic>
        <p:nvPicPr>
          <p:cNvPr id="6" name="Picture 5"/>
          <p:cNvPicPr>
            <a:picLocks noChangeAspect="1"/>
          </p:cNvPicPr>
          <p:nvPr/>
        </p:nvPicPr>
        <p:blipFill>
          <a:blip r:embed="rId4"/>
          <a:stretch>
            <a:fillRect/>
          </a:stretch>
        </p:blipFill>
        <p:spPr>
          <a:xfrm>
            <a:off x="1219200" y="2408565"/>
            <a:ext cx="5691188" cy="872189"/>
          </a:xfrm>
          <a:prstGeom prst="rect">
            <a:avLst/>
          </a:prstGeom>
          <a:ln>
            <a:solidFill>
              <a:schemeClr val="tx1">
                <a:lumMod val="50000"/>
                <a:lumOff val="50000"/>
              </a:schemeClr>
            </a:solidFill>
          </a:ln>
        </p:spPr>
      </p:pic>
    </p:spTree>
    <p:extLst>
      <p:ext uri="{BB962C8B-B14F-4D97-AF65-F5344CB8AC3E}">
        <p14:creationId xmlns:p14="http://schemas.microsoft.com/office/powerpoint/2010/main" val="3101390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Conditional Column</a:t>
            </a:r>
          </a:p>
        </p:txBody>
      </p:sp>
      <p:sp>
        <p:nvSpPr>
          <p:cNvPr id="3" name="Content Placeholder 2"/>
          <p:cNvSpPr>
            <a:spLocks noGrp="1"/>
          </p:cNvSpPr>
          <p:nvPr>
            <p:ph idx="1"/>
          </p:nvPr>
        </p:nvSpPr>
        <p:spPr/>
        <p:txBody>
          <a:bodyPr/>
          <a:lstStyle/>
          <a:p>
            <a:r>
              <a:rPr lang="en-US" dirty="0"/>
              <a:t>Abstracts away need to write M code</a:t>
            </a:r>
          </a:p>
        </p:txBody>
      </p:sp>
      <p:pic>
        <p:nvPicPr>
          <p:cNvPr id="4" name="Picture 3"/>
          <p:cNvPicPr>
            <a:picLocks noChangeAspect="1"/>
          </p:cNvPicPr>
          <p:nvPr/>
        </p:nvPicPr>
        <p:blipFill>
          <a:blip r:embed="rId2"/>
          <a:stretch>
            <a:fillRect/>
          </a:stretch>
        </p:blipFill>
        <p:spPr>
          <a:xfrm>
            <a:off x="838200" y="2057400"/>
            <a:ext cx="6848475" cy="1068663"/>
          </a:xfrm>
          <a:prstGeom prst="rect">
            <a:avLst/>
          </a:prstGeom>
          <a:ln>
            <a:solidFill>
              <a:schemeClr val="bg1">
                <a:lumMod val="50000"/>
              </a:schemeClr>
            </a:solidFill>
          </a:ln>
        </p:spPr>
      </p:pic>
      <p:pic>
        <p:nvPicPr>
          <p:cNvPr id="5" name="Picture 4"/>
          <p:cNvPicPr/>
          <p:nvPr/>
        </p:nvPicPr>
        <p:blipFill>
          <a:blip r:embed="rId3"/>
          <a:stretch>
            <a:fillRect/>
          </a:stretch>
        </p:blipFill>
        <p:spPr>
          <a:xfrm>
            <a:off x="823546" y="3276600"/>
            <a:ext cx="7010400" cy="3388641"/>
          </a:xfrm>
          <a:prstGeom prst="rect">
            <a:avLst/>
          </a:prstGeom>
          <a:ln>
            <a:solidFill>
              <a:schemeClr val="tx1"/>
            </a:solidFill>
          </a:ln>
        </p:spPr>
      </p:pic>
    </p:spTree>
    <p:extLst>
      <p:ext uri="{BB962C8B-B14F-4D97-AF65-F5344CB8AC3E}">
        <p14:creationId xmlns:p14="http://schemas.microsoft.com/office/powerpoint/2010/main" val="418999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Conditional Columns</a:t>
            </a:r>
          </a:p>
        </p:txBody>
      </p:sp>
    </p:spTree>
    <p:extLst>
      <p:ext uri="{BB962C8B-B14F-4D97-AF65-F5344CB8AC3E}">
        <p14:creationId xmlns:p14="http://schemas.microsoft.com/office/powerpoint/2010/main" val="379734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Ø"/>
            </a:pPr>
            <a:r>
              <a:rPr lang="en-US" dirty="0"/>
              <a:t>Working with Function Queries</a:t>
            </a:r>
          </a:p>
        </p:txBody>
      </p:sp>
    </p:spTree>
    <p:extLst>
      <p:ext uri="{BB962C8B-B14F-4D97-AF65-F5344CB8AC3E}">
        <p14:creationId xmlns:p14="http://schemas.microsoft.com/office/powerpoint/2010/main" val="899530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Data from Multiple Sources using Function Queries</a:t>
            </a:r>
          </a:p>
        </p:txBody>
      </p:sp>
    </p:spTree>
    <p:extLst>
      <p:ext uri="{BB962C8B-B14F-4D97-AF65-F5344CB8AC3E}">
        <p14:creationId xmlns:p14="http://schemas.microsoft.com/office/powerpoint/2010/main" val="154956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Walking Before We Run</a:t>
            </a:r>
          </a:p>
          <a:p>
            <a:r>
              <a:rPr lang="en-US" dirty="0"/>
              <a:t>Extracting Data from Unstructured Text</a:t>
            </a:r>
          </a:p>
          <a:p>
            <a:r>
              <a:rPr lang="en-US" dirty="0"/>
              <a:t>Extracting Data from SharePoint</a:t>
            </a:r>
          </a:p>
          <a:p>
            <a:r>
              <a:rPr lang="en-US" dirty="0"/>
              <a:t>Importing OLTP Data Into a Star Schema</a:t>
            </a:r>
          </a:p>
          <a:p>
            <a:r>
              <a:rPr lang="en-US" dirty="0"/>
              <a:t>Working with Function Queries</a:t>
            </a:r>
          </a:p>
        </p:txBody>
      </p:sp>
    </p:spTree>
    <p:extLst>
      <p:ext uri="{BB962C8B-B14F-4D97-AF65-F5344CB8AC3E}">
        <p14:creationId xmlns:p14="http://schemas.microsoft.com/office/powerpoint/2010/main" val="1577676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Walking Before We Run</a:t>
            </a:r>
          </a:p>
          <a:p>
            <a:pPr>
              <a:buFont typeface="Wingdings" panose="05000000000000000000" pitchFamily="2" charset="2"/>
              <a:buChar char="ü"/>
            </a:pPr>
            <a:r>
              <a:rPr lang="en-US" dirty="0"/>
              <a:t>Extracting Data from Unstructured Text</a:t>
            </a:r>
          </a:p>
          <a:p>
            <a:pPr>
              <a:buFont typeface="Wingdings" panose="05000000000000000000" pitchFamily="2" charset="2"/>
              <a:buChar char="ü"/>
            </a:pPr>
            <a:r>
              <a:rPr lang="en-US" dirty="0"/>
              <a:t>Extracting Data from SharePoint</a:t>
            </a:r>
          </a:p>
          <a:p>
            <a:pPr>
              <a:buFont typeface="Wingdings" panose="05000000000000000000" pitchFamily="2" charset="2"/>
              <a:buChar char="ü"/>
            </a:pPr>
            <a:r>
              <a:rPr lang="en-US" dirty="0"/>
              <a:t>Importing OLTP Data Into a Star Schema</a:t>
            </a:r>
          </a:p>
          <a:p>
            <a:pPr>
              <a:buFont typeface="Wingdings" panose="05000000000000000000" pitchFamily="2" charset="2"/>
              <a:buChar char="ü"/>
            </a:pPr>
            <a:r>
              <a:rPr lang="en-US" dirty="0"/>
              <a:t>Writing Query Steps by Hand in M</a:t>
            </a:r>
          </a:p>
          <a:p>
            <a:pPr>
              <a:buFont typeface="Wingdings" panose="05000000000000000000" pitchFamily="2" charset="2"/>
              <a:buChar char="ü"/>
            </a:pPr>
            <a:r>
              <a:rPr lang="en-US" dirty="0"/>
              <a:t>Working with Function Queries</a:t>
            </a:r>
          </a:p>
        </p:txBody>
      </p:sp>
    </p:spTree>
    <p:extLst>
      <p:ext uri="{BB962C8B-B14F-4D97-AF65-F5344CB8AC3E}">
        <p14:creationId xmlns:p14="http://schemas.microsoft.com/office/powerpoint/2010/main" val="421573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51" y="76200"/>
            <a:ext cx="7815349" cy="838200"/>
          </a:xfrm>
        </p:spPr>
        <p:txBody>
          <a:bodyPr/>
          <a:lstStyle/>
          <a:p>
            <a:r>
              <a:rPr lang="en-US" sz="3200" dirty="0"/>
              <a:t>Critical Path Training</a:t>
            </a:r>
            <a:br>
              <a:rPr lang="en-US" sz="3200" dirty="0"/>
            </a:br>
            <a:r>
              <a:rPr lang="en-US" sz="1600" dirty="0">
                <a:solidFill>
                  <a:schemeClr val="accent2">
                    <a:lumMod val="20000"/>
                    <a:lumOff val="80000"/>
                  </a:schemeClr>
                </a:solidFill>
              </a:rPr>
              <a:t>https://www.CriticalPathTrainig.com </a:t>
            </a:r>
            <a:endParaRPr lang="en-US" sz="3200" dirty="0">
              <a:solidFill>
                <a:schemeClr val="accent2">
                  <a:lumMod val="20000"/>
                  <a:lumOff val="80000"/>
                </a:schemeClr>
              </a:solidFill>
            </a:endParaRPr>
          </a:p>
        </p:txBody>
      </p:sp>
      <p:sp>
        <p:nvSpPr>
          <p:cNvPr id="3" name="Content Placeholder 2"/>
          <p:cNvSpPr>
            <a:spLocks noGrp="1"/>
          </p:cNvSpPr>
          <p:nvPr>
            <p:ph idx="1"/>
          </p:nvPr>
        </p:nvSpPr>
        <p:spPr/>
        <p:txBody>
          <a:bodyPr>
            <a:normAutofit fontScale="85000" lnSpcReduction="10000"/>
          </a:bodyPr>
          <a:lstStyle/>
          <a:p>
            <a:pPr>
              <a:lnSpc>
                <a:spcPct val="110000"/>
              </a:lnSpc>
            </a:pPr>
            <a:r>
              <a:rPr lang="en-US" b="1" dirty="0">
                <a:solidFill>
                  <a:srgbClr val="002060"/>
                </a:solidFill>
              </a:rPr>
              <a:t>PBI365: Power BI Boot Camp </a:t>
            </a:r>
            <a:r>
              <a:rPr lang="en-US" dirty="0">
                <a:solidFill>
                  <a:schemeClr val="tx2"/>
                </a:solidFill>
              </a:rPr>
              <a:t>– 4 Days</a:t>
            </a:r>
          </a:p>
          <a:p>
            <a:pPr lvl="1">
              <a:lnSpc>
                <a:spcPct val="110000"/>
              </a:lnSpc>
            </a:pPr>
            <a:r>
              <a:rPr lang="en-US" dirty="0"/>
              <a:t>Audience is Business Users, Analysts and Data Professionals</a:t>
            </a:r>
          </a:p>
          <a:p>
            <a:pPr lvl="1">
              <a:lnSpc>
                <a:spcPct val="110000"/>
              </a:lnSpc>
            </a:pPr>
            <a:r>
              <a:rPr lang="en-US" dirty="0"/>
              <a:t>Provides hands-on introduction to the Power BI platform</a:t>
            </a:r>
          </a:p>
          <a:p>
            <a:pPr lvl="1">
              <a:lnSpc>
                <a:spcPct val="110000"/>
              </a:lnSpc>
            </a:pPr>
            <a:r>
              <a:rPr lang="en-US" dirty="0"/>
              <a:t>Focuses on build solutions using Power BI Desktop</a:t>
            </a:r>
          </a:p>
          <a:p>
            <a:pPr lvl="1">
              <a:lnSpc>
                <a:spcPct val="110000"/>
              </a:lnSpc>
            </a:pPr>
            <a:r>
              <a:rPr lang="en-US" dirty="0"/>
              <a:t>Query design, data modeling and report and dashboard design</a:t>
            </a:r>
          </a:p>
          <a:p>
            <a:pPr lvl="1">
              <a:lnSpc>
                <a:spcPct val="110000"/>
              </a:lnSpc>
            </a:pPr>
            <a:r>
              <a:rPr lang="en-US" dirty="0"/>
              <a:t>Apps and App Workspaces</a:t>
            </a:r>
          </a:p>
          <a:p>
            <a:pPr lvl="1">
              <a:lnSpc>
                <a:spcPct val="110000"/>
              </a:lnSpc>
            </a:pPr>
            <a:r>
              <a:rPr lang="en-US" dirty="0"/>
              <a:t>Learn about “import” vs “connect to” with Excel workbooks</a:t>
            </a:r>
          </a:p>
          <a:p>
            <a:pPr>
              <a:lnSpc>
                <a:spcPct val="110000"/>
              </a:lnSpc>
            </a:pPr>
            <a:r>
              <a:rPr lang="en-US" b="1" dirty="0">
                <a:solidFill>
                  <a:srgbClr val="002060"/>
                </a:solidFill>
              </a:rPr>
              <a:t>PBD365: Power BI Developer Boot Camp </a:t>
            </a:r>
            <a:r>
              <a:rPr lang="en-US" dirty="0">
                <a:solidFill>
                  <a:schemeClr val="tx2"/>
                </a:solidFill>
              </a:rPr>
              <a:t>– 4 Days</a:t>
            </a:r>
          </a:p>
          <a:p>
            <a:pPr lvl="1">
              <a:lnSpc>
                <a:spcPct val="110000"/>
              </a:lnSpc>
            </a:pPr>
            <a:r>
              <a:rPr lang="en-US" dirty="0"/>
              <a:t>Audience is Professional Developers</a:t>
            </a:r>
          </a:p>
          <a:p>
            <a:pPr lvl="1">
              <a:lnSpc>
                <a:spcPct val="110000"/>
              </a:lnSpc>
            </a:pPr>
            <a:r>
              <a:rPr lang="en-US" dirty="0"/>
              <a:t>Teaches developing custom visuals with TypeScript and D3</a:t>
            </a:r>
          </a:p>
          <a:p>
            <a:pPr lvl="1">
              <a:lnSpc>
                <a:spcPct val="110000"/>
              </a:lnSpc>
            </a:pPr>
            <a:r>
              <a:rPr lang="en-US" dirty="0"/>
              <a:t>Teaches R programming and integrating R with Power BI</a:t>
            </a:r>
          </a:p>
          <a:p>
            <a:pPr lvl="1">
              <a:lnSpc>
                <a:spcPct val="110000"/>
              </a:lnSpc>
            </a:pPr>
            <a:r>
              <a:rPr lang="en-US" dirty="0"/>
              <a:t>Teaches using the Power BI APIs and Power BI Embedded</a:t>
            </a:r>
          </a:p>
          <a:p>
            <a:pPr lvl="1">
              <a:lnSpc>
                <a:spcPct val="110000"/>
              </a:lnSpc>
            </a:pPr>
            <a:r>
              <a:rPr lang="en-US" i="1" dirty="0">
                <a:solidFill>
                  <a:srgbClr val="74001E"/>
                </a:solidFill>
              </a:rPr>
              <a:t>Just Added</a:t>
            </a:r>
            <a:r>
              <a:rPr lang="en-US" dirty="0"/>
              <a:t>: Coverage of developing custom data connectors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73" y="152237"/>
            <a:ext cx="626389" cy="626389"/>
          </a:xfrm>
          <a:prstGeom prst="rect">
            <a:avLst/>
          </a:prstGeom>
        </p:spPr>
      </p:pic>
    </p:spTree>
    <p:extLst>
      <p:ext uri="{BB962C8B-B14F-4D97-AF65-F5344CB8AC3E}">
        <p14:creationId xmlns:p14="http://schemas.microsoft.com/office/powerpoint/2010/main" val="25211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Deciding What To Measure</a:t>
            </a:r>
          </a:p>
        </p:txBody>
      </p:sp>
      <p:sp>
        <p:nvSpPr>
          <p:cNvPr id="3" name="Content Placeholder 2"/>
          <p:cNvSpPr>
            <a:spLocks noGrp="1"/>
          </p:cNvSpPr>
          <p:nvPr>
            <p:ph idx="1"/>
          </p:nvPr>
        </p:nvSpPr>
        <p:spPr/>
        <p:txBody>
          <a:bodyPr/>
          <a:lstStyle/>
          <a:p>
            <a:r>
              <a:rPr lang="en-US" dirty="0"/>
              <a:t>You Must Determine Measurable Objectives</a:t>
            </a:r>
          </a:p>
          <a:p>
            <a:pPr lvl="1"/>
            <a:r>
              <a:rPr lang="en-US" dirty="0"/>
              <a:t>Financial (revenue, expenses, profit margin, etc.)</a:t>
            </a:r>
          </a:p>
          <a:p>
            <a:pPr lvl="1"/>
            <a:r>
              <a:rPr lang="en-US" dirty="0"/>
              <a:t>Business processes efficiency</a:t>
            </a:r>
          </a:p>
          <a:p>
            <a:pPr lvl="1"/>
            <a:r>
              <a:rPr lang="en-US" dirty="0"/>
              <a:t>Customer Satisfaction Levels</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l="878" t="59883" r="1015" b="1214"/>
          <a:stretch/>
        </p:blipFill>
        <p:spPr bwMode="auto">
          <a:xfrm>
            <a:off x="914400" y="3581400"/>
            <a:ext cx="7848600" cy="1447800"/>
          </a:xfrm>
          <a:prstGeom prst="rect">
            <a:avLst/>
          </a:prstGeom>
          <a:noFill/>
          <a:ln w="12700">
            <a:solidFill>
              <a:schemeClr val="tx1">
                <a:lumMod val="50000"/>
                <a:lumOff val="50000"/>
              </a:schemeClr>
            </a:solidFill>
          </a:ln>
        </p:spPr>
      </p:pic>
    </p:spTree>
    <p:extLst>
      <p:ext uri="{BB962C8B-B14F-4D97-AF65-F5344CB8AC3E}">
        <p14:creationId xmlns:p14="http://schemas.microsoft.com/office/powerpoint/2010/main" val="1575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Grain Statements</a:t>
            </a:r>
            <a:endParaRPr lang="en-US" dirty="0"/>
          </a:p>
        </p:txBody>
      </p:sp>
      <p:sp>
        <p:nvSpPr>
          <p:cNvPr id="4" name="Content Placeholder 3"/>
          <p:cNvSpPr>
            <a:spLocks noGrp="1"/>
          </p:cNvSpPr>
          <p:nvPr>
            <p:ph idx="1"/>
          </p:nvPr>
        </p:nvSpPr>
        <p:spPr/>
        <p:txBody>
          <a:bodyPr>
            <a:noAutofit/>
          </a:bodyPr>
          <a:lstStyle/>
          <a:p>
            <a:r>
              <a:rPr lang="en-US" sz="2400" dirty="0"/>
              <a:t>Grain statements should be defined in initial design phase</a:t>
            </a:r>
          </a:p>
          <a:p>
            <a:pPr lvl="1"/>
            <a:r>
              <a:rPr lang="en-US" sz="2000" dirty="0"/>
              <a:t>Grain statements helps determine requirements for BI queries</a:t>
            </a:r>
          </a:p>
          <a:p>
            <a:pPr lvl="1"/>
            <a:r>
              <a:rPr lang="en-US" sz="2000" dirty="0"/>
              <a:t>Grain statements can be created &amp; understood by business users</a:t>
            </a:r>
          </a:p>
          <a:p>
            <a:r>
              <a:rPr lang="en-US" sz="2400" dirty="0"/>
              <a:t>Example grain statements for BI project at Wingtip Toys</a:t>
            </a:r>
          </a:p>
          <a:p>
            <a:pPr lvl="1">
              <a:lnSpc>
                <a:spcPct val="150000"/>
              </a:lnSpc>
            </a:pPr>
            <a:r>
              <a:rPr lang="en-US" sz="1800" dirty="0"/>
              <a:t>What was the total sales revenue over the last 4 years?</a:t>
            </a:r>
          </a:p>
          <a:p>
            <a:pPr lvl="1">
              <a:lnSpc>
                <a:spcPct val="150000"/>
              </a:lnSpc>
            </a:pPr>
            <a:r>
              <a:rPr lang="en-US" sz="1800" dirty="0"/>
              <a:t>What was the sales revenue by year, quarter and month?</a:t>
            </a:r>
          </a:p>
          <a:p>
            <a:pPr lvl="1">
              <a:lnSpc>
                <a:spcPct val="150000"/>
              </a:lnSpc>
            </a:pPr>
            <a:r>
              <a:rPr lang="en-US" sz="1800" dirty="0"/>
              <a:t>What was the sales revenue by region, state, city and zip code?</a:t>
            </a:r>
          </a:p>
          <a:p>
            <a:pPr lvl="1">
              <a:lnSpc>
                <a:spcPct val="150000"/>
              </a:lnSpc>
            </a:pPr>
            <a:r>
              <a:rPr lang="en-US" sz="1800" dirty="0"/>
              <a:t>What was the sales revenue by category, subcategory and product?</a:t>
            </a:r>
          </a:p>
          <a:p>
            <a:pPr lvl="1">
              <a:lnSpc>
                <a:spcPct val="150000"/>
              </a:lnSpc>
            </a:pPr>
            <a:r>
              <a:rPr lang="en-US" sz="1800" dirty="0"/>
              <a:t>What was the growth in sales revenue from month to month in 2013?</a:t>
            </a:r>
          </a:p>
          <a:p>
            <a:pPr lvl="1">
              <a:lnSpc>
                <a:spcPct val="150000"/>
              </a:lnSpc>
            </a:pPr>
            <a:r>
              <a:rPr lang="en-US" sz="1800" dirty="0"/>
              <a:t>What was profit margin for each product by year, quarter and month?</a:t>
            </a:r>
          </a:p>
          <a:p>
            <a:pPr lvl="1">
              <a:lnSpc>
                <a:spcPct val="150000"/>
              </a:lnSpc>
            </a:pPr>
            <a:r>
              <a:rPr lang="en-US" sz="1800" dirty="0"/>
              <a:t>Have their been any products with significantly decreasing profit margin?</a:t>
            </a:r>
          </a:p>
        </p:txBody>
      </p:sp>
    </p:spTree>
    <p:extLst>
      <p:ext uri="{BB962C8B-B14F-4D97-AF65-F5344CB8AC3E}">
        <p14:creationId xmlns:p14="http://schemas.microsoft.com/office/powerpoint/2010/main" val="209339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Query Steps </a:t>
            </a:r>
            <a:r>
              <a:rPr lang="en-US" sz="2000" dirty="0">
                <a:solidFill>
                  <a:schemeClr val="bg1">
                    <a:lumMod val="50000"/>
                  </a:schemeClr>
                </a:solidFill>
              </a:rPr>
              <a:t>(You Should Already Know)</a:t>
            </a:r>
            <a:endParaRPr lang="en-US" dirty="0">
              <a:solidFill>
                <a:schemeClr val="bg1">
                  <a:lumMod val="50000"/>
                </a:schemeClr>
              </a:solidFill>
            </a:endParaRPr>
          </a:p>
        </p:txBody>
      </p:sp>
      <p:sp>
        <p:nvSpPr>
          <p:cNvPr id="3" name="Content Placeholder 2"/>
          <p:cNvSpPr>
            <a:spLocks noGrp="1"/>
          </p:cNvSpPr>
          <p:nvPr>
            <p:ph idx="1"/>
          </p:nvPr>
        </p:nvSpPr>
        <p:spPr/>
        <p:txBody>
          <a:bodyPr/>
          <a:lstStyle/>
          <a:p>
            <a:r>
              <a:rPr lang="en-US" dirty="0"/>
              <a:t>Rename column</a:t>
            </a:r>
          </a:p>
          <a:p>
            <a:r>
              <a:rPr lang="en-US" dirty="0"/>
              <a:t>Convert column type</a:t>
            </a:r>
          </a:p>
          <a:p>
            <a:r>
              <a:rPr lang="en-US" dirty="0"/>
              <a:t>Format column values</a:t>
            </a:r>
          </a:p>
          <a:p>
            <a:r>
              <a:rPr lang="en-US" dirty="0"/>
              <a:t>Reorder columns</a:t>
            </a:r>
          </a:p>
          <a:p>
            <a:r>
              <a:rPr lang="en-US" dirty="0"/>
              <a:t>Replace column values</a:t>
            </a:r>
          </a:p>
          <a:p>
            <a:r>
              <a:rPr lang="en-US" dirty="0"/>
              <a:t>Expanding related column</a:t>
            </a:r>
          </a:p>
          <a:p>
            <a:r>
              <a:rPr lang="en-US" dirty="0"/>
              <a:t>Merging columns</a:t>
            </a:r>
          </a:p>
          <a:p>
            <a:r>
              <a:rPr lang="en-US" dirty="0"/>
              <a:t>Splitting columns</a:t>
            </a:r>
          </a:p>
        </p:txBody>
      </p:sp>
    </p:spTree>
    <p:extLst>
      <p:ext uri="{BB962C8B-B14F-4D97-AF65-F5344CB8AC3E}">
        <p14:creationId xmlns:p14="http://schemas.microsoft.com/office/powerpoint/2010/main" val="250522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15873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www.w3.org/XML/1998/namespace"/>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19934</TotalTime>
  <Words>3597</Words>
  <Application>Microsoft Office PowerPoint</Application>
  <PresentationFormat>On-screen Show (4:3)</PresentationFormat>
  <Paragraphs>312</Paragraphs>
  <Slides>31</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Arial Black</vt:lpstr>
      <vt:lpstr>Calibri</vt:lpstr>
      <vt:lpstr>Lucida Console</vt:lpstr>
      <vt:lpstr>Wingdings</vt:lpstr>
      <vt:lpstr>CPT_Wave15</vt:lpstr>
      <vt:lpstr>Bitmap Image</vt:lpstr>
      <vt:lpstr>Advanced Query Design with Power BI Desktop</vt:lpstr>
      <vt:lpstr>Slides and Demo Files Download</vt:lpstr>
      <vt:lpstr>Agenda</vt:lpstr>
      <vt:lpstr>Deciding What To Measure</vt:lpstr>
      <vt:lpstr>Defining Grain Statements</vt:lpstr>
      <vt:lpstr>Power BI Desktop is an ETL Tool</vt:lpstr>
      <vt:lpstr>Query Steps</vt:lpstr>
      <vt:lpstr>Basic Query Steps (You Should Already Know)</vt:lpstr>
      <vt:lpstr>Advanced Editor</vt:lpstr>
      <vt:lpstr>Understanding Query Input and Output</vt:lpstr>
      <vt:lpstr>Scraping Data from a Web Page</vt:lpstr>
      <vt:lpstr>Understanding Queries vs Data Modeling</vt:lpstr>
      <vt:lpstr>Query Composition</vt:lpstr>
      <vt:lpstr>Combining Queries</vt:lpstr>
      <vt:lpstr>Appending Multiple Datasources into a Single Output Table</vt:lpstr>
      <vt:lpstr>Agenda</vt:lpstr>
      <vt:lpstr>Extracting Data from Unstructured Text</vt:lpstr>
      <vt:lpstr>Agenda</vt:lpstr>
      <vt:lpstr>Extracting Data From SharePoint</vt:lpstr>
      <vt:lpstr>Agenda</vt:lpstr>
      <vt:lpstr>Sample OLTP Database: WingtipSalesDB</vt:lpstr>
      <vt:lpstr>Data Modeling using a Star Schema</vt:lpstr>
      <vt:lpstr>Designing Queries to Build a Star Schema</vt:lpstr>
      <vt:lpstr>Using Power BI Desktop to Import Data into a Star Schema</vt:lpstr>
      <vt:lpstr>Adding a Custom Column</vt:lpstr>
      <vt:lpstr>Adding a Conditional Column</vt:lpstr>
      <vt:lpstr>Creating Conditional Columns</vt:lpstr>
      <vt:lpstr>Agenda</vt:lpstr>
      <vt:lpstr>Appending Data from Multiple Sources using Function Queries</vt:lpstr>
      <vt:lpstr>Summary</vt:lpstr>
      <vt:lpstr>Critical Path Training https://www.CriticalPathTrainig.com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Query Features of Power BI Desktop</dc:title>
  <dc:creator>Ted Pattison</dc:creator>
  <cp:lastModifiedBy>TedP</cp:lastModifiedBy>
  <cp:revision>414</cp:revision>
  <dcterms:created xsi:type="dcterms:W3CDTF">2012-04-13T19:17:02Z</dcterms:created>
  <dcterms:modified xsi:type="dcterms:W3CDTF">2017-08-08T16:53:35Z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