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1"/>
  </p:notesMasterIdLst>
  <p:handoutMasterIdLst>
    <p:handoutMasterId r:id="rId32"/>
  </p:handoutMasterIdLst>
  <p:sldIdLst>
    <p:sldId id="279" r:id="rId6"/>
    <p:sldId id="278" r:id="rId7"/>
    <p:sldId id="484" r:id="rId8"/>
    <p:sldId id="485" r:id="rId9"/>
    <p:sldId id="352" r:id="rId10"/>
    <p:sldId id="411" r:id="rId11"/>
    <p:sldId id="466" r:id="rId12"/>
    <p:sldId id="490" r:id="rId13"/>
    <p:sldId id="362" r:id="rId14"/>
    <p:sldId id="486" r:id="rId15"/>
    <p:sldId id="403" r:id="rId16"/>
    <p:sldId id="440" r:id="rId17"/>
    <p:sldId id="477" r:id="rId18"/>
    <p:sldId id="478" r:id="rId19"/>
    <p:sldId id="479" r:id="rId20"/>
    <p:sldId id="426" r:id="rId21"/>
    <p:sldId id="487" r:id="rId22"/>
    <p:sldId id="488" r:id="rId23"/>
    <p:sldId id="489" r:id="rId24"/>
    <p:sldId id="480" r:id="rId25"/>
    <p:sldId id="413" r:id="rId26"/>
    <p:sldId id="472" r:id="rId27"/>
    <p:sldId id="475" r:id="rId28"/>
    <p:sldId id="481" r:id="rId29"/>
    <p:sldId id="482" r:id="rId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F002D"/>
    <a:srgbClr val="FFFFCC"/>
    <a:srgbClr val="74001E"/>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9666" autoAdjust="0"/>
    <p:restoredTop sz="61615" autoAdjust="0"/>
  </p:normalViewPr>
  <p:slideViewPr>
    <p:cSldViewPr>
      <p:cViewPr varScale="1">
        <p:scale>
          <a:sx n="68" d="100"/>
          <a:sy n="68" d="100"/>
        </p:scale>
        <p:origin x="3125" y="5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4" d="100"/>
          <a:sy n="64" d="100"/>
        </p:scale>
        <p:origin x="792"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introduces the core concepts of creating and executing queries in Power BI Desktop. Students will learn how to leverage the query features of Power BI Desktop to import data from a variety of sources including databases, Excel spreadsheets, web pages and SharePoint lists. Students will also discover how to design queries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to clean up, transform and reshape data during the import process by learning about all the different</a:t>
            </a:r>
            <a:r>
              <a:rPr lang="en-US" sz="1200" kern="1200" baseline="0" dirty="0">
                <a:solidFill>
                  <a:schemeClr val="tx1"/>
                </a:solidFill>
                <a:effectLst/>
                <a:latin typeface="+mn-lt"/>
                <a:ea typeface="+mn-ea"/>
                <a:cs typeface="+mn-cs"/>
              </a:rPr>
              <a:t> type of query operations available in the Power BI Desktop query builder</a:t>
            </a:r>
            <a:r>
              <a:rPr lang="en-US" sz="1200" kern="1200" dirty="0">
                <a:solidFill>
                  <a:schemeClr val="tx1"/>
                </a:solidFill>
                <a:effectLst/>
                <a:latin typeface="+mn-lt"/>
                <a:ea typeface="+mn-ea"/>
                <a:cs typeface="+mn-cs"/>
              </a:rPr>
              <a:t>. The module also examines the use</a:t>
            </a:r>
            <a:r>
              <a:rPr lang="en-US" sz="1200" kern="1200" baseline="0" dirty="0">
                <a:solidFill>
                  <a:schemeClr val="tx1"/>
                </a:solidFill>
                <a:effectLst/>
                <a:latin typeface="+mn-lt"/>
                <a:ea typeface="+mn-ea"/>
                <a:cs typeface="+mn-cs"/>
              </a:rPr>
              <a:t> of query parameters and </a:t>
            </a:r>
            <a:r>
              <a:rPr lang="en-US" sz="1200" kern="1200" dirty="0">
                <a:solidFill>
                  <a:schemeClr val="tx1"/>
                </a:solidFill>
                <a:effectLst/>
                <a:latin typeface="+mn-lt"/>
                <a:ea typeface="+mn-ea"/>
                <a:cs typeface="+mn-cs"/>
              </a:rPr>
              <a:t>powerful transform operations such as merging columns and appending rows from multiple data sources. The module concludes by explaining to students </a:t>
            </a:r>
            <a:r>
              <a:rPr lang="en-US" sz="1200" kern="1200" baseline="0" dirty="0">
                <a:solidFill>
                  <a:schemeClr val="tx1"/>
                </a:solidFill>
                <a:effectLst/>
                <a:latin typeface="+mn-lt"/>
                <a:ea typeface="+mn-ea"/>
                <a:cs typeface="+mn-cs"/>
              </a:rPr>
              <a:t>how to design queries to convert an OLTP database design into an OLAP data model that is better suited for data analysis and reporting in a Power BI Desktop project.</a:t>
            </a:r>
            <a:endParaRPr lang="en-US" baseline="0" dirty="0"/>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working with Power BI Desktop</a:t>
            </a:r>
            <a:r>
              <a:rPr lang="en-US" baseline="0" dirty="0"/>
              <a:t>, you create and save queries within the scope of a PBIX project file. Each query must have at least one data source to use as its input. Most queries you create will be based on an external data source. However, you can also create a query which uses the output of another query as it’s data source. This is done by executing the </a:t>
            </a:r>
            <a:r>
              <a:rPr lang="en-US" b="1" baseline="0" dirty="0"/>
              <a:t>Reference</a:t>
            </a:r>
            <a:r>
              <a:rPr lang="en-US" baseline="0" dirty="0"/>
              <a:t> command on a query which creates a new query whose data source is the query on which you ran the </a:t>
            </a:r>
            <a:r>
              <a:rPr lang="en-US" b="1" baseline="0" dirty="0"/>
              <a:t>Reference</a:t>
            </a:r>
            <a:r>
              <a:rPr lang="en-US" baseline="0" dirty="0"/>
              <a:t> command.</a:t>
            </a:r>
          </a:p>
          <a:p>
            <a:endParaRPr lang="en-US" baseline="0" dirty="0"/>
          </a:p>
          <a:p>
            <a:r>
              <a:rPr lang="en-US" baseline="0" dirty="0"/>
              <a:t>By using the </a:t>
            </a:r>
            <a:r>
              <a:rPr lang="en-US" b="1" baseline="0" dirty="0"/>
              <a:t>Reference</a:t>
            </a:r>
            <a:r>
              <a:rPr lang="en-US" baseline="0" dirty="0"/>
              <a:t> command to create a query whose input is based on another query, you can take advantage of a design technique known as query composition. The key concept is that you can create reusable logic in one query and then share that logic across several other queries. That helps to reduce the redundant logic you need to maintain across the queries in the Power BI desktop project.</a:t>
            </a:r>
          </a:p>
        </p:txBody>
      </p:sp>
    </p:spTree>
    <p:extLst>
      <p:ext uri="{BB962C8B-B14F-4D97-AF65-F5344CB8AC3E}">
        <p14:creationId xmlns:p14="http://schemas.microsoft.com/office/powerpoint/2010/main" val="907856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1920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99763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1034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400" dirty="0"/>
              <a:t>Online Transaction Processing (OLTP) databases are used for</a:t>
            </a:r>
            <a:r>
              <a:rPr lang="en-US" sz="2400" baseline="0" dirty="0"/>
              <a:t> databases that have high transaction rates. The data model of tables in this type of database is o</a:t>
            </a:r>
            <a:r>
              <a:rPr lang="en-US" sz="2000" dirty="0"/>
              <a:t>ptimized to speed up transactions for operation such as inserting, updating and deleting</a:t>
            </a:r>
            <a:r>
              <a:rPr lang="en-US" sz="2000" baseline="0" dirty="0"/>
              <a:t> records. </a:t>
            </a:r>
            <a:r>
              <a:rPr lang="en-US" sz="2000" dirty="0"/>
              <a:t>Tables in an OLTP-style database are usually normalized to reduce or eliminate any redundancies. </a:t>
            </a:r>
          </a:p>
          <a:p>
            <a:endParaRPr lang="en-US" sz="2000" dirty="0"/>
          </a:p>
          <a:p>
            <a:r>
              <a:rPr lang="en-US" sz="2000" dirty="0"/>
              <a:t>Another noteworthy issue</a:t>
            </a:r>
            <a:r>
              <a:rPr lang="en-US" sz="2000" baseline="0" dirty="0"/>
              <a:t> is that </a:t>
            </a:r>
            <a:r>
              <a:rPr lang="en-US" sz="2000" dirty="0"/>
              <a:t>OLTP systems are</a:t>
            </a:r>
            <a:r>
              <a:rPr lang="en-US" sz="2000" baseline="0" dirty="0"/>
              <a:t> often not designed to </a:t>
            </a:r>
            <a:r>
              <a:rPr lang="en-US" sz="2000" dirty="0"/>
              <a:t>track historical data. For example, imagine a customer living in California makes a number of purchases over a 5 year period and then the customer moves to Florida. If you run</a:t>
            </a:r>
            <a:r>
              <a:rPr lang="en-US" sz="2000" baseline="0" dirty="0"/>
              <a:t> a query to determine sales revenue by state, you will likely find that all the historic purchases for the customer are attributed to the new state Florida and not the state where the purchases were made which is California. </a:t>
            </a:r>
            <a:endParaRPr lang="en-US" sz="2000" dirty="0"/>
          </a:p>
          <a:p>
            <a:pPr lvl="1"/>
            <a:endParaRPr lang="en-US" sz="2000" dirty="0"/>
          </a:p>
          <a:p>
            <a:r>
              <a:rPr lang="en-US" sz="2400" dirty="0"/>
              <a:t>There are several common design issues you face </a:t>
            </a:r>
            <a:r>
              <a:rPr lang="en-US" sz="2400" baseline="0" dirty="0"/>
              <a:t>when building BI projects on top of an OLTP database. First, they are not designed with data analysis as a primary objective. Therefore, you must often execute </a:t>
            </a:r>
            <a:r>
              <a:rPr lang="en-US" sz="2000" dirty="0"/>
              <a:t>complex queries in a reporting solution which</a:t>
            </a:r>
            <a:r>
              <a:rPr lang="en-US" sz="2000" baseline="0" dirty="0"/>
              <a:t> </a:t>
            </a:r>
            <a:r>
              <a:rPr lang="en-US" sz="2000" dirty="0"/>
              <a:t>join tables together to properly analyze the data. Moreover, the execution of</a:t>
            </a:r>
            <a:r>
              <a:rPr lang="en-US" sz="2000" baseline="0" dirty="0"/>
              <a:t> these complex queries </a:t>
            </a:r>
            <a:r>
              <a:rPr lang="en-US" sz="2000" dirty="0"/>
              <a:t>might perform poorly since the indexing scheme configured for an OLTP</a:t>
            </a:r>
            <a:r>
              <a:rPr lang="en-US" sz="2000" baseline="0" dirty="0"/>
              <a:t> database is typically optimized for greater transaction throughput instead of faster query performance. </a:t>
            </a:r>
            <a:r>
              <a:rPr lang="en-US" sz="2000" dirty="0"/>
              <a:t>Also, the table</a:t>
            </a:r>
            <a:r>
              <a:rPr lang="en-US" sz="2000" baseline="0" dirty="0"/>
              <a:t> schema for an OLTP-style database is often complicated and non-intuitive when access directly by the average business user.</a:t>
            </a:r>
            <a:endParaRPr lang="en-US" sz="2000" dirty="0"/>
          </a:p>
          <a:p>
            <a:endParaRPr lang="en-US" dirty="0"/>
          </a:p>
          <a:p>
            <a:r>
              <a:rPr lang="en-US" dirty="0"/>
              <a:t>Over the next few modules, you will take import the</a:t>
            </a:r>
            <a:r>
              <a:rPr lang="en-US" baseline="0" dirty="0"/>
              <a:t> </a:t>
            </a:r>
            <a:r>
              <a:rPr lang="en-US" dirty="0"/>
              <a:t>data from the </a:t>
            </a:r>
            <a:r>
              <a:rPr lang="en-US" b="1" dirty="0" err="1"/>
              <a:t>WingtipSalesDB</a:t>
            </a:r>
            <a:r>
              <a:rPr lang="en-US" dirty="0"/>
              <a:t> database </a:t>
            </a:r>
            <a:r>
              <a:rPr lang="en-US" baseline="0" dirty="0"/>
              <a:t>and reshape it with querying and data modeling techniques to change the design from an OLTP design to an OLAP design that is much better suited for data analysis and reporting.</a:t>
            </a:r>
            <a:endParaRPr lang="en-US" dirty="0"/>
          </a:p>
        </p:txBody>
      </p:sp>
    </p:spTree>
    <p:extLst>
      <p:ext uri="{BB962C8B-B14F-4D97-AF65-F5344CB8AC3E}">
        <p14:creationId xmlns:p14="http://schemas.microsoft.com/office/powerpoint/2010/main" val="2401597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5181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2400" dirty="0"/>
              <a:t>Behind the scenes,</a:t>
            </a:r>
            <a:r>
              <a:rPr lang="en-US" sz="2400" baseline="0" dirty="0"/>
              <a:t> </a:t>
            </a:r>
            <a:r>
              <a:rPr lang="en-US" sz="2400" dirty="0"/>
              <a:t>Power BI Desktop saves and executes each query you create</a:t>
            </a:r>
            <a:r>
              <a:rPr lang="en-US" sz="2400" baseline="0" dirty="0"/>
              <a:t> </a:t>
            </a:r>
            <a:r>
              <a:rPr lang="en-US" sz="2400" dirty="0"/>
              <a:t>using a batch of code written in a functional programming language known as M. Microsoft originally</a:t>
            </a:r>
            <a:r>
              <a:rPr lang="en-US" sz="2400" baseline="0" dirty="0"/>
              <a:t> created the M programming language and an associated query execution engine for the Power Query add-in that was created for Microsoft Excel 2013 and Microsoft Excel 2010. Now that Microsoft has discontinued its use of “Power Query” as a technology brand name, they continue to use the M programming language to support the authoring and the execution of queries in Microsoft self-service BI products such as Microsoft Excel 2016 and Power BI Desktop. It’s important to note that the Power BI platform can also execute M code to run a query from within the Microsoft cloud when you have configured a dataset for manual refreshing or automated scheduled refreshing.</a:t>
            </a:r>
            <a:endParaRPr lang="en-US" sz="2400" dirty="0"/>
          </a:p>
          <a:p>
            <a:endParaRPr lang="en-US" sz="2400" dirty="0"/>
          </a:p>
          <a:p>
            <a:r>
              <a:rPr lang="en-US" sz="2400" dirty="0"/>
              <a:t>The user interface experience of </a:t>
            </a:r>
            <a:r>
              <a:rPr lang="en-US" sz="2400" baseline="0" dirty="0"/>
              <a:t>Power BI Desktop goes to great lengths to hide M code from you while you are designing and debugging your queries in the Query Editor window. Some people using Power BI Desktop will like that all the M code is hidden out of sight by default. Other more technical users might like the fact that they can view the underling M code for a query and even make direct edits to the M code when it’s the best way to solve a problem.</a:t>
            </a:r>
          </a:p>
          <a:p>
            <a:endParaRPr lang="en-US" sz="2400" baseline="0" dirty="0"/>
          </a:p>
          <a:p>
            <a:r>
              <a:rPr lang="en-US" sz="2400" baseline="0" dirty="0"/>
              <a:t>The step formula bar displays one line of M code at a time. The step formula bar also allows you to make direct changes to the M code for whatever query step is currently selected. However, you can also </a:t>
            </a:r>
            <a:r>
              <a:rPr lang="en-US" sz="2000" dirty="0"/>
              <a:t>view and modify the batch of M code for an entire query code using the Advanced Editor dialog. The Advanced Editor dialog can be opened using the </a:t>
            </a:r>
            <a:r>
              <a:rPr lang="en-US" sz="2000" b="1" dirty="0"/>
              <a:t>Advanced</a:t>
            </a:r>
            <a:r>
              <a:rPr lang="en-US" sz="2000" b="1" baseline="0" dirty="0"/>
              <a:t> Editor</a:t>
            </a:r>
            <a:r>
              <a:rPr lang="en-US" sz="2000" baseline="0" dirty="0"/>
              <a:t> button in the </a:t>
            </a:r>
            <a:r>
              <a:rPr lang="en-US" sz="2000" b="1" baseline="0" dirty="0"/>
              <a:t>View</a:t>
            </a:r>
            <a:r>
              <a:rPr lang="en-US" sz="2000" baseline="0" dirty="0"/>
              <a:t> tab of the ribbon.</a:t>
            </a:r>
            <a:endParaRPr lang="en-US" sz="2000" dirty="0"/>
          </a:p>
          <a:p>
            <a:endParaRPr lang="en-US" dirty="0"/>
          </a:p>
        </p:txBody>
      </p:sp>
    </p:spTree>
    <p:extLst>
      <p:ext uri="{BB962C8B-B14F-4D97-AF65-F5344CB8AC3E}">
        <p14:creationId xmlns:p14="http://schemas.microsoft.com/office/powerpoint/2010/main" val="2814980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9140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7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begin to create any type of custom solution with Power BI to monitor</a:t>
            </a:r>
            <a:r>
              <a:rPr lang="en-US" baseline="0" dirty="0"/>
              <a:t> the health and report on business processes</a:t>
            </a:r>
            <a:r>
              <a:rPr lang="en-US" dirty="0"/>
              <a:t>, it is important to take a step back in the initial</a:t>
            </a:r>
            <a:r>
              <a:rPr lang="en-US" baseline="0" dirty="0"/>
              <a:t> design phase and clearly determine what you’re going to measure. This provides an opportunity to define what type of business analysis and visualizations your custom BI solution will need to provide. For example, one custom solution might just need to track sales revenue in order to calculate commission for sales people. Another custom solution with different requirements might need to analyze expenses and profit in addition to sales revenue. Determining high-level goals and capabilities is an important thing to do before getting into the nuts and bolts of beginning to extract and transform data.</a:t>
            </a:r>
            <a:endParaRPr lang="en-US" dirty="0"/>
          </a:p>
        </p:txBody>
      </p:sp>
    </p:spTree>
    <p:extLst>
      <p:ext uri="{BB962C8B-B14F-4D97-AF65-F5344CB8AC3E}">
        <p14:creationId xmlns:p14="http://schemas.microsoft.com/office/powerpoint/2010/main" val="856347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There’s a popular technique for determining what you need to measure and what data you will need to acquire</a:t>
            </a:r>
            <a:r>
              <a:rPr lang="en-US" baseline="0" dirty="0"/>
              <a:t> to make those measurements. This technique involves authoring a set of grain statements. What's valuable about grain statements is that they can easily be written by business users with little or no technical experience. However, once you have clearly written a set of grain statements, technical people can use those grain statements to determine what data needs to be imported as well as what queries and reports need to be generated.</a:t>
            </a:r>
          </a:p>
          <a:p>
            <a:endParaRPr lang="en-US" baseline="0" dirty="0"/>
          </a:p>
          <a:p>
            <a:r>
              <a:rPr lang="en-US" baseline="0" dirty="0"/>
              <a:t>The slides above display examples of grain statements that might be used in a custom solution to analyze sales data. If you read through each of these grain statements, you should have a great head start in designing the queries you’ll need to import data into a new Power BI desktop project.</a:t>
            </a:r>
          </a:p>
        </p:txBody>
      </p:sp>
    </p:spTree>
    <p:extLst>
      <p:ext uri="{BB962C8B-B14F-4D97-AF65-F5344CB8AC3E}">
        <p14:creationId xmlns:p14="http://schemas.microsoft.com/office/powerpoint/2010/main" val="4028679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custom BI solution works with some type of data. Some</a:t>
            </a:r>
            <a:r>
              <a:rPr lang="en-US" baseline="0" dirty="0"/>
              <a:t> </a:t>
            </a:r>
            <a:r>
              <a:rPr lang="en-US" dirty="0"/>
              <a:t>custom solutions require</a:t>
            </a:r>
            <a:r>
              <a:rPr lang="en-US" baseline="0" dirty="0"/>
              <a:t> integrating data from multiple data sources into a single dataset for analysis. </a:t>
            </a:r>
            <a:r>
              <a:rPr lang="en-US" dirty="0"/>
              <a:t>Early in the lifecycle of a</a:t>
            </a:r>
            <a:r>
              <a:rPr lang="en-US" baseline="0" dirty="0"/>
              <a:t> Power BI desktop project</a:t>
            </a:r>
            <a:r>
              <a:rPr lang="en-US" dirty="0"/>
              <a:t>, you</a:t>
            </a:r>
            <a:r>
              <a:rPr lang="en-US" baseline="0" dirty="0"/>
              <a:t> must discover where the data you need lives and then you must decide how you are going to import it into a dataset that will eventually be used for data analysis and reporting. This is the project lifecycle phase that is often called the "ETL" phase because it involves extracting data, transforming data and then loading data.</a:t>
            </a:r>
          </a:p>
          <a:p>
            <a:endParaRPr lang="en-US" dirty="0"/>
          </a:p>
          <a:p>
            <a:r>
              <a:rPr lang="en-US" dirty="0"/>
              <a:t>Power BI Desktop is a self-service ETL tool for business users. It has the ability to extract</a:t>
            </a:r>
            <a:r>
              <a:rPr lang="en-US" baseline="0" dirty="0"/>
              <a:t> data from a variety of data source. </a:t>
            </a:r>
            <a:r>
              <a:rPr lang="en-US" dirty="0"/>
              <a:t>However, the real</a:t>
            </a:r>
            <a:r>
              <a:rPr lang="en-US" baseline="0" dirty="0"/>
              <a:t> value of Power BI Desktop is that you can perform many types of transforms to better shape the data just before it's loaded.</a:t>
            </a:r>
            <a:endParaRPr lang="en-US" dirty="0"/>
          </a:p>
        </p:txBody>
      </p:sp>
    </p:spTree>
    <p:extLst>
      <p:ext uri="{BB962C8B-B14F-4D97-AF65-F5344CB8AC3E}">
        <p14:creationId xmlns:p14="http://schemas.microsoft.com/office/powerpoint/2010/main" val="1478620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As you learned </a:t>
            </a:r>
            <a:r>
              <a:rPr lang="en-US" sz="2400" baseline="0" dirty="0"/>
              <a:t>in the previous module, every query in Power BI Desktop is defined as a sequence of steps. The Query Editor window d</a:t>
            </a:r>
            <a:r>
              <a:rPr lang="en-US" sz="2400" dirty="0"/>
              <a:t>isplays the </a:t>
            </a:r>
            <a:r>
              <a:rPr lang="en-US" sz="2400" b="1" dirty="0"/>
              <a:t>Applied Steps</a:t>
            </a:r>
            <a:r>
              <a:rPr lang="en-US" sz="2400" baseline="0" dirty="0"/>
              <a:t> section </a:t>
            </a:r>
            <a:r>
              <a:rPr lang="en-US" sz="2400" dirty="0"/>
              <a:t>for the query that</a:t>
            </a:r>
            <a:r>
              <a:rPr lang="en-US" sz="2400" baseline="0" dirty="0"/>
              <a:t> is currently selected </a:t>
            </a:r>
            <a:r>
              <a:rPr lang="en-US" sz="2400" dirty="0"/>
              <a:t>in the </a:t>
            </a:r>
            <a:r>
              <a:rPr lang="en-US" sz="2400" b="1" dirty="0"/>
              <a:t>Queries</a:t>
            </a:r>
            <a:r>
              <a:rPr lang="en-US" sz="2400" dirty="0"/>
              <a:t> list on the left.</a:t>
            </a:r>
            <a:r>
              <a:rPr lang="en-US" sz="2400" baseline="0" dirty="0"/>
              <a:t> If you click on a step in the </a:t>
            </a:r>
            <a:r>
              <a:rPr lang="en-US" sz="2400" b="1" baseline="0" dirty="0"/>
              <a:t>Applied Steps</a:t>
            </a:r>
            <a:r>
              <a:rPr lang="en-US" sz="2400" baseline="0" dirty="0"/>
              <a:t> list, you can see how the step is defined behind the scenes using M code in the </a:t>
            </a:r>
            <a:r>
              <a:rPr lang="en-US" sz="2400" b="1" baseline="0" dirty="0"/>
              <a:t>step formula bar</a:t>
            </a:r>
            <a:r>
              <a:rPr lang="en-US" sz="2400" baseline="0" dirty="0"/>
              <a:t>. If the </a:t>
            </a:r>
            <a:r>
              <a:rPr lang="en-US" sz="2400" b="0" baseline="0" dirty="0"/>
              <a:t>step formula bar </a:t>
            </a:r>
            <a:r>
              <a:rPr lang="en-US" sz="2400" baseline="0" dirty="0"/>
              <a:t>is not currently visible in the Query Editor window, navigate to the </a:t>
            </a:r>
            <a:r>
              <a:rPr lang="en-US" sz="2400" b="1" baseline="0" dirty="0"/>
              <a:t>View</a:t>
            </a:r>
            <a:r>
              <a:rPr lang="en-US" sz="2400" baseline="0" dirty="0"/>
              <a:t> tab in the ribbon and check the </a:t>
            </a:r>
            <a:r>
              <a:rPr lang="en-US" sz="2400" b="1" baseline="0" dirty="0"/>
              <a:t>Formula Bar</a:t>
            </a:r>
            <a:r>
              <a:rPr lang="en-US" sz="2400" baseline="0" dirty="0"/>
              <a:t> checkbox in the </a:t>
            </a:r>
            <a:r>
              <a:rPr lang="en-US" sz="2400" b="1" baseline="0" dirty="0"/>
              <a:t>Layout</a:t>
            </a:r>
            <a:r>
              <a:rPr lang="en-US" sz="2400" baseline="0" dirty="0"/>
              <a:t> ribbon group. Once you check the </a:t>
            </a:r>
            <a:r>
              <a:rPr lang="en-US" sz="2400" b="1" baseline="0" dirty="0"/>
              <a:t>Formula Bar</a:t>
            </a:r>
            <a:r>
              <a:rPr lang="en-US" sz="2400" baseline="0" dirty="0"/>
              <a:t> checkbox, you should be able to see the M code that has been generated for the selected step in the </a:t>
            </a:r>
            <a:r>
              <a:rPr lang="en-US" sz="2400" b="1" baseline="0" dirty="0"/>
              <a:t>Applied Steps</a:t>
            </a:r>
            <a:r>
              <a:rPr lang="en-US" sz="2400" baseline="0" dirty="0"/>
              <a:t> list.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Most queries begin with the </a:t>
            </a:r>
            <a:r>
              <a:rPr lang="en-US" sz="2400" b="1" dirty="0"/>
              <a:t>Source</a:t>
            </a:r>
            <a:r>
              <a:rPr lang="en-US" sz="2400" dirty="0"/>
              <a:t> step which is used to extract the underlying data from a specific data source. After the </a:t>
            </a:r>
            <a:r>
              <a:rPr lang="en-US" sz="2400" b="1" dirty="0"/>
              <a:t>Source</a:t>
            </a:r>
            <a:r>
              <a:rPr lang="en-US" sz="2400" dirty="0"/>
              <a:t> step, other steps are added to clean up bad data a</a:t>
            </a:r>
            <a:r>
              <a:rPr lang="en-US" sz="2400" baseline="0" dirty="0"/>
              <a:t>nd to perform transforms as required to reshape the data for analysis and reporting.</a:t>
            </a:r>
            <a:endParaRPr lang="en-US" sz="24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a:t>Note that you can use the </a:t>
            </a:r>
            <a:r>
              <a:rPr lang="en-US" sz="2400" b="1" baseline="0" dirty="0"/>
              <a:t>Applied Steps</a:t>
            </a:r>
            <a:r>
              <a:rPr lang="en-US" sz="2400" baseline="0" dirty="0"/>
              <a:t> list to debug the logic you have built into a query. You can do this by initially clicking on the first step in the </a:t>
            </a:r>
            <a:r>
              <a:rPr lang="en-US" sz="2400" b="1" baseline="0" dirty="0"/>
              <a:t>Applied Steps</a:t>
            </a:r>
            <a:r>
              <a:rPr lang="en-US" sz="2400" baseline="0" dirty="0"/>
              <a:t> list and then clicking on later steps one by one. When you do this, the Query Editor window will display what the query output looks like after each step. This provides you with the opportunity to see how the entire query will execute in a step by step fashion. If you right-click on a step in the </a:t>
            </a:r>
            <a:r>
              <a:rPr lang="en-US" sz="2400" b="1" baseline="0" dirty="0"/>
              <a:t>Applied Steps</a:t>
            </a:r>
            <a:r>
              <a:rPr lang="en-US" sz="2400" baseline="0" dirty="0"/>
              <a:t> list, you will see a set of menu commands to rename or delete the step as well as to move the step forwards or backwards in the sequence of steps. Some types of steps provide you with the an </a:t>
            </a:r>
            <a:r>
              <a:rPr lang="en-US" sz="2400" b="1" baseline="0" dirty="0"/>
              <a:t>Edit Settings</a:t>
            </a:r>
            <a:r>
              <a:rPr lang="en-US" sz="2400" baseline="0" dirty="0"/>
              <a:t> command which displays a custom dialog box to edit the steps settings. Other types of steps do not provide this capability.</a:t>
            </a:r>
          </a:p>
        </p:txBody>
      </p:sp>
    </p:spTree>
    <p:extLst>
      <p:ext uri="{BB962C8B-B14F-4D97-AF65-F5344CB8AC3E}">
        <p14:creationId xmlns:p14="http://schemas.microsoft.com/office/powerpoint/2010/main" val="3538788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above lists some</a:t>
            </a:r>
            <a:r>
              <a:rPr lang="en-US" baseline="0" dirty="0"/>
              <a:t> of the more command operations that can be added as applied steps to a query when working within the Query Editor window. For example, you might want to rename a column so the column name in the query output is different than the name of the underlying column in the database from where you are importing it. You also might want to </a:t>
            </a:r>
            <a:r>
              <a:rPr lang="en-US" dirty="0"/>
              <a:t>convert a column data</a:t>
            </a:r>
            <a:r>
              <a:rPr lang="en-US" baseline="0" dirty="0"/>
              <a:t> </a:t>
            </a:r>
            <a:r>
              <a:rPr lang="en-US" dirty="0"/>
              <a:t>type, format</a:t>
            </a:r>
            <a:r>
              <a:rPr lang="en-US" baseline="0" dirty="0"/>
              <a:t> column values or reorder columns as they appear in the </a:t>
            </a:r>
            <a:r>
              <a:rPr lang="en-US" dirty="0"/>
              <a:t>query output.</a:t>
            </a:r>
          </a:p>
          <a:p>
            <a:endParaRPr lang="en-US" dirty="0"/>
          </a:p>
          <a:p>
            <a:r>
              <a:rPr lang="en-US" dirty="0"/>
              <a:t>Some of the common operation listed in the slide above can</a:t>
            </a:r>
            <a:r>
              <a:rPr lang="en-US" baseline="0" dirty="0"/>
              <a:t> be more complicated. For example, e</a:t>
            </a:r>
            <a:r>
              <a:rPr lang="en-US" dirty="0"/>
              <a:t>xpanding related column allows you</a:t>
            </a:r>
            <a:r>
              <a:rPr lang="en-US" baseline="0" dirty="0"/>
              <a:t>r query to perform a logical join between two or more underlying tables. </a:t>
            </a:r>
            <a:r>
              <a:rPr lang="en-US" dirty="0"/>
              <a:t>Merging columns allows you to combine</a:t>
            </a:r>
            <a:r>
              <a:rPr lang="en-US" baseline="0" dirty="0"/>
              <a:t> the values from two columns into a single column and s</a:t>
            </a:r>
            <a:r>
              <a:rPr lang="en-US" dirty="0"/>
              <a:t>plitting columns make it possible to separate values from a single</a:t>
            </a:r>
            <a:r>
              <a:rPr lang="en-US" baseline="0" dirty="0"/>
              <a:t> column into two or more columns.</a:t>
            </a:r>
            <a:endParaRPr lang="en-US" dirty="0"/>
          </a:p>
          <a:p>
            <a:endParaRPr lang="en-US" dirty="0"/>
          </a:p>
        </p:txBody>
      </p:sp>
    </p:spTree>
    <p:extLst>
      <p:ext uri="{BB962C8B-B14F-4D97-AF65-F5344CB8AC3E}">
        <p14:creationId xmlns:p14="http://schemas.microsoft.com/office/powerpoint/2010/main" val="1921346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working with Power</a:t>
            </a:r>
            <a:r>
              <a:rPr lang="en-US" baseline="0" dirty="0"/>
              <a:t> BI Desktop, you will create and save queries within the scope of the current project. Each query must have at least one data source to use as its input. You can create a query from an external data source such as a CSV file, an Excel workbook, a SQL Server database, an Azure SQL database, a SharePoint list or an Online Service.</a:t>
            </a:r>
          </a:p>
          <a:p>
            <a:endParaRPr lang="en-US" baseline="0" dirty="0"/>
          </a:p>
          <a:p>
            <a:r>
              <a:rPr lang="en-US" baseline="0" dirty="0"/>
              <a:t>Remember that the main purpose of creating queries in Power BI desktop is to import external data to create a base set of tables in your project’s data model. Because of this, a new query is always configured to load its output into a new table generated in the data model for the current project. However, you don’t always want every query to generate an output table in the project’s data model. There are some scenarios in which you will create a query whose sole purpose is to be used as a input for another query. In cases such as these, you can disable a query’s </a:t>
            </a:r>
            <a:r>
              <a:rPr lang="en-US" b="1" baseline="0" dirty="0"/>
              <a:t>Enable Load</a:t>
            </a:r>
            <a:r>
              <a:rPr lang="en-US" baseline="0" dirty="0"/>
              <a:t> property so it does not generate a table in the data model of the current project. While a query with its </a:t>
            </a:r>
            <a:r>
              <a:rPr lang="en-US" b="1" baseline="0" dirty="0"/>
              <a:t>Enable Load</a:t>
            </a:r>
            <a:r>
              <a:rPr lang="en-US" baseline="0" dirty="0"/>
              <a:t> property disabled will not generate an output table, the query can still be used as input to other queries in cases where you want to merge columns or append rows from two different queries to combine content from multiple data sources.</a:t>
            </a:r>
            <a:endParaRPr lang="en-US" dirty="0"/>
          </a:p>
        </p:txBody>
      </p:sp>
    </p:spTree>
    <p:extLst>
      <p:ext uri="{BB962C8B-B14F-4D97-AF65-F5344CB8AC3E}">
        <p14:creationId xmlns:p14="http://schemas.microsoft.com/office/powerpoint/2010/main" val="2329253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baseline="0" dirty="0"/>
              <a:t>Power BI Desktop allows you to combine to queries. Combining queries means that you are combining two data sources into a single table as the queries output. Power BI Desktop supports two combine operations which are merge and append. A </a:t>
            </a:r>
            <a:r>
              <a:rPr lang="en-US" b="1" baseline="0" dirty="0"/>
              <a:t>merge</a:t>
            </a:r>
            <a:r>
              <a:rPr lang="en-US" baseline="0" dirty="0"/>
              <a:t> operation is used when you need to combine columns in from two tables into a single table. An append operation is used when you need to combine rows from two tables into a single table.</a:t>
            </a:r>
          </a:p>
          <a:p>
            <a:endParaRPr lang="en-US" sz="2400" dirty="0"/>
          </a:p>
          <a:p>
            <a:r>
              <a:rPr lang="en-US" sz="2400" dirty="0"/>
              <a:t>Consider</a:t>
            </a:r>
            <a:r>
              <a:rPr lang="en-US" sz="2400" baseline="0" dirty="0"/>
              <a:t> that combining two queries produces a single output. Yet each of the queries involved has its own Power BI Desktop load setting. You configure the load setting of the main query to determine where to load the result of the merge/append operation. However, the secondary query which is only being used as the source in another query doesn't usually need to load its output anywhere in the workbook. </a:t>
            </a:r>
            <a:r>
              <a:rPr lang="en-US" sz="2000" dirty="0"/>
              <a:t>When you are </a:t>
            </a:r>
            <a:r>
              <a:rPr lang="en-US" baseline="0" dirty="0"/>
              <a:t>creating a query whose sole purpose is to be used as a source for a merge or append operation in another query, you can disable loading by configuring the load setting as a "connection-only" query.</a:t>
            </a:r>
          </a:p>
          <a:p>
            <a:endParaRPr lang="en-US" baseline="0" dirty="0"/>
          </a:p>
          <a:p>
            <a:r>
              <a:rPr lang="en-US" baseline="0" dirty="0"/>
              <a:t>What if you need to append together rows from  more than one table? That's not a problem. A main query can include more than one append operation as shown in the diagram above on the right. This means a single query can append together rows from as many source tables as necessary.</a:t>
            </a:r>
            <a:endParaRPr lang="en-US" dirty="0"/>
          </a:p>
        </p:txBody>
      </p:sp>
    </p:spTree>
    <p:extLst>
      <p:ext uri="{BB962C8B-B14F-4D97-AF65-F5344CB8AC3E}">
        <p14:creationId xmlns:p14="http://schemas.microsoft.com/office/powerpoint/2010/main" val="17098649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57200"/>
            <a:ext cx="8839200" cy="1371600"/>
          </a:xfrm>
        </p:spPr>
        <p:txBody>
          <a:bodyPr/>
          <a:lstStyle/>
          <a:p>
            <a:pPr algn="ctr"/>
            <a:r>
              <a:rPr lang="en-US" sz="3600" dirty="0"/>
              <a:t>Advanced Query Design</a:t>
            </a:r>
            <a:br>
              <a:rPr lang="en-US" sz="3600" dirty="0"/>
            </a:br>
            <a:r>
              <a:rPr lang="en-US" sz="3600" dirty="0"/>
              <a:t>with Power BI Desktop</a:t>
            </a:r>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Queries</a:t>
            </a:r>
          </a:p>
        </p:txBody>
      </p:sp>
      <p:sp>
        <p:nvSpPr>
          <p:cNvPr id="3" name="Content Placeholder 2"/>
          <p:cNvSpPr>
            <a:spLocks noGrp="1"/>
          </p:cNvSpPr>
          <p:nvPr>
            <p:ph idx="1"/>
          </p:nvPr>
        </p:nvSpPr>
        <p:spPr/>
        <p:txBody>
          <a:bodyPr>
            <a:normAutofit/>
          </a:bodyPr>
          <a:lstStyle/>
          <a:p>
            <a:r>
              <a:rPr lang="en-US" sz="2400" dirty="0"/>
              <a:t>Query can be merged or appended with another query</a:t>
            </a:r>
          </a:p>
          <a:p>
            <a:pPr lvl="1"/>
            <a:r>
              <a:rPr lang="en-US" sz="2000" dirty="0"/>
              <a:t>Merge operation allows you combine columns from two tables</a:t>
            </a:r>
          </a:p>
          <a:p>
            <a:pPr lvl="1"/>
            <a:r>
              <a:rPr lang="en-US" sz="2000" dirty="0"/>
              <a:t>Append operation allows you to combine rows from two tables</a:t>
            </a:r>
          </a:p>
          <a:p>
            <a:r>
              <a:rPr lang="en-US" sz="2400" dirty="0"/>
              <a:t>Two queries are combined into single output for loading</a:t>
            </a:r>
          </a:p>
          <a:p>
            <a:pPr lvl="1"/>
            <a:r>
              <a:rPr lang="en-US" sz="2000" dirty="0"/>
              <a:t>Load settings of main query determines where output is loaded</a:t>
            </a:r>
          </a:p>
          <a:p>
            <a:pPr lvl="1"/>
            <a:r>
              <a:rPr lang="en-US" sz="2000" dirty="0"/>
              <a:t>Secondary query acts as source for main query</a:t>
            </a:r>
          </a:p>
          <a:p>
            <a:pPr lvl="1"/>
            <a:r>
              <a:rPr lang="en-US" sz="2000" dirty="0"/>
              <a:t>Secondary query be can created with connection-only load setting</a:t>
            </a:r>
          </a:p>
        </p:txBody>
      </p:sp>
      <p:grpSp>
        <p:nvGrpSpPr>
          <p:cNvPr id="69" name="Group 68"/>
          <p:cNvGrpSpPr/>
          <p:nvPr/>
        </p:nvGrpSpPr>
        <p:grpSpPr>
          <a:xfrm>
            <a:off x="1219200" y="4419600"/>
            <a:ext cx="3200400" cy="2276833"/>
            <a:chOff x="1219200" y="4038599"/>
            <a:chExt cx="3276600" cy="2669390"/>
          </a:xfrm>
        </p:grpSpPr>
        <p:sp>
          <p:nvSpPr>
            <p:cNvPr id="4" name="Rectangle 3"/>
            <p:cNvSpPr/>
            <p:nvPr/>
          </p:nvSpPr>
          <p:spPr>
            <a:xfrm>
              <a:off x="1219200" y="4038599"/>
              <a:ext cx="3276600" cy="2669390"/>
            </a:xfrm>
            <a:prstGeom prst="rect">
              <a:avLst/>
            </a:prstGeom>
            <a:solidFill>
              <a:schemeClr val="bg1">
                <a:lumMod val="85000"/>
              </a:schemeClr>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400" dirty="0">
                <a:solidFill>
                  <a:schemeClr val="tx1"/>
                </a:solidFill>
              </a:endParaRPr>
            </a:p>
          </p:txBody>
        </p:sp>
        <p:sp>
          <p:nvSpPr>
            <p:cNvPr id="14" name="Rectangle 13"/>
            <p:cNvSpPr/>
            <p:nvPr/>
          </p:nvSpPr>
          <p:spPr>
            <a:xfrm>
              <a:off x="1446904" y="5334000"/>
              <a:ext cx="1206725" cy="1285324"/>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query output</a:t>
              </a:r>
            </a:p>
          </p:txBody>
        </p:sp>
        <p:sp>
          <p:nvSpPr>
            <p:cNvPr id="20" name="Rectangle 19"/>
            <p:cNvSpPr/>
            <p:nvPr/>
          </p:nvSpPr>
          <p:spPr>
            <a:xfrm>
              <a:off x="1446904" y="4800600"/>
              <a:ext cx="1206725" cy="3810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solidFill>
                    <a:schemeClr val="tx1"/>
                  </a:solidFill>
                </a:rPr>
                <a:t>main query</a:t>
              </a:r>
            </a:p>
          </p:txBody>
        </p:sp>
        <p:sp>
          <p:nvSpPr>
            <p:cNvPr id="26" name="Rectangle 25"/>
            <p:cNvSpPr/>
            <p:nvPr/>
          </p:nvSpPr>
          <p:spPr>
            <a:xfrm>
              <a:off x="3048000" y="4800600"/>
              <a:ext cx="1234888" cy="3810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solidFill>
                    <a:schemeClr val="tx1"/>
                  </a:solidFill>
                </a:rPr>
                <a:t>query2</a:t>
              </a:r>
            </a:p>
          </p:txBody>
        </p:sp>
        <p:cxnSp>
          <p:nvCxnSpPr>
            <p:cNvPr id="35" name="Straight Arrow Connector 34"/>
            <p:cNvCxnSpPr>
              <a:stCxn id="20" idx="2"/>
              <a:endCxn id="14" idx="0"/>
            </p:cNvCxnSpPr>
            <p:nvPr/>
          </p:nvCxnSpPr>
          <p:spPr>
            <a:xfrm>
              <a:off x="2050267" y="5181600"/>
              <a:ext cx="0" cy="15240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20" idx="0"/>
            </p:cNvCxnSpPr>
            <p:nvPr/>
          </p:nvCxnSpPr>
          <p:spPr>
            <a:xfrm>
              <a:off x="2050266" y="4489250"/>
              <a:ext cx="1" cy="31135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404131" y="4184450"/>
              <a:ext cx="1234888" cy="38100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solidFill>
                    <a:schemeClr val="tx1"/>
                  </a:solidFill>
                </a:rPr>
                <a:t>Data Source</a:t>
              </a:r>
            </a:p>
          </p:txBody>
        </p:sp>
        <p:sp>
          <p:nvSpPr>
            <p:cNvPr id="28" name="Rectangle 27"/>
            <p:cNvSpPr/>
            <p:nvPr/>
          </p:nvSpPr>
          <p:spPr>
            <a:xfrm>
              <a:off x="3048000" y="4184450"/>
              <a:ext cx="1234888" cy="38100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solidFill>
                    <a:schemeClr val="tx1"/>
                  </a:solidFill>
                </a:rPr>
                <a:t>Data Source</a:t>
              </a:r>
            </a:p>
          </p:txBody>
        </p:sp>
        <p:cxnSp>
          <p:nvCxnSpPr>
            <p:cNvPr id="29" name="Straight Arrow Connector 28"/>
            <p:cNvCxnSpPr>
              <a:stCxn id="28" idx="2"/>
              <a:endCxn id="26" idx="0"/>
            </p:cNvCxnSpPr>
            <p:nvPr/>
          </p:nvCxnSpPr>
          <p:spPr>
            <a:xfrm>
              <a:off x="3665444" y="4565450"/>
              <a:ext cx="0" cy="23515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6" idx="1"/>
              <a:endCxn id="20" idx="3"/>
            </p:cNvCxnSpPr>
            <p:nvPr/>
          </p:nvCxnSpPr>
          <p:spPr>
            <a:xfrm flipH="1">
              <a:off x="2653629" y="4991100"/>
              <a:ext cx="394371"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5" name="Table 14"/>
          <p:cNvGraphicFramePr>
            <a:graphicFrameLocks noGrp="1"/>
          </p:cNvGraphicFramePr>
          <p:nvPr>
            <p:extLst/>
          </p:nvPr>
        </p:nvGraphicFramePr>
        <p:xfrm>
          <a:off x="1548063" y="5792346"/>
          <a:ext cx="989165" cy="762000"/>
        </p:xfrm>
        <a:graphic>
          <a:graphicData uri="http://schemas.openxmlformats.org/drawingml/2006/table">
            <a:tbl>
              <a:tblPr firstRow="1" bandRow="1">
                <a:tableStyleId>{073A0DAA-6AF3-43AB-8588-CEC1D06C72B9}</a:tableStyleId>
              </a:tblPr>
              <a:tblGrid>
                <a:gridCol w="366395">
                  <a:extLst>
                    <a:ext uri="{9D8B030D-6E8A-4147-A177-3AD203B41FA5}">
                      <a16:colId xmlns:a16="http://schemas.microsoft.com/office/drawing/2014/main" val="20000"/>
                    </a:ext>
                  </a:extLst>
                </a:gridCol>
                <a:gridCol w="293048">
                  <a:extLst>
                    <a:ext uri="{9D8B030D-6E8A-4147-A177-3AD203B41FA5}">
                      <a16:colId xmlns:a16="http://schemas.microsoft.com/office/drawing/2014/main" val="20001"/>
                    </a:ext>
                  </a:extLst>
                </a:gridCol>
                <a:gridCol w="329722">
                  <a:extLst>
                    <a:ext uri="{9D8B030D-6E8A-4147-A177-3AD203B41FA5}">
                      <a16:colId xmlns:a16="http://schemas.microsoft.com/office/drawing/2014/main" val="20002"/>
                    </a:ext>
                  </a:extLst>
                </a:gridCol>
              </a:tblGrid>
              <a:tr h="140941">
                <a:tc>
                  <a:txBody>
                    <a:bodyPr/>
                    <a:lstStyle/>
                    <a:p>
                      <a:r>
                        <a:rPr lang="en-US" sz="400"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35569">
                <a:tc>
                  <a:txBody>
                    <a:bodyPr/>
                    <a:lstStyle/>
                    <a:p>
                      <a:r>
                        <a:rPr lang="en-US" sz="400" dirty="0"/>
                        <a:t>bob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35569">
                <a:tc>
                  <a:txBody>
                    <a:bodyPr/>
                    <a:lstStyle/>
                    <a:p>
                      <a:r>
                        <a:rPr lang="en-US" sz="400" dirty="0"/>
                        <a:t>Oft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35569">
                <a:tc>
                  <a:txBody>
                    <a:bodyPr/>
                    <a:lstStyle/>
                    <a:p>
                      <a:r>
                        <a:rPr lang="en-US" sz="400" dirty="0"/>
                        <a:t>sue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35569">
                <a:tc>
                  <a:txBody>
                    <a:bodyPr/>
                    <a:lstStyle/>
                    <a:p>
                      <a:r>
                        <a:rPr lang="en-US" sz="400" dirty="0" err="1"/>
                        <a:t>fran</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2" name="Rectangle 71"/>
          <p:cNvSpPr/>
          <p:nvPr/>
        </p:nvSpPr>
        <p:spPr>
          <a:xfrm>
            <a:off x="5029200" y="4452731"/>
            <a:ext cx="3505200" cy="2100469"/>
          </a:xfrm>
          <a:prstGeom prst="rect">
            <a:avLst/>
          </a:prstGeom>
          <a:solidFill>
            <a:schemeClr val="bg1">
              <a:lumMod val="85000"/>
            </a:schemeClr>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400" dirty="0">
              <a:solidFill>
                <a:schemeClr val="tx1"/>
              </a:solidFill>
            </a:endParaRPr>
          </a:p>
        </p:txBody>
      </p:sp>
      <p:sp>
        <p:nvSpPr>
          <p:cNvPr id="73" name="Rectangle 72"/>
          <p:cNvSpPr/>
          <p:nvPr/>
        </p:nvSpPr>
        <p:spPr>
          <a:xfrm>
            <a:off x="5209831" y="5867401"/>
            <a:ext cx="858777" cy="533399"/>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query output</a:t>
            </a:r>
          </a:p>
        </p:txBody>
      </p:sp>
      <p:cxnSp>
        <p:nvCxnSpPr>
          <p:cNvPr id="76" name="Straight Arrow Connector 75"/>
          <p:cNvCxnSpPr>
            <a:stCxn id="74" idx="2"/>
            <a:endCxn id="73" idx="0"/>
          </p:cNvCxnSpPr>
          <p:nvPr/>
        </p:nvCxnSpPr>
        <p:spPr>
          <a:xfrm>
            <a:off x="5639220" y="5562600"/>
            <a:ext cx="0" cy="304801"/>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5209831" y="5273409"/>
            <a:ext cx="858777" cy="289191"/>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main query</a:t>
            </a:r>
          </a:p>
        </p:txBody>
      </p:sp>
      <p:sp>
        <p:nvSpPr>
          <p:cNvPr id="75" name="Rectangle 74"/>
          <p:cNvSpPr/>
          <p:nvPr/>
        </p:nvSpPr>
        <p:spPr>
          <a:xfrm>
            <a:off x="6479794" y="4866324"/>
            <a:ext cx="848736" cy="289191"/>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query2</a:t>
            </a:r>
          </a:p>
        </p:txBody>
      </p:sp>
      <p:cxnSp>
        <p:nvCxnSpPr>
          <p:cNvPr id="77" name="Straight Arrow Connector 76"/>
          <p:cNvCxnSpPr>
            <a:stCxn id="78" idx="2"/>
            <a:endCxn id="74" idx="0"/>
          </p:cNvCxnSpPr>
          <p:nvPr/>
        </p:nvCxnSpPr>
        <p:spPr>
          <a:xfrm>
            <a:off x="5634199" y="4866324"/>
            <a:ext cx="5021" cy="407085"/>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5209831" y="4577133"/>
            <a:ext cx="848736" cy="289191"/>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Data Source</a:t>
            </a:r>
          </a:p>
        </p:txBody>
      </p:sp>
      <p:sp>
        <p:nvSpPr>
          <p:cNvPr id="79" name="Rectangle 78"/>
          <p:cNvSpPr/>
          <p:nvPr/>
        </p:nvSpPr>
        <p:spPr>
          <a:xfrm>
            <a:off x="7521000" y="4866323"/>
            <a:ext cx="848736" cy="289191"/>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Data Source</a:t>
            </a:r>
          </a:p>
        </p:txBody>
      </p:sp>
      <p:cxnSp>
        <p:nvCxnSpPr>
          <p:cNvPr id="80" name="Straight Arrow Connector 79"/>
          <p:cNvCxnSpPr>
            <a:stCxn id="79" idx="1"/>
            <a:endCxn id="75" idx="3"/>
          </p:cNvCxnSpPr>
          <p:nvPr/>
        </p:nvCxnSpPr>
        <p:spPr>
          <a:xfrm flipH="1">
            <a:off x="7328530" y="5010919"/>
            <a:ext cx="192470" cy="1"/>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5" idx="1"/>
          </p:cNvCxnSpPr>
          <p:nvPr/>
        </p:nvCxnSpPr>
        <p:spPr>
          <a:xfrm flipH="1">
            <a:off x="6074363" y="5010920"/>
            <a:ext cx="405431" cy="291786"/>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6492058" y="5257801"/>
            <a:ext cx="848736" cy="289191"/>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query3</a:t>
            </a:r>
          </a:p>
        </p:txBody>
      </p:sp>
      <p:sp>
        <p:nvSpPr>
          <p:cNvPr id="98" name="Rectangle 97"/>
          <p:cNvSpPr/>
          <p:nvPr/>
        </p:nvSpPr>
        <p:spPr>
          <a:xfrm>
            <a:off x="7533264" y="5257800"/>
            <a:ext cx="848736" cy="289191"/>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Data Source</a:t>
            </a:r>
          </a:p>
        </p:txBody>
      </p:sp>
      <p:cxnSp>
        <p:nvCxnSpPr>
          <p:cNvPr id="99" name="Straight Arrow Connector 98"/>
          <p:cNvCxnSpPr>
            <a:stCxn id="98" idx="1"/>
            <a:endCxn id="97" idx="3"/>
          </p:cNvCxnSpPr>
          <p:nvPr/>
        </p:nvCxnSpPr>
        <p:spPr>
          <a:xfrm flipH="1">
            <a:off x="7340794" y="5402396"/>
            <a:ext cx="192470" cy="1"/>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7" idx="1"/>
          </p:cNvCxnSpPr>
          <p:nvPr/>
        </p:nvCxnSpPr>
        <p:spPr>
          <a:xfrm flipH="1" flipV="1">
            <a:off x="6068608" y="5394513"/>
            <a:ext cx="423450" cy="7884"/>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6492058" y="5638801"/>
            <a:ext cx="848736" cy="289191"/>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query4</a:t>
            </a:r>
          </a:p>
        </p:txBody>
      </p:sp>
      <p:sp>
        <p:nvSpPr>
          <p:cNvPr id="102" name="Rectangle 101"/>
          <p:cNvSpPr/>
          <p:nvPr/>
        </p:nvSpPr>
        <p:spPr>
          <a:xfrm>
            <a:off x="7533264" y="5638800"/>
            <a:ext cx="848736" cy="289191"/>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Data Source</a:t>
            </a:r>
          </a:p>
        </p:txBody>
      </p:sp>
      <p:cxnSp>
        <p:nvCxnSpPr>
          <p:cNvPr id="103" name="Straight Arrow Connector 102"/>
          <p:cNvCxnSpPr>
            <a:stCxn id="102" idx="1"/>
            <a:endCxn id="101" idx="3"/>
          </p:cNvCxnSpPr>
          <p:nvPr/>
        </p:nvCxnSpPr>
        <p:spPr>
          <a:xfrm flipH="1">
            <a:off x="7340794" y="5783396"/>
            <a:ext cx="192470" cy="1"/>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01" idx="1"/>
          </p:cNvCxnSpPr>
          <p:nvPr/>
        </p:nvCxnSpPr>
        <p:spPr>
          <a:xfrm flipH="1" flipV="1">
            <a:off x="6077894" y="5494204"/>
            <a:ext cx="414164" cy="289193"/>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27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Composition</a:t>
            </a:r>
          </a:p>
        </p:txBody>
      </p:sp>
      <p:sp>
        <p:nvSpPr>
          <p:cNvPr id="3" name="Content Placeholder 2"/>
          <p:cNvSpPr>
            <a:spLocks noGrp="1"/>
          </p:cNvSpPr>
          <p:nvPr>
            <p:ph idx="1"/>
          </p:nvPr>
        </p:nvSpPr>
        <p:spPr>
          <a:xfrm>
            <a:off x="447136" y="1428750"/>
            <a:ext cx="8382000" cy="5181600"/>
          </a:xfrm>
        </p:spPr>
        <p:txBody>
          <a:bodyPr>
            <a:normAutofit/>
          </a:bodyPr>
          <a:lstStyle/>
          <a:p>
            <a:r>
              <a:rPr lang="en-US" sz="2400" dirty="0"/>
              <a:t>Query can serve as source for other queries</a:t>
            </a:r>
          </a:p>
          <a:p>
            <a:pPr lvl="1"/>
            <a:r>
              <a:rPr lang="en-US" sz="2000" dirty="0"/>
              <a:t>Allows for creation of reusable base queries &amp; query composition</a:t>
            </a:r>
          </a:p>
          <a:p>
            <a:pPr lvl="1"/>
            <a:r>
              <a:rPr lang="en-US" sz="2000" dirty="0"/>
              <a:t>Complexity can be hidden in base queries</a:t>
            </a:r>
          </a:p>
          <a:p>
            <a:pPr lvl="1"/>
            <a:r>
              <a:rPr lang="en-US" sz="2000" b="1" dirty="0"/>
              <a:t>Reference</a:t>
            </a:r>
            <a:r>
              <a:rPr lang="en-US" sz="2000" dirty="0"/>
              <a:t> command creates new query based on another query</a:t>
            </a:r>
          </a:p>
        </p:txBody>
      </p:sp>
      <p:sp>
        <p:nvSpPr>
          <p:cNvPr id="4" name="Rectangle 3"/>
          <p:cNvSpPr/>
          <p:nvPr/>
        </p:nvSpPr>
        <p:spPr>
          <a:xfrm>
            <a:off x="1918399" y="3048000"/>
            <a:ext cx="4025201" cy="3626343"/>
          </a:xfrm>
          <a:prstGeom prst="rect">
            <a:avLst/>
          </a:prstGeom>
          <a:solidFill>
            <a:schemeClr val="bg1">
              <a:lumMod val="85000"/>
            </a:schemeClr>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a:solidFill>
                  <a:schemeClr val="tx1"/>
                </a:solidFill>
              </a:rPr>
              <a:t>PBIX Project</a:t>
            </a:r>
          </a:p>
        </p:txBody>
      </p:sp>
      <p:sp>
        <p:nvSpPr>
          <p:cNvPr id="18" name="Flowchart: Magnetic Disk 17"/>
          <p:cNvSpPr/>
          <p:nvPr/>
        </p:nvSpPr>
        <p:spPr>
          <a:xfrm>
            <a:off x="257492" y="3770710"/>
            <a:ext cx="1524000" cy="1447800"/>
          </a:xfrm>
          <a:prstGeom prst="flowChartMagneticDisk">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spcBef>
                <a:spcPts val="1200"/>
              </a:spcBef>
            </a:pPr>
            <a:r>
              <a:rPr lang="en-US" sz="1100" b="1" dirty="0">
                <a:solidFill>
                  <a:schemeClr val="tx1"/>
                </a:solidFill>
              </a:rPr>
              <a:t>External Database</a:t>
            </a:r>
          </a:p>
        </p:txBody>
      </p:sp>
      <p:graphicFrame>
        <p:nvGraphicFramePr>
          <p:cNvPr id="19" name="Table 18"/>
          <p:cNvGraphicFramePr>
            <a:graphicFrameLocks noGrp="1"/>
          </p:cNvGraphicFramePr>
          <p:nvPr>
            <p:extLst>
              <p:ext uri="{D42A27DB-BD31-4B8C-83A1-F6EECF244321}">
                <p14:modId xmlns:p14="http://schemas.microsoft.com/office/powerpoint/2010/main" val="612672115"/>
              </p:ext>
            </p:extLst>
          </p:nvPr>
        </p:nvGraphicFramePr>
        <p:xfrm>
          <a:off x="524654" y="4551292"/>
          <a:ext cx="1094835" cy="502920"/>
        </p:xfrm>
        <a:graphic>
          <a:graphicData uri="http://schemas.openxmlformats.org/drawingml/2006/table">
            <a:tbl>
              <a:tblPr firstRow="1" bandRow="1">
                <a:tableStyleId>{073A0DAA-6AF3-43AB-8588-CEC1D06C72B9}</a:tableStyleId>
              </a:tblPr>
              <a:tblGrid>
                <a:gridCol w="364945">
                  <a:extLst>
                    <a:ext uri="{9D8B030D-6E8A-4147-A177-3AD203B41FA5}">
                      <a16:colId xmlns:a16="http://schemas.microsoft.com/office/drawing/2014/main" val="20000"/>
                    </a:ext>
                  </a:extLst>
                </a:gridCol>
                <a:gridCol w="364945">
                  <a:extLst>
                    <a:ext uri="{9D8B030D-6E8A-4147-A177-3AD203B41FA5}">
                      <a16:colId xmlns:a16="http://schemas.microsoft.com/office/drawing/2014/main" val="20001"/>
                    </a:ext>
                  </a:extLst>
                </a:gridCol>
                <a:gridCol w="364945">
                  <a:extLst>
                    <a:ext uri="{9D8B030D-6E8A-4147-A177-3AD203B41FA5}">
                      <a16:colId xmlns:a16="http://schemas.microsoft.com/office/drawing/2014/main" val="20002"/>
                    </a:ext>
                  </a:extLst>
                </a:gridCol>
              </a:tblGrid>
              <a:tr h="0">
                <a:tc>
                  <a:txBody>
                    <a:bodyPr/>
                    <a:lstStyle/>
                    <a:p>
                      <a:r>
                        <a:rPr lang="en-US" sz="500"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US" sz="500" dirty="0"/>
                        <a:t>bob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sz="500" dirty="0" err="1"/>
                        <a:t>mary</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5" name="Freeform 24"/>
          <p:cNvSpPr/>
          <p:nvPr/>
        </p:nvSpPr>
        <p:spPr>
          <a:xfrm flipH="1">
            <a:off x="971325" y="3555525"/>
            <a:ext cx="1201576" cy="507161"/>
          </a:xfrm>
          <a:custGeom>
            <a:avLst/>
            <a:gdLst>
              <a:gd name="connsiteX0" fmla="*/ 690113 w 690113"/>
              <a:gd name="connsiteY0" fmla="*/ 324490 h 324490"/>
              <a:gd name="connsiteX1" fmla="*/ 293298 w 690113"/>
              <a:gd name="connsiteY1" fmla="*/ 31192 h 324490"/>
              <a:gd name="connsiteX2" fmla="*/ 0 w 690113"/>
              <a:gd name="connsiteY2" fmla="*/ 22566 h 324490"/>
            </a:gdLst>
            <a:ahLst/>
            <a:cxnLst>
              <a:cxn ang="0">
                <a:pos x="connsiteX0" y="connsiteY0"/>
              </a:cxn>
              <a:cxn ang="0">
                <a:pos x="connsiteX1" y="connsiteY1"/>
              </a:cxn>
              <a:cxn ang="0">
                <a:pos x="connsiteX2" y="connsiteY2"/>
              </a:cxn>
            </a:cxnLst>
            <a:rect l="l" t="t" r="r" b="b"/>
            <a:pathLst>
              <a:path w="690113" h="324490">
                <a:moveTo>
                  <a:pt x="690113" y="324490"/>
                </a:moveTo>
                <a:cubicBezTo>
                  <a:pt x="549215" y="203001"/>
                  <a:pt x="408317" y="81513"/>
                  <a:pt x="293298" y="31192"/>
                </a:cubicBezTo>
                <a:cubicBezTo>
                  <a:pt x="178279" y="-19129"/>
                  <a:pt x="89139" y="1718"/>
                  <a:pt x="0" y="22566"/>
                </a:cubicBezTo>
              </a:path>
            </a:pathLst>
          </a:custGeom>
          <a:noFill/>
          <a:ln>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272007" y="3417731"/>
            <a:ext cx="1180382" cy="368434"/>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Data Source</a:t>
            </a:r>
          </a:p>
        </p:txBody>
      </p:sp>
      <p:sp>
        <p:nvSpPr>
          <p:cNvPr id="5" name="Rectangle 4"/>
          <p:cNvSpPr/>
          <p:nvPr/>
        </p:nvSpPr>
        <p:spPr>
          <a:xfrm>
            <a:off x="2984275" y="5417043"/>
            <a:ext cx="1206725" cy="118110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table1</a:t>
            </a:r>
          </a:p>
        </p:txBody>
      </p:sp>
      <p:graphicFrame>
        <p:nvGraphicFramePr>
          <p:cNvPr id="13" name="Table 12"/>
          <p:cNvGraphicFramePr>
            <a:graphicFrameLocks noGrp="1"/>
          </p:cNvGraphicFramePr>
          <p:nvPr>
            <p:extLst>
              <p:ext uri="{D42A27DB-BD31-4B8C-83A1-F6EECF244321}">
                <p14:modId xmlns:p14="http://schemas.microsoft.com/office/powerpoint/2010/main" val="3995290155"/>
              </p:ext>
            </p:extLst>
          </p:nvPr>
        </p:nvGraphicFramePr>
        <p:xfrm>
          <a:off x="3040638" y="5683743"/>
          <a:ext cx="1094835" cy="838200"/>
        </p:xfrm>
        <a:graphic>
          <a:graphicData uri="http://schemas.openxmlformats.org/drawingml/2006/table">
            <a:tbl>
              <a:tblPr firstRow="1" bandRow="1">
                <a:tableStyleId>{073A0DAA-6AF3-43AB-8588-CEC1D06C72B9}</a:tableStyleId>
              </a:tblPr>
              <a:tblGrid>
                <a:gridCol w="364945">
                  <a:extLst>
                    <a:ext uri="{9D8B030D-6E8A-4147-A177-3AD203B41FA5}">
                      <a16:colId xmlns:a16="http://schemas.microsoft.com/office/drawing/2014/main" val="20000"/>
                    </a:ext>
                  </a:extLst>
                </a:gridCol>
                <a:gridCol w="364945">
                  <a:extLst>
                    <a:ext uri="{9D8B030D-6E8A-4147-A177-3AD203B41FA5}">
                      <a16:colId xmlns:a16="http://schemas.microsoft.com/office/drawing/2014/main" val="20001"/>
                    </a:ext>
                  </a:extLst>
                </a:gridCol>
                <a:gridCol w="364945">
                  <a:extLst>
                    <a:ext uri="{9D8B030D-6E8A-4147-A177-3AD203B41FA5}">
                      <a16:colId xmlns:a16="http://schemas.microsoft.com/office/drawing/2014/main" val="20002"/>
                    </a:ext>
                  </a:extLst>
                </a:gridCol>
              </a:tblGrid>
              <a:tr h="0">
                <a:tc>
                  <a:txBody>
                    <a:bodyPr/>
                    <a:lstStyle/>
                    <a:p>
                      <a:r>
                        <a:rPr lang="en-US" sz="500" dirty="0"/>
                        <a:t>col1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500" dirty="0"/>
                        <a:t>col2</a:t>
                      </a:r>
                    </a:p>
                  </a:txBody>
                  <a:tcPr>
                    <a:lnT w="12700" cap="flat" cmpd="sng" algn="ctr">
                      <a:solidFill>
                        <a:schemeClr val="tx1"/>
                      </a:solidFill>
                      <a:prstDash val="solid"/>
                      <a:round/>
                      <a:headEnd type="none" w="med" len="med"/>
                      <a:tailEnd type="none" w="med" len="med"/>
                    </a:lnT>
                  </a:tcPr>
                </a:tc>
                <a:tc>
                  <a:txBody>
                    <a:bodyPr/>
                    <a:lstStyle/>
                    <a:p>
                      <a:r>
                        <a:rPr lang="en-US" sz="500" dirty="0"/>
                        <a:t>col3</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a:txBody>
                    <a:bodyPr/>
                    <a:lstStyle/>
                    <a:p>
                      <a:r>
                        <a:rPr lang="en-US" sz="500" dirty="0"/>
                        <a:t>bob</a:t>
                      </a:r>
                    </a:p>
                  </a:txBody>
                  <a:tcPr>
                    <a:lnL w="12700" cap="flat" cmpd="sng" algn="ctr">
                      <a:solidFill>
                        <a:schemeClr val="tx1"/>
                      </a:solidFill>
                      <a:prstDash val="solid"/>
                      <a:round/>
                      <a:headEnd type="none" w="med" len="med"/>
                      <a:tailEnd type="none" w="med" len="med"/>
                    </a:lnL>
                  </a:tcPr>
                </a:tc>
                <a:tc>
                  <a:txBody>
                    <a:bodyPr/>
                    <a:lstStyle/>
                    <a:p>
                      <a:r>
                        <a:rPr lang="en-US" sz="500" dirty="0"/>
                        <a:t>23</a:t>
                      </a:r>
                    </a:p>
                  </a:txBody>
                  <a:tcPr/>
                </a:tc>
                <a:tc>
                  <a:txBody>
                    <a:bodyPr/>
                    <a:lstStyle/>
                    <a:p>
                      <a:r>
                        <a:rPr lang="en-US" sz="500" dirty="0"/>
                        <a:t>45</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0">
                <a:tc>
                  <a:txBody>
                    <a:bodyPr/>
                    <a:lstStyle/>
                    <a:p>
                      <a:r>
                        <a:rPr lang="en-US" sz="500" dirty="0" err="1"/>
                        <a:t>mary</a:t>
                      </a:r>
                      <a:endParaRPr lang="en-US" sz="500" dirty="0"/>
                    </a:p>
                  </a:txBody>
                  <a:tcPr>
                    <a:lnL w="12700" cap="flat" cmpd="sng" algn="ctr">
                      <a:solidFill>
                        <a:schemeClr val="tx1"/>
                      </a:solidFill>
                      <a:prstDash val="solid"/>
                      <a:round/>
                      <a:headEnd type="none" w="med" len="med"/>
                      <a:tailEnd type="none" w="med" len="med"/>
                    </a:lnL>
                  </a:tcPr>
                </a:tc>
                <a:tc>
                  <a:txBody>
                    <a:bodyPr/>
                    <a:lstStyle/>
                    <a:p>
                      <a:r>
                        <a:rPr lang="en-US" sz="500" dirty="0"/>
                        <a:t>43</a:t>
                      </a:r>
                    </a:p>
                  </a:txBody>
                  <a:tcPr/>
                </a:tc>
                <a:tc>
                  <a:txBody>
                    <a:bodyPr/>
                    <a:lstStyle/>
                    <a:p>
                      <a:r>
                        <a:rPr lang="en-US" sz="500" dirty="0"/>
                        <a:t>74</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0">
                <a:tc>
                  <a:txBody>
                    <a:bodyPr/>
                    <a:lstStyle/>
                    <a:p>
                      <a:r>
                        <a:rPr lang="en-US" sz="500" dirty="0"/>
                        <a:t>sue</a:t>
                      </a:r>
                    </a:p>
                  </a:txBody>
                  <a:tcPr>
                    <a:lnL w="12700" cap="flat" cmpd="sng" algn="ctr">
                      <a:solidFill>
                        <a:schemeClr val="tx1"/>
                      </a:solidFill>
                      <a:prstDash val="solid"/>
                      <a:round/>
                      <a:headEnd type="none" w="med" len="med"/>
                      <a:tailEnd type="none" w="med" len="med"/>
                    </a:lnL>
                  </a:tcPr>
                </a:tc>
                <a:tc>
                  <a:txBody>
                    <a:bodyPr/>
                    <a:lstStyle/>
                    <a:p>
                      <a:r>
                        <a:rPr lang="en-US" sz="500" dirty="0"/>
                        <a:t>32</a:t>
                      </a:r>
                    </a:p>
                  </a:txBody>
                  <a:tcPr/>
                </a:tc>
                <a:tc>
                  <a:txBody>
                    <a:bodyPr/>
                    <a:lstStyle/>
                    <a:p>
                      <a:r>
                        <a:rPr lang="en-US" sz="500" dirty="0"/>
                        <a:t>47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0">
                <a:tc>
                  <a:txBody>
                    <a:bodyPr/>
                    <a:lstStyle/>
                    <a:p>
                      <a:r>
                        <a:rPr lang="en-US" sz="500" dirty="0" err="1"/>
                        <a:t>fran</a:t>
                      </a:r>
                      <a:endParaRPr lang="en-US" sz="5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500" dirty="0"/>
                        <a:t>41</a:t>
                      </a:r>
                    </a:p>
                  </a:txBody>
                  <a:tcPr>
                    <a:lnB w="12700" cap="flat" cmpd="sng" algn="ctr">
                      <a:solidFill>
                        <a:schemeClr val="tx1"/>
                      </a:solidFill>
                      <a:prstDash val="solid"/>
                      <a:round/>
                      <a:headEnd type="none" w="med" len="med"/>
                      <a:tailEnd type="none" w="med" len="med"/>
                    </a:lnB>
                  </a:tcPr>
                </a:tc>
                <a:tc>
                  <a:txBody>
                    <a:bodyPr/>
                    <a:lstStyle/>
                    <a:p>
                      <a:r>
                        <a:rPr lang="en-US" sz="500" dirty="0"/>
                        <a:t>55</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1" name="Rectangle 30"/>
          <p:cNvSpPr/>
          <p:nvPr/>
        </p:nvSpPr>
        <p:spPr>
          <a:xfrm>
            <a:off x="4508275" y="5397993"/>
            <a:ext cx="1206725" cy="11811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table2</a:t>
            </a:r>
          </a:p>
        </p:txBody>
      </p:sp>
      <p:graphicFrame>
        <p:nvGraphicFramePr>
          <p:cNvPr id="32" name="Table 31"/>
          <p:cNvGraphicFramePr>
            <a:graphicFrameLocks noGrp="1"/>
          </p:cNvGraphicFramePr>
          <p:nvPr>
            <p:extLst>
              <p:ext uri="{D42A27DB-BD31-4B8C-83A1-F6EECF244321}">
                <p14:modId xmlns:p14="http://schemas.microsoft.com/office/powerpoint/2010/main" val="797365921"/>
              </p:ext>
            </p:extLst>
          </p:nvPr>
        </p:nvGraphicFramePr>
        <p:xfrm>
          <a:off x="4571874" y="5664693"/>
          <a:ext cx="1094835" cy="838200"/>
        </p:xfrm>
        <a:graphic>
          <a:graphicData uri="http://schemas.openxmlformats.org/drawingml/2006/table">
            <a:tbl>
              <a:tblPr firstRow="1" bandRow="1">
                <a:tableStyleId>{073A0DAA-6AF3-43AB-8588-CEC1D06C72B9}</a:tableStyleId>
              </a:tblPr>
              <a:tblGrid>
                <a:gridCol w="364945">
                  <a:extLst>
                    <a:ext uri="{9D8B030D-6E8A-4147-A177-3AD203B41FA5}">
                      <a16:colId xmlns:a16="http://schemas.microsoft.com/office/drawing/2014/main" val="20000"/>
                    </a:ext>
                  </a:extLst>
                </a:gridCol>
                <a:gridCol w="364945">
                  <a:extLst>
                    <a:ext uri="{9D8B030D-6E8A-4147-A177-3AD203B41FA5}">
                      <a16:colId xmlns:a16="http://schemas.microsoft.com/office/drawing/2014/main" val="20001"/>
                    </a:ext>
                  </a:extLst>
                </a:gridCol>
                <a:gridCol w="364945">
                  <a:extLst>
                    <a:ext uri="{9D8B030D-6E8A-4147-A177-3AD203B41FA5}">
                      <a16:colId xmlns:a16="http://schemas.microsoft.com/office/drawing/2014/main" val="20002"/>
                    </a:ext>
                  </a:extLst>
                </a:gridCol>
              </a:tblGrid>
              <a:tr h="0">
                <a:tc>
                  <a:txBody>
                    <a:bodyPr/>
                    <a:lstStyle/>
                    <a:p>
                      <a:r>
                        <a:rPr lang="en-US" sz="500" dirty="0"/>
                        <a:t>col1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500" dirty="0"/>
                        <a:t>col2</a:t>
                      </a:r>
                    </a:p>
                  </a:txBody>
                  <a:tcPr>
                    <a:lnT w="12700" cap="flat" cmpd="sng" algn="ctr">
                      <a:solidFill>
                        <a:schemeClr val="tx1"/>
                      </a:solidFill>
                      <a:prstDash val="solid"/>
                      <a:round/>
                      <a:headEnd type="none" w="med" len="med"/>
                      <a:tailEnd type="none" w="med" len="med"/>
                    </a:lnT>
                  </a:tcPr>
                </a:tc>
                <a:tc>
                  <a:txBody>
                    <a:bodyPr/>
                    <a:lstStyle/>
                    <a:p>
                      <a:r>
                        <a:rPr lang="en-US" sz="500" dirty="0"/>
                        <a:t>col3</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a:txBody>
                    <a:bodyPr/>
                    <a:lstStyle/>
                    <a:p>
                      <a:r>
                        <a:rPr lang="en-US" sz="500" dirty="0"/>
                        <a:t>bob</a:t>
                      </a:r>
                    </a:p>
                  </a:txBody>
                  <a:tcPr>
                    <a:lnL w="12700" cap="flat" cmpd="sng" algn="ctr">
                      <a:solidFill>
                        <a:schemeClr val="tx1"/>
                      </a:solidFill>
                      <a:prstDash val="solid"/>
                      <a:round/>
                      <a:headEnd type="none" w="med" len="med"/>
                      <a:tailEnd type="none" w="med" len="med"/>
                    </a:lnL>
                  </a:tcPr>
                </a:tc>
                <a:tc>
                  <a:txBody>
                    <a:bodyPr/>
                    <a:lstStyle/>
                    <a:p>
                      <a:r>
                        <a:rPr lang="en-US" sz="500" dirty="0"/>
                        <a:t>23</a:t>
                      </a:r>
                    </a:p>
                  </a:txBody>
                  <a:tcPr/>
                </a:tc>
                <a:tc>
                  <a:txBody>
                    <a:bodyPr/>
                    <a:lstStyle/>
                    <a:p>
                      <a:r>
                        <a:rPr lang="en-US" sz="500" dirty="0"/>
                        <a:t>45</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0">
                <a:tc>
                  <a:txBody>
                    <a:bodyPr/>
                    <a:lstStyle/>
                    <a:p>
                      <a:r>
                        <a:rPr lang="en-US" sz="500" dirty="0" err="1"/>
                        <a:t>mary</a:t>
                      </a:r>
                      <a:endParaRPr lang="en-US" sz="500" dirty="0"/>
                    </a:p>
                  </a:txBody>
                  <a:tcPr>
                    <a:lnL w="12700" cap="flat" cmpd="sng" algn="ctr">
                      <a:solidFill>
                        <a:schemeClr val="tx1"/>
                      </a:solidFill>
                      <a:prstDash val="solid"/>
                      <a:round/>
                      <a:headEnd type="none" w="med" len="med"/>
                      <a:tailEnd type="none" w="med" len="med"/>
                    </a:lnL>
                  </a:tcPr>
                </a:tc>
                <a:tc>
                  <a:txBody>
                    <a:bodyPr/>
                    <a:lstStyle/>
                    <a:p>
                      <a:r>
                        <a:rPr lang="en-US" sz="500" dirty="0"/>
                        <a:t>43</a:t>
                      </a:r>
                    </a:p>
                  </a:txBody>
                  <a:tcPr/>
                </a:tc>
                <a:tc>
                  <a:txBody>
                    <a:bodyPr/>
                    <a:lstStyle/>
                    <a:p>
                      <a:r>
                        <a:rPr lang="en-US" sz="500" dirty="0"/>
                        <a:t>74</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0">
                <a:tc>
                  <a:txBody>
                    <a:bodyPr/>
                    <a:lstStyle/>
                    <a:p>
                      <a:r>
                        <a:rPr lang="en-US" sz="500" dirty="0"/>
                        <a:t>sue</a:t>
                      </a:r>
                    </a:p>
                  </a:txBody>
                  <a:tcPr>
                    <a:lnL w="12700" cap="flat" cmpd="sng" algn="ctr">
                      <a:solidFill>
                        <a:schemeClr val="tx1"/>
                      </a:solidFill>
                      <a:prstDash val="solid"/>
                      <a:round/>
                      <a:headEnd type="none" w="med" len="med"/>
                      <a:tailEnd type="none" w="med" len="med"/>
                    </a:lnL>
                  </a:tcPr>
                </a:tc>
                <a:tc>
                  <a:txBody>
                    <a:bodyPr/>
                    <a:lstStyle/>
                    <a:p>
                      <a:r>
                        <a:rPr lang="en-US" sz="500" dirty="0"/>
                        <a:t>32</a:t>
                      </a:r>
                    </a:p>
                  </a:txBody>
                  <a:tcPr/>
                </a:tc>
                <a:tc>
                  <a:txBody>
                    <a:bodyPr/>
                    <a:lstStyle/>
                    <a:p>
                      <a:r>
                        <a:rPr lang="en-US" sz="500" dirty="0"/>
                        <a:t>47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0">
                <a:tc>
                  <a:txBody>
                    <a:bodyPr/>
                    <a:lstStyle/>
                    <a:p>
                      <a:r>
                        <a:rPr lang="en-US" sz="500" dirty="0" err="1"/>
                        <a:t>fran</a:t>
                      </a:r>
                      <a:endParaRPr lang="en-US" sz="5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500" dirty="0"/>
                        <a:t>41</a:t>
                      </a:r>
                    </a:p>
                  </a:txBody>
                  <a:tcPr>
                    <a:lnB w="12700" cap="flat" cmpd="sng" algn="ctr">
                      <a:solidFill>
                        <a:schemeClr val="tx1"/>
                      </a:solidFill>
                      <a:prstDash val="solid"/>
                      <a:round/>
                      <a:headEnd type="none" w="med" len="med"/>
                      <a:tailEnd type="none" w="med" len="med"/>
                    </a:lnB>
                  </a:tcPr>
                </a:tc>
                <a:tc>
                  <a:txBody>
                    <a:bodyPr/>
                    <a:lstStyle/>
                    <a:p>
                      <a:r>
                        <a:rPr lang="en-US" sz="500" dirty="0"/>
                        <a:t>55</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6" name="Rectangle 25"/>
          <p:cNvSpPr/>
          <p:nvPr/>
        </p:nvSpPr>
        <p:spPr>
          <a:xfrm>
            <a:off x="3013494" y="4483593"/>
            <a:ext cx="1177506" cy="38100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query2</a:t>
            </a:r>
          </a:p>
        </p:txBody>
      </p:sp>
      <p:sp>
        <p:nvSpPr>
          <p:cNvPr id="27" name="Rectangle 26"/>
          <p:cNvSpPr/>
          <p:nvPr/>
        </p:nvSpPr>
        <p:spPr>
          <a:xfrm>
            <a:off x="4537494" y="4483593"/>
            <a:ext cx="1177506" cy="381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query3</a:t>
            </a:r>
          </a:p>
        </p:txBody>
      </p:sp>
      <p:sp>
        <p:nvSpPr>
          <p:cNvPr id="12" name="Freeform 11"/>
          <p:cNvSpPr/>
          <p:nvPr/>
        </p:nvSpPr>
        <p:spPr>
          <a:xfrm>
            <a:off x="4437993" y="3823686"/>
            <a:ext cx="677059" cy="603682"/>
          </a:xfrm>
          <a:custGeom>
            <a:avLst/>
            <a:gdLst>
              <a:gd name="connsiteX0" fmla="*/ 0 w 1358721"/>
              <a:gd name="connsiteY0" fmla="*/ 0 h 603682"/>
              <a:gd name="connsiteX1" fmla="*/ 1136342 w 1358721"/>
              <a:gd name="connsiteY1" fmla="*/ 381740 h 603682"/>
              <a:gd name="connsiteX2" fmla="*/ 1358284 w 1358721"/>
              <a:gd name="connsiteY2" fmla="*/ 603682 h 603682"/>
            </a:gdLst>
            <a:ahLst/>
            <a:cxnLst>
              <a:cxn ang="0">
                <a:pos x="connsiteX0" y="connsiteY0"/>
              </a:cxn>
              <a:cxn ang="0">
                <a:pos x="connsiteX1" y="connsiteY1"/>
              </a:cxn>
              <a:cxn ang="0">
                <a:pos x="connsiteX2" y="connsiteY2"/>
              </a:cxn>
            </a:cxnLst>
            <a:rect l="l" t="t" r="r" b="b"/>
            <a:pathLst>
              <a:path w="1358721" h="603682">
                <a:moveTo>
                  <a:pt x="0" y="0"/>
                </a:moveTo>
                <a:cubicBezTo>
                  <a:pt x="454980" y="140563"/>
                  <a:pt x="909961" y="281126"/>
                  <a:pt x="1136342" y="381740"/>
                </a:cubicBezTo>
                <a:cubicBezTo>
                  <a:pt x="1362723" y="482354"/>
                  <a:pt x="1360503" y="543018"/>
                  <a:pt x="1358284" y="603682"/>
                </a:cubicBezTo>
              </a:path>
            </a:pathLst>
          </a:custGeom>
          <a:noFill/>
          <a:ln w="28575">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3602247" y="3841442"/>
            <a:ext cx="782480" cy="630314"/>
          </a:xfrm>
          <a:custGeom>
            <a:avLst/>
            <a:gdLst>
              <a:gd name="connsiteX0" fmla="*/ 1642369 w 1642369"/>
              <a:gd name="connsiteY0" fmla="*/ 0 h 630314"/>
              <a:gd name="connsiteX1" fmla="*/ 275208 w 1642369"/>
              <a:gd name="connsiteY1" fmla="*/ 337351 h 630314"/>
              <a:gd name="connsiteX2" fmla="*/ 0 w 1642369"/>
              <a:gd name="connsiteY2" fmla="*/ 630314 h 630314"/>
            </a:gdLst>
            <a:ahLst/>
            <a:cxnLst>
              <a:cxn ang="0">
                <a:pos x="connsiteX0" y="connsiteY0"/>
              </a:cxn>
              <a:cxn ang="0">
                <a:pos x="connsiteX1" y="connsiteY1"/>
              </a:cxn>
              <a:cxn ang="0">
                <a:pos x="connsiteX2" y="connsiteY2"/>
              </a:cxn>
            </a:cxnLst>
            <a:rect l="l" t="t" r="r" b="b"/>
            <a:pathLst>
              <a:path w="1642369" h="630314">
                <a:moveTo>
                  <a:pt x="1642369" y="0"/>
                </a:moveTo>
                <a:cubicBezTo>
                  <a:pt x="1095652" y="116149"/>
                  <a:pt x="548936" y="232299"/>
                  <a:pt x="275208" y="337351"/>
                </a:cubicBezTo>
                <a:cubicBezTo>
                  <a:pt x="1480" y="442403"/>
                  <a:pt x="740" y="536358"/>
                  <a:pt x="0" y="630314"/>
                </a:cubicBezTo>
              </a:path>
            </a:pathLst>
          </a:custGeom>
          <a:noFill/>
          <a:ln w="28575">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837625" y="3405165"/>
            <a:ext cx="1177506" cy="3810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query1</a:t>
            </a:r>
          </a:p>
        </p:txBody>
      </p:sp>
      <p:cxnSp>
        <p:nvCxnSpPr>
          <p:cNvPr id="33" name="Straight Arrow Connector 32"/>
          <p:cNvCxnSpPr>
            <a:stCxn id="26" idx="2"/>
          </p:cNvCxnSpPr>
          <p:nvPr/>
        </p:nvCxnSpPr>
        <p:spPr>
          <a:xfrm flipH="1">
            <a:off x="3595417" y="4864593"/>
            <a:ext cx="6830" cy="552271"/>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5108222" y="4870691"/>
            <a:ext cx="6830" cy="552271"/>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 name="Object 5"/>
          <p:cNvGraphicFramePr>
            <a:graphicFrameLocks noChangeAspect="1"/>
          </p:cNvGraphicFramePr>
          <p:nvPr>
            <p:extLst>
              <p:ext uri="{D42A27DB-BD31-4B8C-83A1-F6EECF244321}">
                <p14:modId xmlns:p14="http://schemas.microsoft.com/office/powerpoint/2010/main" val="3267900705"/>
              </p:ext>
            </p:extLst>
          </p:nvPr>
        </p:nvGraphicFramePr>
        <p:xfrm>
          <a:off x="6265013" y="3314879"/>
          <a:ext cx="2564123" cy="2368864"/>
        </p:xfrm>
        <a:graphic>
          <a:graphicData uri="http://schemas.openxmlformats.org/presentationml/2006/ole">
            <mc:AlternateContent xmlns:mc="http://schemas.openxmlformats.org/markup-compatibility/2006">
              <mc:Choice xmlns:v="urn:schemas-microsoft-com:vml" Requires="v">
                <p:oleObj spid="_x0000_s1044" name="Bitmap Image" r:id="rId4" imgW="3002400" imgH="2773800" progId="Paint.Picture">
                  <p:embed/>
                </p:oleObj>
              </mc:Choice>
              <mc:Fallback>
                <p:oleObj name="Bitmap Image" r:id="rId4" imgW="3002400" imgH="2773800" progId="Paint.Picture">
                  <p:embed/>
                  <p:pic>
                    <p:nvPicPr>
                      <p:cNvPr id="0" name=""/>
                      <p:cNvPicPr/>
                      <p:nvPr/>
                    </p:nvPicPr>
                    <p:blipFill>
                      <a:blip r:embed="rId5"/>
                      <a:stretch>
                        <a:fillRect/>
                      </a:stretch>
                    </p:blipFill>
                    <p:spPr>
                      <a:xfrm>
                        <a:off x="6265013" y="3314879"/>
                        <a:ext cx="2564123" cy="2368864"/>
                      </a:xfrm>
                      <a:prstGeom prst="rect">
                        <a:avLst/>
                      </a:prstGeom>
                      <a:ln>
                        <a:solidFill>
                          <a:schemeClr val="tx1"/>
                        </a:solidFill>
                      </a:ln>
                    </p:spPr>
                  </p:pic>
                </p:oleObj>
              </mc:Fallback>
            </mc:AlternateContent>
          </a:graphicData>
        </a:graphic>
      </p:graphicFrame>
      <p:cxnSp>
        <p:nvCxnSpPr>
          <p:cNvPr id="9" name="Straight Arrow Connector 8"/>
          <p:cNvCxnSpPr>
            <a:stCxn id="21" idx="3"/>
            <a:endCxn id="20" idx="1"/>
          </p:cNvCxnSpPr>
          <p:nvPr/>
        </p:nvCxnSpPr>
        <p:spPr>
          <a:xfrm flipV="1">
            <a:off x="3452389" y="3595665"/>
            <a:ext cx="385236" cy="6283"/>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409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Scraping Data from a Web Page</a:t>
            </a:r>
          </a:p>
        </p:txBody>
      </p:sp>
    </p:spTree>
    <p:extLst>
      <p:ext uri="{BB962C8B-B14F-4D97-AF65-F5344CB8AC3E}">
        <p14:creationId xmlns:p14="http://schemas.microsoft.com/office/powerpoint/2010/main" val="848481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Walking Before We Run</a:t>
            </a:r>
          </a:p>
          <a:p>
            <a:pPr>
              <a:buFont typeface="Wingdings" panose="05000000000000000000" pitchFamily="2" charset="2"/>
              <a:buChar char="Ø"/>
            </a:pPr>
            <a:r>
              <a:rPr lang="en-US" dirty="0"/>
              <a:t>Extracting Data from Unstructured Text</a:t>
            </a:r>
          </a:p>
          <a:p>
            <a:r>
              <a:rPr lang="en-US" dirty="0"/>
              <a:t>Extracting Data from SharePoint</a:t>
            </a:r>
          </a:p>
          <a:p>
            <a:r>
              <a:rPr lang="en-US" dirty="0"/>
              <a:t>Importing OLTP Data Into a Star Schema</a:t>
            </a:r>
          </a:p>
          <a:p>
            <a:r>
              <a:rPr lang="en-US" dirty="0"/>
              <a:t>Writing Query Steps by Hand in M</a:t>
            </a:r>
          </a:p>
          <a:p>
            <a:r>
              <a:rPr lang="en-US" dirty="0"/>
              <a:t>Working with Function Queries</a:t>
            </a:r>
          </a:p>
        </p:txBody>
      </p:sp>
    </p:spTree>
    <p:extLst>
      <p:ext uri="{BB962C8B-B14F-4D97-AF65-F5344CB8AC3E}">
        <p14:creationId xmlns:p14="http://schemas.microsoft.com/office/powerpoint/2010/main" val="3216277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Walking Before We Run</a:t>
            </a:r>
          </a:p>
          <a:p>
            <a:pPr>
              <a:buFont typeface="Wingdings" panose="05000000000000000000" pitchFamily="2" charset="2"/>
              <a:buChar char="ü"/>
            </a:pPr>
            <a:r>
              <a:rPr lang="en-US" dirty="0"/>
              <a:t>Extracting Data from Unstructured Text</a:t>
            </a:r>
          </a:p>
          <a:p>
            <a:pPr>
              <a:buFont typeface="Wingdings" panose="05000000000000000000" pitchFamily="2" charset="2"/>
              <a:buChar char="Ø"/>
            </a:pPr>
            <a:r>
              <a:rPr lang="en-US" dirty="0"/>
              <a:t>Extracting Data from SharePoint</a:t>
            </a:r>
          </a:p>
          <a:p>
            <a:r>
              <a:rPr lang="en-US" dirty="0"/>
              <a:t>Importing OLTP Data Into a Star Schema</a:t>
            </a:r>
          </a:p>
          <a:p>
            <a:r>
              <a:rPr lang="en-US" dirty="0"/>
              <a:t>Writing Query Steps by Hand in M</a:t>
            </a:r>
          </a:p>
          <a:p>
            <a:r>
              <a:rPr lang="en-US" dirty="0"/>
              <a:t>Working with Function Queries</a:t>
            </a:r>
          </a:p>
        </p:txBody>
      </p:sp>
    </p:spTree>
    <p:extLst>
      <p:ext uri="{BB962C8B-B14F-4D97-AF65-F5344CB8AC3E}">
        <p14:creationId xmlns:p14="http://schemas.microsoft.com/office/powerpoint/2010/main" val="397409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Walking Before We Run</a:t>
            </a:r>
          </a:p>
          <a:p>
            <a:pPr>
              <a:buFont typeface="Wingdings" panose="05000000000000000000" pitchFamily="2" charset="2"/>
              <a:buChar char="ü"/>
            </a:pPr>
            <a:r>
              <a:rPr lang="en-US" dirty="0"/>
              <a:t>Extracting Data from Unstructured Text</a:t>
            </a:r>
          </a:p>
          <a:p>
            <a:pPr>
              <a:buFont typeface="Wingdings" panose="05000000000000000000" pitchFamily="2" charset="2"/>
              <a:buChar char="ü"/>
            </a:pPr>
            <a:r>
              <a:rPr lang="en-US" dirty="0"/>
              <a:t>Extracting Data from SharePoint</a:t>
            </a:r>
          </a:p>
          <a:p>
            <a:pPr>
              <a:buFont typeface="Wingdings" panose="05000000000000000000" pitchFamily="2" charset="2"/>
              <a:buChar char="Ø"/>
            </a:pPr>
            <a:r>
              <a:rPr lang="en-US" dirty="0"/>
              <a:t>Importing OLTP Data Into a Star Schema</a:t>
            </a:r>
          </a:p>
          <a:p>
            <a:r>
              <a:rPr lang="en-US" dirty="0"/>
              <a:t>Writing Query Steps by Hand in M</a:t>
            </a:r>
          </a:p>
          <a:p>
            <a:r>
              <a:rPr lang="en-US" dirty="0"/>
              <a:t>Working with Function Queries</a:t>
            </a:r>
          </a:p>
        </p:txBody>
      </p:sp>
    </p:spTree>
    <p:extLst>
      <p:ext uri="{BB962C8B-B14F-4D97-AF65-F5344CB8AC3E}">
        <p14:creationId xmlns:p14="http://schemas.microsoft.com/office/powerpoint/2010/main" val="573278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OLTP Database: </a:t>
            </a:r>
            <a:r>
              <a:rPr lang="en-US" dirty="0" err="1"/>
              <a:t>WingtipSalesDB</a:t>
            </a:r>
            <a:endParaRPr lang="en-US" dirty="0"/>
          </a:p>
        </p:txBody>
      </p:sp>
      <p:sp>
        <p:nvSpPr>
          <p:cNvPr id="3" name="Content Placeholder 2"/>
          <p:cNvSpPr>
            <a:spLocks noGrp="1"/>
          </p:cNvSpPr>
          <p:nvPr>
            <p:ph idx="1"/>
          </p:nvPr>
        </p:nvSpPr>
        <p:spPr/>
        <p:txBody>
          <a:bodyPr>
            <a:normAutofit/>
          </a:bodyPr>
          <a:lstStyle/>
          <a:p>
            <a:r>
              <a:rPr lang="en-US" sz="2400" dirty="0"/>
              <a:t>Online Transaction Processing (OLTP) System</a:t>
            </a:r>
          </a:p>
          <a:p>
            <a:pPr lvl="1"/>
            <a:r>
              <a:rPr lang="en-US" sz="2000" dirty="0"/>
              <a:t>Used for real-time data access and transaction-based data entry</a:t>
            </a:r>
          </a:p>
          <a:p>
            <a:pPr lvl="1"/>
            <a:r>
              <a:rPr lang="en-US" sz="2000" dirty="0"/>
              <a:t>Optimized for faster transactions (e.g. inserts, updates &amp; deletes)</a:t>
            </a:r>
          </a:p>
          <a:p>
            <a:pPr lvl="1"/>
            <a:r>
              <a:rPr lang="en-US" sz="2000" dirty="0"/>
              <a:t>Tables normalized to reduce/eliminate redundancies</a:t>
            </a:r>
          </a:p>
          <a:p>
            <a:pPr lvl="1"/>
            <a:r>
              <a:rPr lang="en-US" sz="2000" dirty="0"/>
              <a:t>Table schemas can be hard for business users to understand</a:t>
            </a:r>
          </a:p>
        </p:txBody>
      </p:sp>
      <p:pic>
        <p:nvPicPr>
          <p:cNvPr id="4" name="Picture 3"/>
          <p:cNvPicPr>
            <a:picLocks noChangeAspect="1"/>
          </p:cNvPicPr>
          <p:nvPr/>
        </p:nvPicPr>
        <p:blipFill>
          <a:blip r:embed="rId3"/>
          <a:stretch>
            <a:fillRect/>
          </a:stretch>
        </p:blipFill>
        <p:spPr>
          <a:xfrm>
            <a:off x="1219200" y="3581400"/>
            <a:ext cx="7010400" cy="2957513"/>
          </a:xfrm>
          <a:prstGeom prst="rect">
            <a:avLst/>
          </a:prstGeom>
          <a:ln w="19050">
            <a:solidFill>
              <a:schemeClr val="tx1">
                <a:lumMod val="50000"/>
                <a:lumOff val="50000"/>
              </a:schemeClr>
            </a:solidFill>
          </a:ln>
        </p:spPr>
      </p:pic>
    </p:spTree>
    <p:extLst>
      <p:ext uri="{BB962C8B-B14F-4D97-AF65-F5344CB8AC3E}">
        <p14:creationId xmlns:p14="http://schemas.microsoft.com/office/powerpoint/2010/main" val="534188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Modeling using a Star Schema</a:t>
            </a:r>
          </a:p>
        </p:txBody>
      </p:sp>
      <p:sp>
        <p:nvSpPr>
          <p:cNvPr id="3" name="Content Placeholder 2"/>
          <p:cNvSpPr>
            <a:spLocks noGrp="1"/>
          </p:cNvSpPr>
          <p:nvPr>
            <p:ph idx="1"/>
          </p:nvPr>
        </p:nvSpPr>
        <p:spPr/>
        <p:txBody>
          <a:bodyPr>
            <a:normAutofit/>
          </a:bodyPr>
          <a:lstStyle/>
          <a:p>
            <a:r>
              <a:rPr lang="en-US" sz="2000" dirty="0"/>
              <a:t>OLAP Modeling often based on Star Schema</a:t>
            </a:r>
          </a:p>
          <a:p>
            <a:pPr lvl="1"/>
            <a:r>
              <a:rPr lang="en-US" sz="1800" dirty="0"/>
              <a:t>Tables defined as fact tables or dimension tables</a:t>
            </a:r>
          </a:p>
          <a:p>
            <a:pPr lvl="1"/>
            <a:r>
              <a:rPr lang="en-US" sz="1800" dirty="0"/>
              <a:t>Fact tables related to dimension table using 1-to-many relationships</a:t>
            </a:r>
          </a:p>
        </p:txBody>
      </p:sp>
      <p:pic>
        <p:nvPicPr>
          <p:cNvPr id="4" name="Picture 3"/>
          <p:cNvPicPr>
            <a:picLocks noChangeAspect="1"/>
          </p:cNvPicPr>
          <p:nvPr/>
        </p:nvPicPr>
        <p:blipFill>
          <a:blip r:embed="rId2"/>
          <a:stretch>
            <a:fillRect/>
          </a:stretch>
        </p:blipFill>
        <p:spPr>
          <a:xfrm>
            <a:off x="1143000" y="2667000"/>
            <a:ext cx="6688058" cy="3810000"/>
          </a:xfrm>
          <a:prstGeom prst="rect">
            <a:avLst/>
          </a:prstGeom>
        </p:spPr>
      </p:pic>
    </p:spTree>
    <p:extLst>
      <p:ext uri="{BB962C8B-B14F-4D97-AF65-F5344CB8AC3E}">
        <p14:creationId xmlns:p14="http://schemas.microsoft.com/office/powerpoint/2010/main" val="2282179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Queries to Build a Star Schema</a:t>
            </a:r>
          </a:p>
        </p:txBody>
      </p:sp>
      <p:sp>
        <p:nvSpPr>
          <p:cNvPr id="3" name="Content Placeholder 2"/>
          <p:cNvSpPr>
            <a:spLocks noGrp="1"/>
          </p:cNvSpPr>
          <p:nvPr>
            <p:ph idx="1"/>
          </p:nvPr>
        </p:nvSpPr>
        <p:spPr/>
        <p:txBody>
          <a:bodyPr>
            <a:normAutofit/>
          </a:bodyPr>
          <a:lstStyle/>
          <a:p>
            <a:r>
              <a:rPr lang="en-US" sz="2400" dirty="0"/>
              <a:t>Converts OLTP Data Model to OLAP Data Model</a:t>
            </a:r>
          </a:p>
          <a:p>
            <a:pPr lvl="1"/>
            <a:r>
              <a:rPr lang="en-US" sz="2000" dirty="0"/>
              <a:t>Sales table is modeled as a OLAP Fact Table</a:t>
            </a:r>
          </a:p>
          <a:p>
            <a:pPr lvl="1"/>
            <a:r>
              <a:rPr lang="en-US" sz="2000" dirty="0"/>
              <a:t>Other tables are modeled as OLAP Dimension tables</a:t>
            </a:r>
          </a:p>
          <a:p>
            <a:pPr lvl="1"/>
            <a:r>
              <a:rPr lang="en-US" sz="2000" dirty="0"/>
              <a:t>Requires pulling </a:t>
            </a:r>
            <a:r>
              <a:rPr lang="en-US" sz="2000" dirty="0" err="1"/>
              <a:t>CustomerId</a:t>
            </a:r>
            <a:r>
              <a:rPr lang="en-US" sz="2000" dirty="0"/>
              <a:t> column into Sales table</a:t>
            </a:r>
          </a:p>
          <a:p>
            <a:pPr lvl="1"/>
            <a:r>
              <a:rPr lang="en-US" sz="2000" dirty="0"/>
              <a:t>All dimension tables should be directly related to fact table</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505200"/>
            <a:ext cx="4953000" cy="3069465"/>
          </a:xfrm>
          <a:prstGeom prst="rect">
            <a:avLst/>
          </a:prstGeom>
          <a:noFill/>
          <a:ln w="28575">
            <a:solidFill>
              <a:schemeClr val="tx1"/>
            </a:solidFill>
          </a:ln>
        </p:spPr>
      </p:pic>
    </p:spTree>
    <p:extLst>
      <p:ext uri="{BB962C8B-B14F-4D97-AF65-F5344CB8AC3E}">
        <p14:creationId xmlns:p14="http://schemas.microsoft.com/office/powerpoint/2010/main" val="3857133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Power BI Desktop to Import Data into a Star Schema</a:t>
            </a:r>
          </a:p>
        </p:txBody>
      </p:sp>
    </p:spTree>
    <p:extLst>
      <p:ext uri="{BB962C8B-B14F-4D97-AF65-F5344CB8AC3E}">
        <p14:creationId xmlns:p14="http://schemas.microsoft.com/office/powerpoint/2010/main" val="2902712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Walking Before We Run</a:t>
            </a:r>
          </a:p>
          <a:p>
            <a:r>
              <a:rPr lang="en-US" dirty="0"/>
              <a:t>Extracting Data from Unstructured Text</a:t>
            </a:r>
          </a:p>
          <a:p>
            <a:r>
              <a:rPr lang="en-US" dirty="0"/>
              <a:t>Extracting Data from SharePoint</a:t>
            </a:r>
          </a:p>
          <a:p>
            <a:r>
              <a:rPr lang="en-US" dirty="0"/>
              <a:t>Importing OLTP Data Into a Star Schema</a:t>
            </a:r>
          </a:p>
          <a:p>
            <a:r>
              <a:rPr lang="en-US" dirty="0"/>
              <a:t>Writing Query Steps by Hand in M</a:t>
            </a:r>
          </a:p>
          <a:p>
            <a:r>
              <a:rPr lang="en-US" dirty="0"/>
              <a:t>Working with Function Queries</a:t>
            </a:r>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Walking Before We Run</a:t>
            </a:r>
          </a:p>
          <a:p>
            <a:pPr>
              <a:buFont typeface="Wingdings" panose="05000000000000000000" pitchFamily="2" charset="2"/>
              <a:buChar char="ü"/>
            </a:pPr>
            <a:r>
              <a:rPr lang="en-US" dirty="0"/>
              <a:t>Extracting Data from Unstructured Text</a:t>
            </a:r>
          </a:p>
          <a:p>
            <a:pPr>
              <a:buFont typeface="Wingdings" panose="05000000000000000000" pitchFamily="2" charset="2"/>
              <a:buChar char="ü"/>
            </a:pPr>
            <a:r>
              <a:rPr lang="en-US" dirty="0"/>
              <a:t>Extracting Data from SharePoint</a:t>
            </a:r>
          </a:p>
          <a:p>
            <a:pPr>
              <a:buFont typeface="Wingdings" panose="05000000000000000000" pitchFamily="2" charset="2"/>
              <a:buChar char="ü"/>
            </a:pPr>
            <a:r>
              <a:rPr lang="en-US" dirty="0"/>
              <a:t>Importing OLTP Data Into a Star Schema</a:t>
            </a:r>
          </a:p>
          <a:p>
            <a:pPr>
              <a:buFont typeface="Wingdings" panose="05000000000000000000" pitchFamily="2" charset="2"/>
              <a:buChar char="Ø"/>
            </a:pPr>
            <a:r>
              <a:rPr lang="en-US" dirty="0"/>
              <a:t>Writing Query Steps by Hand in M</a:t>
            </a:r>
          </a:p>
          <a:p>
            <a:r>
              <a:rPr lang="en-US" dirty="0"/>
              <a:t>Working with Function Queries</a:t>
            </a:r>
          </a:p>
        </p:txBody>
      </p:sp>
    </p:spTree>
    <p:extLst>
      <p:ext uri="{BB962C8B-B14F-4D97-AF65-F5344CB8AC3E}">
        <p14:creationId xmlns:p14="http://schemas.microsoft.com/office/powerpoint/2010/main" val="1047261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Power BI Desktop based on "M" functional language</a:t>
            </a:r>
          </a:p>
          <a:p>
            <a:pPr lvl="1"/>
            <a:r>
              <a:rPr lang="en-US" sz="2000" dirty="0"/>
              <a:t>Query in Power BI Desktop saved as set of M statements in code</a:t>
            </a:r>
          </a:p>
          <a:p>
            <a:pPr lvl="1"/>
            <a:r>
              <a:rPr lang="en-US" sz="2000" dirty="0"/>
              <a:t>Query Editor generates code in M behind the scenes</a:t>
            </a:r>
          </a:p>
          <a:p>
            <a:pPr lvl="1"/>
            <a:r>
              <a:rPr lang="en-US" sz="2000" dirty="0"/>
              <a:t>Advanced users can view &amp; modify query code in Advanced Editor</a:t>
            </a:r>
          </a:p>
        </p:txBody>
      </p:sp>
      <p:pic>
        <p:nvPicPr>
          <p:cNvPr id="6" name="Picture 5"/>
          <p:cNvPicPr>
            <a:picLocks noChangeAspect="1"/>
          </p:cNvPicPr>
          <p:nvPr/>
        </p:nvPicPr>
        <p:blipFill>
          <a:blip r:embed="rId3"/>
          <a:stretch>
            <a:fillRect/>
          </a:stretch>
        </p:blipFill>
        <p:spPr>
          <a:xfrm>
            <a:off x="1143000" y="3200400"/>
            <a:ext cx="4562475" cy="2560135"/>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a:t>Advanced Editor</a:t>
            </a:r>
            <a:endParaRPr lang="en-US" dirty="0"/>
          </a:p>
        </p:txBody>
      </p:sp>
      <p:sp>
        <p:nvSpPr>
          <p:cNvPr id="8" name="Rounded Rectangle 7"/>
          <p:cNvSpPr/>
          <p:nvPr/>
        </p:nvSpPr>
        <p:spPr>
          <a:xfrm>
            <a:off x="1458960" y="3553090"/>
            <a:ext cx="484548" cy="602762"/>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2259468" y="3854471"/>
            <a:ext cx="5981700" cy="2823362"/>
          </a:xfrm>
          <a:prstGeom prst="rect">
            <a:avLst/>
          </a:prstGeom>
          <a:ln>
            <a:solidFill>
              <a:schemeClr val="bg1">
                <a:lumMod val="50000"/>
              </a:schemeClr>
            </a:solidFill>
          </a:ln>
        </p:spPr>
      </p:pic>
      <p:sp>
        <p:nvSpPr>
          <p:cNvPr id="9" name="Freeform 8"/>
          <p:cNvSpPr/>
          <p:nvPr/>
        </p:nvSpPr>
        <p:spPr>
          <a:xfrm>
            <a:off x="1906708" y="3531749"/>
            <a:ext cx="1198725" cy="624103"/>
          </a:xfrm>
          <a:custGeom>
            <a:avLst/>
            <a:gdLst>
              <a:gd name="connsiteX0" fmla="*/ 0 w 1937406"/>
              <a:gd name="connsiteY0" fmla="*/ 243649 h 579980"/>
              <a:gd name="connsiteX1" fmla="*/ 714703 w 1937406"/>
              <a:gd name="connsiteY1" fmla="*/ 12421 h 579980"/>
              <a:gd name="connsiteX2" fmla="*/ 1937406 w 1937406"/>
              <a:gd name="connsiteY2" fmla="*/ 579980 h 579980"/>
            </a:gdLst>
            <a:ahLst/>
            <a:cxnLst>
              <a:cxn ang="0">
                <a:pos x="connsiteX0" y="connsiteY0"/>
              </a:cxn>
              <a:cxn ang="0">
                <a:pos x="connsiteX1" y="connsiteY1"/>
              </a:cxn>
              <a:cxn ang="0">
                <a:pos x="connsiteX2" y="connsiteY2"/>
              </a:cxn>
            </a:cxnLst>
            <a:rect l="l" t="t" r="r" b="b"/>
            <a:pathLst>
              <a:path w="1937406" h="579980">
                <a:moveTo>
                  <a:pt x="0" y="243649"/>
                </a:moveTo>
                <a:cubicBezTo>
                  <a:pt x="195901" y="100007"/>
                  <a:pt x="391802" y="-43634"/>
                  <a:pt x="714703" y="12421"/>
                </a:cubicBezTo>
                <a:cubicBezTo>
                  <a:pt x="1037604" y="68476"/>
                  <a:pt x="1487505" y="324228"/>
                  <a:pt x="1937406" y="579980"/>
                </a:cubicBezTo>
              </a:path>
            </a:pathLst>
          </a:custGeom>
          <a:noFill/>
          <a:ln w="38100">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5158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Custom Column</a:t>
            </a:r>
          </a:p>
        </p:txBody>
      </p:sp>
      <p:sp>
        <p:nvSpPr>
          <p:cNvPr id="3" name="Content Placeholder 2"/>
          <p:cNvSpPr>
            <a:spLocks noGrp="1"/>
          </p:cNvSpPr>
          <p:nvPr>
            <p:ph idx="1"/>
          </p:nvPr>
        </p:nvSpPr>
        <p:spPr/>
        <p:txBody>
          <a:bodyPr/>
          <a:lstStyle/>
          <a:p>
            <a:r>
              <a:rPr lang="en-US" dirty="0"/>
              <a:t>Custom column provide custom logic</a:t>
            </a:r>
          </a:p>
          <a:p>
            <a:pPr lvl="1"/>
            <a:r>
              <a:rPr lang="en-US" dirty="0"/>
              <a:t>Logic must be written in M programming language</a:t>
            </a:r>
          </a:p>
        </p:txBody>
      </p:sp>
      <p:pic>
        <p:nvPicPr>
          <p:cNvPr id="5" name="Picture 4"/>
          <p:cNvPicPr>
            <a:picLocks noChangeAspect="1"/>
          </p:cNvPicPr>
          <p:nvPr/>
        </p:nvPicPr>
        <p:blipFill>
          <a:blip r:embed="rId2"/>
          <a:stretch>
            <a:fillRect/>
          </a:stretch>
        </p:blipFill>
        <p:spPr>
          <a:xfrm>
            <a:off x="685800" y="3693095"/>
            <a:ext cx="4756041" cy="2744915"/>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5822547" y="3727982"/>
            <a:ext cx="2940453" cy="2018096"/>
          </a:xfrm>
          <a:prstGeom prst="rect">
            <a:avLst/>
          </a:prstGeom>
          <a:noFill/>
          <a:ln>
            <a:solidFill>
              <a:schemeClr val="bg1">
                <a:lumMod val="50000"/>
              </a:schemeClr>
            </a:solidFill>
          </a:ln>
        </p:spPr>
      </p:pic>
      <p:pic>
        <p:nvPicPr>
          <p:cNvPr id="6" name="Picture 5"/>
          <p:cNvPicPr>
            <a:picLocks noChangeAspect="1"/>
          </p:cNvPicPr>
          <p:nvPr/>
        </p:nvPicPr>
        <p:blipFill>
          <a:blip r:embed="rId4"/>
          <a:stretch>
            <a:fillRect/>
          </a:stretch>
        </p:blipFill>
        <p:spPr>
          <a:xfrm>
            <a:off x="1219200" y="2408565"/>
            <a:ext cx="5691188" cy="872189"/>
          </a:xfrm>
          <a:prstGeom prst="rect">
            <a:avLst/>
          </a:prstGeom>
          <a:ln>
            <a:solidFill>
              <a:schemeClr val="tx1">
                <a:lumMod val="50000"/>
                <a:lumOff val="50000"/>
              </a:schemeClr>
            </a:solidFill>
          </a:ln>
        </p:spPr>
      </p:pic>
    </p:spTree>
    <p:extLst>
      <p:ext uri="{BB962C8B-B14F-4D97-AF65-F5344CB8AC3E}">
        <p14:creationId xmlns:p14="http://schemas.microsoft.com/office/powerpoint/2010/main" val="2646623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Conditional Column</a:t>
            </a:r>
          </a:p>
        </p:txBody>
      </p:sp>
      <p:sp>
        <p:nvSpPr>
          <p:cNvPr id="3" name="Content Placeholder 2"/>
          <p:cNvSpPr>
            <a:spLocks noGrp="1"/>
          </p:cNvSpPr>
          <p:nvPr>
            <p:ph idx="1"/>
          </p:nvPr>
        </p:nvSpPr>
        <p:spPr/>
        <p:txBody>
          <a:bodyPr/>
          <a:lstStyle/>
          <a:p>
            <a:r>
              <a:rPr lang="en-US" dirty="0"/>
              <a:t>Abstracts away need to write M code</a:t>
            </a:r>
          </a:p>
        </p:txBody>
      </p:sp>
      <p:pic>
        <p:nvPicPr>
          <p:cNvPr id="4" name="Picture 3"/>
          <p:cNvPicPr>
            <a:picLocks noChangeAspect="1"/>
          </p:cNvPicPr>
          <p:nvPr/>
        </p:nvPicPr>
        <p:blipFill>
          <a:blip r:embed="rId2"/>
          <a:stretch>
            <a:fillRect/>
          </a:stretch>
        </p:blipFill>
        <p:spPr>
          <a:xfrm>
            <a:off x="838200" y="2057400"/>
            <a:ext cx="6848475" cy="1068663"/>
          </a:xfrm>
          <a:prstGeom prst="rect">
            <a:avLst/>
          </a:prstGeom>
          <a:ln>
            <a:solidFill>
              <a:schemeClr val="bg1">
                <a:lumMod val="50000"/>
              </a:schemeClr>
            </a:solidFill>
          </a:ln>
        </p:spPr>
      </p:pic>
      <p:pic>
        <p:nvPicPr>
          <p:cNvPr id="5" name="Picture 4"/>
          <p:cNvPicPr/>
          <p:nvPr/>
        </p:nvPicPr>
        <p:blipFill>
          <a:blip r:embed="rId3"/>
          <a:stretch>
            <a:fillRect/>
          </a:stretch>
        </p:blipFill>
        <p:spPr>
          <a:xfrm>
            <a:off x="823546" y="3276600"/>
            <a:ext cx="7010400" cy="3388641"/>
          </a:xfrm>
          <a:prstGeom prst="rect">
            <a:avLst/>
          </a:prstGeom>
          <a:ln>
            <a:solidFill>
              <a:schemeClr val="tx1"/>
            </a:solidFill>
          </a:ln>
        </p:spPr>
      </p:pic>
    </p:spTree>
    <p:extLst>
      <p:ext uri="{BB962C8B-B14F-4D97-AF65-F5344CB8AC3E}">
        <p14:creationId xmlns:p14="http://schemas.microsoft.com/office/powerpoint/2010/main" val="4111188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Walking Before We Run</a:t>
            </a:r>
          </a:p>
          <a:p>
            <a:pPr>
              <a:buFont typeface="Wingdings" panose="05000000000000000000" pitchFamily="2" charset="2"/>
              <a:buChar char="ü"/>
            </a:pPr>
            <a:r>
              <a:rPr lang="en-US" dirty="0"/>
              <a:t>Extracting Data from Unstructured Text</a:t>
            </a:r>
          </a:p>
          <a:p>
            <a:pPr>
              <a:buFont typeface="Wingdings" panose="05000000000000000000" pitchFamily="2" charset="2"/>
              <a:buChar char="ü"/>
            </a:pPr>
            <a:r>
              <a:rPr lang="en-US" dirty="0"/>
              <a:t>Extracting Data from SharePoint</a:t>
            </a:r>
          </a:p>
          <a:p>
            <a:pPr>
              <a:buFont typeface="Wingdings" panose="05000000000000000000" pitchFamily="2" charset="2"/>
              <a:buChar char="ü"/>
            </a:pPr>
            <a:r>
              <a:rPr lang="en-US" dirty="0"/>
              <a:t>Importing OLTP Data Into a Star Schema</a:t>
            </a:r>
          </a:p>
          <a:p>
            <a:pPr>
              <a:buFont typeface="Wingdings" panose="05000000000000000000" pitchFamily="2" charset="2"/>
              <a:buChar char="ü"/>
            </a:pPr>
            <a:r>
              <a:rPr lang="en-US" dirty="0"/>
              <a:t>Writing Query Steps by Hand in M</a:t>
            </a:r>
          </a:p>
          <a:p>
            <a:pPr>
              <a:buFont typeface="Wingdings" panose="05000000000000000000" pitchFamily="2" charset="2"/>
              <a:buChar char="Ø"/>
            </a:pPr>
            <a:r>
              <a:rPr lang="en-US" dirty="0"/>
              <a:t>Working with Function Queries</a:t>
            </a:r>
          </a:p>
        </p:txBody>
      </p:sp>
    </p:spTree>
    <p:extLst>
      <p:ext uri="{BB962C8B-B14F-4D97-AF65-F5344CB8AC3E}">
        <p14:creationId xmlns:p14="http://schemas.microsoft.com/office/powerpoint/2010/main" val="899530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Walking Before We Run</a:t>
            </a:r>
          </a:p>
          <a:p>
            <a:pPr>
              <a:buFont typeface="Wingdings" panose="05000000000000000000" pitchFamily="2" charset="2"/>
              <a:buChar char="ü"/>
            </a:pPr>
            <a:r>
              <a:rPr lang="en-US" dirty="0"/>
              <a:t>Extracting Data from Unstructured Text</a:t>
            </a:r>
          </a:p>
          <a:p>
            <a:pPr>
              <a:buFont typeface="Wingdings" panose="05000000000000000000" pitchFamily="2" charset="2"/>
              <a:buChar char="ü"/>
            </a:pPr>
            <a:r>
              <a:rPr lang="en-US" dirty="0"/>
              <a:t>Extracting Data from SharePoint</a:t>
            </a:r>
          </a:p>
          <a:p>
            <a:pPr>
              <a:buFont typeface="Wingdings" panose="05000000000000000000" pitchFamily="2" charset="2"/>
              <a:buChar char="ü"/>
            </a:pPr>
            <a:r>
              <a:rPr lang="en-US" dirty="0"/>
              <a:t>Importing OLTP Data Into a Star Schema</a:t>
            </a:r>
          </a:p>
          <a:p>
            <a:pPr>
              <a:buFont typeface="Wingdings" panose="05000000000000000000" pitchFamily="2" charset="2"/>
              <a:buChar char="ü"/>
            </a:pPr>
            <a:r>
              <a:rPr lang="en-US" dirty="0"/>
              <a:t>Writing Query Steps by Hand in M</a:t>
            </a:r>
          </a:p>
          <a:p>
            <a:pPr>
              <a:buFont typeface="Wingdings" panose="05000000000000000000" pitchFamily="2" charset="2"/>
              <a:buChar char="ü"/>
            </a:pPr>
            <a:r>
              <a:rPr lang="en-US" dirty="0"/>
              <a:t>Working with Function Queries</a:t>
            </a:r>
          </a:p>
        </p:txBody>
      </p:sp>
    </p:spTree>
    <p:extLst>
      <p:ext uri="{BB962C8B-B14F-4D97-AF65-F5344CB8AC3E}">
        <p14:creationId xmlns:p14="http://schemas.microsoft.com/office/powerpoint/2010/main" val="4215735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Deciding What To Measure</a:t>
            </a:r>
          </a:p>
        </p:txBody>
      </p:sp>
      <p:sp>
        <p:nvSpPr>
          <p:cNvPr id="3" name="Content Placeholder 2"/>
          <p:cNvSpPr>
            <a:spLocks noGrp="1"/>
          </p:cNvSpPr>
          <p:nvPr>
            <p:ph idx="1"/>
          </p:nvPr>
        </p:nvSpPr>
        <p:spPr/>
        <p:txBody>
          <a:bodyPr/>
          <a:lstStyle/>
          <a:p>
            <a:r>
              <a:rPr lang="en-US" dirty="0"/>
              <a:t>You Must Determine Measurable Objectives</a:t>
            </a:r>
          </a:p>
          <a:p>
            <a:pPr lvl="1"/>
            <a:r>
              <a:rPr lang="en-US" dirty="0"/>
              <a:t>Financial (revenue, expenses, profit margin, etc.)</a:t>
            </a:r>
          </a:p>
          <a:p>
            <a:pPr lvl="1"/>
            <a:r>
              <a:rPr lang="en-US" dirty="0"/>
              <a:t>Business processes efficiency</a:t>
            </a:r>
          </a:p>
          <a:p>
            <a:pPr lvl="1"/>
            <a:r>
              <a:rPr lang="en-US" dirty="0"/>
              <a:t>Customer Satisfaction Levels</a:t>
            </a:r>
          </a:p>
          <a:p>
            <a:pPr lvl="1"/>
            <a:endParaRPr lang="en-US" dirty="0"/>
          </a:p>
          <a:p>
            <a:pPr lvl="1"/>
            <a:endParaRPr lang="en-US" dirty="0"/>
          </a:p>
        </p:txBody>
      </p:sp>
      <p:pic>
        <p:nvPicPr>
          <p:cNvPr id="4" name="Picture 3"/>
          <p:cNvPicPr/>
          <p:nvPr/>
        </p:nvPicPr>
        <p:blipFill rotWithShape="1">
          <a:blip r:embed="rId3">
            <a:extLst>
              <a:ext uri="{28A0092B-C50C-407E-A947-70E740481C1C}">
                <a14:useLocalDpi xmlns:a14="http://schemas.microsoft.com/office/drawing/2010/main" val="0"/>
              </a:ext>
            </a:extLst>
          </a:blip>
          <a:srcRect l="878" t="59883" r="1015" b="1214"/>
          <a:stretch/>
        </p:blipFill>
        <p:spPr bwMode="auto">
          <a:xfrm>
            <a:off x="914400" y="3581400"/>
            <a:ext cx="7848600" cy="1447800"/>
          </a:xfrm>
          <a:prstGeom prst="rect">
            <a:avLst/>
          </a:prstGeom>
          <a:noFill/>
          <a:ln w="12700">
            <a:solidFill>
              <a:schemeClr val="tx1">
                <a:lumMod val="50000"/>
                <a:lumOff val="50000"/>
              </a:schemeClr>
            </a:solidFill>
          </a:ln>
        </p:spPr>
      </p:pic>
    </p:spTree>
    <p:extLst>
      <p:ext uri="{BB962C8B-B14F-4D97-AF65-F5344CB8AC3E}">
        <p14:creationId xmlns:p14="http://schemas.microsoft.com/office/powerpoint/2010/main" val="15755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Defining Grain Statements</a:t>
            </a:r>
            <a:endParaRPr lang="en-US" dirty="0"/>
          </a:p>
        </p:txBody>
      </p:sp>
      <p:sp>
        <p:nvSpPr>
          <p:cNvPr id="4" name="Content Placeholder 3"/>
          <p:cNvSpPr>
            <a:spLocks noGrp="1"/>
          </p:cNvSpPr>
          <p:nvPr>
            <p:ph idx="1"/>
          </p:nvPr>
        </p:nvSpPr>
        <p:spPr/>
        <p:txBody>
          <a:bodyPr>
            <a:noAutofit/>
          </a:bodyPr>
          <a:lstStyle/>
          <a:p>
            <a:r>
              <a:rPr lang="en-US" sz="2400" dirty="0"/>
              <a:t>Grain statements should be defined in initial design phase</a:t>
            </a:r>
          </a:p>
          <a:p>
            <a:pPr lvl="1"/>
            <a:r>
              <a:rPr lang="en-US" sz="2000" dirty="0"/>
              <a:t>Grain statements helps determine requirements for BI queries</a:t>
            </a:r>
          </a:p>
          <a:p>
            <a:pPr lvl="1"/>
            <a:r>
              <a:rPr lang="en-US" sz="2000" dirty="0"/>
              <a:t>Grain statements can be created &amp; understood by business users</a:t>
            </a:r>
          </a:p>
          <a:p>
            <a:r>
              <a:rPr lang="en-US" sz="2400" dirty="0"/>
              <a:t>Example grain statements for BI project at Wingtip Toys</a:t>
            </a:r>
          </a:p>
          <a:p>
            <a:pPr lvl="1">
              <a:lnSpc>
                <a:spcPct val="150000"/>
              </a:lnSpc>
            </a:pPr>
            <a:r>
              <a:rPr lang="en-US" sz="1800" dirty="0"/>
              <a:t>What was the total sales revenue over the last 4 years?</a:t>
            </a:r>
          </a:p>
          <a:p>
            <a:pPr lvl="1">
              <a:lnSpc>
                <a:spcPct val="150000"/>
              </a:lnSpc>
            </a:pPr>
            <a:r>
              <a:rPr lang="en-US" sz="1800" dirty="0"/>
              <a:t>What was the sales revenue by year, quarter and month?</a:t>
            </a:r>
          </a:p>
          <a:p>
            <a:pPr lvl="1">
              <a:lnSpc>
                <a:spcPct val="150000"/>
              </a:lnSpc>
            </a:pPr>
            <a:r>
              <a:rPr lang="en-US" sz="1800" dirty="0"/>
              <a:t>What was the sales revenue by region, state, city and zip code?</a:t>
            </a:r>
          </a:p>
          <a:p>
            <a:pPr lvl="1">
              <a:lnSpc>
                <a:spcPct val="150000"/>
              </a:lnSpc>
            </a:pPr>
            <a:r>
              <a:rPr lang="en-US" sz="1800" dirty="0"/>
              <a:t>What was the sales revenue by category, subcategory and product?</a:t>
            </a:r>
          </a:p>
          <a:p>
            <a:pPr lvl="1">
              <a:lnSpc>
                <a:spcPct val="150000"/>
              </a:lnSpc>
            </a:pPr>
            <a:r>
              <a:rPr lang="en-US" sz="1800" dirty="0"/>
              <a:t>What was the growth in sales revenue from month to month in 2013?</a:t>
            </a:r>
          </a:p>
          <a:p>
            <a:pPr lvl="1">
              <a:lnSpc>
                <a:spcPct val="150000"/>
              </a:lnSpc>
            </a:pPr>
            <a:r>
              <a:rPr lang="en-US" sz="1800" dirty="0"/>
              <a:t>What was profit margin for each product by year, quarter and month?</a:t>
            </a:r>
          </a:p>
          <a:p>
            <a:pPr lvl="1">
              <a:lnSpc>
                <a:spcPct val="150000"/>
              </a:lnSpc>
            </a:pPr>
            <a:r>
              <a:rPr lang="en-US" sz="1800" dirty="0"/>
              <a:t>Have their been any products with significantly decreasing profit margin?</a:t>
            </a:r>
          </a:p>
        </p:txBody>
      </p:sp>
    </p:spTree>
    <p:extLst>
      <p:ext uri="{BB962C8B-B14F-4D97-AF65-F5344CB8AC3E}">
        <p14:creationId xmlns:p14="http://schemas.microsoft.com/office/powerpoint/2010/main" val="2093398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Desktop is an ETL Tool</a:t>
            </a:r>
          </a:p>
        </p:txBody>
      </p:sp>
      <p:sp>
        <p:nvSpPr>
          <p:cNvPr id="3" name="Content Placeholder 2"/>
          <p:cNvSpPr>
            <a:spLocks noGrp="1"/>
          </p:cNvSpPr>
          <p:nvPr>
            <p:ph idx="1"/>
          </p:nvPr>
        </p:nvSpPr>
        <p:spPr/>
        <p:txBody>
          <a:bodyPr/>
          <a:lstStyle/>
          <a:p>
            <a:r>
              <a:rPr lang="en-US" dirty="0"/>
              <a:t>ETL process is essential part of any BI Project</a:t>
            </a:r>
          </a:p>
          <a:p>
            <a:pPr lvl="1"/>
            <a:r>
              <a:rPr lang="en-US" b="1" dirty="0">
                <a:solidFill>
                  <a:schemeClr val="tx2">
                    <a:lumMod val="90000"/>
                    <a:lumOff val="10000"/>
                  </a:schemeClr>
                </a:solidFill>
              </a:rPr>
              <a:t>Extract</a:t>
            </a:r>
            <a:r>
              <a:rPr lang="en-US" dirty="0">
                <a:solidFill>
                  <a:schemeClr val="tx2">
                    <a:lumMod val="90000"/>
                    <a:lumOff val="10000"/>
                  </a:schemeClr>
                </a:solidFill>
              </a:rPr>
              <a:t> </a:t>
            </a:r>
            <a:r>
              <a:rPr lang="en-US" dirty="0"/>
              <a:t>the data from wherever it lives</a:t>
            </a:r>
          </a:p>
          <a:p>
            <a:pPr lvl="1"/>
            <a:r>
              <a:rPr lang="en-US" b="1" dirty="0">
                <a:solidFill>
                  <a:schemeClr val="tx2">
                    <a:lumMod val="90000"/>
                    <a:lumOff val="10000"/>
                  </a:schemeClr>
                </a:solidFill>
              </a:rPr>
              <a:t>Transform</a:t>
            </a:r>
            <a:r>
              <a:rPr lang="en-US" dirty="0"/>
              <a:t> the shape of the data for better analysis</a:t>
            </a:r>
          </a:p>
          <a:p>
            <a:pPr lvl="1"/>
            <a:r>
              <a:rPr lang="en-US" b="1" dirty="0">
                <a:solidFill>
                  <a:schemeClr val="tx2">
                    <a:lumMod val="90000"/>
                    <a:lumOff val="10000"/>
                  </a:schemeClr>
                </a:solidFill>
              </a:rPr>
              <a:t>Load</a:t>
            </a:r>
            <a:r>
              <a:rPr lang="en-US" dirty="0">
                <a:solidFill>
                  <a:schemeClr val="tx2">
                    <a:lumMod val="90000"/>
                    <a:lumOff val="10000"/>
                  </a:schemeClr>
                </a:solidFill>
              </a:rPr>
              <a:t> </a:t>
            </a:r>
            <a:r>
              <a:rPr lang="en-US" dirty="0"/>
              <a:t>the data into dataset for analysis and reporting</a:t>
            </a:r>
          </a:p>
        </p:txBody>
      </p:sp>
      <p:sp>
        <p:nvSpPr>
          <p:cNvPr id="7" name="Rectangle 6"/>
          <p:cNvSpPr/>
          <p:nvPr/>
        </p:nvSpPr>
        <p:spPr>
          <a:xfrm>
            <a:off x="5033475" y="3763536"/>
            <a:ext cx="3348525" cy="1973624"/>
          </a:xfrm>
          <a:prstGeom prst="rect">
            <a:avLst/>
          </a:prstGeom>
          <a:solidFill>
            <a:schemeClr val="accent5">
              <a:lumMod val="20000"/>
              <a:lumOff val="80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600" b="1" dirty="0">
                <a:solidFill>
                  <a:schemeClr val="tx1"/>
                </a:solidFill>
              </a:rPr>
              <a:t>Power BI Desktop Project (PBIX)</a:t>
            </a:r>
          </a:p>
        </p:txBody>
      </p:sp>
      <p:sp>
        <p:nvSpPr>
          <p:cNvPr id="8" name="Rounded Rectangle 7"/>
          <p:cNvSpPr/>
          <p:nvPr/>
        </p:nvSpPr>
        <p:spPr>
          <a:xfrm>
            <a:off x="5156063" y="4246966"/>
            <a:ext cx="3077114" cy="1274890"/>
          </a:xfrm>
          <a:prstGeom prst="round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rPr>
              <a:t>Dataset</a:t>
            </a:r>
          </a:p>
        </p:txBody>
      </p:sp>
      <p:cxnSp>
        <p:nvCxnSpPr>
          <p:cNvPr id="13" name="Straight Arrow Connector 12"/>
          <p:cNvCxnSpPr/>
          <p:nvPr/>
        </p:nvCxnSpPr>
        <p:spPr>
          <a:xfrm>
            <a:off x="2458154" y="3935456"/>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58154" y="478445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429067" y="579778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10240" y="4549977"/>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810240" y="480417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10240" y="501947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810240" y="5234783"/>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336724" y="3520483"/>
            <a:ext cx="1466020" cy="2575517"/>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Power BI Desktop</a:t>
            </a:r>
          </a:p>
        </p:txBody>
      </p:sp>
      <p:sp>
        <p:nvSpPr>
          <p:cNvPr id="4" name="Rounded Rectangle 3"/>
          <p:cNvSpPr/>
          <p:nvPr/>
        </p:nvSpPr>
        <p:spPr>
          <a:xfrm>
            <a:off x="990600" y="5347166"/>
            <a:ext cx="1494135" cy="901234"/>
          </a:xfrm>
          <a:prstGeom prst="roundRect">
            <a:avLst/>
          </a:prstGeom>
          <a:solidFill>
            <a:schemeClr val="accent5">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OLTP</a:t>
            </a:r>
          </a:p>
          <a:p>
            <a:pPr algn="ctr"/>
            <a:r>
              <a:rPr lang="en-US" sz="1600" b="1" dirty="0">
                <a:solidFill>
                  <a:schemeClr val="tx1"/>
                </a:solidFill>
              </a:rPr>
              <a:t>Database</a:t>
            </a:r>
          </a:p>
        </p:txBody>
      </p:sp>
      <p:sp>
        <p:nvSpPr>
          <p:cNvPr id="5" name="Rounded Rectangle 4"/>
          <p:cNvSpPr/>
          <p:nvPr/>
        </p:nvSpPr>
        <p:spPr>
          <a:xfrm>
            <a:off x="1009344" y="4458494"/>
            <a:ext cx="1494135" cy="708113"/>
          </a:xfrm>
          <a:prstGeom prst="roundRect">
            <a:avLst/>
          </a:prstGeom>
          <a:solidFill>
            <a:schemeClr val="accent3">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Excel</a:t>
            </a:r>
          </a:p>
          <a:p>
            <a:pPr algn="ctr"/>
            <a:r>
              <a:rPr lang="en-US" sz="1600" b="1" dirty="0">
                <a:solidFill>
                  <a:schemeClr val="tx1"/>
                </a:solidFill>
              </a:rPr>
              <a:t>Workbook</a:t>
            </a:r>
          </a:p>
        </p:txBody>
      </p:sp>
      <p:sp>
        <p:nvSpPr>
          <p:cNvPr id="9" name="Rounded Rectangle 8"/>
          <p:cNvSpPr/>
          <p:nvPr/>
        </p:nvSpPr>
        <p:spPr>
          <a:xfrm>
            <a:off x="1009344" y="3581400"/>
            <a:ext cx="1494135" cy="708113"/>
          </a:xfrm>
          <a:prstGeom prst="roundRect">
            <a:avLst/>
          </a:prstGeom>
          <a:solidFill>
            <a:schemeClr val="accent4">
              <a:lumMod val="40000"/>
              <a:lumOff val="6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CSV</a:t>
            </a:r>
          </a:p>
          <a:p>
            <a:pPr algn="ctr"/>
            <a:r>
              <a:rPr lang="en-US" sz="1600" b="1" dirty="0">
                <a:solidFill>
                  <a:schemeClr val="tx1"/>
                </a:solidFill>
              </a:rPr>
              <a:t>File</a:t>
            </a:r>
          </a:p>
        </p:txBody>
      </p:sp>
    </p:spTree>
    <p:extLst>
      <p:ext uri="{BB962C8B-B14F-4D97-AF65-F5344CB8AC3E}">
        <p14:creationId xmlns:p14="http://schemas.microsoft.com/office/powerpoint/2010/main" val="2062563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A query is created as a sequence of steps</a:t>
            </a:r>
          </a:p>
          <a:p>
            <a:pPr lvl="1"/>
            <a:r>
              <a:rPr lang="en-US" sz="2000" dirty="0"/>
              <a:t>Each step is a parameterized operation on the data</a:t>
            </a:r>
          </a:p>
          <a:p>
            <a:pPr lvl="1"/>
            <a:r>
              <a:rPr lang="en-US" sz="2000" dirty="0"/>
              <a:t>Each step has formula which can be viewed/edited in formula bar</a:t>
            </a:r>
          </a:p>
          <a:p>
            <a:pPr lvl="1"/>
            <a:r>
              <a:rPr lang="en-US" sz="2000" dirty="0"/>
              <a:t>Query starts with Source step to extract data from a data source</a:t>
            </a:r>
          </a:p>
          <a:p>
            <a:pPr lvl="1"/>
            <a:r>
              <a:rPr lang="en-US" sz="2000" dirty="0"/>
              <a:t>Additional steps added to perform transform operations on data</a:t>
            </a:r>
          </a:p>
          <a:p>
            <a:pPr lvl="1"/>
            <a:r>
              <a:rPr lang="en-US" sz="2000" dirty="0"/>
              <a:t>You can replay query operations one by one by clicking on steps</a:t>
            </a:r>
          </a:p>
        </p:txBody>
      </p:sp>
      <p:sp>
        <p:nvSpPr>
          <p:cNvPr id="2" name="Title 1"/>
          <p:cNvSpPr>
            <a:spLocks noGrp="1"/>
          </p:cNvSpPr>
          <p:nvPr>
            <p:ph type="title"/>
          </p:nvPr>
        </p:nvSpPr>
        <p:spPr/>
        <p:txBody>
          <a:bodyPr/>
          <a:lstStyle/>
          <a:p>
            <a:r>
              <a:rPr lang="en-US" dirty="0"/>
              <a:t>Query Steps</a:t>
            </a:r>
          </a:p>
        </p:txBody>
      </p:sp>
      <p:pic>
        <p:nvPicPr>
          <p:cNvPr id="4" name="Picture 3"/>
          <p:cNvPicPr>
            <a:picLocks noChangeAspect="1"/>
          </p:cNvPicPr>
          <p:nvPr/>
        </p:nvPicPr>
        <p:blipFill>
          <a:blip r:embed="rId3"/>
          <a:stretch>
            <a:fillRect/>
          </a:stretch>
        </p:blipFill>
        <p:spPr>
          <a:xfrm>
            <a:off x="533400" y="3842716"/>
            <a:ext cx="6677295" cy="2827751"/>
          </a:xfrm>
          <a:prstGeom prst="rect">
            <a:avLst/>
          </a:prstGeom>
          <a:ln>
            <a:solidFill>
              <a:schemeClr val="tx1"/>
            </a:solidFill>
          </a:ln>
        </p:spPr>
      </p:pic>
      <p:grpSp>
        <p:nvGrpSpPr>
          <p:cNvPr id="21" name="Group 20"/>
          <p:cNvGrpSpPr/>
          <p:nvPr/>
        </p:nvGrpSpPr>
        <p:grpSpPr>
          <a:xfrm>
            <a:off x="1458125" y="4021853"/>
            <a:ext cx="5519157" cy="714953"/>
            <a:chOff x="1804291" y="3994638"/>
            <a:chExt cx="5519157" cy="714953"/>
          </a:xfrm>
        </p:grpSpPr>
        <p:sp>
          <p:nvSpPr>
            <p:cNvPr id="9" name="Rectangle 8"/>
            <p:cNvSpPr/>
            <p:nvPr/>
          </p:nvSpPr>
          <p:spPr>
            <a:xfrm>
              <a:off x="1804291" y="4572001"/>
              <a:ext cx="3995842" cy="137590"/>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5391228" y="4135315"/>
              <a:ext cx="304800" cy="344571"/>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606517" y="3994638"/>
              <a:ext cx="1716931" cy="3048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step formula bar</a:t>
              </a:r>
            </a:p>
          </p:txBody>
        </p:sp>
      </p:grpSp>
      <p:grpSp>
        <p:nvGrpSpPr>
          <p:cNvPr id="20" name="Group 19"/>
          <p:cNvGrpSpPr/>
          <p:nvPr/>
        </p:nvGrpSpPr>
        <p:grpSpPr>
          <a:xfrm>
            <a:off x="5783101" y="5584370"/>
            <a:ext cx="3159987" cy="1104901"/>
            <a:chOff x="5857461" y="5417946"/>
            <a:chExt cx="3159987" cy="1104901"/>
          </a:xfrm>
        </p:grpSpPr>
        <p:sp>
          <p:nvSpPr>
            <p:cNvPr id="8" name="Rectangle 7"/>
            <p:cNvSpPr/>
            <p:nvPr/>
          </p:nvSpPr>
          <p:spPr>
            <a:xfrm>
              <a:off x="7543800" y="5486400"/>
              <a:ext cx="1473648" cy="5334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sequential list of steps for query</a:t>
              </a:r>
            </a:p>
          </p:txBody>
        </p:sp>
        <p:sp>
          <p:nvSpPr>
            <p:cNvPr id="10" name="Rectangle 9"/>
            <p:cNvSpPr/>
            <p:nvPr/>
          </p:nvSpPr>
          <p:spPr>
            <a:xfrm>
              <a:off x="5857461" y="5417946"/>
              <a:ext cx="1303499" cy="1104901"/>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8" idx="1"/>
            </p:cNvCxnSpPr>
            <p:nvPr/>
          </p:nvCxnSpPr>
          <p:spPr>
            <a:xfrm flipH="1">
              <a:off x="7088718" y="5753100"/>
              <a:ext cx="455082" cy="61129"/>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9011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Query Steps </a:t>
            </a:r>
            <a:r>
              <a:rPr lang="en-US" sz="2000" dirty="0">
                <a:solidFill>
                  <a:schemeClr val="bg1">
                    <a:lumMod val="50000"/>
                  </a:schemeClr>
                </a:solidFill>
              </a:rPr>
              <a:t>(You Should Already Know)</a:t>
            </a:r>
            <a:endParaRPr lang="en-US" dirty="0">
              <a:solidFill>
                <a:schemeClr val="bg1">
                  <a:lumMod val="50000"/>
                </a:schemeClr>
              </a:solidFill>
            </a:endParaRPr>
          </a:p>
        </p:txBody>
      </p:sp>
      <p:sp>
        <p:nvSpPr>
          <p:cNvPr id="3" name="Content Placeholder 2"/>
          <p:cNvSpPr>
            <a:spLocks noGrp="1"/>
          </p:cNvSpPr>
          <p:nvPr>
            <p:ph idx="1"/>
          </p:nvPr>
        </p:nvSpPr>
        <p:spPr/>
        <p:txBody>
          <a:bodyPr/>
          <a:lstStyle/>
          <a:p>
            <a:r>
              <a:rPr lang="en-US" dirty="0"/>
              <a:t>Rename column</a:t>
            </a:r>
          </a:p>
          <a:p>
            <a:r>
              <a:rPr lang="en-US" dirty="0"/>
              <a:t>Convert column type</a:t>
            </a:r>
          </a:p>
          <a:p>
            <a:r>
              <a:rPr lang="en-US" dirty="0"/>
              <a:t>Format column values</a:t>
            </a:r>
          </a:p>
          <a:p>
            <a:r>
              <a:rPr lang="en-US" dirty="0"/>
              <a:t>Reorder columns</a:t>
            </a:r>
          </a:p>
          <a:p>
            <a:r>
              <a:rPr lang="en-US" dirty="0"/>
              <a:t>Replace column values</a:t>
            </a:r>
          </a:p>
          <a:p>
            <a:r>
              <a:rPr lang="en-US" dirty="0"/>
              <a:t>Expanding related column</a:t>
            </a:r>
          </a:p>
          <a:p>
            <a:r>
              <a:rPr lang="en-US" dirty="0"/>
              <a:t>Merging columns</a:t>
            </a:r>
          </a:p>
          <a:p>
            <a:r>
              <a:rPr lang="en-US" dirty="0"/>
              <a:t>Splitting columns</a:t>
            </a:r>
          </a:p>
        </p:txBody>
      </p:sp>
    </p:spTree>
    <p:extLst>
      <p:ext uri="{BB962C8B-B14F-4D97-AF65-F5344CB8AC3E}">
        <p14:creationId xmlns:p14="http://schemas.microsoft.com/office/powerpoint/2010/main" val="2505222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Queries vs Data Modeling</a:t>
            </a:r>
          </a:p>
        </p:txBody>
      </p:sp>
      <p:sp>
        <p:nvSpPr>
          <p:cNvPr id="3" name="Content Placeholder 2"/>
          <p:cNvSpPr>
            <a:spLocks noGrp="1"/>
          </p:cNvSpPr>
          <p:nvPr>
            <p:ph idx="1"/>
          </p:nvPr>
        </p:nvSpPr>
        <p:spPr/>
        <p:txBody>
          <a:bodyPr/>
          <a:lstStyle/>
          <a:p>
            <a:r>
              <a:rPr lang="en-US" dirty="0"/>
              <a:t>Typical project workflow with Power BI Desktop</a:t>
            </a:r>
          </a:p>
          <a:p>
            <a:pPr lvl="1"/>
            <a:r>
              <a:rPr lang="en-US" dirty="0"/>
              <a:t>Design queries to generate set of </a:t>
            </a:r>
            <a:r>
              <a:rPr lang="en-US" dirty="0"/>
              <a:t>base </a:t>
            </a:r>
            <a:r>
              <a:rPr lang="en-US" dirty="0"/>
              <a:t>tables</a:t>
            </a:r>
          </a:p>
          <a:p>
            <a:pPr lvl="1"/>
            <a:r>
              <a:rPr lang="en-US" dirty="0"/>
              <a:t>Perform data modeling tasks on base tables</a:t>
            </a:r>
          </a:p>
          <a:p>
            <a:pPr lvl="1"/>
            <a:endParaRPr lang="en-US" dirty="0"/>
          </a:p>
          <a:p>
            <a:r>
              <a:rPr lang="en-US" dirty="0"/>
              <a:t>Some tasks can be done in query or data model</a:t>
            </a:r>
          </a:p>
          <a:p>
            <a:pPr lvl="1"/>
            <a:r>
              <a:rPr lang="en-US" dirty="0"/>
              <a:t>Prefer to accomplish tasks in query if possible</a:t>
            </a:r>
          </a:p>
        </p:txBody>
      </p:sp>
    </p:spTree>
    <p:extLst>
      <p:ext uri="{BB962C8B-B14F-4D97-AF65-F5344CB8AC3E}">
        <p14:creationId xmlns:p14="http://schemas.microsoft.com/office/powerpoint/2010/main" val="738336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Query Input and Output</a:t>
            </a:r>
          </a:p>
        </p:txBody>
      </p:sp>
      <p:sp>
        <p:nvSpPr>
          <p:cNvPr id="3" name="Content Placeholder 2"/>
          <p:cNvSpPr>
            <a:spLocks noGrp="1"/>
          </p:cNvSpPr>
          <p:nvPr>
            <p:ph idx="1"/>
          </p:nvPr>
        </p:nvSpPr>
        <p:spPr/>
        <p:txBody>
          <a:bodyPr>
            <a:normAutofit/>
          </a:bodyPr>
          <a:lstStyle/>
          <a:p>
            <a:r>
              <a:rPr lang="en-US" sz="2400" dirty="0"/>
              <a:t>PBIX project is container for data sources and queries</a:t>
            </a:r>
          </a:p>
          <a:p>
            <a:pPr lvl="1"/>
            <a:r>
              <a:rPr lang="en-US" sz="2000" dirty="0"/>
              <a:t>Queries created and saved within scope of Power BI project</a:t>
            </a:r>
          </a:p>
          <a:p>
            <a:pPr lvl="1"/>
            <a:r>
              <a:rPr lang="en-US" sz="2000" dirty="0"/>
              <a:t>Queries can pull data from local files</a:t>
            </a:r>
          </a:p>
          <a:p>
            <a:pPr lvl="1"/>
            <a:r>
              <a:rPr lang="en-US" sz="2000" dirty="0"/>
              <a:t>Queries can pull data from external content sources</a:t>
            </a:r>
          </a:p>
          <a:p>
            <a:pPr lvl="1"/>
            <a:r>
              <a:rPr lang="en-US" sz="2000" dirty="0"/>
              <a:t>Queries main purpose is to load imported data into data model</a:t>
            </a:r>
          </a:p>
        </p:txBody>
      </p:sp>
      <p:sp>
        <p:nvSpPr>
          <p:cNvPr id="4" name="Rectangle 3"/>
          <p:cNvSpPr/>
          <p:nvPr/>
        </p:nvSpPr>
        <p:spPr>
          <a:xfrm>
            <a:off x="2895600" y="3581400"/>
            <a:ext cx="5289997" cy="3048000"/>
          </a:xfrm>
          <a:prstGeom prst="rect">
            <a:avLst/>
          </a:prstGeom>
          <a:solidFill>
            <a:schemeClr val="bg1">
              <a:lumMod val="85000"/>
            </a:schemeClr>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400" b="1" dirty="0">
                <a:solidFill>
                  <a:schemeClr val="tx1"/>
                </a:solidFill>
              </a:rPr>
              <a:t>PBIX Project</a:t>
            </a:r>
          </a:p>
        </p:txBody>
      </p:sp>
      <p:sp>
        <p:nvSpPr>
          <p:cNvPr id="8" name="Flowchart: Magnetic Disk 7"/>
          <p:cNvSpPr/>
          <p:nvPr/>
        </p:nvSpPr>
        <p:spPr>
          <a:xfrm>
            <a:off x="4770947" y="4861110"/>
            <a:ext cx="3252773" cy="1346791"/>
          </a:xfrm>
          <a:prstGeom prst="flowChartMagneticDisk">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spcBef>
                <a:spcPts val="1200"/>
              </a:spcBef>
            </a:pPr>
            <a:endParaRPr lang="en-US" sz="1100" b="1" dirty="0">
              <a:solidFill>
                <a:schemeClr val="tx1"/>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2073813727"/>
              </p:ext>
            </p:extLst>
          </p:nvPr>
        </p:nvGraphicFramePr>
        <p:xfrm>
          <a:off x="5123579" y="5494945"/>
          <a:ext cx="1094835" cy="502920"/>
        </p:xfrm>
        <a:graphic>
          <a:graphicData uri="http://schemas.openxmlformats.org/drawingml/2006/table">
            <a:tbl>
              <a:tblPr firstRow="1" bandRow="1">
                <a:tableStyleId>{073A0DAA-6AF3-43AB-8588-CEC1D06C72B9}</a:tableStyleId>
              </a:tblPr>
              <a:tblGrid>
                <a:gridCol w="364945">
                  <a:extLst>
                    <a:ext uri="{9D8B030D-6E8A-4147-A177-3AD203B41FA5}">
                      <a16:colId xmlns:a16="http://schemas.microsoft.com/office/drawing/2014/main" val="20000"/>
                    </a:ext>
                  </a:extLst>
                </a:gridCol>
                <a:gridCol w="364945">
                  <a:extLst>
                    <a:ext uri="{9D8B030D-6E8A-4147-A177-3AD203B41FA5}">
                      <a16:colId xmlns:a16="http://schemas.microsoft.com/office/drawing/2014/main" val="20001"/>
                    </a:ext>
                  </a:extLst>
                </a:gridCol>
                <a:gridCol w="364945">
                  <a:extLst>
                    <a:ext uri="{9D8B030D-6E8A-4147-A177-3AD203B41FA5}">
                      <a16:colId xmlns:a16="http://schemas.microsoft.com/office/drawing/2014/main" val="20002"/>
                    </a:ext>
                  </a:extLst>
                </a:gridCol>
              </a:tblGrid>
              <a:tr h="155944">
                <a:tc>
                  <a:txBody>
                    <a:bodyPr/>
                    <a:lstStyle/>
                    <a:p>
                      <a:r>
                        <a:rPr lang="en-US" sz="500"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5944">
                <a:tc>
                  <a:txBody>
                    <a:bodyPr/>
                    <a:lstStyle/>
                    <a:p>
                      <a:r>
                        <a:rPr lang="en-US" sz="500" dirty="0"/>
                        <a:t>bob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5944">
                <a:tc>
                  <a:txBody>
                    <a:bodyPr/>
                    <a:lstStyle/>
                    <a:p>
                      <a:r>
                        <a:rPr lang="en-US" sz="500" dirty="0" err="1"/>
                        <a:t>mary</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8" name="Flowchart: Magnetic Disk 17"/>
          <p:cNvSpPr/>
          <p:nvPr/>
        </p:nvSpPr>
        <p:spPr>
          <a:xfrm>
            <a:off x="943969" y="5037973"/>
            <a:ext cx="1524000" cy="1346791"/>
          </a:xfrm>
          <a:prstGeom prst="flowChartMagneticDisk">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spcBef>
                <a:spcPts val="1200"/>
              </a:spcBef>
            </a:pPr>
            <a:r>
              <a:rPr lang="en-US" sz="1100" b="1" dirty="0">
                <a:solidFill>
                  <a:schemeClr val="tx1"/>
                </a:solidFill>
              </a:rPr>
              <a:t>External Database</a:t>
            </a:r>
          </a:p>
        </p:txBody>
      </p:sp>
      <p:graphicFrame>
        <p:nvGraphicFramePr>
          <p:cNvPr id="19" name="Table 18"/>
          <p:cNvGraphicFramePr>
            <a:graphicFrameLocks noGrp="1"/>
          </p:cNvGraphicFramePr>
          <p:nvPr>
            <p:extLst>
              <p:ext uri="{D42A27DB-BD31-4B8C-83A1-F6EECF244321}">
                <p14:modId xmlns:p14="http://schemas.microsoft.com/office/powerpoint/2010/main" val="2219226929"/>
              </p:ext>
            </p:extLst>
          </p:nvPr>
        </p:nvGraphicFramePr>
        <p:xfrm>
          <a:off x="1172569" y="5799973"/>
          <a:ext cx="1094835" cy="502920"/>
        </p:xfrm>
        <a:graphic>
          <a:graphicData uri="http://schemas.openxmlformats.org/drawingml/2006/table">
            <a:tbl>
              <a:tblPr firstRow="1" bandRow="1">
                <a:tableStyleId>{073A0DAA-6AF3-43AB-8588-CEC1D06C72B9}</a:tableStyleId>
              </a:tblPr>
              <a:tblGrid>
                <a:gridCol w="364945">
                  <a:extLst>
                    <a:ext uri="{9D8B030D-6E8A-4147-A177-3AD203B41FA5}">
                      <a16:colId xmlns:a16="http://schemas.microsoft.com/office/drawing/2014/main" val="20000"/>
                    </a:ext>
                  </a:extLst>
                </a:gridCol>
                <a:gridCol w="364945">
                  <a:extLst>
                    <a:ext uri="{9D8B030D-6E8A-4147-A177-3AD203B41FA5}">
                      <a16:colId xmlns:a16="http://schemas.microsoft.com/office/drawing/2014/main" val="20001"/>
                    </a:ext>
                  </a:extLst>
                </a:gridCol>
                <a:gridCol w="364945">
                  <a:extLst>
                    <a:ext uri="{9D8B030D-6E8A-4147-A177-3AD203B41FA5}">
                      <a16:colId xmlns:a16="http://schemas.microsoft.com/office/drawing/2014/main" val="20002"/>
                    </a:ext>
                  </a:extLst>
                </a:gridCol>
              </a:tblGrid>
              <a:tr h="155944">
                <a:tc>
                  <a:txBody>
                    <a:bodyPr/>
                    <a:lstStyle/>
                    <a:p>
                      <a:r>
                        <a:rPr lang="en-US" sz="500"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5944">
                <a:tc>
                  <a:txBody>
                    <a:bodyPr/>
                    <a:lstStyle/>
                    <a:p>
                      <a:r>
                        <a:rPr lang="en-US" sz="500" dirty="0"/>
                        <a:t>bob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5944">
                <a:tc>
                  <a:txBody>
                    <a:bodyPr/>
                    <a:lstStyle/>
                    <a:p>
                      <a:r>
                        <a:rPr lang="en-US" sz="500" dirty="0" err="1"/>
                        <a:t>mary</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3" name="Freeform 22"/>
          <p:cNvSpPr/>
          <p:nvPr/>
        </p:nvSpPr>
        <p:spPr>
          <a:xfrm rot="15147511">
            <a:off x="2379498" y="3964581"/>
            <a:ext cx="393357" cy="1833141"/>
          </a:xfrm>
          <a:custGeom>
            <a:avLst/>
            <a:gdLst>
              <a:gd name="connsiteX0" fmla="*/ 0 w 948906"/>
              <a:gd name="connsiteY0" fmla="*/ 0 h 785003"/>
              <a:gd name="connsiteX1" fmla="*/ 776378 w 948906"/>
              <a:gd name="connsiteY1" fmla="*/ 508958 h 785003"/>
              <a:gd name="connsiteX2" fmla="*/ 948906 w 948906"/>
              <a:gd name="connsiteY2" fmla="*/ 785003 h 785003"/>
            </a:gdLst>
            <a:ahLst/>
            <a:cxnLst>
              <a:cxn ang="0">
                <a:pos x="connsiteX0" y="connsiteY0"/>
              </a:cxn>
              <a:cxn ang="0">
                <a:pos x="connsiteX1" y="connsiteY1"/>
              </a:cxn>
              <a:cxn ang="0">
                <a:pos x="connsiteX2" y="connsiteY2"/>
              </a:cxn>
            </a:cxnLst>
            <a:rect l="l" t="t" r="r" b="b"/>
            <a:pathLst>
              <a:path w="948906" h="785003">
                <a:moveTo>
                  <a:pt x="0" y="0"/>
                </a:moveTo>
                <a:cubicBezTo>
                  <a:pt x="309113" y="189062"/>
                  <a:pt x="618227" y="378124"/>
                  <a:pt x="776378" y="508958"/>
                </a:cubicBezTo>
                <a:cubicBezTo>
                  <a:pt x="934529" y="639792"/>
                  <a:pt x="941717" y="712397"/>
                  <a:pt x="948906" y="785003"/>
                </a:cubicBezTo>
              </a:path>
            </a:pathLst>
          </a:custGeom>
          <a:noFill/>
          <a:ln w="19050">
            <a:solidFill>
              <a:schemeClr val="tx2">
                <a:lumMod val="90000"/>
                <a:lumOff val="10000"/>
              </a:schemeClr>
            </a:solidFill>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401544" y="4262704"/>
            <a:ext cx="1177506" cy="354419"/>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query2</a:t>
            </a:r>
          </a:p>
        </p:txBody>
      </p:sp>
      <p:graphicFrame>
        <p:nvGraphicFramePr>
          <p:cNvPr id="26" name="Table 25"/>
          <p:cNvGraphicFramePr>
            <a:graphicFrameLocks noGrp="1"/>
          </p:cNvGraphicFramePr>
          <p:nvPr>
            <p:extLst>
              <p:ext uri="{D42A27DB-BD31-4B8C-83A1-F6EECF244321}">
                <p14:modId xmlns:p14="http://schemas.microsoft.com/office/powerpoint/2010/main" val="882248445"/>
              </p:ext>
            </p:extLst>
          </p:nvPr>
        </p:nvGraphicFramePr>
        <p:xfrm>
          <a:off x="6456833" y="5483166"/>
          <a:ext cx="1094835" cy="502920"/>
        </p:xfrm>
        <a:graphic>
          <a:graphicData uri="http://schemas.openxmlformats.org/drawingml/2006/table">
            <a:tbl>
              <a:tblPr firstRow="1" bandRow="1">
                <a:tableStyleId>{073A0DAA-6AF3-43AB-8588-CEC1D06C72B9}</a:tableStyleId>
              </a:tblPr>
              <a:tblGrid>
                <a:gridCol w="364945">
                  <a:extLst>
                    <a:ext uri="{9D8B030D-6E8A-4147-A177-3AD203B41FA5}">
                      <a16:colId xmlns:a16="http://schemas.microsoft.com/office/drawing/2014/main" val="20000"/>
                    </a:ext>
                  </a:extLst>
                </a:gridCol>
                <a:gridCol w="364945">
                  <a:extLst>
                    <a:ext uri="{9D8B030D-6E8A-4147-A177-3AD203B41FA5}">
                      <a16:colId xmlns:a16="http://schemas.microsoft.com/office/drawing/2014/main" val="20001"/>
                    </a:ext>
                  </a:extLst>
                </a:gridCol>
                <a:gridCol w="364945">
                  <a:extLst>
                    <a:ext uri="{9D8B030D-6E8A-4147-A177-3AD203B41FA5}">
                      <a16:colId xmlns:a16="http://schemas.microsoft.com/office/drawing/2014/main" val="20002"/>
                    </a:ext>
                  </a:extLst>
                </a:gridCol>
              </a:tblGrid>
              <a:tr h="155944">
                <a:tc>
                  <a:txBody>
                    <a:bodyPr/>
                    <a:lstStyle/>
                    <a:p>
                      <a:r>
                        <a:rPr lang="en-US" sz="500"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5944">
                <a:tc>
                  <a:txBody>
                    <a:bodyPr/>
                    <a:lstStyle/>
                    <a:p>
                      <a:r>
                        <a:rPr lang="en-US" sz="500" dirty="0"/>
                        <a:t>bob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5944">
                <a:tc>
                  <a:txBody>
                    <a:bodyPr/>
                    <a:lstStyle/>
                    <a:p>
                      <a:r>
                        <a:rPr lang="en-US" sz="500" dirty="0" err="1"/>
                        <a:t>mary</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7" name="Rectangle 26"/>
          <p:cNvSpPr/>
          <p:nvPr/>
        </p:nvSpPr>
        <p:spPr>
          <a:xfrm>
            <a:off x="3390849" y="4222307"/>
            <a:ext cx="1447800" cy="354419"/>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Data Source</a:t>
            </a:r>
          </a:p>
        </p:txBody>
      </p:sp>
      <p:grpSp>
        <p:nvGrpSpPr>
          <p:cNvPr id="5" name="Group 4"/>
          <p:cNvGrpSpPr/>
          <p:nvPr/>
        </p:nvGrpSpPr>
        <p:grpSpPr>
          <a:xfrm>
            <a:off x="1437603" y="3729304"/>
            <a:ext cx="4851685" cy="761726"/>
            <a:chOff x="1437603" y="3729304"/>
            <a:chExt cx="4851685" cy="761726"/>
          </a:xfrm>
        </p:grpSpPr>
        <p:sp>
          <p:nvSpPr>
            <p:cNvPr id="10" name="Rectangle 9"/>
            <p:cNvSpPr/>
            <p:nvPr/>
          </p:nvSpPr>
          <p:spPr>
            <a:xfrm>
              <a:off x="5111782" y="3729304"/>
              <a:ext cx="1177506" cy="354419"/>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query1</a:t>
              </a:r>
            </a:p>
          </p:txBody>
        </p:sp>
        <p:sp>
          <p:nvSpPr>
            <p:cNvPr id="21" name="Rectangle 20"/>
            <p:cNvSpPr/>
            <p:nvPr/>
          </p:nvSpPr>
          <p:spPr>
            <a:xfrm>
              <a:off x="3396010" y="3742721"/>
              <a:ext cx="1447800" cy="354419"/>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Data Source</a:t>
              </a:r>
            </a:p>
          </p:txBody>
        </p:sp>
        <p:sp>
          <p:nvSpPr>
            <p:cNvPr id="7" name="Rectangle 6"/>
            <p:cNvSpPr/>
            <p:nvPr/>
          </p:nvSpPr>
          <p:spPr>
            <a:xfrm>
              <a:off x="1437603" y="3842316"/>
              <a:ext cx="672162" cy="648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CSV</a:t>
              </a:r>
            </a:p>
            <a:p>
              <a:pPr algn="ctr"/>
              <a:r>
                <a:rPr lang="en-US" sz="1100" dirty="0"/>
                <a:t>File</a:t>
              </a:r>
            </a:p>
          </p:txBody>
        </p:sp>
        <p:sp>
          <p:nvSpPr>
            <p:cNvPr id="31" name="Freeform 30"/>
            <p:cNvSpPr/>
            <p:nvPr/>
          </p:nvSpPr>
          <p:spPr>
            <a:xfrm rot="15147511" flipH="1">
              <a:off x="2664579" y="3471490"/>
              <a:ext cx="139861" cy="1266216"/>
            </a:xfrm>
            <a:custGeom>
              <a:avLst/>
              <a:gdLst>
                <a:gd name="connsiteX0" fmla="*/ 0 w 948906"/>
                <a:gd name="connsiteY0" fmla="*/ 0 h 785003"/>
                <a:gd name="connsiteX1" fmla="*/ 776378 w 948906"/>
                <a:gd name="connsiteY1" fmla="*/ 508958 h 785003"/>
                <a:gd name="connsiteX2" fmla="*/ 948906 w 948906"/>
                <a:gd name="connsiteY2" fmla="*/ 785003 h 785003"/>
              </a:gdLst>
              <a:ahLst/>
              <a:cxnLst>
                <a:cxn ang="0">
                  <a:pos x="connsiteX0" y="connsiteY0"/>
                </a:cxn>
                <a:cxn ang="0">
                  <a:pos x="connsiteX1" y="connsiteY1"/>
                </a:cxn>
                <a:cxn ang="0">
                  <a:pos x="connsiteX2" y="connsiteY2"/>
                </a:cxn>
              </a:cxnLst>
              <a:rect l="l" t="t" r="r" b="b"/>
              <a:pathLst>
                <a:path w="948906" h="785003">
                  <a:moveTo>
                    <a:pt x="0" y="0"/>
                  </a:moveTo>
                  <a:cubicBezTo>
                    <a:pt x="309113" y="189062"/>
                    <a:pt x="618227" y="378124"/>
                    <a:pt x="776378" y="508958"/>
                  </a:cubicBezTo>
                  <a:cubicBezTo>
                    <a:pt x="934529" y="639792"/>
                    <a:pt x="941717" y="712397"/>
                    <a:pt x="948906" y="785003"/>
                  </a:cubicBezTo>
                </a:path>
              </a:pathLst>
            </a:custGeom>
            <a:noFill/>
            <a:ln w="19050">
              <a:solidFill>
                <a:schemeClr val="tx2">
                  <a:lumMod val="90000"/>
                  <a:lumOff val="10000"/>
                </a:schemeClr>
              </a:solidFill>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Arrow Connector 10"/>
          <p:cNvCxnSpPr>
            <a:endCxn id="10" idx="1"/>
          </p:cNvCxnSpPr>
          <p:nvPr/>
        </p:nvCxnSpPr>
        <p:spPr>
          <a:xfrm flipV="1">
            <a:off x="4838649" y="3906514"/>
            <a:ext cx="273133" cy="13290"/>
          </a:xfrm>
          <a:prstGeom prst="straightConnector1">
            <a:avLst/>
          </a:prstGeom>
          <a:ln w="19050">
            <a:solidFill>
              <a:schemeClr val="tx2">
                <a:lumMod val="90000"/>
                <a:lumOff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20" idx="1"/>
          </p:cNvCxnSpPr>
          <p:nvPr/>
        </p:nvCxnSpPr>
        <p:spPr>
          <a:xfrm flipV="1">
            <a:off x="4838649" y="4439914"/>
            <a:ext cx="1562895" cy="7740"/>
          </a:xfrm>
          <a:prstGeom prst="straightConnector1">
            <a:avLst/>
          </a:prstGeom>
          <a:ln w="19050">
            <a:solidFill>
              <a:schemeClr val="tx2">
                <a:lumMod val="90000"/>
                <a:lumOff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670997" y="4123721"/>
            <a:ext cx="0" cy="1289523"/>
          </a:xfrm>
          <a:prstGeom prst="straightConnector1">
            <a:avLst/>
          </a:prstGeom>
          <a:ln w="19050">
            <a:solidFill>
              <a:schemeClr val="tx2">
                <a:lumMod val="90000"/>
                <a:lumOff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966397" y="4643704"/>
            <a:ext cx="0" cy="783903"/>
          </a:xfrm>
          <a:prstGeom prst="straightConnector1">
            <a:avLst/>
          </a:prstGeom>
          <a:ln w="19050">
            <a:solidFill>
              <a:schemeClr val="tx2">
                <a:lumMod val="90000"/>
                <a:lumOff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473157"/>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547237-B119-45CA-BEFC-A2DA2BDB03E7}">
  <ds:schemaRefs>
    <ds:schemaRef ds:uri="http://schemas.microsoft.com/office/2006/documentManagement/types"/>
    <ds:schemaRef ds:uri="http://www.w3.org/XML/1998/namespace"/>
    <ds:schemaRef ds:uri="http://schemas.microsoft.com/office/infopath/2007/PartnerControls"/>
    <ds:schemaRef ds:uri="http://purl.org/dc/elements/1.1/"/>
    <ds:schemaRef ds:uri="http://purl.org/dc/terms/"/>
    <ds:schemaRef ds:uri="http://schemas.openxmlformats.org/package/2006/metadata/core-properties"/>
    <ds:schemaRef ds:uri="http://purl.org/dc/dcmitype/"/>
    <ds:schemaRef ds:uri="http://schemas.microsoft.com/office/2006/metadata/propertie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CPT_Wave15</Template>
  <TotalTime>19879</TotalTime>
  <Words>3508</Words>
  <Application>Microsoft Office PowerPoint</Application>
  <PresentationFormat>On-screen Show (4:3)</PresentationFormat>
  <Paragraphs>303</Paragraphs>
  <Slides>25</Slides>
  <Notes>18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2" baseType="lpstr">
      <vt:lpstr>Arial</vt:lpstr>
      <vt:lpstr>Arial Black</vt:lpstr>
      <vt:lpstr>Calibri</vt:lpstr>
      <vt:lpstr>Lucida Console</vt:lpstr>
      <vt:lpstr>Wingdings</vt:lpstr>
      <vt:lpstr>CPT_Wave15</vt:lpstr>
      <vt:lpstr>Bitmap Image</vt:lpstr>
      <vt:lpstr>Advanced Query Design with Power BI Desktop</vt:lpstr>
      <vt:lpstr>Agenda</vt:lpstr>
      <vt:lpstr>Deciding What To Measure</vt:lpstr>
      <vt:lpstr>Defining Grain Statements</vt:lpstr>
      <vt:lpstr>Power BI Desktop is an ETL Tool</vt:lpstr>
      <vt:lpstr>Query Steps</vt:lpstr>
      <vt:lpstr>Basic Query Steps (You Should Already Know)</vt:lpstr>
      <vt:lpstr>Understanding Queries vs Data Modeling</vt:lpstr>
      <vt:lpstr>Understanding Query Input and Output</vt:lpstr>
      <vt:lpstr>Combining Queries</vt:lpstr>
      <vt:lpstr>Query Composition</vt:lpstr>
      <vt:lpstr>Scraping Data from a Web Page</vt:lpstr>
      <vt:lpstr>Agenda</vt:lpstr>
      <vt:lpstr>Agenda</vt:lpstr>
      <vt:lpstr>Agenda</vt:lpstr>
      <vt:lpstr>Sample OLTP Database: WingtipSalesDB</vt:lpstr>
      <vt:lpstr>Data Modeling using a Star Schema</vt:lpstr>
      <vt:lpstr>Designing Queries to Build a Star Schema</vt:lpstr>
      <vt:lpstr>Using Power BI Desktop to Import Data into a Star Schema</vt:lpstr>
      <vt:lpstr>Agenda</vt:lpstr>
      <vt:lpstr>Advanced Editor</vt:lpstr>
      <vt:lpstr>Adding a Custom Column</vt:lpstr>
      <vt:lpstr>Adding a Conditional Column</vt:lpstr>
      <vt:lpstr>Agenda</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the Query Features of Power BI Desktop</dc:title>
  <dc:creator>Ted Pattison</dc:creator>
  <cp:lastModifiedBy>TedP</cp:lastModifiedBy>
  <cp:revision>409</cp:revision>
  <dcterms:created xsi:type="dcterms:W3CDTF">2012-04-13T19:17:02Z</dcterms:created>
  <dcterms:modified xsi:type="dcterms:W3CDTF">2017-08-07T20:35:11Z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