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0C7965E-8132-424C-BEDC-EF2277655BF7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hyperlink" Target="https://dataanalyticspost.com/une-programmation-econome/" TargetMode="External"/><Relationship Id="rId2" Type="http://schemas.openxmlformats.org/officeDocument/2006/relationships/slide" Target="../slides/slide13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Travailler directement sur le « </a:t>
            </a:r>
            <a:r>
              <a:rPr b="1" lang="fr-FR" sz="2000" spc="-1" strike="noStrike">
                <a:latin typeface="Arial"/>
              </a:rPr>
              <a:t>gras numérique</a:t>
            </a:r>
            <a:r>
              <a:rPr b="0" lang="fr-FR" sz="2000" spc="-1" strike="noStrike">
                <a:latin typeface="Arial"/>
              </a:rPr>
              <a:t> » : supprimer des fonctionnalités qui ne servent à rien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Exemple de deux moteurs de recherche : « Sur Yahoo, on trouve le cours de la bourse, l’actualité etc…. 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7D5F79F-C09C-4530-B3BC-490B83A22CFE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…</a:t>
            </a:r>
            <a:r>
              <a:rPr b="0" lang="fr-FR" sz="2000" spc="-1" strike="noStrike">
                <a:latin typeface="Arial"/>
              </a:rPr>
              <a:t>alors que sur Google il n’y a que la barre de recherche que vient chercher l’utilisateur et c’est tout ».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1" lang="fr-FR" sz="2000" spc="-1" strike="noStrike">
                <a:latin typeface="Arial"/>
              </a:rPr>
              <a:t>se recentrer sur le message essentiel. 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1" lang="fr-FR" sz="2000" spc="-1" strike="noStrike">
                <a:latin typeface="Arial"/>
              </a:rPr>
              <a:t>Ce qui implique moins de code.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10424B7-6DF8-4C6C-8478-2DB5D777D76B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88FF63E-92D5-4D2E-80F5-B163B7B12CC6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Concernant les sites web, le collectif conception numérique responsable (80 organisations) a développé ecoindex.fr pour évaluer la performance environnementale d’une url à partir d’éléments techniques objectifs (poids, complexité, etc.), l’empreinte environnementale associée (gaz à effet de serre et eau) et en donnant une mesure de performance (sur 100) et un indice de classement (de A à G)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Cf 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https://dataanalyticspost.com/une-programmation-econome/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1C2B4AE-3134-4ADD-8550-50FC2C29A736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C9038D3-A8F1-4C90-B6A0-36E806AA249A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30AD76E-99FF-4A77-988C-71C0848C615E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c’est surtout la compilation en instructions machine, puis leur exécution, finement mesurable, qui influencent la consommation énergétique</a:t>
            </a: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DC9A3C3-74C0-4854-A13A-0B2721887283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3010D29-8A16-4062-8144-1AA9F85B0AD6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CEE44EA-3590-4CED-8C40-C9BD0D660BD3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706B9F0-3EA0-463B-AD4F-433088F5A31B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Pour une même application, un langage interprété comme Python peut consommer jusqu’à </a:t>
            </a:r>
            <a:r>
              <a:rPr b="1" lang="fr-FR" sz="2000" spc="-1" strike="noStrike">
                <a:latin typeface="Arial"/>
              </a:rPr>
              <a:t>100 fois plus </a:t>
            </a:r>
            <a:r>
              <a:rPr b="0" lang="fr-FR" sz="2000" spc="-1" strike="noStrike">
                <a:latin typeface="Arial"/>
              </a:rPr>
              <a:t>qu’un langage compilé comme Java.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C’est d’autant plus inquiétant que la tendance actuelle est que le Python, comme le JavaScript, s’emploient de plus en plus sur les serveurs applicatifs hébergés dans des data centers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1283FFD-B2E6-4AEA-B307-9F685ACCAABF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85800" y="21304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Green Code ?</a:t>
            </a:r>
            <a:endParaRPr b="0" lang="fr-FR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1115640" y="0"/>
            <a:ext cx="6982200" cy="6266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611640" y="836640"/>
            <a:ext cx="7509960" cy="4821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115640" y="4725000"/>
            <a:ext cx="7702200" cy="191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Intérêt économique du Green Code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Sites de e-commerce lents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→</a:t>
            </a:r>
            <a:r>
              <a:rPr b="0" lang="fr-FR" sz="2000" spc="-1" strike="noStrike">
                <a:solidFill>
                  <a:srgbClr val="000000"/>
                </a:solidFill>
                <a:latin typeface="Wingdings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risque de voir partir le client chez le concurrent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232000" y="1705320"/>
            <a:ext cx="4571640" cy="254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5157360"/>
            <a:ext cx="8227080" cy="9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1907640" y="188640"/>
            <a:ext cx="4677840" cy="4161240"/>
          </a:xfrm>
          <a:prstGeom prst="rect">
            <a:avLst/>
          </a:prstGeom>
          <a:ln w="9360">
            <a:noFill/>
          </a:ln>
        </p:spPr>
      </p:pic>
      <p:sp>
        <p:nvSpPr>
          <p:cNvPr id="108" name="CustomShape 2"/>
          <p:cNvSpPr/>
          <p:nvPr/>
        </p:nvSpPr>
        <p:spPr>
          <a:xfrm>
            <a:off x="503280" y="4695120"/>
            <a:ext cx="8206560" cy="17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Collectif conception numérique responsable (80 organisations)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Evaluation de performance environnementale (A → G)</a:t>
            </a:r>
            <a:endParaRPr b="0" lang="fr-FR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Green Code ??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1187640" y="1628640"/>
            <a:ext cx="7151040" cy="402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1403640" y="620640"/>
            <a:ext cx="6234840" cy="2637000"/>
          </a:xfrm>
          <a:prstGeom prst="rect">
            <a:avLst/>
          </a:prstGeom>
          <a:ln w="9360"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539640" y="4005000"/>
            <a:ext cx="7918200" cy="15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Capacités de stockage et de calcul croissantes et à bas coût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→</a:t>
            </a:r>
            <a:r>
              <a:rPr b="0" lang="fr-FR" sz="2400" spc="-1" strike="noStrike">
                <a:solidFill>
                  <a:srgbClr val="000000"/>
                </a:solidFill>
                <a:latin typeface="Wingdings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Logiciels « gras »</a:t>
            </a:r>
            <a:endParaRPr b="0" lang="fr-FR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2232000" y="361800"/>
            <a:ext cx="4287240" cy="2444040"/>
          </a:xfrm>
          <a:prstGeom prst="rect">
            <a:avLst/>
          </a:prstGeom>
          <a:ln w="9360"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360000" y="3168000"/>
            <a:ext cx="8673840" cy="22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 plus en plus d’objets (tablettes et smartphones) connectés fonctionnant sur batterie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→</a:t>
            </a:r>
            <a:r>
              <a:rPr b="0" lang="fr-FR" sz="2000" spc="-1" strike="noStrike">
                <a:solidFill>
                  <a:srgbClr val="000000"/>
                </a:solidFill>
                <a:latin typeface="Wingdings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impose des économies d’énergie pour augmenter l’autonomie.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1/ améliorer la consommation d'énergie des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composants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2/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concevoir des logiciels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afin qu'ils consomment moins de batterie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→</a:t>
            </a:r>
            <a:r>
              <a:rPr b="0" lang="fr-FR" sz="2000" spc="-1" strike="noStrike">
                <a:solidFill>
                  <a:srgbClr val="000000"/>
                </a:solidFill>
                <a:latin typeface="Wingdings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lié à la performance du code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4" descr=""/>
          <p:cNvPicPr/>
          <p:nvPr/>
        </p:nvPicPr>
        <p:blipFill>
          <a:blip r:embed="rId1"/>
          <a:stretch/>
        </p:blipFill>
        <p:spPr>
          <a:xfrm>
            <a:off x="6372360" y="548640"/>
            <a:ext cx="1644480" cy="1644480"/>
          </a:xfrm>
          <a:prstGeom prst="rect">
            <a:avLst/>
          </a:prstGeom>
          <a:ln w="9360"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539640" y="2964960"/>
            <a:ext cx="8098200" cy="30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 secteur informatique représente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entre 5 et 7 %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 la consommation mondiale d’électricité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La phase de développement de code représente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10 à 20 %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des gains environnementaux potentiels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Wingdings"/>
                <a:ea typeface="DejaVu Sans"/>
              </a:rPr>
              <a:t>→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réduire </a:t>
            </a:r>
            <a:r>
              <a:rPr b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l’empreinte environnementale d’un service numérique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 développant un code plus sobre et mieux fabriqué …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91" name="Picture 5" descr=""/>
          <p:cNvPicPr/>
          <p:nvPr/>
        </p:nvPicPr>
        <p:blipFill>
          <a:blip r:embed="rId2"/>
          <a:stretch/>
        </p:blipFill>
        <p:spPr>
          <a:xfrm>
            <a:off x="971640" y="188640"/>
            <a:ext cx="4677840" cy="2630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Green Code !!!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899640" y="1700640"/>
            <a:ext cx="7486200" cy="3741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39640" y="1196640"/>
            <a:ext cx="822708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Minimiser le nombre de </a:t>
            </a:r>
            <a:r>
              <a:rPr b="0" lang="fr-FR" sz="2000" spc="-1" strike="noStrike">
                <a:solidFill>
                  <a:srgbClr val="00b0f0"/>
                </a:solidFill>
                <a:latin typeface="Calibri"/>
                <a:ea typeface="DejaVu Sans"/>
              </a:rPr>
              <a:t>requêtes SQL</a:t>
            </a:r>
            <a:endParaRPr b="0" lang="fr-FR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Utiliser système de cache</a:t>
            </a:r>
            <a:endParaRPr b="0" lang="fr-FR" sz="18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Préciser colonne de recherche</a:t>
            </a:r>
            <a:endParaRPr b="0" lang="fr-FR" sz="1800" spc="-1" strike="noStrike">
              <a:latin typeface="Arial"/>
            </a:endParaRPr>
          </a:p>
          <a:p>
            <a:pPr marL="743040" indent="-283320">
              <a:lnSpc>
                <a:spcPct val="100000"/>
              </a:lnSpc>
              <a:spcBef>
                <a:spcPts val="400"/>
              </a:spcBef>
            </a:pPr>
            <a:endParaRPr b="0" lang="fr-FR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Favoriser les pages </a:t>
            </a:r>
            <a:r>
              <a:rPr b="0" lang="fr-FR" sz="2000" spc="-1" strike="noStrike">
                <a:solidFill>
                  <a:srgbClr val="00b0f0"/>
                </a:solidFill>
                <a:latin typeface="Calibri"/>
                <a:ea typeface="DejaVu Sans"/>
              </a:rPr>
              <a:t>statiques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20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Supprimer le code Javascript </a:t>
            </a:r>
            <a:r>
              <a:rPr b="0" lang="fr-FR" sz="2000" spc="-1" strike="noStrike">
                <a:solidFill>
                  <a:srgbClr val="00b0f0"/>
                </a:solidFill>
                <a:latin typeface="Calibri"/>
                <a:ea typeface="DejaVu Sans"/>
              </a:rPr>
              <a:t>redondant</a:t>
            </a:r>
            <a:endParaRPr b="0" lang="fr-FR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Code HTML et fichiers externes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Ne pas charger de données lourdes si elles ne sont </a:t>
            </a:r>
            <a:r>
              <a:rPr b="0" lang="fr-FR" sz="2000" spc="-1" strike="noStrike">
                <a:solidFill>
                  <a:srgbClr val="00b0f0"/>
                </a:solidFill>
                <a:latin typeface="Calibri"/>
                <a:ea typeface="DejaVu Sans"/>
              </a:rPr>
              <a:t>pas visibles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20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Ne pas lancer des </a:t>
            </a:r>
            <a:r>
              <a:rPr b="0" lang="fr-FR" sz="2000" spc="-1" strike="noStrike">
                <a:solidFill>
                  <a:srgbClr val="00b0f0"/>
                </a:solidFill>
                <a:latin typeface="Calibri"/>
                <a:ea typeface="DejaVu Sans"/>
              </a:rPr>
              <a:t>contenus de type vidéo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, sons sans action de l’utilisateur (dont le passage à la souris)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32000" y="137844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Choisir des </a:t>
            </a:r>
            <a:r>
              <a:rPr b="0" lang="fr-FR" sz="2000" spc="-1" strike="noStrike">
                <a:solidFill>
                  <a:srgbClr val="00b0f0"/>
                </a:solidFill>
                <a:latin typeface="Calibri"/>
                <a:ea typeface="DejaVu Sans"/>
              </a:rPr>
              <a:t>classes de collection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Java adaptées</a:t>
            </a:r>
            <a:endParaRPr b="0" lang="fr-FR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Augmentation de la conso énergétique de 300% si inadaptée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Préférer les </a:t>
            </a:r>
            <a:r>
              <a:rPr b="0" lang="fr-FR" sz="2000" spc="-1" strike="noStrike">
                <a:solidFill>
                  <a:srgbClr val="00b0f0"/>
                </a:solidFill>
                <a:latin typeface="Calibri"/>
                <a:ea typeface="DejaVu Sans"/>
              </a:rPr>
              <a:t>CSS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aux images</a:t>
            </a:r>
            <a:endParaRPr b="0" lang="fr-FR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Utiliser les capacités des sites en interprétation CSS au lieu de transférer les images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Optimiser les </a:t>
            </a:r>
            <a:r>
              <a:rPr b="0" lang="fr-FR" sz="2000" spc="-1" strike="noStrike">
                <a:solidFill>
                  <a:srgbClr val="00b0f0"/>
                </a:solidFill>
                <a:latin typeface="Calibri"/>
                <a:ea typeface="DejaVu Sans"/>
              </a:rPr>
              <a:t>images</a:t>
            </a:r>
            <a:endParaRPr b="0" lang="fr-FR" sz="2000" spc="-1" strike="noStrike">
              <a:latin typeface="Arial"/>
            </a:endParaRPr>
          </a:p>
          <a:p>
            <a:pPr lvl="1" marL="743040" indent="-283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Compression de 80% sans différence notable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</a:pPr>
            <a:endParaRPr b="0" lang="fr-FR" sz="1800" spc="-1" strike="noStrike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641"/>
              </a:spcBef>
            </a:pP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1115640" y="2925000"/>
            <a:ext cx="2677680" cy="3251520"/>
          </a:xfrm>
          <a:prstGeom prst="rect">
            <a:avLst/>
          </a:prstGeom>
          <a:ln w="9360">
            <a:noFill/>
          </a:ln>
        </p:spPr>
      </p:pic>
      <p:pic>
        <p:nvPicPr>
          <p:cNvPr id="97" name="Picture 4" descr=""/>
          <p:cNvPicPr/>
          <p:nvPr/>
        </p:nvPicPr>
        <p:blipFill>
          <a:blip r:embed="rId2"/>
          <a:stretch/>
        </p:blipFill>
        <p:spPr>
          <a:xfrm>
            <a:off x="1619640" y="548640"/>
            <a:ext cx="1581480" cy="1581480"/>
          </a:xfrm>
          <a:prstGeom prst="rect">
            <a:avLst/>
          </a:prstGeom>
          <a:ln w="9360">
            <a:noFill/>
          </a:ln>
        </p:spPr>
      </p:pic>
      <p:pic>
        <p:nvPicPr>
          <p:cNvPr id="98" name="Picture 5" descr=""/>
          <p:cNvPicPr/>
          <p:nvPr/>
        </p:nvPicPr>
        <p:blipFill>
          <a:blip r:embed="rId3"/>
          <a:stretch/>
        </p:blipFill>
        <p:spPr>
          <a:xfrm>
            <a:off x="3708000" y="188640"/>
            <a:ext cx="1869840" cy="1869840"/>
          </a:xfrm>
          <a:prstGeom prst="rect">
            <a:avLst/>
          </a:prstGeom>
          <a:ln w="9360"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5292000" y="476640"/>
            <a:ext cx="3453840" cy="13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X 100 conso électrique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Utilisation de + en + fréquente de Python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420000" y="764640"/>
            <a:ext cx="429480" cy="7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140000" y="3429000"/>
            <a:ext cx="4605840" cy="19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Compilation du PHP après l’avoir transformé en C++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Wingdings"/>
                <a:ea typeface="DejaVu Sans"/>
              </a:rPr>
              <a:t>→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Conso électrique / 2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80% des sites Web utilisent PHP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Application>LibreOffice/6.0.7.3$Linux_X86_64 LibreOffice_project/00m0$Build-3</Application>
  <Words>418</Words>
  <Paragraphs>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2019-10-04T17:35:06Z</dcterms:created>
  <dc:creator>Benoit</dc:creator>
  <dc:description/>
  <dc:language>fr-FR</dc:language>
  <cp:lastModifiedBy/>
  <dcterms:modified xsi:type="dcterms:W3CDTF">2019-10-17T08:53:28Z</dcterms:modified>
  <cp:revision>59</cp:revision>
  <dc:subject/>
  <dc:title>Green Code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