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97" r:id="rId5"/>
    <p:sldId id="434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3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8EF93-C079-4368-BB63-FE7C99109A29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7FC0D-851A-46A8-9A2E-5D93248D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46A488E6-8B5B-4112-B7AB-40E0475CDC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BE91B563-F000-43A2-8151-E0E9782A13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C074A47-1C13-4D79-B622-CB885540444C}"/>
              </a:ext>
            </a:extLst>
          </p:cNvPr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EE8ADF1-1F0C-43D8-BBF4-94A7F0BFDA2C}" type="slidenum">
              <a:rPr lang="en-GB" altLang="en-US" sz="1200">
                <a:latin typeface="Calibri" panose="020F0502020204030204" pitchFamily="34" charset="0"/>
              </a:rPr>
              <a:pPr algn="r" eaLnBrk="1" hangingPunct="1"/>
              <a:t>1</a:t>
            </a:fld>
            <a:endParaRPr lang="en-GB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1FCE0D4-09B2-45D9-A1D6-123B1D9321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6529C30-7B9C-4FB3-B1E1-BB3F887DEB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5E60BDB-545B-4D9C-A6CA-86BE234E6D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5255065-A798-4CF8-9E62-60F54C26E1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94896-89E3-4A3E-85EB-D7D450DD16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7A4E08D-A6C0-4E18-A606-4807A8FE46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EAF580D-44CC-43EB-80B2-4B7B548C02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4A094E-FC2C-46CC-892F-1861B1F9C5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FC1138C-4C42-4F62-9D22-C6E458A220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0FA6365-3161-426F-94D2-BA999EDECE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07031C8-1112-4C91-8CA8-974B5DB2BD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07046CA-CC27-415B-8079-2EEFF1CF5B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EA9EC47-9E16-4F85-8DBB-7B2232C305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257364D-B8F0-4FBA-875F-0367A383A4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C1CD474-A4BB-438A-AB54-8322AAB797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3652D2A-449E-431A-82F4-68CDF927CD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81BBADF-A37C-4273-8151-972AC361A5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61C8EE9-2407-41E6-9672-EB69329333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861C-58B1-49D5-9D36-ACB147A37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FDEC9-8143-4B37-9E22-D015E165D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74EC-BBB1-42C1-A6B6-5332232D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D870-B841-4FF9-A274-2B32AF6BEB80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F218-16D7-40A2-98AF-C3FF7FE9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D86C-65E8-4587-8858-C9BBAC93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96-7A77-4EB0-A9CF-7CDACDD51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8406-009F-4BA1-BBBC-5DEF8F2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94AA0-8031-48F1-8B9F-6DC5B0125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75DE-8E66-4E57-9CB0-E68E6C89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D870-B841-4FF9-A274-2B32AF6BEB80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ECCC2-4A9F-4819-950F-972FE32A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A5587-B4B8-4093-9ECB-5BA619D7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96-7A77-4EB0-A9CF-7CDACDD51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8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6C17D-BB0E-4E5F-A9F2-0CBD0019B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3E372-3C04-42E3-8064-A1CB07F3F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02DD-05D2-4F41-8067-7FCF91EB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D870-B841-4FF9-A274-2B32AF6BEB80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8F87-BF0C-4555-9BF6-35B34FA8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F6E2-96D4-47D0-95BD-B7D1B0F1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96-7A77-4EB0-A9CF-7CDACDD51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93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32EB-F5A1-4213-B90A-498FB35B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C1D8-E060-4652-8A60-83CF8D4C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AE19-8EFD-4A89-80A0-2768030F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D870-B841-4FF9-A274-2B32AF6BEB80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B0D6-800D-4C83-9407-D5EEE7E9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FD59-40DC-4FA0-8F10-B1768BE5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96-7A77-4EB0-A9CF-7CDACDD51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89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6625-799C-4341-840F-C494F339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F318-5645-493C-B3EB-B2B60989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9A1E4-19DA-4755-92F2-55465DDF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D870-B841-4FF9-A274-2B32AF6BEB80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0C14-5AF7-4A32-9238-88BF5E18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3D56-FACA-40E6-83D3-CF00A6DE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96-7A77-4EB0-A9CF-7CDACDD51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1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E5AC-B977-4AA4-8A01-079820DD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E127-1705-4A77-8475-D45C55738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E8056-8CDE-4906-847A-0A584EAC8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863FE-5990-4F15-BC63-F43735D6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D870-B841-4FF9-A274-2B32AF6BEB80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F564B-F2A9-435A-B561-3DCF4AF4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0A031-BDA9-4EC8-8497-050B6A00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96-7A77-4EB0-A9CF-7CDACDD51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3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2587-2A6B-4BF3-AB2E-F92533B6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DFAF-739F-41E4-BAC7-4967EE4A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ED6B-9199-4F89-9BD7-10DE52C4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EB147-7DB5-4ADE-ADAC-3F9429D89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9A453-33FF-48EB-A798-023787371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50EB8-9D26-41E8-9A64-36E7B426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D870-B841-4FF9-A274-2B32AF6BEB80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EE581-9EB1-472C-B3C9-D730F784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063E1-33A8-47A0-A408-59C52581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96-7A77-4EB0-A9CF-7CDACDD51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1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EBB9-8CD7-4B9F-ADB1-559BF9A9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9B117-5703-4046-B14A-A96E7431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D870-B841-4FF9-A274-2B32AF6BEB80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D7DE8-3B14-4791-8E9B-31929590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B6D88-F291-40CA-9534-6D200386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96-7A77-4EB0-A9CF-7CDACDD51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05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42FC5-7F43-41BF-BAF0-B92B8CF0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D870-B841-4FF9-A274-2B32AF6BEB80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5C2F2-D2D7-4046-8686-97A3DD7C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E475E-DD88-4A6D-BEF0-6B07CA8C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96-7A77-4EB0-A9CF-7CDACDD51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17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2A90-EB30-42C9-A136-EE8B1061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5497-B479-4608-A3D9-DBE7F0E9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54F44-58DC-45CF-8C1F-892745193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8B250-CDE6-43B7-8FD4-B1D022D3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D870-B841-4FF9-A274-2B32AF6BEB80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2FE7C-835D-406B-A88B-67EF833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8E66B-7534-47A1-9E18-CBB81BA8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96-7A77-4EB0-A9CF-7CDACDD51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89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6235-6600-4BC9-BB3E-9151B156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DD690-52CA-4E32-AB0B-ED42E467D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BDA7-5C7D-4094-8AB0-9F4FC182B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D4787-6176-42C8-B278-5817C368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D870-B841-4FF9-A274-2B32AF6BEB80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CD612-530A-4A39-A159-8BD54C86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C24BB-6AE0-4B0C-AD2A-F8B57027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96-7A77-4EB0-A9CF-7CDACDD51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1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1AEA2-6DB6-4C5A-8B0F-E5E53185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8893B-E688-4A89-A854-AD0E2207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A36B-9512-49F5-AFEE-A941FB08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D870-B841-4FF9-A274-2B32AF6BEB80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AEA35-7E19-45E3-958C-DD899A0F6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6244-16AB-491A-A7A3-1D39D687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68A96-7A77-4EB0-A9CF-7CDACDD51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45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099" name="Text Box 2">
            <a:extLst>
              <a:ext uri="{FF2B5EF4-FFF2-40B4-BE49-F238E27FC236}">
                <a16:creationId xmlns:a16="http://schemas.microsoft.com/office/drawing/2014/main" id="{713090A4-F78B-4160-9716-E3BE49CA6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9" y="577588"/>
            <a:ext cx="6656100" cy="14014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604020202020204" pitchFamily="34" charset="0"/>
                <a:ea typeface="ＭＳ Ｐゴシック" panose="020B0600070205080204" pitchFamily="34" charset="-128"/>
                <a:cs typeface="Gill Sans MT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1200" dirty="0">
                <a:solidFill>
                  <a:srgbClr val="000000"/>
                </a:solidFill>
                <a:latin typeface="Bodoni MT" panose="020B0604020202020204" pitchFamily="18" charset="0"/>
                <a:ea typeface="+mj-ea"/>
                <a:cs typeface="+mj-cs"/>
              </a:rPr>
              <a:t>UK Road Accidents 2005 - 2015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1200" dirty="0">
              <a:solidFill>
                <a:srgbClr val="000000"/>
              </a:solidFill>
              <a:latin typeface="Bodoni MT" panose="020B0604020202020204" pitchFamily="18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1200" dirty="0">
                <a:solidFill>
                  <a:srgbClr val="000000"/>
                </a:solidFill>
                <a:latin typeface="Bodoni MT" panose="020B0604020202020204" pitchFamily="18" charset="0"/>
                <a:ea typeface="+mj-ea"/>
                <a:cs typeface="+mj-cs"/>
              </a:rPr>
              <a:t>Team: </a:t>
            </a:r>
            <a:r>
              <a:rPr lang="en-US" altLang="en-US" sz="11200" dirty="0" err="1">
                <a:solidFill>
                  <a:srgbClr val="000000"/>
                </a:solidFill>
                <a:latin typeface="Bodoni MT" panose="020B0604020202020204" pitchFamily="18" charset="0"/>
                <a:ea typeface="+mj-ea"/>
                <a:cs typeface="+mj-cs"/>
              </a:rPr>
              <a:t>Dataholics</a:t>
            </a:r>
            <a:endParaRPr lang="en-US" altLang="en-US" sz="11200" dirty="0">
              <a:solidFill>
                <a:srgbClr val="000000"/>
              </a:solidFill>
              <a:latin typeface="Bodoni MT" panose="020B0604020202020204" pitchFamily="18" charset="0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Bodoni MT" panose="020B0604020202020204" pitchFamily="18" charset="0"/>
              <a:ea typeface="+mj-ea"/>
              <a:cs typeface="+mj-cs"/>
            </a:endParaRPr>
          </a:p>
        </p:txBody>
      </p:sp>
      <p:sp>
        <p:nvSpPr>
          <p:cNvPr id="7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78C6BC31-7080-430C-AB41-6A9E84B1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604020202020204" pitchFamily="34" charset="0"/>
                <a:ea typeface="ＭＳ Ｐゴシック" panose="020B0600070205080204" pitchFamily="34" charset="-128"/>
                <a:cs typeface="Gill Sans MT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defRPr/>
            </a:pPr>
            <a:fld id="{64D405C2-3F09-4895-8497-2DD476B73782}" type="slidenum">
              <a:rPr lang="en-US" altLang="en-US" sz="11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pPr>
                <a:spcBef>
                  <a:spcPts val="0"/>
                </a:spcBef>
                <a:spcAft>
                  <a:spcPts val="600"/>
                </a:spcAft>
                <a:buNone/>
                <a:defRPr/>
              </a:pPr>
              <a:t>1</a:t>
            </a:fld>
            <a:endParaRPr lang="en-US" altLang="en-US" sz="1100">
              <a:solidFill>
                <a:srgbClr val="898989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C7011E40-B2F5-439E-A996-768906ABB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3" y="4916488"/>
            <a:ext cx="5299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604020202020204" pitchFamily="34" charset="0"/>
                <a:ea typeface="ＭＳ Ｐゴシック" panose="020B0600070205080204" pitchFamily="34" charset="-128"/>
                <a:cs typeface="Gill Sans MT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Hannes </a:t>
            </a:r>
            <a:r>
              <a:rPr lang="en-GB" altLang="en-US" sz="1400" dirty="0" err="1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Kastenhuber</a:t>
            </a:r>
            <a:endParaRPr lang="en-GB" altLang="en-US" sz="14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Victor Bonilla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Ben Baxter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Aiden Aslam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Konstantinos Kompogiannopoulos</a:t>
            </a:r>
          </a:p>
          <a:p>
            <a:pPr>
              <a:spcBef>
                <a:spcPct val="0"/>
              </a:spcBef>
              <a:buNone/>
            </a:pPr>
            <a:r>
              <a:rPr lang="en-GB" altLang="en-US" sz="14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Lux </a:t>
            </a:r>
            <a:r>
              <a:rPr lang="en-GB" altLang="en-US" sz="1400" dirty="0" err="1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Elangeswaralingam</a:t>
            </a:r>
            <a:endParaRPr lang="en-GB" altLang="en-US" sz="14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GB" altLang="en-US" sz="12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2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December 2019</a:t>
            </a:r>
          </a:p>
        </p:txBody>
      </p:sp>
      <p:sp>
        <p:nvSpPr>
          <p:cNvPr id="4101" name="Rectangle 8">
            <a:extLst>
              <a:ext uri="{FF2B5EF4-FFF2-40B4-BE49-F238E27FC236}">
                <a16:creationId xmlns:a16="http://schemas.microsoft.com/office/drawing/2014/main" id="{0259A859-E4EB-45E1-9AFF-C4319B595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351" y="6237289"/>
            <a:ext cx="358775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604020202020204" pitchFamily="34" charset="0"/>
                <a:ea typeface="ＭＳ Ｐゴシック" panose="020B0600070205080204" pitchFamily="34" charset="-128"/>
                <a:cs typeface="Gill Sans MT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>
              <a:cs typeface="Arial" panose="020B0604020202020204" pitchFamily="34" charset="0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4DA49DBD-5B18-4AFE-8E7F-12FD808CD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84" y="1979036"/>
            <a:ext cx="2848535" cy="337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6182B7AA-54F7-4613-9F62-CC618346B5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33576" y="109538"/>
            <a:ext cx="6202363" cy="1143000"/>
          </a:xfrm>
        </p:spPr>
        <p:txBody>
          <a:bodyPr/>
          <a:lstStyle/>
          <a:p>
            <a:r>
              <a:rPr lang="en-GB" altLang="en-US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Questions?</a:t>
            </a:r>
          </a:p>
        </p:txBody>
      </p:sp>
      <p:pic>
        <p:nvPicPr>
          <p:cNvPr id="22532" name="Picture 5" descr="Stag 2">
            <a:extLst>
              <a:ext uri="{FF2B5EF4-FFF2-40B4-BE49-F238E27FC236}">
                <a16:creationId xmlns:a16="http://schemas.microsoft.com/office/drawing/2014/main" id="{FF43DBED-0ADE-4F1D-95DF-2229D0F1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484313"/>
            <a:ext cx="327025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>
            <a:extLst>
              <a:ext uri="{FF2B5EF4-FFF2-40B4-BE49-F238E27FC236}">
                <a16:creationId xmlns:a16="http://schemas.microsoft.com/office/drawing/2014/main" id="{CB2659FF-5740-4695-AC9D-CFD1085D0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ill Sans MT" panose="020B0604020202020204" pitchFamily="34" charset="0"/>
                <a:ea typeface="ＭＳ Ｐゴシック" panose="020B0600070205080204" pitchFamily="34" charset="-128"/>
                <a:cs typeface="Gill Sans MT" panose="020B0604020202020204" pitchFamily="34" charset="0"/>
              </a:rPr>
              <a:t>Agenda</a:t>
            </a:r>
            <a:endParaRPr lang="en-GB" altLang="en-US" dirty="0">
              <a:latin typeface="Gill Sans MT" panose="020B0604020202020204" pitchFamily="34" charset="0"/>
              <a:ea typeface="ＭＳ Ｐゴシック" panose="020B0600070205080204" pitchFamily="34" charset="-128"/>
              <a:cs typeface="Gill Sans MT" panose="020B0604020202020204" pitchFamily="34" charset="0"/>
            </a:endParaRP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4FDC3871-DB63-420E-B98A-EFB6C190E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68775"/>
            <a:ext cx="7921625" cy="367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604020202020204" pitchFamily="34" charset="0"/>
                <a:ea typeface="ＭＳ Ｐゴシック" panose="020B0600070205080204" pitchFamily="34" charset="-128"/>
                <a:cs typeface="Gill Sans MT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604020202020204" pitchFamily="34" charset="0"/>
                <a:ea typeface="Arial" panose="020B0604020202020204" pitchFamily="34" charset="0"/>
                <a:cs typeface="Gill Sans MT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Aims 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Modelling Results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and Conclusion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>
            <a:extLst>
              <a:ext uri="{FF2B5EF4-FFF2-40B4-BE49-F238E27FC236}">
                <a16:creationId xmlns:a16="http://schemas.microsoft.com/office/drawing/2014/main" id="{AFBBCC9C-0B98-4DC2-B04C-EB6190918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>
                <a:latin typeface="Gill Sans MT" panose="020B0604020202020204" pitchFamily="34" charset="0"/>
                <a:ea typeface="ＭＳ Ｐゴシック" panose="020B0600070205080204" pitchFamily="34" charset="-128"/>
                <a:cs typeface="Gill Sans MT" panose="020B0604020202020204" pitchFamily="34" charset="0"/>
              </a:rPr>
              <a:t>Introduction</a:t>
            </a:r>
            <a:endParaRPr lang="en-GB" altLang="en-US" dirty="0">
              <a:latin typeface="Gill Sans MT" panose="020B0604020202020204" pitchFamily="34" charset="0"/>
              <a:ea typeface="ＭＳ Ｐゴシック" panose="020B0600070205080204" pitchFamily="34" charset="-128"/>
              <a:cs typeface="Gill Sans MT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29946-49B6-4179-8272-FE139BF61BA9}"/>
              </a:ext>
            </a:extLst>
          </p:cNvPr>
          <p:cNvSpPr txBox="1"/>
          <p:nvPr/>
        </p:nvSpPr>
        <p:spPr>
          <a:xfrm>
            <a:off x="745837" y="1490008"/>
            <a:ext cx="8147050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Why did we pick this dataset?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What is the current challenge for the UK Government?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How can the UK Government use its data to improve road safety?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7842C-5B33-428E-BC32-3F271C161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2" y="3794015"/>
            <a:ext cx="5653218" cy="240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7FA63-7333-42C2-A1BD-760B4E842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197" y="3770042"/>
            <a:ext cx="5616000" cy="2563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2">
            <a:extLst>
              <a:ext uri="{FF2B5EF4-FFF2-40B4-BE49-F238E27FC236}">
                <a16:creationId xmlns:a16="http://schemas.microsoft.com/office/drawing/2014/main" id="{71872846-50DF-4874-B76B-37B20CB3B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Aims</a:t>
            </a:r>
            <a:endParaRPr lang="en-GB" altLang="en-US" dirty="0">
              <a:latin typeface="Gill Sans MT" panose="020B0502020104020203" pitchFamily="34" charset="0"/>
              <a:ea typeface="ＭＳ Ｐゴシック" panose="020B0600070205080204" pitchFamily="34" charset="-128"/>
              <a:cs typeface="Gill Sans MT" panose="020B0502020104020203" pitchFamily="34" charset="0"/>
            </a:endParaRPr>
          </a:p>
        </p:txBody>
      </p:sp>
      <p:sp>
        <p:nvSpPr>
          <p:cNvPr id="10243" name="TextBox 1">
            <a:extLst>
              <a:ext uri="{FF2B5EF4-FFF2-40B4-BE49-F238E27FC236}">
                <a16:creationId xmlns:a16="http://schemas.microsoft.com/office/drawing/2014/main" id="{E920698B-7B9C-404F-87D6-80491D8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81" y="1445305"/>
            <a:ext cx="7848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+mn-lt"/>
                <a:cs typeface="Arial" panose="020B0604020202020204" pitchFamily="34" charset="0"/>
              </a:rPr>
              <a:t>Hypothesis 1: Environmental factors and accident severity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000" dirty="0">
              <a:latin typeface="+mn-lt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+mn-lt"/>
                <a:cs typeface="Arial" panose="020B0604020202020204" pitchFamily="34" charset="0"/>
              </a:rPr>
              <a:t>Hypothesis 2: Seasonality of the number of accidents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000" dirty="0">
              <a:latin typeface="+mn-lt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+mn-lt"/>
                <a:cs typeface="Arial" panose="020B0604020202020204" pitchFamily="34" charset="0"/>
              </a:rPr>
              <a:t>Hypothesis 3: 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Age of the Driver and Accident Characteristics</a:t>
            </a:r>
            <a:endParaRPr lang="en-GB" altLang="en-US" sz="2000" dirty="0">
              <a:latin typeface="+mn-lt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altLang="en-US" sz="20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CF205-FB64-47D0-A909-1217C70C9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5" y="3849848"/>
            <a:ext cx="5471685" cy="2246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D789B-5AC5-4605-8A61-A2529BDF0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49848"/>
            <a:ext cx="5869534" cy="2441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>
            <a:extLst>
              <a:ext uri="{FF2B5EF4-FFF2-40B4-BE49-F238E27FC236}">
                <a16:creationId xmlns:a16="http://schemas.microsoft.com/office/drawing/2014/main" id="{AD811625-73B0-4088-BF9B-3F92E7472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Data Preparation</a:t>
            </a:r>
            <a:endParaRPr lang="en-GB" altLang="en-US" dirty="0">
              <a:latin typeface="Gill Sans MT" panose="020B0502020104020203" pitchFamily="34" charset="0"/>
              <a:ea typeface="ＭＳ Ｐゴシック" panose="020B0600070205080204" pitchFamily="34" charset="-128"/>
              <a:cs typeface="Gill Sans MT" panose="020B05020201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DA85B-1580-4071-BDA2-89DCC19E9322}"/>
              </a:ext>
            </a:extLst>
          </p:cNvPr>
          <p:cNvSpPr txBox="1"/>
          <p:nvPr/>
        </p:nvSpPr>
        <p:spPr>
          <a:xfrm>
            <a:off x="729673" y="158865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Usability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Aggregating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Key Challenges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C207E-44EE-4E1B-B1B8-0A313543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73" y="4322618"/>
            <a:ext cx="5806632" cy="1701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F6BC56-2C0C-408C-8618-382BFFA97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73" y="4322618"/>
            <a:ext cx="4808453" cy="1265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815069EA-2DFE-43CD-83D5-15DA8BB8E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Modelling Results (1/3)</a:t>
            </a:r>
            <a:endParaRPr lang="en-GB" altLang="en-US">
              <a:latin typeface="Gill Sans MT" panose="020B0502020104020203" pitchFamily="34" charset="0"/>
              <a:ea typeface="ＭＳ Ｐゴシック" panose="020B0600070205080204" pitchFamily="34" charset="-128"/>
              <a:cs typeface="Gill Sans MT" panose="020B05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BBF53-5E93-4ACC-9400-38753FF7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7335"/>
            <a:ext cx="5438622" cy="2620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919DDF-DBB5-4B06-85F3-FE8D8B031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62" y="2647082"/>
            <a:ext cx="5172951" cy="2620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9116A2-B357-4BEC-89A1-857D9FFC304D}"/>
              </a:ext>
            </a:extLst>
          </p:cNvPr>
          <p:cNvSpPr/>
          <p:nvPr/>
        </p:nvSpPr>
        <p:spPr>
          <a:xfrm>
            <a:off x="838200" y="1690688"/>
            <a:ext cx="6021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Hypothesis</a:t>
            </a:r>
            <a:r>
              <a:rPr lang="en-GB" altLang="en-US" dirty="0">
                <a:cs typeface="Arial" panose="020B0604020202020204" pitchFamily="34" charset="0"/>
              </a:rPr>
              <a:t> 1: </a:t>
            </a:r>
            <a:r>
              <a:rPr lang="en-GB" altLang="en-US" sz="2000" dirty="0">
                <a:cs typeface="Arial" panose="020B0604020202020204" pitchFamily="34" charset="0"/>
              </a:rPr>
              <a:t>Environmental</a:t>
            </a:r>
            <a:r>
              <a:rPr lang="en-GB" altLang="en-US" dirty="0">
                <a:cs typeface="Arial" panose="020B0604020202020204" pitchFamily="34" charset="0"/>
              </a:rPr>
              <a:t> factors and accident severity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>
            <a:extLst>
              <a:ext uri="{FF2B5EF4-FFF2-40B4-BE49-F238E27FC236}">
                <a16:creationId xmlns:a16="http://schemas.microsoft.com/office/drawing/2014/main" id="{A32A39AC-D195-49BF-8A45-BD2C084E4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Modelling Results (2/3)</a:t>
            </a:r>
            <a:endParaRPr lang="en-GB" altLang="en-US">
              <a:latin typeface="Gill Sans MT" panose="020B0502020104020203" pitchFamily="34" charset="0"/>
              <a:ea typeface="ＭＳ Ｐゴシック" panose="020B0600070205080204" pitchFamily="34" charset="-128"/>
              <a:cs typeface="Gill Sans MT" panose="020B0502020104020203" pitchFamily="34" charset="0"/>
            </a:endParaRP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9B5EB0C8-F045-464B-9DEC-ADB961A8B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8" y="3429000"/>
            <a:ext cx="5605508" cy="279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9">
            <a:extLst>
              <a:ext uri="{FF2B5EF4-FFF2-40B4-BE49-F238E27FC236}">
                <a16:creationId xmlns:a16="http://schemas.microsoft.com/office/drawing/2014/main" id="{61907A65-865A-4CE0-A67F-418133939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738532" cy="28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10">
            <a:extLst>
              <a:ext uri="{FF2B5EF4-FFF2-40B4-BE49-F238E27FC236}">
                <a16:creationId xmlns:a16="http://schemas.microsoft.com/office/drawing/2014/main" id="{8B66C3A2-48F8-4179-BB32-84EFA1C2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866" y="1851958"/>
            <a:ext cx="72834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9pPr>
          </a:lstStyle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Hypothesis 2: </a:t>
            </a:r>
            <a:r>
              <a:rPr lang="en-GB" altLang="en-US" sz="2000" dirty="0">
                <a:latin typeface="+mn-lt"/>
                <a:cs typeface="Arial" panose="020B0604020202020204" pitchFamily="34" charset="0"/>
              </a:rPr>
              <a:t>The number of accidents depends on the date, the day of the week and the time of the 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>
            <a:extLst>
              <a:ext uri="{FF2B5EF4-FFF2-40B4-BE49-F238E27FC236}">
                <a16:creationId xmlns:a16="http://schemas.microsoft.com/office/drawing/2014/main" id="{7F28901A-F433-424A-854C-5C315E025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Modelling Results (3/3)</a:t>
            </a:r>
            <a:endParaRPr lang="en-GB" altLang="en-US">
              <a:latin typeface="Gill Sans MT" panose="020B0502020104020203" pitchFamily="34" charset="0"/>
              <a:ea typeface="ＭＳ Ｐゴシック" panose="020B0600070205080204" pitchFamily="34" charset="-128"/>
              <a:cs typeface="Gill Sans MT" panose="020B0502020104020203" pitchFamily="34" charset="0"/>
            </a:endParaRP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1D9AD28B-477C-4C9C-83C2-5255117D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13" y="3486379"/>
            <a:ext cx="5661351" cy="274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>
            <a:extLst>
              <a:ext uri="{FF2B5EF4-FFF2-40B4-BE49-F238E27FC236}">
                <a16:creationId xmlns:a16="http://schemas.microsoft.com/office/drawing/2014/main" id="{0ED5524C-5F8A-49A8-B6F1-1C027628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043" y="1473561"/>
            <a:ext cx="43434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>
            <a:extLst>
              <a:ext uri="{FF2B5EF4-FFF2-40B4-BE49-F238E27FC236}">
                <a16:creationId xmlns:a16="http://schemas.microsoft.com/office/drawing/2014/main" id="{102CC375-40C2-4A15-880E-1AB96D72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143" y="4060272"/>
            <a:ext cx="4821532" cy="203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75C35568-687A-4F06-96A5-829FF29A6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15" y="1690688"/>
            <a:ext cx="5264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defRPr>
            </a:lvl9pPr>
          </a:lstStyle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Hypothesis 3: </a:t>
            </a:r>
            <a:r>
              <a:rPr lang="en-GB" altLang="en-US" sz="2000" dirty="0">
                <a:latin typeface="+mn-lt"/>
                <a:cs typeface="Arial" panose="020B0604020202020204" pitchFamily="34" charset="0"/>
              </a:rPr>
              <a:t>Age of the Driver and Accident Characteristics</a:t>
            </a:r>
          </a:p>
          <a:p>
            <a:pPr marL="1028700"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+mn-lt"/>
                <a:cs typeface="Arial" panose="020B0604020202020204" pitchFamily="34" charset="0"/>
              </a:rPr>
              <a:t>London</a:t>
            </a:r>
          </a:p>
          <a:p>
            <a:pPr marL="1028700"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en-US" sz="1600" dirty="0">
                <a:latin typeface="+mn-lt"/>
                <a:cs typeface="Arial" panose="020B0604020202020204" pitchFamily="34" charset="0"/>
              </a:rPr>
              <a:t>London with accident severity fatal or serious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>
            <a:extLst>
              <a:ext uri="{FF2B5EF4-FFF2-40B4-BE49-F238E27FC236}">
                <a16:creationId xmlns:a16="http://schemas.microsoft.com/office/drawing/2014/main" id="{15E323FD-3670-493D-BABD-6757C361A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rPr>
              <a:t>Evaluation and Conclusion</a:t>
            </a:r>
            <a:endParaRPr lang="en-GB" altLang="en-US" dirty="0">
              <a:latin typeface="Gill Sans MT" panose="020B0502020104020203" pitchFamily="34" charset="0"/>
              <a:ea typeface="ＭＳ Ｐゴシック" panose="020B0600070205080204" pitchFamily="34" charset="-128"/>
              <a:cs typeface="Gill Sans MT" panose="020B05020201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81195-F3E1-458E-8642-00F332695812}"/>
              </a:ext>
            </a:extLst>
          </p:cNvPr>
          <p:cNvSpPr txBox="1"/>
          <p:nvPr/>
        </p:nvSpPr>
        <p:spPr>
          <a:xfrm>
            <a:off x="779477" y="1797784"/>
            <a:ext cx="7704138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We have gained useful insights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How can the UK government use this data to improve road safety?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What could have gone better?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Future Work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62F5FD4FE69E498F2481892B1EB68B" ma:contentTypeVersion="2" ma:contentTypeDescription="Create a new document." ma:contentTypeScope="" ma:versionID="9250faddf9c8c8eb76767bda2ff1327a">
  <xsd:schema xmlns:xsd="http://www.w3.org/2001/XMLSchema" xmlns:xs="http://www.w3.org/2001/XMLSchema" xmlns:p="http://schemas.microsoft.com/office/2006/metadata/properties" xmlns:ns2="d4557ef2-e629-45e7-842d-9a70cafcead2" targetNamespace="http://schemas.microsoft.com/office/2006/metadata/properties" ma:root="true" ma:fieldsID="3124c9c621a06f3fda712b9744bfa425" ns2:_="">
    <xsd:import namespace="d4557ef2-e629-45e7-842d-9a70cafcea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557ef2-e629-45e7-842d-9a70cafcea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6EBE8C-CC9D-4D7F-9616-7C453CB92134}">
  <ds:schemaRefs>
    <ds:schemaRef ds:uri="d4557ef2-e629-45e7-842d-9a70cafcead2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D5CCE47-EB10-4B34-937E-B362BAFE6E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557ef2-e629-45e7-842d-9a70cafcea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8BA38B-8461-4213-9C4A-C3E8DBD771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201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Bodoni MT</vt:lpstr>
      <vt:lpstr>Calibri</vt:lpstr>
      <vt:lpstr>Calibri Light</vt:lpstr>
      <vt:lpstr>Gill Sans MT</vt:lpstr>
      <vt:lpstr>Verdana</vt:lpstr>
      <vt:lpstr>Office Theme</vt:lpstr>
      <vt:lpstr>PowerPoint Presentation</vt:lpstr>
      <vt:lpstr>Agenda</vt:lpstr>
      <vt:lpstr>Introduction</vt:lpstr>
      <vt:lpstr>Aims</vt:lpstr>
      <vt:lpstr>Data Preparation</vt:lpstr>
      <vt:lpstr>Modelling Results (1/3)</vt:lpstr>
      <vt:lpstr>Modelling Results (2/3)</vt:lpstr>
      <vt:lpstr>Modelling Results (3/3)</vt:lpstr>
      <vt:lpstr>Evaluation and 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Kompogiannopoulos, Konstantinos (PG/T - Computer Science)</dc:creator>
  <cp:lastModifiedBy>Aiden Aslam</cp:lastModifiedBy>
  <cp:revision>17</cp:revision>
  <dcterms:created xsi:type="dcterms:W3CDTF">2019-11-30T15:28:21Z</dcterms:created>
  <dcterms:modified xsi:type="dcterms:W3CDTF">2019-12-03T11:15:31Z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0x010100C862F5FD4FE69E498F2481892B1EB68B</vt:lpwstr>
  </property>
</Properties>
</file>