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62" r:id="rId3"/>
    <p:sldId id="263" r:id="rId4"/>
    <p:sldId id="268" r:id="rId5"/>
    <p:sldId id="264" r:id="rId6"/>
    <p:sldId id="265" r:id="rId7"/>
    <p:sldId id="266" r:id="rId8"/>
    <p:sldId id="267" r:id="rId9"/>
    <p:sldId id="256" r:id="rId10"/>
    <p:sldId id="257" r:id="rId11"/>
    <p:sldId id="258" r:id="rId12"/>
    <p:sldId id="259" r:id="rId13"/>
    <p:sldId id="260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eila Capps" initials="S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1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1-16T15:55:27.872" idx="1">
    <p:pos x="4053" y="385"/>
    <p:text>Do we want high school here too, since we're saying "achieved"?  Or do we want to say something like "Select where you are at in your educational goals"?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4F5F-F2D0-6C46-9A2F-CF38A0BAEE2B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657C-7C5C-AC44-81A5-40CDEFC2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6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4F5F-F2D0-6C46-9A2F-CF38A0BAEE2B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657C-7C5C-AC44-81A5-40CDEFC2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4F5F-F2D0-6C46-9A2F-CF38A0BAEE2B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657C-7C5C-AC44-81A5-40CDEFC2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0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4F5F-F2D0-6C46-9A2F-CF38A0BAEE2B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657C-7C5C-AC44-81A5-40CDEFC2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8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4F5F-F2D0-6C46-9A2F-CF38A0BAEE2B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657C-7C5C-AC44-81A5-40CDEFC2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7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4F5F-F2D0-6C46-9A2F-CF38A0BAEE2B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657C-7C5C-AC44-81A5-40CDEFC2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9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4F5F-F2D0-6C46-9A2F-CF38A0BAEE2B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657C-7C5C-AC44-81A5-40CDEFC2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2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4F5F-F2D0-6C46-9A2F-CF38A0BAEE2B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657C-7C5C-AC44-81A5-40CDEFC2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1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4F5F-F2D0-6C46-9A2F-CF38A0BAEE2B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657C-7C5C-AC44-81A5-40CDEFC2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4F5F-F2D0-6C46-9A2F-CF38A0BAEE2B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657C-7C5C-AC44-81A5-40CDEFC2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0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4F5F-F2D0-6C46-9A2F-CF38A0BAEE2B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657C-7C5C-AC44-81A5-40CDEFC2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0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84F5F-F2D0-6C46-9A2F-CF38A0BAEE2B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C657C-7C5C-AC44-81A5-40CDEFC2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6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Online BAS Application</a:t>
            </a:r>
            <a:br>
              <a:rPr lang="en-US" dirty="0" smtClean="0"/>
            </a:br>
            <a:r>
              <a:rPr lang="en-US" dirty="0" smtClean="0"/>
              <a:t>Product Backlog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415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pages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Acceptance Criteria:</a:t>
            </a:r>
          </a:p>
          <a:p>
            <a:pPr lvl="2"/>
            <a:r>
              <a:rPr lang="en-US" dirty="0" smtClean="0"/>
              <a:t>Continue links work</a:t>
            </a:r>
          </a:p>
          <a:p>
            <a:pPr lvl="2"/>
            <a:r>
              <a:rPr lang="en-US" dirty="0" smtClean="0"/>
              <a:t>Student ID field appears when Student radio is checked on Contact Info page</a:t>
            </a:r>
          </a:p>
          <a:p>
            <a:pPr lvl="2"/>
            <a:r>
              <a:rPr lang="en-US" dirty="0" smtClean="0"/>
              <a:t>Next Steps page includes content and "</a:t>
            </a:r>
            <a:r>
              <a:rPr lang="en-US" dirty="0" err="1" smtClean="0"/>
              <a:t>clickability</a:t>
            </a:r>
            <a:r>
              <a:rPr lang="en-US" dirty="0" smtClean="0"/>
              <a:t>"… either color changes or big checkmark appears or ???</a:t>
            </a:r>
          </a:p>
          <a:p>
            <a:pPr lvl="2"/>
            <a:r>
              <a:rPr lang="en-US" dirty="0" smtClean="0"/>
              <a:t>Appropriate program Prerequisites page is displayed based on program selected</a:t>
            </a:r>
          </a:p>
          <a:p>
            <a:pPr lvl="2"/>
            <a:r>
              <a:rPr lang="en-US" dirty="0" smtClean="0"/>
              <a:t>An "email sent" message is displayed, which includes the email text. (No actual email is sent.)</a:t>
            </a:r>
          </a:p>
          <a:p>
            <a:pPr lvl="2"/>
            <a:r>
              <a:rPr lang="en-US" dirty="0" smtClean="0"/>
              <a:t>Client side validation is implemented. (All contact info is required. SID is required for GR students. Verify checkbox must be checked.)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47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72015" y="1571856"/>
            <a:ext cx="412164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Please Select One:</a:t>
            </a:r>
          </a:p>
          <a:p>
            <a:pPr marL="285750" indent="-285750">
              <a:buFont typeface="Wingdings" charset="0"/>
              <a:buChar char="¢"/>
            </a:pPr>
            <a:r>
              <a:rPr lang="en-US" dirty="0" smtClean="0"/>
              <a:t>I am currently a student at Green River</a:t>
            </a:r>
          </a:p>
          <a:p>
            <a:r>
              <a:rPr lang="en-US" dirty="0" smtClean="0"/>
              <a:t>      Student ID:</a:t>
            </a:r>
          </a:p>
          <a:p>
            <a:endParaRPr lang="en-US" dirty="0" smtClean="0"/>
          </a:p>
          <a:p>
            <a:pPr marL="285750" indent="-285750">
              <a:buFont typeface="Wingdings" charset="0"/>
              <a:buChar char="¢"/>
            </a:pPr>
            <a:r>
              <a:rPr lang="en-US" dirty="0" smtClean="0"/>
              <a:t>I am a new </a:t>
            </a:r>
            <a:r>
              <a:rPr lang="en-US" dirty="0" smtClean="0"/>
              <a:t>student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 am a (please check all that apply):</a:t>
            </a:r>
          </a:p>
          <a:p>
            <a:r>
              <a:rPr lang="en-US" dirty="0" smtClean="0">
                <a:latin typeface="ＭＳ ゴシック"/>
                <a:ea typeface="ＭＳ ゴシック"/>
                <a:cs typeface="ＭＳ ゴシック"/>
                <a:sym typeface="Wingdings"/>
              </a:rPr>
              <a:t>☐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Veteran</a:t>
            </a:r>
            <a:endParaRPr lang="en-US" dirty="0">
              <a:sym typeface="Wingdings"/>
            </a:endParaRPr>
          </a:p>
          <a:p>
            <a:r>
              <a:rPr lang="en-US" dirty="0" smtClean="0">
                <a:latin typeface="ＭＳ ゴシック"/>
                <a:ea typeface="ＭＳ ゴシック"/>
                <a:cs typeface="ＭＳ ゴシック"/>
                <a:sym typeface="Wingdings"/>
              </a:rPr>
              <a:t>☐</a:t>
            </a:r>
            <a:r>
              <a:rPr lang="en-US" dirty="0" smtClean="0">
                <a:sym typeface="Wingdings"/>
              </a:rPr>
              <a:t> International student</a:t>
            </a:r>
          </a:p>
          <a:p>
            <a:r>
              <a:rPr lang="en-US" dirty="0" smtClean="0">
                <a:latin typeface="ＭＳ ゴシック"/>
                <a:ea typeface="ＭＳ ゴシック"/>
                <a:cs typeface="ＭＳ ゴシック"/>
                <a:sym typeface="Wingdings"/>
              </a:rPr>
              <a:t>☐</a:t>
            </a:r>
            <a:r>
              <a:rPr lang="en-US" dirty="0" smtClean="0">
                <a:sym typeface="Wingdings"/>
              </a:rPr>
              <a:t> Running Start student</a:t>
            </a:r>
          </a:p>
        </p:txBody>
      </p:sp>
      <p:sp>
        <p:nvSpPr>
          <p:cNvPr id="14" name="Line Callout 2 13"/>
          <p:cNvSpPr/>
          <p:nvPr/>
        </p:nvSpPr>
        <p:spPr>
          <a:xfrm>
            <a:off x="5624756" y="1630487"/>
            <a:ext cx="1725237" cy="1631044"/>
          </a:xfrm>
          <a:prstGeom prst="borderCallout2">
            <a:avLst>
              <a:gd name="adj1" fmla="val 50329"/>
              <a:gd name="adj2" fmla="val -243"/>
              <a:gd name="adj3" fmla="val 50329"/>
              <a:gd name="adj4" fmla="val -16343"/>
              <a:gd name="adj5" fmla="val 51598"/>
              <a:gd name="adj6" fmla="val -4634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only appears if the radio button is clicked.</a:t>
            </a:r>
            <a:endParaRPr lang="en-US" dirty="0"/>
          </a:p>
        </p:txBody>
      </p:sp>
      <p:sp>
        <p:nvSpPr>
          <p:cNvPr id="16" name="Rounded Rectangle 15">
            <a:hlinkClick r:id="" action="ppaction://hlinkshowjump?jump=nextslide"/>
          </p:cNvPr>
          <p:cNvSpPr/>
          <p:nvPr/>
        </p:nvSpPr>
        <p:spPr>
          <a:xfrm>
            <a:off x="3761979" y="5216358"/>
            <a:ext cx="1922306" cy="53063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43612" y="3746967"/>
            <a:ext cx="3922892" cy="1611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680228" y="2184417"/>
            <a:ext cx="20429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16614" y="355879"/>
            <a:ext cx="2036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Tell Us More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678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34860" y="990931"/>
            <a:ext cx="332496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Software Development </a:t>
            </a:r>
          </a:p>
          <a:p>
            <a:r>
              <a:rPr lang="en-US" sz="1600" dirty="0" smtClean="0"/>
              <a:t>Program Prerequisites</a:t>
            </a:r>
          </a:p>
          <a:p>
            <a:endParaRPr lang="en-US" sz="1600" dirty="0"/>
          </a:p>
          <a:p>
            <a:r>
              <a:rPr lang="en-US" sz="1600" dirty="0" smtClean="0"/>
              <a:t>Please check all that you have completed.</a:t>
            </a:r>
          </a:p>
          <a:p>
            <a:r>
              <a:rPr lang="en-US" sz="1200" dirty="0" smtClean="0"/>
              <a:t>Note:  If you don't meet all of the prerequisites, or have extensive industry experience, an advisor will contact you to discuss options.</a:t>
            </a:r>
          </a:p>
          <a:p>
            <a:r>
              <a:rPr lang="en-US" sz="1600" dirty="0" smtClean="0">
                <a:latin typeface="ＭＳ ゴシック"/>
                <a:ea typeface="ＭＳ ゴシック"/>
                <a:cs typeface="ＭＳ ゴシック"/>
                <a:sym typeface="Wingdings"/>
              </a:rPr>
              <a:t>☐</a:t>
            </a:r>
            <a:r>
              <a:rPr lang="en-US" sz="1600" dirty="0">
                <a:sym typeface="Wingdings"/>
              </a:rPr>
              <a:t> </a:t>
            </a:r>
            <a:r>
              <a:rPr lang="en-US" sz="1600" dirty="0" smtClean="0">
                <a:sym typeface="Wingdings"/>
              </a:rPr>
              <a:t>Programming I and 2</a:t>
            </a:r>
            <a:br>
              <a:rPr lang="en-US" sz="1600" dirty="0" smtClean="0">
                <a:sym typeface="Wingdings"/>
              </a:rPr>
            </a:br>
            <a:r>
              <a:rPr lang="en-US" sz="1600" dirty="0" smtClean="0">
                <a:sym typeface="Wingdings"/>
              </a:rPr>
              <a:t>     </a:t>
            </a:r>
            <a:r>
              <a:rPr lang="en-US" sz="1400" dirty="0" smtClean="0">
                <a:sym typeface="Wingdings"/>
              </a:rPr>
              <a:t>(CSCI 141&amp;145 or CSCI 131&amp;132)</a:t>
            </a:r>
            <a:endParaRPr lang="en-US" sz="1600" dirty="0">
              <a:sym typeface="Wingdings"/>
            </a:endParaRPr>
          </a:p>
          <a:p>
            <a:r>
              <a:rPr lang="en-US" sz="1600" dirty="0" smtClean="0">
                <a:latin typeface="ＭＳ ゴシック"/>
                <a:ea typeface="ＭＳ ゴシック"/>
                <a:cs typeface="ＭＳ ゴシック"/>
                <a:sym typeface="Wingdings"/>
              </a:rPr>
              <a:t>☐</a:t>
            </a:r>
            <a:r>
              <a:rPr lang="en-US" sz="1600" dirty="0" smtClean="0">
                <a:sym typeface="Wingdings"/>
              </a:rPr>
              <a:t> IT 201:  Database Fundamentals, or equivalent </a:t>
            </a:r>
          </a:p>
          <a:p>
            <a:r>
              <a:rPr lang="en-US" sz="1600" dirty="0" smtClean="0">
                <a:latin typeface="ＭＳ ゴシック"/>
                <a:ea typeface="ＭＳ ゴシック"/>
                <a:cs typeface="ＭＳ ゴシック"/>
                <a:sym typeface="Wingdings"/>
              </a:rPr>
              <a:t>☐</a:t>
            </a:r>
            <a:r>
              <a:rPr lang="en-US" sz="1600" dirty="0" smtClean="0">
                <a:sym typeface="Wingdings"/>
              </a:rPr>
              <a:t> IT 190:  Intro to Linux or LPI1 or Linux Essentials</a:t>
            </a:r>
          </a:p>
          <a:p>
            <a:r>
              <a:rPr lang="en-US" sz="1600" dirty="0" smtClean="0">
                <a:latin typeface="ＭＳ ゴシック"/>
                <a:ea typeface="ＭＳ ゴシック"/>
                <a:cs typeface="ＭＳ ゴシック"/>
                <a:sym typeface="Wingdings"/>
              </a:rPr>
              <a:t>☐</a:t>
            </a:r>
            <a:r>
              <a:rPr lang="en-US" sz="1600" dirty="0" smtClean="0">
                <a:sym typeface="Wingdings"/>
              </a:rPr>
              <a:t> IT 121:  HTML/CSS, or equivalent</a:t>
            </a:r>
          </a:p>
          <a:p>
            <a:endParaRPr lang="en-US" sz="1600" dirty="0">
              <a:sym typeface="Wingdings"/>
            </a:endParaRPr>
          </a:p>
          <a:p>
            <a:r>
              <a:rPr lang="en-US" sz="1600" dirty="0" smtClean="0">
                <a:sym typeface="Wingdings"/>
              </a:rPr>
              <a:t>Comments:</a:t>
            </a:r>
          </a:p>
          <a:p>
            <a:endParaRPr lang="en-US" sz="1600" dirty="0" smtClean="0">
              <a:sym typeface="Wingdings"/>
            </a:endParaRPr>
          </a:p>
        </p:txBody>
      </p:sp>
      <p:sp>
        <p:nvSpPr>
          <p:cNvPr id="14" name="Line Callout 2 13"/>
          <p:cNvSpPr/>
          <p:nvPr/>
        </p:nvSpPr>
        <p:spPr>
          <a:xfrm>
            <a:off x="7237669" y="3785111"/>
            <a:ext cx="1725237" cy="2276938"/>
          </a:xfrm>
          <a:prstGeom prst="borderCallout2">
            <a:avLst>
              <a:gd name="adj1" fmla="val 50329"/>
              <a:gd name="adj2" fmla="val -243"/>
              <a:gd name="adj3" fmla="val 10329"/>
              <a:gd name="adj4" fmla="val 295"/>
              <a:gd name="adj5" fmla="val 29198"/>
              <a:gd name="adj6" fmla="val 4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Applicants only see one of these pages, depending on which option they clicked on the first screen.</a:t>
            </a:r>
            <a:endParaRPr lang="en-US" dirty="0"/>
          </a:p>
        </p:txBody>
      </p:sp>
      <p:sp>
        <p:nvSpPr>
          <p:cNvPr id="16" name="Rounded Rectangle 15">
            <a:hlinkClick r:id="" action="ppaction://hlinkshowjump?jump=nextslide"/>
          </p:cNvPr>
          <p:cNvSpPr/>
          <p:nvPr/>
        </p:nvSpPr>
        <p:spPr>
          <a:xfrm>
            <a:off x="4366504" y="6062049"/>
            <a:ext cx="1922306" cy="53063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2310" y="4076442"/>
            <a:ext cx="3922892" cy="1611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30537" y="5026887"/>
            <a:ext cx="3087867" cy="9046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05443" y="982232"/>
            <a:ext cx="332496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Network Administration &amp; Security Program Prerequisites</a:t>
            </a:r>
          </a:p>
          <a:p>
            <a:endParaRPr lang="en-US" sz="1600" dirty="0"/>
          </a:p>
          <a:p>
            <a:r>
              <a:rPr lang="en-US" sz="1600" dirty="0" smtClean="0"/>
              <a:t>Please check all that you have completed.</a:t>
            </a:r>
          </a:p>
          <a:p>
            <a:r>
              <a:rPr lang="en-US" sz="1200" dirty="0" smtClean="0"/>
              <a:t>Note:  If you don't meet all of the prerequisites, or have extensive industry experience, an advisor will contact you to discuss options.</a:t>
            </a:r>
          </a:p>
          <a:p>
            <a:r>
              <a:rPr lang="en-US" sz="1600" dirty="0" smtClean="0">
                <a:latin typeface="ＭＳ ゴシック"/>
                <a:ea typeface="ＭＳ ゴシック"/>
                <a:cs typeface="ＭＳ ゴシック"/>
                <a:sym typeface="Wingdings"/>
              </a:rPr>
              <a:t>☐</a:t>
            </a:r>
            <a:r>
              <a:rPr lang="en-US" sz="1600" dirty="0">
                <a:sym typeface="Wingdings"/>
              </a:rPr>
              <a:t> </a:t>
            </a:r>
            <a:r>
              <a:rPr lang="en-US" sz="1600" dirty="0" smtClean="0">
                <a:sym typeface="Wingdings"/>
              </a:rPr>
              <a:t>IT 210 or CCENT</a:t>
            </a:r>
            <a:endParaRPr lang="en-US" sz="1600" dirty="0">
              <a:sym typeface="Wingdings"/>
            </a:endParaRPr>
          </a:p>
          <a:p>
            <a:r>
              <a:rPr lang="en-US" sz="1600" dirty="0" smtClean="0">
                <a:latin typeface="ＭＳ ゴシック"/>
                <a:ea typeface="ＭＳ ゴシック"/>
                <a:cs typeface="ＭＳ ゴシック"/>
                <a:sym typeface="Wingdings"/>
              </a:rPr>
              <a:t>☐</a:t>
            </a:r>
            <a:r>
              <a:rPr lang="en-US" sz="1600" dirty="0" smtClean="0">
                <a:sym typeface="Wingdings"/>
              </a:rPr>
              <a:t> IT 160 or MTA</a:t>
            </a:r>
          </a:p>
          <a:p>
            <a:r>
              <a:rPr lang="en-US" sz="1600" dirty="0" smtClean="0">
                <a:latin typeface="ＭＳ ゴシック"/>
                <a:ea typeface="ＭＳ ゴシック"/>
                <a:cs typeface="ＭＳ ゴシック"/>
                <a:sym typeface="Wingdings"/>
              </a:rPr>
              <a:t>☐</a:t>
            </a:r>
            <a:r>
              <a:rPr lang="en-US" sz="1600" dirty="0" smtClean="0">
                <a:sym typeface="Wingdings"/>
              </a:rPr>
              <a:t> IT 190 or LPI1 or Linux Essentials</a:t>
            </a:r>
          </a:p>
          <a:p>
            <a:r>
              <a:rPr lang="en-US" sz="1600" dirty="0" smtClean="0">
                <a:latin typeface="ＭＳ ゴシック"/>
                <a:ea typeface="ＭＳ ゴシック"/>
                <a:cs typeface="ＭＳ ゴシック"/>
                <a:sym typeface="Wingdings"/>
              </a:rPr>
              <a:t>☐</a:t>
            </a:r>
            <a:r>
              <a:rPr lang="en-US" sz="1600" dirty="0" smtClean="0">
                <a:sym typeface="Wingdings"/>
              </a:rPr>
              <a:t> IT 102 or a programming course</a:t>
            </a:r>
          </a:p>
          <a:p>
            <a:r>
              <a:rPr lang="en-US" sz="1600" dirty="0" smtClean="0">
                <a:latin typeface="ＭＳ ゴシック"/>
                <a:ea typeface="ＭＳ ゴシック"/>
                <a:cs typeface="ＭＳ ゴシック"/>
                <a:sym typeface="Wingdings"/>
              </a:rPr>
              <a:t>☐</a:t>
            </a:r>
            <a:r>
              <a:rPr lang="en-US" sz="1600" dirty="0" smtClean="0">
                <a:sym typeface="Wingdings"/>
              </a:rPr>
              <a:t> IT 240 or 70-411 Microsoft MCP</a:t>
            </a:r>
          </a:p>
          <a:p>
            <a:endParaRPr lang="en-US" sz="1600" dirty="0" smtClean="0">
              <a:sym typeface="Wingdings"/>
            </a:endParaRPr>
          </a:p>
          <a:p>
            <a:endParaRPr lang="en-US" sz="1600" dirty="0">
              <a:sym typeface="Wingdings"/>
            </a:endParaRPr>
          </a:p>
          <a:p>
            <a:endParaRPr lang="en-US" sz="1600" dirty="0" smtClean="0">
              <a:sym typeface="Wingdings"/>
            </a:endParaRPr>
          </a:p>
          <a:p>
            <a:r>
              <a:rPr lang="en-US" sz="1600" dirty="0" smtClean="0">
                <a:sym typeface="Wingdings"/>
              </a:rPr>
              <a:t>Comments:</a:t>
            </a:r>
          </a:p>
          <a:p>
            <a:endParaRPr lang="en-US" sz="1600" dirty="0" smtClean="0">
              <a:sym typeface="Wingding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01120" y="5035586"/>
            <a:ext cx="3087867" cy="9046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60877" y="292259"/>
            <a:ext cx="17634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[</a:t>
            </a:r>
            <a:r>
              <a:rPr lang="en-US" sz="1600" dirty="0" err="1" smtClean="0"/>
              <a:t>Undecideds</a:t>
            </a:r>
            <a:r>
              <a:rPr lang="en-US" sz="1600" dirty="0" smtClean="0"/>
              <a:t>]</a:t>
            </a:r>
          </a:p>
          <a:p>
            <a:endParaRPr lang="en-US" sz="1600" dirty="0"/>
          </a:p>
          <a:p>
            <a:r>
              <a:rPr lang="en-US" sz="1600" dirty="0" smtClean="0"/>
              <a:t>Thank you for your interest in Green River's BAS programs! An advisor will be contacting you soon…</a:t>
            </a:r>
          </a:p>
          <a:p>
            <a:endParaRPr lang="en-US" sz="1600" dirty="0">
              <a:sym typeface="Wingdings"/>
            </a:endParaRPr>
          </a:p>
          <a:p>
            <a:r>
              <a:rPr lang="en-US" sz="1600" dirty="0" smtClean="0">
                <a:sym typeface="Wingdings"/>
              </a:rPr>
              <a:t>[Terminal screen.]</a:t>
            </a:r>
          </a:p>
          <a:p>
            <a:endParaRPr lang="en-US" sz="1600" dirty="0" smtClean="0">
              <a:sym typeface="Wingdings"/>
            </a:endParaRPr>
          </a:p>
        </p:txBody>
      </p:sp>
      <p:sp>
        <p:nvSpPr>
          <p:cNvPr id="11" name="Rounded Rectangle 10">
            <a:hlinkClick r:id="" action="ppaction://hlinkshowjump?jump=nextslide"/>
          </p:cNvPr>
          <p:cNvSpPr/>
          <p:nvPr/>
        </p:nvSpPr>
        <p:spPr>
          <a:xfrm>
            <a:off x="778673" y="6018724"/>
            <a:ext cx="1922306" cy="53063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304800"/>
            <a:ext cx="2099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Prerequisites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189031" y="328985"/>
            <a:ext cx="2099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Prerequisites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820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67427" y="1068368"/>
            <a:ext cx="72478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</a:t>
            </a:r>
            <a:r>
              <a:rPr lang="en-US" dirty="0" smtClean="0"/>
              <a:t>highest degree achieved: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many college credits have you earned? </a:t>
            </a:r>
          </a:p>
          <a:p>
            <a:endParaRPr lang="en-US" dirty="0" smtClean="0"/>
          </a:p>
          <a:p>
            <a:r>
              <a:rPr lang="en-US" dirty="0" smtClean="0"/>
              <a:t>Upload unofficial transcripts from any college other than Green River.</a:t>
            </a:r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ＭＳ ゴシック"/>
                <a:ea typeface="ＭＳ ゴシック"/>
                <a:cs typeface="ＭＳ ゴシック"/>
                <a:sym typeface="Wingdings"/>
              </a:rPr>
              <a:t>☐</a:t>
            </a:r>
            <a:r>
              <a:rPr lang="en-US" dirty="0" smtClean="0">
                <a:sym typeface="Wingdings"/>
              </a:rPr>
              <a:t> I verify that the information submitted here is accurate and complete.</a:t>
            </a:r>
          </a:p>
        </p:txBody>
      </p:sp>
      <p:sp>
        <p:nvSpPr>
          <p:cNvPr id="16" name="Rounded Rectangle 15">
            <a:hlinkClick r:id="" action="ppaction://hlinkshowjump?jump=nextslide"/>
          </p:cNvPr>
          <p:cNvSpPr/>
          <p:nvPr/>
        </p:nvSpPr>
        <p:spPr>
          <a:xfrm>
            <a:off x="3721827" y="5478819"/>
            <a:ext cx="1922306" cy="53063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43612" y="3129345"/>
            <a:ext cx="3922892" cy="1611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52543" y="1437700"/>
            <a:ext cx="403597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High school diploma or GED</a:t>
            </a:r>
          </a:p>
          <a:p>
            <a:r>
              <a:rPr lang="en-US" dirty="0" smtClean="0"/>
              <a:t>Associate's </a:t>
            </a:r>
            <a:r>
              <a:rPr lang="en-US" dirty="0" smtClean="0"/>
              <a:t>degree (AA, AS, AAS, AAS-T)</a:t>
            </a:r>
          </a:p>
          <a:p>
            <a:r>
              <a:rPr lang="en-US" dirty="0" smtClean="0"/>
              <a:t>Bachelor's degree</a:t>
            </a:r>
          </a:p>
          <a:p>
            <a:r>
              <a:rPr lang="en-US" dirty="0" smtClean="0"/>
              <a:t>Master's degree</a:t>
            </a:r>
          </a:p>
          <a:p>
            <a:r>
              <a:rPr lang="en-US" dirty="0" smtClean="0"/>
              <a:t>Ph.D.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36385" y="2554829"/>
            <a:ext cx="643668" cy="363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hlinkClick r:id="" action="ppaction://hlinkshowjump?jump=nextslide"/>
          </p:cNvPr>
          <p:cNvSpPr/>
          <p:nvPr/>
        </p:nvSpPr>
        <p:spPr>
          <a:xfrm>
            <a:off x="1252543" y="3776257"/>
            <a:ext cx="1113372" cy="360837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24030" y="315031"/>
            <a:ext cx="163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Education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9121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43612" y="530972"/>
            <a:ext cx="569721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Email Confirmation</a:t>
            </a:r>
          </a:p>
          <a:p>
            <a:endParaRPr lang="en-US" sz="1600" dirty="0" smtClean="0"/>
          </a:p>
          <a:p>
            <a:r>
              <a:rPr lang="en-US" sz="1600" dirty="0" smtClean="0"/>
              <a:t>Everyone:</a:t>
            </a:r>
          </a:p>
          <a:p>
            <a:endParaRPr lang="en-US" sz="1600" dirty="0"/>
          </a:p>
          <a:p>
            <a:r>
              <a:rPr lang="en-US" sz="1600" dirty="0" smtClean="0"/>
              <a:t>Thank you for your application to Green River's BAS program. An advisor will contact you within 2 business days. </a:t>
            </a:r>
          </a:p>
          <a:p>
            <a:endParaRPr lang="en-US" sz="1600" dirty="0" smtClean="0"/>
          </a:p>
          <a:p>
            <a:r>
              <a:rPr lang="en-US" sz="1600" dirty="0" smtClean="0"/>
              <a:t>In the meantime, please visit check us out on…</a:t>
            </a:r>
            <a:endParaRPr lang="en-US" sz="1600" dirty="0"/>
          </a:p>
          <a:p>
            <a:r>
              <a:rPr lang="en-US" sz="1600" dirty="0" smtClean="0"/>
              <a:t>[Social networking icons]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b="1" dirty="0" smtClean="0"/>
              <a:t>New students only:</a:t>
            </a:r>
          </a:p>
          <a:p>
            <a:endParaRPr lang="en-US" sz="1600" dirty="0"/>
          </a:p>
          <a:p>
            <a:r>
              <a:rPr lang="en-US" sz="1600" dirty="0" smtClean="0"/>
              <a:t>Link </a:t>
            </a:r>
            <a:r>
              <a:rPr lang="en-US" sz="1600" dirty="0" smtClean="0"/>
              <a:t>to Next Steps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b="1" dirty="0" smtClean="0"/>
              <a:t>Current students only:</a:t>
            </a:r>
          </a:p>
          <a:p>
            <a:endParaRPr lang="en-US" sz="1600" dirty="0"/>
          </a:p>
          <a:p>
            <a:r>
              <a:rPr lang="en-US" sz="1600" dirty="0" smtClean="0"/>
              <a:t>Include a blurb about financial aid and scholarships.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443612" y="3746967"/>
            <a:ext cx="3922892" cy="1611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06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2774" y="817697"/>
            <a:ext cx="1745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Next Steps</a:t>
            </a:r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1776266" y="1661491"/>
            <a:ext cx="4227333" cy="5393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1. Apply to the college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72460" y="4384925"/>
            <a:ext cx="4227333" cy="5393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5. Apply for financial aid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776266" y="3704067"/>
            <a:ext cx="4227333" cy="5393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4. Activate your Green River email account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776266" y="3023208"/>
            <a:ext cx="4227333" cy="5393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3. Complete a transcript evaluation form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776266" y="2342350"/>
            <a:ext cx="4227333" cy="5393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2. Submit all official transcripts</a:t>
            </a:r>
            <a:endParaRPr lang="en-US" dirty="0"/>
          </a:p>
        </p:txBody>
      </p:sp>
      <p:sp>
        <p:nvSpPr>
          <p:cNvPr id="11" name="Line Callout 2 10"/>
          <p:cNvSpPr/>
          <p:nvPr/>
        </p:nvSpPr>
        <p:spPr>
          <a:xfrm>
            <a:off x="6548553" y="1340917"/>
            <a:ext cx="2251802" cy="4144388"/>
          </a:xfrm>
          <a:prstGeom prst="borderCallout2">
            <a:avLst>
              <a:gd name="adj1" fmla="val 50329"/>
              <a:gd name="adj2" fmla="val -243"/>
              <a:gd name="adj3" fmla="val 10329"/>
              <a:gd name="adj4" fmla="val 295"/>
              <a:gd name="adj5" fmla="val 29198"/>
              <a:gd name="adj6" fmla="val 4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Each </a:t>
            </a:r>
            <a:r>
              <a:rPr lang="en-US" dirty="0" smtClean="0"/>
              <a:t>item will include </a:t>
            </a:r>
            <a:r>
              <a:rPr lang="en-US" dirty="0" smtClean="0"/>
              <a:t>the detailed information </a:t>
            </a:r>
            <a:r>
              <a:rPr lang="en-US" dirty="0" smtClean="0"/>
              <a:t>from the </a:t>
            </a:r>
            <a:r>
              <a:rPr lang="en-US" dirty="0" smtClean="0"/>
              <a:t>current website, and any relevant deadlines.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This will be interactive, i.e. applicants can click on each step as it is completed.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Online BAS Application</a:t>
            </a:r>
            <a:br>
              <a:rPr lang="en-US" dirty="0" smtClean="0"/>
            </a:br>
            <a:r>
              <a:rPr lang="en-US" dirty="0" smtClean="0"/>
              <a:t>Product Backlog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4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/>
              <a:t>Client side validation is </a:t>
            </a:r>
            <a:r>
              <a:rPr lang="en-US" dirty="0" smtClean="0"/>
              <a:t>implemented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Acceptance Criteria:</a:t>
            </a:r>
          </a:p>
          <a:p>
            <a:pPr lvl="2"/>
            <a:r>
              <a:rPr lang="en-US" dirty="0" smtClean="0"/>
              <a:t>All contact info is required. </a:t>
            </a:r>
          </a:p>
          <a:p>
            <a:pPr lvl="2"/>
            <a:r>
              <a:rPr lang="en-US" dirty="0" smtClean="0"/>
              <a:t>SID is required for GR students.</a:t>
            </a:r>
          </a:p>
          <a:p>
            <a:pPr lvl="3"/>
            <a:r>
              <a:rPr lang="en-US" dirty="0" smtClean="0"/>
              <a:t>SID must be 9 digits – use JS to validate!</a:t>
            </a:r>
          </a:p>
          <a:p>
            <a:pPr lvl="2"/>
            <a:r>
              <a:rPr lang="en-US" dirty="0" smtClean="0"/>
              <a:t>Verify checkbox must be checked. </a:t>
            </a:r>
          </a:p>
          <a:p>
            <a:pPr lvl="3"/>
            <a:r>
              <a:rPr lang="en-US" dirty="0" smtClean="0"/>
              <a:t>If not, display an appropriate message, e.g. "Please verify your information…"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33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Online BAS Application</a:t>
            </a:r>
            <a:br>
              <a:rPr lang="en-US" dirty="0" smtClean="0"/>
            </a:br>
            <a:r>
              <a:rPr lang="en-US" dirty="0" smtClean="0"/>
              <a:t>Product Backlog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 Form data is saved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800" dirty="0" smtClean="0"/>
              <a:t>Acceptance Criteria:</a:t>
            </a:r>
          </a:p>
          <a:p>
            <a:pPr lvl="2"/>
            <a:r>
              <a:rPr lang="en-US" dirty="0" smtClean="0"/>
              <a:t>Server </a:t>
            </a:r>
            <a:r>
              <a:rPr lang="en-US" dirty="0"/>
              <a:t>side validation </a:t>
            </a:r>
            <a:r>
              <a:rPr lang="en-US" dirty="0" smtClean="0"/>
              <a:t>is implemented</a:t>
            </a:r>
            <a:endParaRPr lang="en-US" dirty="0"/>
          </a:p>
          <a:p>
            <a:pPr lvl="3"/>
            <a:r>
              <a:rPr lang="en-US" dirty="0" smtClean="0"/>
              <a:t>All fields on contact page are required</a:t>
            </a:r>
          </a:p>
          <a:p>
            <a:pPr lvl="3"/>
            <a:r>
              <a:rPr lang="en-US" dirty="0" smtClean="0"/>
              <a:t>If current student is checked, then SID is required</a:t>
            </a:r>
          </a:p>
          <a:p>
            <a:pPr lvl="3"/>
            <a:r>
              <a:rPr lang="en-US" dirty="0" smtClean="0"/>
              <a:t>Verify checkbox is required</a:t>
            </a:r>
          </a:p>
          <a:p>
            <a:pPr lvl="2"/>
            <a:r>
              <a:rPr lang="en-US" dirty="0" smtClean="0"/>
              <a:t>Data is saved to database</a:t>
            </a:r>
          </a:p>
          <a:p>
            <a:pPr lvl="2"/>
            <a:r>
              <a:rPr lang="en-US" dirty="0" smtClean="0"/>
              <a:t>Application uses PDO prepared statements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06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Online BAS Application</a:t>
            </a:r>
            <a:br>
              <a:rPr lang="en-US" dirty="0" smtClean="0"/>
            </a:br>
            <a:r>
              <a:rPr lang="en-US" dirty="0" smtClean="0"/>
              <a:t>Product Backlog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4. 	Summary Pages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800" dirty="0" smtClean="0"/>
              <a:t>Acceptance Criteria:</a:t>
            </a:r>
          </a:p>
          <a:p>
            <a:pPr lvl="2"/>
            <a:r>
              <a:rPr lang="en-US" dirty="0" smtClean="0"/>
              <a:t>A page summarizes the data for each applicant.</a:t>
            </a:r>
          </a:p>
          <a:p>
            <a:pPr lvl="2"/>
            <a:r>
              <a:rPr lang="en-US" dirty="0" smtClean="0"/>
              <a:t>A page displays a data table of all applications, most recent first.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Online BAS Application</a:t>
            </a:r>
            <a:br>
              <a:rPr lang="en-US" dirty="0" smtClean="0"/>
            </a:br>
            <a:r>
              <a:rPr lang="en-US" dirty="0" smtClean="0"/>
              <a:t>Product Backlog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5. 	Email is sent to applicants and advisors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800" dirty="0" smtClean="0"/>
              <a:t>Acceptance Criteria:</a:t>
            </a:r>
          </a:p>
          <a:p>
            <a:pPr lvl="2"/>
            <a:r>
              <a:rPr lang="en-US" dirty="0" smtClean="0"/>
              <a:t>When an application is completed, the applicant receives a confirmation email</a:t>
            </a:r>
          </a:p>
          <a:p>
            <a:pPr lvl="2"/>
            <a:r>
              <a:rPr lang="en-US" dirty="0" smtClean="0"/>
              <a:t>Advisors receive an email with a link to a page that will summarize all of the applicant's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Online BAS Application</a:t>
            </a:r>
            <a:br>
              <a:rPr lang="en-US" dirty="0" smtClean="0"/>
            </a:br>
            <a:r>
              <a:rPr lang="en-US" dirty="0" smtClean="0"/>
              <a:t>Product Backlog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6. 	Next Steps page saves progress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800" dirty="0" smtClean="0"/>
              <a:t>Acceptance Criteria:</a:t>
            </a:r>
          </a:p>
          <a:p>
            <a:pPr lvl="2"/>
            <a:r>
              <a:rPr lang="en-US" dirty="0" smtClean="0"/>
              <a:t>On the Next Steps page, users can click a button to save their progress. They will be prompted to enter a username (email) and password.</a:t>
            </a:r>
          </a:p>
          <a:p>
            <a:pPr lvl="2"/>
            <a:r>
              <a:rPr lang="en-US" dirty="0" smtClean="0"/>
              <a:t>Logged in users will be able to view their saved progress.</a:t>
            </a:r>
          </a:p>
          <a:p>
            <a:pPr lvl="2"/>
            <a:r>
              <a:rPr lang="en-US" dirty="0" smtClean="0"/>
              <a:t>A Forgot Password link will email a reset password link to the user.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7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Online BAS Application</a:t>
            </a:r>
            <a:br>
              <a:rPr lang="en-US" dirty="0" smtClean="0"/>
            </a:br>
            <a:r>
              <a:rPr lang="en-US" dirty="0" smtClean="0"/>
              <a:t>Product Backlog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7.  Files can be uploaded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800" dirty="0" smtClean="0"/>
              <a:t>Acceptance Criteria:</a:t>
            </a:r>
          </a:p>
          <a:p>
            <a:pPr lvl="2"/>
            <a:r>
              <a:rPr lang="en-US" dirty="0" smtClean="0"/>
              <a:t>PDF or Word or image files can be uploaded</a:t>
            </a:r>
          </a:p>
          <a:p>
            <a:pPr lvl="2"/>
            <a:r>
              <a:rPr lang="en-US" dirty="0" smtClean="0"/>
              <a:t>Uploaded files will be displayed, along with a link to each file</a:t>
            </a:r>
          </a:p>
          <a:p>
            <a:pPr lvl="2"/>
            <a:r>
              <a:rPr lang="en-US" dirty="0" smtClean="0"/>
              <a:t>Files can be deleted by the user</a:t>
            </a:r>
          </a:p>
          <a:p>
            <a:pPr lvl="2"/>
            <a:r>
              <a:rPr lang="en-US" dirty="0" smtClean="0"/>
              <a:t>Users can upload multiple files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7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Mockup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take creative license with the visual details</a:t>
            </a:r>
          </a:p>
          <a:p>
            <a:r>
              <a:rPr lang="en-US" dirty="0" smtClean="0"/>
              <a:t>You may use Bootstrap or create your design/layout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60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1034" y="1390059"/>
            <a:ext cx="653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First: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20610" y="1390059"/>
            <a:ext cx="20429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15914" y="1390059"/>
            <a:ext cx="62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Last: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69458" y="1390059"/>
            <a:ext cx="20429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74522" y="2038296"/>
            <a:ext cx="76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Email: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20610" y="2038296"/>
            <a:ext cx="48917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0622" y="2829899"/>
            <a:ext cx="179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Preferred Phone: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20610" y="2829899"/>
            <a:ext cx="48917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20610" y="2373033"/>
            <a:ext cx="5708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If you are currently a Green River student, please use your @mail.greenriver.edu address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25356" y="3869587"/>
            <a:ext cx="3724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degree are you interested in?</a:t>
            </a:r>
          </a:p>
          <a:p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</a:t>
            </a:r>
            <a:r>
              <a:rPr lang="en-US" dirty="0">
                <a:sym typeface="Wingdings"/>
              </a:rPr>
              <a:t> </a:t>
            </a:r>
            <a:r>
              <a:rPr lang="en-US" dirty="0" smtClean="0"/>
              <a:t>Software Development</a:t>
            </a:r>
          </a:p>
          <a:p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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Network Administration &amp; Security</a:t>
            </a:r>
          </a:p>
          <a:p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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Undecided</a:t>
            </a:r>
            <a:endParaRPr lang="en-US" dirty="0"/>
          </a:p>
        </p:txBody>
      </p:sp>
      <p:sp>
        <p:nvSpPr>
          <p:cNvPr id="14" name="Line Callout 2 13"/>
          <p:cNvSpPr/>
          <p:nvPr/>
        </p:nvSpPr>
        <p:spPr>
          <a:xfrm>
            <a:off x="4691056" y="3569135"/>
            <a:ext cx="1725237" cy="1631044"/>
          </a:xfrm>
          <a:prstGeom prst="borderCallout2">
            <a:avLst>
              <a:gd name="adj1" fmla="val 50329"/>
              <a:gd name="adj2" fmla="val -243"/>
              <a:gd name="adj3" fmla="val 50329"/>
              <a:gd name="adj4" fmla="val -16343"/>
              <a:gd name="adj5" fmla="val 51598"/>
              <a:gd name="adj6" fmla="val -4634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 </a:t>
            </a:r>
            <a:r>
              <a:rPr lang="en-US" dirty="0" smtClean="0"/>
              <a:t>program information on hover.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16353" y="3710407"/>
            <a:ext cx="2200648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Deadlines:</a:t>
            </a:r>
          </a:p>
          <a:p>
            <a:endParaRPr lang="en-US" sz="1400" dirty="0"/>
          </a:p>
          <a:p>
            <a:r>
              <a:rPr lang="en-US" sz="1400" dirty="0" smtClean="0"/>
              <a:t>Fall quarter 		Aug 15</a:t>
            </a:r>
          </a:p>
          <a:p>
            <a:r>
              <a:rPr lang="en-US" sz="1400" dirty="0" smtClean="0"/>
              <a:t>Winter quarter 	Dec 15</a:t>
            </a:r>
          </a:p>
          <a:p>
            <a:r>
              <a:rPr lang="en-US" sz="1400" dirty="0" smtClean="0"/>
              <a:t>Spring quarter 	Mar 15</a:t>
            </a:r>
          </a:p>
          <a:p>
            <a:r>
              <a:rPr lang="en-US" sz="1400" dirty="0" smtClean="0"/>
              <a:t>Summer quarter 	June 1</a:t>
            </a:r>
            <a:endParaRPr lang="en-US" sz="1400" dirty="0"/>
          </a:p>
        </p:txBody>
      </p:sp>
      <p:sp>
        <p:nvSpPr>
          <p:cNvPr id="16" name="Rounded Rectangle 15">
            <a:hlinkClick r:id="" action="ppaction://hlinkshowjump?jump=nextslide"/>
          </p:cNvPr>
          <p:cNvSpPr/>
          <p:nvPr/>
        </p:nvSpPr>
        <p:spPr>
          <a:xfrm>
            <a:off x="3867715" y="5600329"/>
            <a:ext cx="1922306" cy="53063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5414" y="3710407"/>
            <a:ext cx="3922892" cy="1611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66024" y="325996"/>
            <a:ext cx="1977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Contact Info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751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545</Words>
  <Application>Microsoft Macintosh PowerPoint</Application>
  <PresentationFormat>On-screen Show (4:3)</PresentationFormat>
  <Paragraphs>170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Online BAS Application Product Backlog</vt:lpstr>
      <vt:lpstr>Online BAS Application Product Backlog</vt:lpstr>
      <vt:lpstr>Online BAS Application Product Backlog</vt:lpstr>
      <vt:lpstr>Online BAS Application Product Backlog</vt:lpstr>
      <vt:lpstr>Online BAS Application Product Backlog</vt:lpstr>
      <vt:lpstr>Online BAS Application Product Backlog</vt:lpstr>
      <vt:lpstr>Online BAS Application Product Backlog</vt:lpstr>
      <vt:lpstr>The Mockup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GREEN RIVER COMMUNITY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TINA OSTRANDER</dc:creator>
  <cp:lastModifiedBy>TINA OSTRANDER</cp:lastModifiedBy>
  <cp:revision>11</cp:revision>
  <dcterms:created xsi:type="dcterms:W3CDTF">2015-01-16T22:55:27Z</dcterms:created>
  <dcterms:modified xsi:type="dcterms:W3CDTF">2015-01-17T02:21:25Z</dcterms:modified>
</cp:coreProperties>
</file>