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1" r:id="rId3"/>
    <p:sldId id="257" r:id="rId4"/>
    <p:sldId id="265" r:id="rId5"/>
    <p:sldId id="258" r:id="rId6"/>
    <p:sldId id="259" r:id="rId7"/>
    <p:sldId id="261" r:id="rId8"/>
    <p:sldId id="263" r:id="rId9"/>
    <p:sldId id="264" r:id="rId10"/>
    <p:sldId id="266" r:id="rId11"/>
    <p:sldId id="267" r:id="rId12"/>
    <p:sldId id="293" r:id="rId13"/>
    <p:sldId id="281" r:id="rId14"/>
    <p:sldId id="268" r:id="rId15"/>
    <p:sldId id="269" r:id="rId16"/>
    <p:sldId id="270" r:id="rId17"/>
    <p:sldId id="271" r:id="rId18"/>
    <p:sldId id="260" r:id="rId19"/>
    <p:sldId id="282" r:id="rId20"/>
    <p:sldId id="272" r:id="rId21"/>
    <p:sldId id="273" r:id="rId22"/>
    <p:sldId id="274" r:id="rId23"/>
    <p:sldId id="275" r:id="rId24"/>
    <p:sldId id="283" r:id="rId25"/>
    <p:sldId id="276" r:id="rId26"/>
    <p:sldId id="284" r:id="rId27"/>
    <p:sldId id="292" r:id="rId28"/>
    <p:sldId id="279" r:id="rId29"/>
    <p:sldId id="280" r:id="rId30"/>
    <p:sldId id="29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79" autoAdjust="0"/>
  </p:normalViewPr>
  <p:slideViewPr>
    <p:cSldViewPr>
      <p:cViewPr>
        <p:scale>
          <a:sx n="139" d="100"/>
          <a:sy n="139" d="100"/>
        </p:scale>
        <p:origin x="-424" y="-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5AE6-B927-CF42-B1DA-9F1D0D2FF33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F6C21-8BF2-F248-9B96-FFD12423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7368A-0FF9-42FE-A342-42BF93D0F34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9C228-CEBC-4990-ACC8-718EF89B9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3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projects.nuttnet.net/hummingbird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is not interpreted</a:t>
            </a:r>
            <a:r>
              <a:rPr lang="en-US" baseline="0" dirty="0" smtClean="0"/>
              <a:t> which makes it faster and not loosely typed, which makes it less error prone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9C228-CEBC-4990-ACC8-718EF89B9D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request spawns a new thread, taking</a:t>
            </a:r>
            <a:r>
              <a:rPr lang="en-US" baseline="0" dirty="0" smtClean="0"/>
              <a:t> up server RAM and eventually maxing out RAM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9C228-CEBC-4990-ACC8-718EF89B9D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9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operates on a</a:t>
            </a:r>
            <a:r>
              <a:rPr lang="en-US" baseline="0" dirty="0" smtClean="0"/>
              <a:t> single thread, using non-blocking I/O calls</a:t>
            </a:r>
          </a:p>
          <a:p>
            <a:r>
              <a:rPr lang="en-US" baseline="0" dirty="0" smtClean="0"/>
              <a:t>Can support tens of thousands of simultaneous connections</a:t>
            </a:r>
          </a:p>
          <a:p>
            <a:r>
              <a:rPr lang="en-US" baseline="0" dirty="0" smtClean="0"/>
              <a:t>Not good for heavy computations, which can choke the single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9C228-CEBC-4990-ACC8-718EF89B9D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Hummingbird</a:t>
            </a:r>
            <a:r>
              <a:rPr lang="en-US" dirty="0" smtClean="0"/>
              <a:t>, which tracks website visitors and visualizes their 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9C228-CEBC-4990-ACC8-718EF89B9D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9C228-CEBC-4990-ACC8-718EF89B9D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9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B73-9883-1A4A-9210-3A968570C8C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2BBB73-9883-1A4A-9210-3A968570C8C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2BBB73-9883-1A4A-9210-3A968570C8C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B73-9883-1A4A-9210-3A968570C8C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2BBB73-9883-1A4A-9210-3A968570C8C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1793-3402-B34B-A528-43AEDF40C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685800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7610476" cy="4132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2BBB73-9883-1A4A-9210-3A968570C8C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nodejs.or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ina.greenrivertech.net/328/aws/aws-instance.pdf" TargetMode="External"/><Relationship Id="rId4" Type="http://schemas.openxmlformats.org/officeDocument/2006/relationships/hyperlink" Target="http://tina.greenrivertech.net/328/aws/aws-connect.pdf" TargetMode="External"/><Relationship Id="rId5" Type="http://schemas.openxmlformats.org/officeDocument/2006/relationships/hyperlink" Target="http://tina.greenrivertech.net/328/aws/aws-git-node.pdf" TargetMode="External"/><Relationship Id="rId6" Type="http://schemas.openxmlformats.org/officeDocument/2006/relationships/hyperlink" Target="http://tina.greenrivertech.net/328/aws/aws-stop-start.pdf" TargetMode="External"/><Relationship Id="rId7" Type="http://schemas.openxmlformats.org/officeDocument/2006/relationships/hyperlink" Target="http://tina.greenrivertech.net/328/aws/aws-upload.pdf" TargetMode="External"/><Relationship Id="rId8" Type="http://schemas.openxmlformats.org/officeDocument/2006/relationships/hyperlink" Target="http://tina.greenrivertech.net/328/aws/aws-security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aws/aws-account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pmjs.or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chalabs.org/connect/" TargetMode="External"/><Relationship Id="rId4" Type="http://schemas.openxmlformats.org/officeDocument/2006/relationships/hyperlink" Target="http://jade-lang.com/" TargetMode="External"/><Relationship Id="rId5" Type="http://schemas.openxmlformats.org/officeDocument/2006/relationships/hyperlink" Target="https://npmjs.org/package/mongodb" TargetMode="External"/><Relationship Id="rId6" Type="http://schemas.openxmlformats.org/officeDocument/2006/relationships/hyperlink" Target="https://npmjs.org/package/undersco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pressjs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165-140-143.compute-1.amazonaws.com:8080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nuttnet.net/hummingbird/" TargetMode="External"/><Relationship Id="rId4" Type="http://schemas.openxmlformats.org/officeDocument/2006/relationships/hyperlink" Target="https://github.com/joyent/node/wiki/projects,-applications,-and-companies-using-n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1"/>
            <a:ext cx="7772400" cy="4571999"/>
          </a:xfrm>
        </p:spPr>
        <p:txBody>
          <a:bodyPr/>
          <a:lstStyle/>
          <a:p>
            <a:r>
              <a:rPr lang="en-US" sz="7200" dirty="0" err="1" smtClean="0"/>
              <a:t>Node.js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1"/>
            <a:ext cx="68580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328</a:t>
            </a:r>
          </a:p>
          <a:p>
            <a:r>
              <a:rPr lang="en-US" dirty="0" smtClean="0"/>
              <a:t>Tina Ostrander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4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Getting </a:t>
            </a:r>
            <a:r>
              <a:rPr lang="en-US" dirty="0" err="1" smtClean="0"/>
              <a:t>Node.js</a:t>
            </a:r>
            <a:r>
              <a:rPr lang="en-US" dirty="0" smtClean="0"/>
              <a:t> on your local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55570"/>
            <a:ext cx="6629400" cy="41214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424" y="1981200"/>
            <a:ext cx="3990976" cy="27431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Visit </a:t>
            </a:r>
            <a:r>
              <a:rPr lang="en-US" dirty="0" err="1" smtClean="0">
                <a:hlinkClick r:id="rId3"/>
              </a:rPr>
              <a:t>nodejs.org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>
                <a:hlinkClick r:id="rId3"/>
              </a:rPr>
              <a:t>Windows and OS X</a:t>
            </a:r>
            <a:endParaRPr lang="en-US" dirty="0" smtClean="0"/>
          </a:p>
          <a:p>
            <a:pPr lvl="1"/>
            <a:r>
              <a:rPr lang="en-US" dirty="0" smtClean="0"/>
              <a:t>INSTALL button</a:t>
            </a:r>
          </a:p>
          <a:p>
            <a:r>
              <a:rPr lang="en-US" dirty="0" smtClean="0"/>
              <a:t>For Linux</a:t>
            </a:r>
          </a:p>
          <a:p>
            <a:pPr lvl="1"/>
            <a:r>
              <a:rPr lang="en-US" dirty="0" smtClean="0"/>
              <a:t>Use a package manager</a:t>
            </a:r>
          </a:p>
          <a:p>
            <a:pPr lvl="1"/>
            <a:r>
              <a:rPr lang="en-US" dirty="0" smtClean="0"/>
              <a:t>Run as root</a:t>
            </a:r>
          </a:p>
        </p:txBody>
      </p:sp>
    </p:spTree>
    <p:extLst>
      <p:ext uri="{BB962C8B-B14F-4D97-AF65-F5344CB8AC3E}">
        <p14:creationId xmlns:p14="http://schemas.microsoft.com/office/powerpoint/2010/main" val="20655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\Program Files\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OS X and Linux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1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a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162800" cy="4132729"/>
          </a:xfrm>
        </p:spPr>
        <p:txBody>
          <a:bodyPr/>
          <a:lstStyle/>
          <a:p>
            <a:r>
              <a:rPr lang="en-US" dirty="0" smtClean="0"/>
              <a:t>We will install and run </a:t>
            </a:r>
            <a:r>
              <a:rPr lang="en-US" dirty="0" err="1" smtClean="0"/>
              <a:t>Node.js</a:t>
            </a:r>
            <a:r>
              <a:rPr lang="en-US" dirty="0"/>
              <a:t> </a:t>
            </a:r>
            <a:r>
              <a:rPr lang="en-US" dirty="0" smtClean="0"/>
              <a:t>on a </a:t>
            </a:r>
            <a:r>
              <a:rPr lang="en-US" dirty="0"/>
              <a:t>v</a:t>
            </a:r>
            <a:r>
              <a:rPr lang="en-US" dirty="0" smtClean="0"/>
              <a:t>irtual machine – the </a:t>
            </a:r>
            <a:r>
              <a:rPr lang="en-US" i="1" dirty="0" smtClean="0"/>
              <a:t>guest</a:t>
            </a:r>
            <a:endParaRPr lang="en-US" dirty="0" smtClean="0"/>
          </a:p>
          <a:p>
            <a:r>
              <a:rPr lang="en-US" dirty="0" smtClean="0"/>
              <a:t>Our local computer – the </a:t>
            </a:r>
            <a:r>
              <a:rPr lang="en-US" i="1" dirty="0" smtClean="0"/>
              <a:t>host </a:t>
            </a:r>
            <a:r>
              <a:rPr lang="en-US" dirty="0" smtClean="0"/>
              <a:t>– will run the </a:t>
            </a:r>
            <a:r>
              <a:rPr lang="en-US" dirty="0" err="1" smtClean="0"/>
              <a:t>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Node on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Create an AWS </a:t>
            </a:r>
            <a:r>
              <a:rPr lang="en-US" dirty="0" smtClean="0">
                <a:hlinkClick r:id="rId2"/>
              </a:rPr>
              <a:t>account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Create </a:t>
            </a:r>
            <a:r>
              <a:rPr lang="en-US" dirty="0">
                <a:hlinkClick r:id="rId3"/>
              </a:rPr>
              <a:t>a server </a:t>
            </a:r>
            <a:r>
              <a:rPr lang="en-US" dirty="0" smtClean="0">
                <a:hlinkClick r:id="rId3"/>
              </a:rPr>
              <a:t>instance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Connect </a:t>
            </a:r>
            <a:r>
              <a:rPr lang="en-US" dirty="0">
                <a:hlinkClick r:id="rId4"/>
              </a:rPr>
              <a:t>to your </a:t>
            </a:r>
            <a:r>
              <a:rPr lang="en-US" dirty="0" smtClean="0">
                <a:hlinkClick r:id="rId4"/>
              </a:rPr>
              <a:t>instance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Installing </a:t>
            </a:r>
            <a:r>
              <a:rPr lang="en-US" dirty="0">
                <a:hlinkClick r:id="rId5"/>
              </a:rPr>
              <a:t>Git and </a:t>
            </a:r>
            <a:r>
              <a:rPr lang="en-US" dirty="0" smtClean="0">
                <a:hlinkClick r:id="rId5"/>
              </a:rPr>
              <a:t>Node.js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Stopping </a:t>
            </a:r>
            <a:r>
              <a:rPr lang="en-US" dirty="0">
                <a:hlinkClick r:id="rId6"/>
              </a:rPr>
              <a:t>and starting your </a:t>
            </a:r>
            <a:r>
              <a:rPr lang="en-US" dirty="0" smtClean="0">
                <a:hlinkClick r:id="rId6"/>
              </a:rPr>
              <a:t>instance</a:t>
            </a:r>
            <a:endParaRPr lang="en-US" dirty="0" smtClean="0"/>
          </a:p>
          <a:p>
            <a:r>
              <a:rPr lang="en-US" dirty="0">
                <a:hlinkClick r:id="rId7"/>
              </a:rPr>
              <a:t>Upload files to your AWS </a:t>
            </a:r>
            <a:r>
              <a:rPr lang="en-US" dirty="0" smtClean="0">
                <a:hlinkClick r:id="rId7"/>
              </a:rPr>
              <a:t>server</a:t>
            </a:r>
            <a:endParaRPr lang="en-US" dirty="0" smtClean="0"/>
          </a:p>
          <a:p>
            <a:r>
              <a:rPr lang="en-US" dirty="0">
                <a:hlinkClick r:id="rId8"/>
              </a:rPr>
              <a:t>Configure security on your AWS server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685800"/>
            <a:ext cx="8913813" cy="914400"/>
          </a:xfrm>
        </p:spPr>
        <p:txBody>
          <a:bodyPr/>
          <a:lstStyle/>
          <a:p>
            <a:r>
              <a:rPr lang="en-US" dirty="0" smtClean="0"/>
              <a:t>Hello World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25271"/>
            <a:ext cx="8143876" cy="4132729"/>
          </a:xfrm>
        </p:spPr>
        <p:txBody>
          <a:bodyPr/>
          <a:lstStyle/>
          <a:p>
            <a:r>
              <a:rPr lang="en-US" dirty="0"/>
              <a:t>Open a terminal window</a:t>
            </a:r>
          </a:p>
          <a:p>
            <a:pPr lvl="1"/>
            <a:r>
              <a:rPr lang="en-US" dirty="0"/>
              <a:t>On Mac:</a:t>
            </a:r>
            <a:r>
              <a:rPr lang="en-US" dirty="0">
                <a:sym typeface="Wingdings"/>
              </a:rPr>
              <a:t> Terminal</a:t>
            </a:r>
          </a:p>
          <a:p>
            <a:pPr lvl="1"/>
            <a:r>
              <a:rPr lang="en-US" dirty="0">
                <a:sym typeface="Wingdings"/>
              </a:rPr>
              <a:t>On a P.C.: Start  </a:t>
            </a:r>
            <a:r>
              <a:rPr lang="en-US" dirty="0" err="1" smtClean="0">
                <a:sym typeface="Wingdings"/>
              </a:rPr>
              <a:t>cmd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If you're on AWS, connect to the server</a:t>
            </a:r>
          </a:p>
          <a:p>
            <a:r>
              <a:rPr lang="en-US" b="1" dirty="0" smtClean="0"/>
              <a:t>node </a:t>
            </a:r>
            <a:r>
              <a:rPr lang="en-US" dirty="0" smtClean="0"/>
              <a:t>command launches the read-execute-print-loop (REPL)</a:t>
            </a:r>
          </a:p>
          <a:p>
            <a:r>
              <a:rPr lang="en-US" dirty="0" smtClean="0"/>
              <a:t>Execute a statement and display the result</a:t>
            </a:r>
          </a:p>
          <a:p>
            <a:r>
              <a:rPr lang="en-US" dirty="0" smtClean="0"/>
              <a:t>Use ctrl + d to exit the 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838200"/>
            <a:ext cx="4914900" cy="191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0400" y="2819400"/>
            <a:ext cx="13716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console.log</a:t>
            </a:r>
            <a:r>
              <a:rPr lang="en-US" sz="1600" dirty="0" smtClean="0"/>
              <a:t> returns </a:t>
            </a:r>
            <a:r>
              <a:rPr lang="en-US" sz="1600" i="1" dirty="0" smtClean="0"/>
              <a:t>undefined</a:t>
            </a:r>
            <a:endParaRPr lang="en-US" sz="1600" i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181600" y="2209800"/>
            <a:ext cx="1828800" cy="1025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filename, node executes the script</a:t>
            </a:r>
          </a:p>
          <a:p>
            <a:r>
              <a:rPr lang="en-US" dirty="0" smtClean="0"/>
              <a:t>Make sure you're in the directory that contains the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05200"/>
            <a:ext cx="45720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294" y="5678269"/>
            <a:ext cx="295510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$ node </a:t>
            </a:r>
            <a:r>
              <a:rPr lang="en-US" dirty="0" err="1">
                <a:latin typeface="Courier New"/>
                <a:cs typeface="Courier New"/>
              </a:rPr>
              <a:t>HelloWorld.js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Hello World</a:t>
            </a:r>
            <a:r>
              <a:rPr lang="en-US" dirty="0" smtClean="0">
                <a:latin typeface="Courier New"/>
                <a:cs typeface="Courier New"/>
              </a:rPr>
              <a:t>!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4969694" y="5068669"/>
            <a:ext cx="944153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2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Packages and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comes with a core set of packages</a:t>
            </a:r>
          </a:p>
          <a:p>
            <a:r>
              <a:rPr lang="en-US" dirty="0" smtClean="0"/>
              <a:t>Packages contain modules</a:t>
            </a:r>
          </a:p>
          <a:p>
            <a:r>
              <a:rPr lang="en-US" dirty="0" smtClean="0"/>
              <a:t>Packages are </a:t>
            </a:r>
            <a:r>
              <a:rPr lang="en-US" i="1" dirty="0" smtClean="0"/>
              <a:t>installed</a:t>
            </a:r>
            <a:endParaRPr lang="en-US" dirty="0" smtClean="0"/>
          </a:p>
          <a:p>
            <a:r>
              <a:rPr lang="en-US" dirty="0" smtClean="0"/>
              <a:t>Programs use a </a:t>
            </a:r>
            <a:r>
              <a:rPr lang="en-US" i="1" dirty="0" smtClean="0"/>
              <a:t>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419600"/>
            <a:ext cx="1676400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 smtClean="0"/>
              <a:t>Fundamentals</a:t>
            </a:r>
          </a:p>
          <a:p>
            <a:r>
              <a:rPr lang="en-US" sz="1600" dirty="0" err="1" smtClean="0"/>
              <a:t>Globals</a:t>
            </a:r>
            <a:endParaRPr lang="en-US" sz="1600" dirty="0" smtClean="0"/>
          </a:p>
          <a:p>
            <a:r>
              <a:rPr lang="en-US" sz="1600" dirty="0" smtClean="0"/>
              <a:t>STDIO</a:t>
            </a:r>
          </a:p>
          <a:p>
            <a:r>
              <a:rPr lang="en-US" sz="1600" dirty="0" smtClean="0"/>
              <a:t>Timers</a:t>
            </a:r>
          </a:p>
          <a:p>
            <a:r>
              <a:rPr lang="en-US" sz="1600" dirty="0" smtClean="0"/>
              <a:t>Events</a:t>
            </a:r>
          </a:p>
          <a:p>
            <a:r>
              <a:rPr lang="en-US" sz="1600" dirty="0" smtClean="0"/>
              <a:t>Streams</a:t>
            </a:r>
          </a:p>
          <a:p>
            <a:r>
              <a:rPr lang="en-US" sz="1600" dirty="0" smtClean="0"/>
              <a:t>Buffers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114800"/>
            <a:ext cx="213360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 smtClean="0"/>
              <a:t>File System I/O</a:t>
            </a:r>
          </a:p>
          <a:p>
            <a:r>
              <a:rPr lang="en-US" sz="1600" dirty="0" smtClean="0"/>
              <a:t>File System</a:t>
            </a:r>
          </a:p>
          <a:p>
            <a:r>
              <a:rPr lang="en-US" sz="1600" dirty="0" smtClean="0"/>
              <a:t>Path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660468"/>
            <a:ext cx="16764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 err="1" smtClean="0"/>
              <a:t>Misc</a:t>
            </a:r>
            <a:endParaRPr lang="en-US" sz="1600" b="1" u="sng" dirty="0" smtClean="0"/>
          </a:p>
          <a:p>
            <a:r>
              <a:rPr lang="en-US" sz="1600" dirty="0" smtClean="0"/>
              <a:t>Crypto</a:t>
            </a:r>
          </a:p>
          <a:p>
            <a:r>
              <a:rPr lang="en-US" sz="1600" dirty="0" smtClean="0"/>
              <a:t>TLS/SSL</a:t>
            </a:r>
          </a:p>
          <a:p>
            <a:r>
              <a:rPr lang="en-US" sz="1600" dirty="0" smtClean="0"/>
              <a:t>String Decoder</a:t>
            </a:r>
          </a:p>
          <a:p>
            <a:r>
              <a:rPr lang="en-US" sz="1600" dirty="0" smtClean="0"/>
              <a:t>ZLIB</a:t>
            </a:r>
          </a:p>
          <a:p>
            <a:r>
              <a:rPr lang="en-US" sz="1600" dirty="0" smtClean="0"/>
              <a:t>OS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4419600"/>
            <a:ext cx="1676400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 smtClean="0"/>
              <a:t>Network I/O</a:t>
            </a:r>
          </a:p>
          <a:p>
            <a:r>
              <a:rPr lang="en-US" sz="1600" dirty="0" smtClean="0"/>
              <a:t>HTTP</a:t>
            </a:r>
          </a:p>
          <a:p>
            <a:r>
              <a:rPr lang="en-US" sz="1600" dirty="0" smtClean="0"/>
              <a:t>HTTPS</a:t>
            </a:r>
          </a:p>
          <a:p>
            <a:r>
              <a:rPr lang="en-US" sz="1600" dirty="0" smtClean="0"/>
              <a:t>URL</a:t>
            </a:r>
          </a:p>
          <a:p>
            <a:r>
              <a:rPr lang="en-US" sz="1600" dirty="0" smtClean="0"/>
              <a:t>Query Strings</a:t>
            </a:r>
          </a:p>
          <a:p>
            <a:r>
              <a:rPr lang="en-US" sz="1600" dirty="0" smtClean="0"/>
              <a:t>Net</a:t>
            </a:r>
          </a:p>
          <a:p>
            <a:r>
              <a:rPr lang="en-US" sz="1600" dirty="0" smtClean="0"/>
              <a:t>DNS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5151080"/>
            <a:ext cx="21336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 smtClean="0"/>
              <a:t>Testing/Debugging</a:t>
            </a:r>
          </a:p>
          <a:p>
            <a:r>
              <a:rPr lang="en-US" sz="1600" dirty="0" smtClean="0"/>
              <a:t>Assertion Testing</a:t>
            </a:r>
          </a:p>
          <a:p>
            <a:r>
              <a:rPr lang="en-US" sz="1600" dirty="0" smtClean="0"/>
              <a:t>Debugger</a:t>
            </a:r>
          </a:p>
          <a:p>
            <a:r>
              <a:rPr lang="en-US" sz="1600" dirty="0" smtClean="0"/>
              <a:t>Utilities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77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Node Package Manager (NPM)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install packages</a:t>
            </a:r>
          </a:p>
          <a:p>
            <a:r>
              <a:rPr lang="en-US" dirty="0" smtClean="0"/>
              <a:t>Packages are loaded from </a:t>
            </a:r>
            <a:r>
              <a:rPr lang="en-US" dirty="0" smtClean="0">
                <a:hlinkClick r:id="rId2"/>
              </a:rPr>
              <a:t>http://npmjs.org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&lt;package&gt;[@version] [-g] [--save]</a:t>
            </a:r>
          </a:p>
          <a:p>
            <a:r>
              <a:rPr lang="en-US" dirty="0" smtClean="0"/>
              <a:t>Packages installed globally are used across projects</a:t>
            </a:r>
          </a:p>
          <a:p>
            <a:r>
              <a:rPr lang="en-US" dirty="0" smtClean="0"/>
              <a:t>Packages installed locally are part of a particular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8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Few Popular NPM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Express </a:t>
            </a:r>
            <a:r>
              <a:rPr lang="en-US" dirty="0" smtClean="0"/>
              <a:t>- Used for developing web applications</a:t>
            </a:r>
          </a:p>
          <a:p>
            <a:r>
              <a:rPr lang="en-US" dirty="0" smtClean="0">
                <a:hlinkClick r:id="rId3"/>
              </a:rPr>
              <a:t>Connect </a:t>
            </a:r>
            <a:r>
              <a:rPr lang="en-US" dirty="0" smtClean="0"/>
              <a:t>- A foundation for Express</a:t>
            </a:r>
          </a:p>
          <a:p>
            <a:r>
              <a:rPr lang="en-US" dirty="0" smtClean="0">
                <a:hlinkClick r:id="rId4"/>
              </a:rPr>
              <a:t>Jade </a:t>
            </a:r>
            <a:r>
              <a:rPr lang="en-US" dirty="0" smtClean="0"/>
              <a:t>- A </a:t>
            </a:r>
            <a:r>
              <a:rPr lang="en-US" dirty="0" err="1" smtClean="0"/>
              <a:t>templating</a:t>
            </a:r>
            <a:r>
              <a:rPr lang="en-US" dirty="0" smtClean="0"/>
              <a:t> engine used in Express</a:t>
            </a:r>
          </a:p>
          <a:p>
            <a:r>
              <a:rPr lang="en-US" dirty="0" smtClean="0">
                <a:hlinkClick r:id="rId5"/>
              </a:rPr>
              <a:t>Mongo </a:t>
            </a:r>
            <a:r>
              <a:rPr lang="en-US" dirty="0" smtClean="0"/>
              <a:t>– Used to interface with </a:t>
            </a:r>
            <a:r>
              <a:rPr lang="en-US" dirty="0" err="1" smtClean="0"/>
              <a:t>MongoDB</a:t>
            </a:r>
            <a:r>
              <a:rPr lang="en-US" dirty="0" smtClean="0"/>
              <a:t> databases</a:t>
            </a:r>
          </a:p>
          <a:p>
            <a:r>
              <a:rPr lang="en-US" dirty="0" smtClean="0">
                <a:hlinkClick r:id="rId6"/>
              </a:rPr>
              <a:t>Underscore </a:t>
            </a:r>
            <a:r>
              <a:rPr lang="en-US" dirty="0" smtClean="0"/>
              <a:t>– A utility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3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Ready, Set,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 called </a:t>
            </a:r>
            <a:r>
              <a:rPr lang="en-US" dirty="0" err="1" smtClean="0"/>
              <a:t>flightProject</a:t>
            </a:r>
            <a:endParaRPr lang="en-US" dirty="0" smtClean="0"/>
          </a:p>
          <a:p>
            <a:r>
              <a:rPr lang="en-US" dirty="0" smtClean="0"/>
              <a:t>Change to the project1 </a:t>
            </a:r>
            <a:r>
              <a:rPr lang="en-US" dirty="0" err="1" smtClean="0"/>
              <a:t>flightProject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657600"/>
            <a:ext cx="24384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s-IS" b="1" dirty="0" smtClean="0"/>
              <a:t>$ </a:t>
            </a:r>
            <a:r>
              <a:rPr lang="is-IS" b="1" dirty="0"/>
              <a:t>mkdir </a:t>
            </a:r>
            <a:r>
              <a:rPr lang="en-US" b="1" dirty="0" err="1" smtClean="0"/>
              <a:t>flightProject</a:t>
            </a:r>
            <a:endParaRPr lang="is-IS" b="1" dirty="0"/>
          </a:p>
          <a:p>
            <a:r>
              <a:rPr lang="cs-CZ" b="1" dirty="0" smtClean="0"/>
              <a:t>$ </a:t>
            </a:r>
            <a:r>
              <a:rPr lang="cs-CZ" b="1" dirty="0"/>
              <a:t>cd </a:t>
            </a:r>
            <a:r>
              <a:rPr lang="en-US" b="1" dirty="0" err="1" smtClean="0"/>
              <a:t>flightProject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044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19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391400" cy="4132729"/>
          </a:xfrm>
        </p:spPr>
        <p:txBody>
          <a:bodyPr/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b="1" dirty="0" smtClean="0"/>
              <a:t>gulp</a:t>
            </a:r>
            <a:r>
              <a:rPr lang="en-US" dirty="0" smtClean="0"/>
              <a:t> </a:t>
            </a:r>
            <a:r>
              <a:rPr lang="en-US" dirty="0"/>
              <a:t>is an automation tool used across </a:t>
            </a:r>
            <a:r>
              <a:rPr lang="en-US" dirty="0" smtClean="0"/>
              <a:t>projects, so we will install it globally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b="1" dirty="0" smtClean="0"/>
              <a:t>node-</a:t>
            </a:r>
            <a:r>
              <a:rPr lang="en-US" b="1" dirty="0" err="1" smtClean="0"/>
              <a:t>uuid</a:t>
            </a:r>
            <a:r>
              <a:rPr lang="en-US" b="1" dirty="0" smtClean="0"/>
              <a:t> </a:t>
            </a:r>
            <a:r>
              <a:rPr lang="en-US" dirty="0" smtClean="0"/>
              <a:t>is used to generate unique IDs, and it will be used locally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3932872"/>
            <a:ext cx="4495800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dirty="0"/>
              <a:t>$ 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npm</a:t>
            </a:r>
            <a:r>
              <a:rPr lang="en-US" b="1" dirty="0" smtClean="0"/>
              <a:t> </a:t>
            </a:r>
            <a:r>
              <a:rPr lang="en-US" b="1" dirty="0"/>
              <a:t>install gulp –</a:t>
            </a:r>
            <a:r>
              <a:rPr lang="en-US" b="1" dirty="0" smtClean="0"/>
              <a:t>g</a:t>
            </a:r>
          </a:p>
          <a:p>
            <a:r>
              <a:rPr lang="en-US" b="1" dirty="0" smtClean="0"/>
              <a:t>$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config</a:t>
            </a:r>
            <a:r>
              <a:rPr lang="en-US" b="1" dirty="0"/>
              <a:t> get prefix</a:t>
            </a:r>
          </a:p>
          <a:p>
            <a:pPr marL="0" lvl="1"/>
            <a:r>
              <a:rPr lang="en-US" b="1" dirty="0"/>
              <a:t>$ </a:t>
            </a:r>
            <a:r>
              <a:rPr lang="en-US" b="1" dirty="0" err="1"/>
              <a:t>npm</a:t>
            </a:r>
            <a:r>
              <a:rPr lang="en-US" b="1" dirty="0"/>
              <a:t> install node-</a:t>
            </a:r>
            <a:r>
              <a:rPr lang="en-US" b="1" dirty="0" err="1" smtClean="0"/>
              <a:t>uuid</a:t>
            </a:r>
            <a:endParaRPr lang="en-US" b="1" dirty="0" smtClean="0"/>
          </a:p>
          <a:p>
            <a:pPr marL="0" lvl="1"/>
            <a:r>
              <a:rPr lang="en-US" b="1" dirty="0" smtClean="0"/>
              <a:t>$ </a:t>
            </a:r>
            <a:r>
              <a:rPr lang="en-US" b="1" dirty="0" err="1" smtClean="0"/>
              <a:t>npm</a:t>
            </a:r>
            <a:r>
              <a:rPr lang="en-US" b="1" dirty="0" smtClean="0"/>
              <a:t> update node-</a:t>
            </a:r>
            <a:r>
              <a:rPr lang="en-US" b="1" dirty="0" err="1" smtClean="0"/>
              <a:t>uuid</a:t>
            </a:r>
            <a:endParaRPr lang="en-US" b="1" dirty="0" smtClean="0"/>
          </a:p>
          <a:p>
            <a:r>
              <a:rPr lang="en-US" b="1" dirty="0" smtClean="0"/>
              <a:t>$ </a:t>
            </a:r>
            <a:r>
              <a:rPr lang="en-US" b="1" dirty="0" err="1" smtClean="0"/>
              <a:t>npm</a:t>
            </a:r>
            <a:r>
              <a:rPr lang="en-US" b="1" dirty="0" smtClean="0"/>
              <a:t> uninstall node-</a:t>
            </a:r>
            <a:r>
              <a:rPr lang="en-US" b="1" dirty="0" err="1" smtClean="0"/>
              <a:t>uuid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0" y="3429000"/>
            <a:ext cx="162962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 as admin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5075977" y="3613666"/>
            <a:ext cx="1020023" cy="535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4343400"/>
            <a:ext cx="21336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location of global packages bin directory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00599" y="4419600"/>
            <a:ext cx="1371600" cy="256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5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981200"/>
            <a:ext cx="7610476" cy="4132729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is a </a:t>
            </a:r>
            <a:r>
              <a:rPr lang="en-US" dirty="0" err="1" smtClean="0"/>
              <a:t>json</a:t>
            </a:r>
            <a:r>
              <a:rPr lang="en-US" dirty="0" smtClean="0"/>
              <a:t> file that defines a project</a:t>
            </a:r>
          </a:p>
          <a:p>
            <a:r>
              <a:rPr lang="en-US" dirty="0" smtClean="0"/>
              <a:t>can be shipped with the project</a:t>
            </a:r>
          </a:p>
          <a:p>
            <a:pPr lvl="1"/>
            <a:r>
              <a:rPr lang="en-US" dirty="0" smtClean="0"/>
              <a:t>modules can be installed on the other end</a:t>
            </a:r>
          </a:p>
          <a:p>
            <a:r>
              <a:rPr lang="en-US" dirty="0" smtClean="0"/>
              <a:t>must be created manually</a:t>
            </a:r>
          </a:p>
          <a:p>
            <a:r>
              <a:rPr lang="en-US" dirty="0" smtClean="0"/>
              <a:t>local packages are defined in "dependencies"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4495800"/>
            <a:ext cx="4114800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 marL="0" lvl="1"/>
            <a:r>
              <a:rPr lang="en-US" b="1" dirty="0">
                <a:latin typeface="Courier New"/>
                <a:cs typeface="Courier New"/>
              </a:rPr>
              <a:t>  "name": "Flights",</a:t>
            </a:r>
          </a:p>
          <a:p>
            <a:pPr marL="0" lvl="1"/>
            <a:r>
              <a:rPr lang="en-US" b="1" dirty="0">
                <a:latin typeface="Courier New"/>
                <a:cs typeface="Courier New"/>
              </a:rPr>
              <a:t>  "version": "0.1.0",</a:t>
            </a:r>
          </a:p>
          <a:p>
            <a:pPr marL="0" lvl="1"/>
            <a:r>
              <a:rPr lang="en-US" b="1" dirty="0">
                <a:latin typeface="Courier New"/>
                <a:cs typeface="Courier New"/>
              </a:rPr>
              <a:t>  "dependencies": {</a:t>
            </a:r>
          </a:p>
          <a:p>
            <a:pPr marL="0" lvl="1"/>
            <a:r>
              <a:rPr lang="en-US" b="1" dirty="0">
                <a:latin typeface="Courier New"/>
                <a:cs typeface="Courier New"/>
              </a:rPr>
              <a:t>    "node-</a:t>
            </a:r>
            <a:r>
              <a:rPr lang="en-US" b="1" dirty="0" err="1">
                <a:latin typeface="Courier New"/>
                <a:cs typeface="Courier New"/>
              </a:rPr>
              <a:t>uuid</a:t>
            </a:r>
            <a:r>
              <a:rPr lang="en-US" b="1" dirty="0">
                <a:latin typeface="Courier New"/>
                <a:cs typeface="Courier New"/>
              </a:rPr>
              <a:t>": "^1.4.1"</a:t>
            </a:r>
          </a:p>
          <a:p>
            <a:pPr marL="0" lvl="1"/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  <a:p>
            <a:pPr marL="0" lvl="1"/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4876800"/>
            <a:ext cx="21336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a </a:t>
            </a:r>
            <a:r>
              <a:rPr lang="en-US" dirty="0" err="1" smtClean="0"/>
              <a:t>json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9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610476" cy="4132729"/>
          </a:xfrm>
        </p:spPr>
        <p:txBody>
          <a:bodyPr>
            <a:normAutofit/>
          </a:bodyPr>
          <a:lstStyle/>
          <a:p>
            <a:r>
              <a:rPr lang="en-US" dirty="0" smtClean="0"/>
              <a:t>name </a:t>
            </a:r>
            <a:r>
              <a:rPr lang="en-US" dirty="0"/>
              <a:t>and version properties are mandatory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ersion must be valid </a:t>
            </a:r>
            <a:r>
              <a:rPr lang="en-US" i="1" dirty="0" err="1" smtClean="0"/>
              <a:t>semver</a:t>
            </a:r>
            <a:r>
              <a:rPr lang="en-US" i="1" dirty="0" smtClean="0"/>
              <a:t> </a:t>
            </a:r>
            <a:r>
              <a:rPr lang="en-US" dirty="0" smtClean="0"/>
              <a:t>(semantic versioning)</a:t>
            </a:r>
          </a:p>
          <a:p>
            <a:pPr lvl="2"/>
            <a:r>
              <a:rPr lang="en-US" dirty="0" err="1" smtClean="0"/>
              <a:t>major.minor.patch</a:t>
            </a:r>
            <a:endParaRPr lang="en-US" dirty="0" smtClean="0"/>
          </a:p>
          <a:p>
            <a:r>
              <a:rPr lang="en-US" dirty="0" smtClean="0"/>
              <a:t>Module versions may be referenced as:</a:t>
            </a:r>
          </a:p>
          <a:p>
            <a:pPr lvl="1"/>
            <a:r>
              <a:rPr lang="en-US" dirty="0" smtClean="0"/>
              <a:t>"*"			load the latest version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major.minor.version</a:t>
            </a:r>
            <a:r>
              <a:rPr lang="en-US" dirty="0" smtClean="0"/>
              <a:t>"	load this exact version</a:t>
            </a:r>
          </a:p>
          <a:p>
            <a:pPr lvl="1"/>
            <a:r>
              <a:rPr lang="en-US" dirty="0" smtClean="0"/>
              <a:t>"&gt;</a:t>
            </a:r>
            <a:r>
              <a:rPr lang="en-US" dirty="0" err="1" smtClean="0"/>
              <a:t>major.minor.version</a:t>
            </a:r>
            <a:r>
              <a:rPr lang="en-US" dirty="0" smtClean="0"/>
              <a:t>"	load at least this version</a:t>
            </a:r>
          </a:p>
          <a:p>
            <a:r>
              <a:rPr lang="en-US" dirty="0" smtClean="0"/>
              <a:t>Maintain </a:t>
            </a:r>
            <a:r>
              <a:rPr lang="en-US" dirty="0" err="1" smtClean="0"/>
              <a:t>package.json</a:t>
            </a:r>
            <a:r>
              <a:rPr lang="en-US" dirty="0" smtClean="0"/>
              <a:t> dependencies with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node-</a:t>
            </a:r>
            <a:r>
              <a:rPr lang="en-US" dirty="0" err="1" smtClean="0"/>
              <a:t>uuid</a:t>
            </a:r>
            <a:r>
              <a:rPr lang="en-US" dirty="0" smtClean="0"/>
              <a:t> --save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gulp --save-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5629870"/>
            <a:ext cx="2764607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will add the dependencies to the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81600" y="5751544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new project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package.json</a:t>
            </a:r>
            <a:r>
              <a:rPr lang="en-US" dirty="0" smtClean="0"/>
              <a:t> file in the project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dependencies to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npm</a:t>
            </a:r>
            <a:r>
              <a:rPr lang="en-US" dirty="0" smtClean="0"/>
              <a:t> install to install all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 you add new packages, install with --save so they will be added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Ship the project with the file, but without the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1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 your </a:t>
            </a:r>
            <a:r>
              <a:rPr lang="en-US" dirty="0" err="1" smtClean="0"/>
              <a:t>flightProject</a:t>
            </a:r>
            <a:r>
              <a:rPr lang="en-US" dirty="0" smtClean="0"/>
              <a:t> directory, create a </a:t>
            </a:r>
            <a:r>
              <a:rPr lang="en-US" dirty="0" err="1" smtClean="0"/>
              <a:t>package.json</a:t>
            </a:r>
            <a:r>
              <a:rPr lang="en-US" dirty="0" smtClean="0"/>
              <a:t> file: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 the prompt, type </a:t>
            </a:r>
            <a:r>
              <a:rPr lang="en-US" dirty="0" err="1" smtClean="0"/>
              <a:t>npm</a:t>
            </a:r>
            <a:r>
              <a:rPr lang="en-US" dirty="0" smtClean="0"/>
              <a:t> install. This will create a </a:t>
            </a:r>
            <a:r>
              <a:rPr lang="en-US" dirty="0" err="1"/>
              <a:t>n</a:t>
            </a:r>
            <a:r>
              <a:rPr lang="en-US" dirty="0" err="1" smtClean="0"/>
              <a:t>ode_modules</a:t>
            </a:r>
            <a:r>
              <a:rPr lang="en-US" dirty="0" smtClean="0"/>
              <a:t> directory containing  </a:t>
            </a:r>
            <a:r>
              <a:rPr lang="en-US" dirty="0" err="1" smtClean="0"/>
              <a:t>node_uuid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2616875"/>
            <a:ext cx="4114800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 marL="0" lvl="1"/>
            <a:r>
              <a:rPr lang="en-US" b="1" dirty="0">
                <a:latin typeface="Courier New"/>
                <a:cs typeface="Courier New"/>
              </a:rPr>
              <a:t>  "name": "Flights",</a:t>
            </a:r>
          </a:p>
          <a:p>
            <a:pPr marL="0" lvl="1"/>
            <a:r>
              <a:rPr lang="en-US" b="1" dirty="0">
                <a:latin typeface="Courier New"/>
                <a:cs typeface="Courier New"/>
              </a:rPr>
              <a:t>  "version": "0.1.0",</a:t>
            </a:r>
          </a:p>
          <a:p>
            <a:pPr marL="0" lvl="1"/>
            <a:r>
              <a:rPr lang="en-US" b="1" dirty="0">
                <a:latin typeface="Courier New"/>
                <a:cs typeface="Courier New"/>
              </a:rPr>
              <a:t>  "dependencies": {</a:t>
            </a:r>
          </a:p>
          <a:p>
            <a:pPr marL="0" lvl="1"/>
            <a:r>
              <a:rPr lang="en-US" b="1" dirty="0">
                <a:latin typeface="Courier New"/>
                <a:cs typeface="Courier New"/>
              </a:rPr>
              <a:t>    "node-</a:t>
            </a:r>
            <a:r>
              <a:rPr lang="en-US" b="1" dirty="0" err="1">
                <a:latin typeface="Courier New"/>
                <a:cs typeface="Courier New"/>
              </a:rPr>
              <a:t>uuid</a:t>
            </a:r>
            <a:r>
              <a:rPr lang="en-US" b="1" dirty="0">
                <a:latin typeface="Courier New"/>
                <a:cs typeface="Courier New"/>
              </a:rPr>
              <a:t>": "^1.4.1"</a:t>
            </a:r>
          </a:p>
          <a:p>
            <a:pPr marL="0" lvl="1"/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  <a:p>
            <a:pPr marL="0" lvl="1"/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92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module is installed, it needs to be </a:t>
            </a:r>
            <a:r>
              <a:rPr lang="en-US" i="1" dirty="0" smtClean="0"/>
              <a:t>loaded</a:t>
            </a:r>
          </a:p>
          <a:p>
            <a:r>
              <a:rPr lang="en-US" b="1" dirty="0" smtClean="0"/>
              <a:t>require </a:t>
            </a:r>
            <a:r>
              <a:rPr lang="en-US" dirty="0" smtClean="0"/>
              <a:t>is used to load modules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200400"/>
            <a:ext cx="7162800" cy="31393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// </a:t>
            </a:r>
            <a:r>
              <a:rPr lang="en-US" b="1" dirty="0" err="1" smtClean="0">
                <a:latin typeface="Courier New"/>
                <a:cs typeface="Courier New"/>
              </a:rPr>
              <a:t>flightProject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flightData.js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uuid</a:t>
            </a:r>
            <a:r>
              <a:rPr lang="en-US" b="1" dirty="0">
                <a:latin typeface="Courier New"/>
                <a:cs typeface="Courier New"/>
              </a:rPr>
              <a:t> = require('node-</a:t>
            </a:r>
            <a:r>
              <a:rPr lang="en-US" b="1" dirty="0" err="1">
                <a:latin typeface="Courier New"/>
                <a:cs typeface="Courier New"/>
              </a:rPr>
              <a:t>uuid</a:t>
            </a:r>
            <a:r>
              <a:rPr lang="en-US" b="1" dirty="0">
                <a:latin typeface="Courier New"/>
                <a:cs typeface="Courier New"/>
              </a:rPr>
              <a:t>');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// Define </a:t>
            </a:r>
            <a:r>
              <a:rPr lang="en-US" b="1" dirty="0" smtClean="0">
                <a:latin typeface="Courier New"/>
                <a:cs typeface="Courier New"/>
              </a:rPr>
              <a:t>a flight object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flight = { </a:t>
            </a:r>
            <a:r>
              <a:rPr lang="en-US" b="1" dirty="0">
                <a:latin typeface="Courier New"/>
                <a:cs typeface="Courier New"/>
              </a:rPr>
              <a:t>flight: 1435, </a:t>
            </a:r>
            <a:r>
              <a:rPr lang="en-US" b="1" dirty="0" err="1">
                <a:latin typeface="Courier New"/>
                <a:cs typeface="Courier New"/>
              </a:rPr>
              <a:t>orig</a:t>
            </a:r>
            <a:r>
              <a:rPr lang="en-US" b="1" dirty="0">
                <a:latin typeface="Courier New"/>
                <a:cs typeface="Courier New"/>
              </a:rPr>
              <a:t>: 'ORD', </a:t>
            </a: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dest</a:t>
            </a:r>
            <a:r>
              <a:rPr lang="en-US" b="1" dirty="0">
                <a:latin typeface="Courier New"/>
                <a:cs typeface="Courier New"/>
              </a:rPr>
              <a:t>: 'SFO', km: 2960, price: 133.00 </a:t>
            </a:r>
            <a:r>
              <a:rPr lang="en-US" b="1" dirty="0" smtClean="0">
                <a:latin typeface="Courier New"/>
                <a:cs typeface="Courier New"/>
              </a:rPr>
              <a:t>};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// Get a flight ID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flight.</a:t>
            </a:r>
            <a:r>
              <a:rPr lang="en-US" b="1" dirty="0" err="1">
                <a:latin typeface="Courier New"/>
                <a:cs typeface="Courier New"/>
              </a:rPr>
              <a:t>_id</a:t>
            </a:r>
            <a:r>
              <a:rPr lang="en-US" b="1" dirty="0">
                <a:latin typeface="Courier New"/>
                <a:cs typeface="Courier New"/>
              </a:rPr>
              <a:t> = uuid.v1()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console.log</a:t>
            </a:r>
            <a:r>
              <a:rPr lang="en-US" b="1" dirty="0" smtClean="0">
                <a:latin typeface="Courier New"/>
                <a:cs typeface="Courier New"/>
              </a:rPr>
              <a:t> ('ID: ' + </a:t>
            </a:r>
            <a:r>
              <a:rPr lang="en-US" b="1" dirty="0" err="1" smtClean="0">
                <a:latin typeface="Courier New"/>
                <a:cs typeface="Courier New"/>
              </a:rPr>
              <a:t>flight._id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2743200"/>
            <a:ext cx="3048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this file</a:t>
            </a:r>
          </a:p>
          <a:p>
            <a:pPr marL="342900" indent="-342900">
              <a:buAutoNum type="arabicPeriod"/>
            </a:pPr>
            <a:r>
              <a:rPr lang="en-US" dirty="0" smtClean="0"/>
              <a:t>Execute with</a:t>
            </a:r>
          </a:p>
          <a:p>
            <a:r>
              <a:rPr lang="en-US" dirty="0" smtClean="0">
                <a:latin typeface="Courier New"/>
                <a:cs typeface="Courier New"/>
              </a:rPr>
              <a:t>   $ node </a:t>
            </a:r>
            <a:r>
              <a:rPr lang="en-US" dirty="0" err="1" smtClean="0">
                <a:latin typeface="Courier New"/>
                <a:cs typeface="Courier New"/>
              </a:rPr>
              <a:t>flightData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3.  </a:t>
            </a:r>
            <a:r>
              <a:rPr lang="en-US" dirty="0"/>
              <a:t> </a:t>
            </a:r>
            <a:r>
              <a:rPr lang="en-US" dirty="0" smtClean="0"/>
              <a:t>Modify the script to print the other flight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7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913813" cy="914400"/>
          </a:xfrm>
        </p:spPr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10476" cy="4132729"/>
          </a:xfrm>
        </p:spPr>
        <p:txBody>
          <a:bodyPr/>
          <a:lstStyle/>
          <a:p>
            <a:r>
              <a:rPr lang="en-US" dirty="0" smtClean="0"/>
              <a:t>In a traditional model, a web server (e.g. Apache) communicates with the web application (e.g. PHP)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Node.js</a:t>
            </a:r>
            <a:r>
              <a:rPr lang="en-US" dirty="0" smtClean="0"/>
              <a:t>, the web application </a:t>
            </a:r>
            <a:r>
              <a:rPr lang="en-US" i="1" dirty="0" smtClean="0"/>
              <a:t>contains </a:t>
            </a:r>
            <a:r>
              <a:rPr lang="en-US" dirty="0" smtClean="0"/>
              <a:t>the web server</a:t>
            </a:r>
          </a:p>
          <a:p>
            <a:r>
              <a:rPr lang="en-US" dirty="0" smtClean="0"/>
              <a:t>The server is an object that listens for URL requests and maps a request to a function.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15" y="4724400"/>
            <a:ext cx="1828800" cy="16898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6815" y="4038600"/>
            <a:ext cx="2209800" cy="259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4110335"/>
            <a:ext cx="1976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5415" y="4800600"/>
            <a:ext cx="18288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server </a:t>
            </a:r>
            <a:br>
              <a:rPr lang="en-US" dirty="0" smtClean="0"/>
            </a:b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65415" y="6019800"/>
            <a:ext cx="1828800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6661015" y="5638800"/>
            <a:ext cx="1339985" cy="822960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database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508615" y="4114800"/>
            <a:ext cx="6096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61015" y="4267200"/>
            <a:ext cx="609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3415" y="4419600"/>
            <a:ext cx="6096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files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697826" y="5029200"/>
            <a:ext cx="923537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70415" y="6202680"/>
            <a:ext cx="914400" cy="30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41415" y="5154192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19600" y="5486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53000" y="5486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317615" y="5334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6200" y="4800600"/>
            <a:ext cx="60960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5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Mode's http module is part of the core distribution, and doesn't need to be installed</a:t>
            </a:r>
          </a:p>
          <a:p>
            <a:r>
              <a:rPr lang="en-US" dirty="0" smtClean="0"/>
              <a:t>We will use HTTP to create a server</a:t>
            </a:r>
          </a:p>
          <a:p>
            <a:r>
              <a:rPr lang="en-US" dirty="0" smtClean="0"/>
              <a:t>Our HTTP server will deliver the client-side part of the application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3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/>
          <a:lstStyle/>
          <a:p>
            <a:r>
              <a:rPr lang="en-US" dirty="0" smtClean="0"/>
              <a:t>Creating a node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610476" cy="4132729"/>
          </a:xfrm>
        </p:spPr>
        <p:txBody>
          <a:bodyPr/>
          <a:lstStyle/>
          <a:p>
            <a:r>
              <a:rPr lang="en-US" dirty="0" smtClean="0"/>
              <a:t>Require the HTTP module</a:t>
            </a:r>
          </a:p>
          <a:p>
            <a:r>
              <a:rPr lang="en-US" dirty="0" smtClean="0"/>
              <a:t>Create the server object and a callback function</a:t>
            </a:r>
          </a:p>
          <a:p>
            <a:r>
              <a:rPr lang="en-US" dirty="0" smtClean="0"/>
              <a:t>Listen for HTTP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53476"/>
            <a:ext cx="7391400" cy="258532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// </a:t>
            </a:r>
            <a:r>
              <a:rPr lang="en-US" b="1" dirty="0" err="1">
                <a:latin typeface="Courier New"/>
                <a:cs typeface="Courier New"/>
              </a:rPr>
              <a:t>server.js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http = require('http')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function </a:t>
            </a:r>
            <a:r>
              <a:rPr lang="en-US" b="1" dirty="0" err="1">
                <a:latin typeface="Courier New"/>
                <a:cs typeface="Courier New"/>
              </a:rPr>
              <a:t>requestHandler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/>
                <a:cs typeface="Courier New"/>
              </a:rPr>
              <a:t>req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rgbClr val="FEEE90"/>
                </a:solidFill>
                <a:latin typeface="Courier New"/>
                <a:cs typeface="Courier New"/>
              </a:rPr>
              <a:t>res</a:t>
            </a:r>
            <a:r>
              <a:rPr lang="en-US" b="1" dirty="0">
                <a:latin typeface="Courier New"/>
                <a:cs typeface="Courier New"/>
              </a:rPr>
              <a:t>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//code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server = </a:t>
            </a:r>
            <a:r>
              <a:rPr lang="en-US" b="1" dirty="0" err="1" smtClean="0">
                <a:latin typeface="Courier New"/>
                <a:cs typeface="Courier New"/>
              </a:rPr>
              <a:t>http.createServer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requestHandler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server.listen</a:t>
            </a:r>
            <a:r>
              <a:rPr lang="en-US" b="1" dirty="0" smtClean="0">
                <a:latin typeface="Courier New"/>
                <a:cs typeface="Courier New"/>
              </a:rPr>
              <a:t>(8080);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5798403"/>
            <a:ext cx="1524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The request object </a:t>
            </a:r>
            <a:r>
              <a:rPr lang="en-US" sz="1600" dirty="0"/>
              <a:t>is an </a:t>
            </a:r>
            <a:r>
              <a:rPr lang="en-US" sz="1600" i="1" dirty="0"/>
              <a:t>event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5791200"/>
            <a:ext cx="28194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The response </a:t>
            </a:r>
            <a:r>
              <a:rPr lang="en-US" sz="1600" dirty="0"/>
              <a:t>object</a:t>
            </a:r>
            <a:r>
              <a:rPr lang="en-US" sz="1600" i="1" dirty="0"/>
              <a:t> </a:t>
            </a:r>
            <a:r>
              <a:rPr lang="en-US" sz="1600" dirty="0" smtClean="0"/>
              <a:t>contains </a:t>
            </a:r>
            <a:r>
              <a:rPr lang="en-US" sz="1600" dirty="0"/>
              <a:t>methods for </a:t>
            </a:r>
            <a:r>
              <a:rPr lang="en-US" sz="1600" dirty="0" smtClean="0"/>
              <a:t>processing </a:t>
            </a:r>
            <a:r>
              <a:rPr lang="en-US" sz="1600" dirty="0"/>
              <a:t>the </a:t>
            </a:r>
            <a:r>
              <a:rPr lang="en-US" sz="1600" dirty="0" smtClean="0"/>
              <a:t>response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4267200" y="4495800"/>
            <a:ext cx="0" cy="1302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029200" y="4495800"/>
            <a:ext cx="17145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000" y="5791200"/>
            <a:ext cx="160020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This is the only thing the server does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1562100" y="5562599"/>
            <a:ext cx="38100" cy="228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76800" y="2895600"/>
            <a:ext cx="22098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This imports the http module and stores it in an http variable</a:t>
            </a:r>
            <a:endParaRPr lang="en-US" sz="1600" i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43400" y="3352800"/>
            <a:ext cx="533400" cy="304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7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res.writeHead</a:t>
            </a:r>
            <a:r>
              <a:rPr lang="en-US" dirty="0" smtClean="0"/>
              <a:t> (status[, description][, headers])</a:t>
            </a:r>
          </a:p>
          <a:p>
            <a:pPr lvl="1"/>
            <a:r>
              <a:rPr lang="en-US" dirty="0" smtClean="0"/>
              <a:t>defines HTTP protocol headers</a:t>
            </a:r>
          </a:p>
          <a:p>
            <a:r>
              <a:rPr lang="en-US" dirty="0" err="1" smtClean="0"/>
              <a:t>res.write</a:t>
            </a:r>
            <a:r>
              <a:rPr lang="en-US" dirty="0" smtClean="0"/>
              <a:t>(data[, encoding])</a:t>
            </a:r>
          </a:p>
          <a:p>
            <a:pPr lvl="1"/>
            <a:r>
              <a:rPr lang="en-US" dirty="0" smtClean="0"/>
              <a:t>renders content</a:t>
            </a:r>
          </a:p>
          <a:p>
            <a:r>
              <a:rPr lang="en-US" dirty="0" err="1" smtClean="0"/>
              <a:t>res.end</a:t>
            </a:r>
            <a:r>
              <a:rPr lang="en-US" dirty="0" smtClean="0"/>
              <a:t>([data] [,encoding]);</a:t>
            </a:r>
          </a:p>
          <a:p>
            <a:pPr lvl="1"/>
            <a:r>
              <a:rPr lang="en-US" dirty="0" smtClean="0"/>
              <a:t>sends the response and, optionally, the last piece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environment for using JavaScript outside of a web browser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Desktop</a:t>
            </a:r>
          </a:p>
          <a:p>
            <a:r>
              <a:rPr lang="en-US" dirty="0" smtClean="0"/>
              <a:t>Provides networking, file I/O, database access</a:t>
            </a:r>
          </a:p>
          <a:p>
            <a:r>
              <a:rPr lang="en-US" dirty="0" smtClean="0"/>
              <a:t>Used for building data-intensive real-time applications</a:t>
            </a:r>
          </a:p>
          <a:p>
            <a:r>
              <a:rPr lang="en-US" dirty="0" smtClean="0"/>
              <a:t>Unifies language and data format</a:t>
            </a:r>
          </a:p>
          <a:p>
            <a:r>
              <a:rPr lang="en-US" dirty="0" smtClean="0"/>
              <a:t>Built on V8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5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209800"/>
            <a:ext cx="8610600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// </a:t>
            </a:r>
            <a:r>
              <a:rPr lang="en-US" dirty="0" err="1">
                <a:latin typeface="Courier New"/>
                <a:cs typeface="Courier New"/>
              </a:rPr>
              <a:t>server.js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http = require('http')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function </a:t>
            </a:r>
            <a:r>
              <a:rPr lang="en-US" dirty="0" err="1">
                <a:latin typeface="Courier New"/>
                <a:cs typeface="Courier New"/>
              </a:rPr>
              <a:t>requestHandler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req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res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br>
              <a:rPr lang="en-US" dirty="0" smtClean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FEEE90"/>
                </a:solidFill>
                <a:latin typeface="Courier New"/>
                <a:cs typeface="Courier New"/>
              </a:rPr>
              <a:t>res</a:t>
            </a:r>
            <a:r>
              <a:rPr lang="en-US" b="1" dirty="0" err="1">
                <a:latin typeface="Courier New"/>
                <a:cs typeface="Courier New"/>
              </a:rPr>
              <a:t>.writeHead</a:t>
            </a:r>
            <a:r>
              <a:rPr lang="en-US" dirty="0">
                <a:latin typeface="Courier New"/>
                <a:cs typeface="Courier New"/>
              </a:rPr>
              <a:t>(200, 'OK', { 'Content-Type': 'text/html' });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FEEE90"/>
                </a:solidFill>
                <a:latin typeface="Courier New"/>
                <a:cs typeface="Courier New"/>
              </a:rPr>
              <a:t>res</a:t>
            </a:r>
            <a:r>
              <a:rPr lang="en-US" b="1" dirty="0" err="1">
                <a:latin typeface="Courier New"/>
                <a:cs typeface="Courier New"/>
              </a:rPr>
              <a:t>.write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'</a:t>
            </a:r>
            <a:r>
              <a:rPr lang="en-US" dirty="0">
                <a:latin typeface="Courier New"/>
                <a:cs typeface="Courier New"/>
              </a:rPr>
              <a:t>&lt;html&gt;&lt;body&gt;&lt;h1&gt;Hello world&lt;/h1</a:t>
            </a:r>
            <a:r>
              <a:rPr lang="en-US" dirty="0" smtClean="0">
                <a:latin typeface="Courier New"/>
                <a:cs typeface="Courier New"/>
              </a:rPr>
              <a:t>&gt;'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FEEE90"/>
                </a:solidFill>
                <a:latin typeface="Courier New"/>
                <a:cs typeface="Courier New"/>
              </a:rPr>
              <a:t>res</a:t>
            </a:r>
            <a:r>
              <a:rPr lang="en-US" b="1" dirty="0" err="1">
                <a:latin typeface="Courier New"/>
                <a:cs typeface="Courier New"/>
              </a:rPr>
              <a:t>.end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'</a:t>
            </a:r>
            <a:r>
              <a:rPr lang="en-US" dirty="0">
                <a:latin typeface="Courier New"/>
                <a:cs typeface="Courier New"/>
              </a:rPr>
              <a:t>&lt;/body&gt;&lt;/html&gt;</a:t>
            </a:r>
            <a:r>
              <a:rPr lang="en-US" dirty="0" smtClean="0">
                <a:latin typeface="Courier New"/>
                <a:cs typeface="Courier New"/>
              </a:rPr>
              <a:t>'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server = </a:t>
            </a:r>
            <a:r>
              <a:rPr lang="en-US" dirty="0" err="1" smtClean="0">
                <a:latin typeface="Courier New"/>
                <a:cs typeface="Courier New"/>
              </a:rPr>
              <a:t>http.createServer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requestHandler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server.listen</a:t>
            </a:r>
            <a:r>
              <a:rPr lang="en-US" dirty="0" smtClean="0">
                <a:latin typeface="Courier New"/>
                <a:cs typeface="Courier New"/>
              </a:rPr>
              <a:t>(8080);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6210300" y="1790700"/>
            <a:ext cx="228600" cy="4114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3364468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is this?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0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8610600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// </a:t>
            </a:r>
            <a:r>
              <a:rPr lang="en-US" b="1" dirty="0" err="1">
                <a:solidFill>
                  <a:schemeClr val="bg1"/>
                </a:solidFill>
                <a:latin typeface="Courier New"/>
                <a:cs typeface="Courier New"/>
              </a:rPr>
              <a:t>server.js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http = require('http')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function </a:t>
            </a:r>
            <a:r>
              <a:rPr lang="en-US" b="1" dirty="0" err="1">
                <a:solidFill>
                  <a:schemeClr val="bg1"/>
                </a:solidFill>
                <a:latin typeface="Courier New"/>
                <a:cs typeface="Courier New"/>
              </a:rPr>
              <a:t>requestHandler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/>
                <a:cs typeface="Courier New"/>
              </a:rPr>
              <a:t>req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, res) 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/>
                <a:cs typeface="Courier New"/>
              </a:rPr>
              <a:t>res.writeHead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(200, 'OK', { 'Content-Type': 'text/html' });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/>
                <a:cs typeface="Courier New"/>
              </a:rPr>
              <a:t>res.write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&lt;html&gt;&lt;body&gt;&lt;h1&gt;Hello world&lt;/h1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&gt;'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/>
                <a:cs typeface="Courier New"/>
              </a:rPr>
              <a:t>res.end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&lt;/body&gt;&lt;/html&gt;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server =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http.createServer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requestHandler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server.listen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(8080);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703808"/>
            <a:ext cx="4568896" cy="241099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Create </a:t>
            </a:r>
            <a:r>
              <a:rPr lang="en-US" dirty="0" err="1" smtClean="0"/>
              <a:t>server.js</a:t>
            </a:r>
            <a:r>
              <a:rPr lang="en-US" dirty="0" smtClean="0"/>
              <a:t> in the </a:t>
            </a:r>
            <a:r>
              <a:rPr lang="en-US" dirty="0" err="1" smtClean="0"/>
              <a:t>flightData</a:t>
            </a:r>
            <a:r>
              <a:rPr lang="en-US" dirty="0" smtClean="0"/>
              <a:t> </a:t>
            </a:r>
            <a:r>
              <a:rPr lang="en-US" dirty="0" smtClean="0"/>
              <a:t>directory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From a terminal window, navigate to the </a:t>
            </a:r>
            <a:r>
              <a:rPr lang="en-US" dirty="0" err="1" smtClean="0"/>
              <a:t>flightData</a:t>
            </a:r>
            <a:r>
              <a:rPr lang="en-US" dirty="0" smtClean="0"/>
              <a:t> directory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Type </a:t>
            </a:r>
            <a:r>
              <a:rPr lang="en-US" b="1" dirty="0" err="1" smtClean="0"/>
              <a:t>npm</a:t>
            </a:r>
            <a:r>
              <a:rPr lang="en-US" b="1" dirty="0" smtClean="0"/>
              <a:t> start </a:t>
            </a:r>
            <a:r>
              <a:rPr lang="en-US" dirty="0" smtClean="0"/>
              <a:t>at </a:t>
            </a:r>
            <a:r>
              <a:rPr lang="en-US" dirty="0"/>
              <a:t>the command prompt to run the </a:t>
            </a:r>
            <a:r>
              <a:rPr lang="en-US" dirty="0" smtClean="0"/>
              <a:t>server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6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610476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Navigate to your server in a web browser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://localhost: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8080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on the local machine</a:t>
            </a:r>
          </a:p>
          <a:p>
            <a:pPr lvl="1"/>
            <a:r>
              <a:rPr lang="pl-PL" dirty="0">
                <a:hlinkClick r:id="rId3"/>
              </a:rPr>
              <a:t>http:/</a:t>
            </a:r>
            <a:r>
              <a:rPr lang="pl-PL" dirty="0" smtClean="0">
                <a:hlinkClick r:id="rId3"/>
              </a:rPr>
              <a:t>/</a:t>
            </a:r>
            <a:r>
              <a:rPr lang="pl-PL" i="1" dirty="0" smtClean="0">
                <a:hlinkClick r:id="rId3"/>
              </a:rPr>
              <a:t>publicDNS</a:t>
            </a:r>
            <a:r>
              <a:rPr lang="pl-PL" dirty="0" smtClean="0">
                <a:hlinkClick r:id="rId3"/>
              </a:rPr>
              <a:t>:</a:t>
            </a:r>
            <a:r>
              <a:rPr lang="pl-PL" dirty="0">
                <a:hlinkClick r:id="rId3"/>
              </a:rPr>
              <a:t>8080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with </a:t>
            </a:r>
            <a:r>
              <a:rPr lang="pl-PL" dirty="0" err="1" smtClean="0"/>
              <a:t>your</a:t>
            </a:r>
            <a:r>
              <a:rPr lang="pl-PL" dirty="0" smtClean="0"/>
              <a:t> AWS </a:t>
            </a:r>
            <a:r>
              <a:rPr lang="pl-PL" dirty="0" err="1" smtClean="0"/>
              <a:t>server</a:t>
            </a:r>
            <a:r>
              <a:rPr lang="pl-PL" dirty="0" smtClean="0"/>
              <a:t>, </a:t>
            </a:r>
            <a:r>
              <a:rPr lang="pl-PL" dirty="0" err="1" smtClean="0"/>
              <a:t>where</a:t>
            </a:r>
            <a:r>
              <a:rPr lang="pl-PL" dirty="0" smtClean="0"/>
              <a:t> Public DNS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copied</a:t>
            </a:r>
            <a:r>
              <a:rPr lang="pl-PL" dirty="0" smtClean="0"/>
              <a:t> from the AWS </a:t>
            </a:r>
            <a:r>
              <a:rPr lang="pl-PL" dirty="0" err="1" smtClean="0"/>
              <a:t>console</a:t>
            </a:r>
            <a:endParaRPr lang="pl-PL" dirty="0" smtClean="0"/>
          </a:p>
          <a:p>
            <a:pPr lvl="1"/>
            <a:endParaRPr lang="pl-PL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Ctrl+c</a:t>
            </a:r>
            <a:r>
              <a:rPr lang="en-US" dirty="0" smtClean="0"/>
              <a:t> to stop the server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124200"/>
            <a:ext cx="5943600" cy="26131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7" name="Oval 6"/>
          <p:cNvSpPr/>
          <p:nvPr/>
        </p:nvSpPr>
        <p:spPr>
          <a:xfrm>
            <a:off x="5867400" y="4724400"/>
            <a:ext cx="2057400" cy="838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5867400"/>
            <a:ext cx="2971800" cy="8486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Note:  You need to stop and restart your server every time you make a change.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05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Google's </a:t>
            </a:r>
            <a:r>
              <a:rPr lang="en-US" dirty="0" smtClean="0"/>
              <a:t>JavaScript runtime engine </a:t>
            </a:r>
            <a:r>
              <a:rPr lang="en-US" dirty="0"/>
              <a:t>for </a:t>
            </a:r>
            <a:r>
              <a:rPr lang="en-US" dirty="0" smtClean="0"/>
              <a:t>Chrome</a:t>
            </a:r>
            <a:endParaRPr lang="en-US" dirty="0"/>
          </a:p>
          <a:p>
            <a:r>
              <a:rPr lang="en-US" dirty="0" smtClean="0"/>
              <a:t>Open source </a:t>
            </a:r>
          </a:p>
          <a:p>
            <a:r>
              <a:rPr lang="en-US" dirty="0" smtClean="0"/>
              <a:t>Written in C++ (</a:t>
            </a:r>
            <a:r>
              <a:rPr lang="en-US" i="1" dirty="0" smtClean="0"/>
              <a:t>fast!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Translates JavaScript to machine code and caches it (</a:t>
            </a:r>
            <a:r>
              <a:rPr lang="en-US" i="1" dirty="0" smtClean="0"/>
              <a:t>fast!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Uses compiled code (</a:t>
            </a:r>
            <a:r>
              <a:rPr lang="en-US" i="1" dirty="0" smtClean="0"/>
              <a:t>fast!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Handles garbage collection efficiently (</a:t>
            </a:r>
            <a:r>
              <a:rPr lang="en-US" i="1" dirty="0" smtClean="0"/>
              <a:t>fast!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1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11970" b="1197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9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6781800" cy="43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9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Node Should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</a:t>
            </a:r>
            <a:r>
              <a:rPr lang="en-US" dirty="0"/>
              <a:t>-time, multi-user, lightweight, data-</a:t>
            </a:r>
            <a:r>
              <a:rPr lang="en-US" dirty="0" smtClean="0"/>
              <a:t>intensive apps</a:t>
            </a:r>
            <a:endParaRPr lang="en-US" dirty="0"/>
          </a:p>
          <a:p>
            <a:r>
              <a:rPr lang="en-US" dirty="0" smtClean="0"/>
              <a:t>Low </a:t>
            </a:r>
            <a:r>
              <a:rPr lang="en-US" dirty="0"/>
              <a:t>processing/computation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Data Streaming</a:t>
            </a:r>
          </a:p>
          <a:p>
            <a:pPr lvl="1"/>
            <a:r>
              <a:rPr lang="en-US" dirty="0" smtClean="0"/>
              <a:t>Stockbroker trading software</a:t>
            </a:r>
          </a:p>
          <a:p>
            <a:pPr lvl="1"/>
            <a:r>
              <a:rPr lang="en-US" dirty="0" smtClean="0"/>
              <a:t>Application or system monitoring (see </a:t>
            </a:r>
            <a:r>
              <a:rPr lang="en-US" dirty="0" smtClean="0">
                <a:hlinkClick r:id="rId3"/>
              </a:rPr>
              <a:t>Hummingbird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9675" y="6096000"/>
            <a:ext cx="502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4"/>
              </a:rPr>
              <a:t>See a list of companies and projects using Node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646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Node Should Not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access to a relational database</a:t>
            </a:r>
          </a:p>
          <a:p>
            <a:r>
              <a:rPr lang="en-US" dirty="0"/>
              <a:t>Heavy server-side computation/processing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0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Node.js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node command </a:t>
            </a:r>
            <a:r>
              <a:rPr lang="en-US" dirty="0" smtClean="0">
                <a:solidFill>
                  <a:schemeClr val="tx1"/>
                </a:solidFill>
              </a:rPr>
              <a:t>launches a JavaScript engine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Node Package Manager (NPM) </a:t>
            </a:r>
            <a:r>
              <a:rPr lang="en-US" dirty="0" smtClean="0">
                <a:solidFill>
                  <a:schemeClr val="tx1"/>
                </a:solidFill>
              </a:rPr>
              <a:t>contains useful modules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core library API </a:t>
            </a:r>
            <a:r>
              <a:rPr lang="en-US" dirty="0" smtClean="0">
                <a:solidFill>
                  <a:schemeClr val="tx1"/>
                </a:solidFill>
              </a:rPr>
              <a:t>interfaces to the OS and the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2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19559</TotalTime>
  <Words>1454</Words>
  <Application>Microsoft Macintosh PowerPoint</Application>
  <PresentationFormat>On-screen Show (4:3)</PresentationFormat>
  <Paragraphs>322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Perception</vt:lpstr>
      <vt:lpstr>Node.js</vt:lpstr>
      <vt:lpstr>PowerPoint Presentation</vt:lpstr>
      <vt:lpstr>What is Node.js?</vt:lpstr>
      <vt:lpstr>About V8</vt:lpstr>
      <vt:lpstr>Traditional Model</vt:lpstr>
      <vt:lpstr>Node.js Model</vt:lpstr>
      <vt:lpstr>Where Node Should Be Used</vt:lpstr>
      <vt:lpstr>Where Node Should Not Be Used</vt:lpstr>
      <vt:lpstr>The Node.js Framework</vt:lpstr>
      <vt:lpstr>Getting Node.js on your local machine</vt:lpstr>
      <vt:lpstr>Where Is It?</vt:lpstr>
      <vt:lpstr>Running on a VM</vt:lpstr>
      <vt:lpstr>Running Node on AWS</vt:lpstr>
      <vt:lpstr>Hello World I</vt:lpstr>
      <vt:lpstr>Hello World II</vt:lpstr>
      <vt:lpstr>Node Packages and Modules</vt:lpstr>
      <vt:lpstr>The Node Package Manager (NPM)</vt:lpstr>
      <vt:lpstr>A Few Popular NPM Modules</vt:lpstr>
      <vt:lpstr>Ready, Set, Go</vt:lpstr>
      <vt:lpstr>Installing Modules</vt:lpstr>
      <vt:lpstr>package.json</vt:lpstr>
      <vt:lpstr>package.json</vt:lpstr>
      <vt:lpstr>Steps to Follow</vt:lpstr>
      <vt:lpstr>Try It</vt:lpstr>
      <vt:lpstr>Using a Module</vt:lpstr>
      <vt:lpstr>Web Servers</vt:lpstr>
      <vt:lpstr>HTTP Module</vt:lpstr>
      <vt:lpstr>Creating a node server</vt:lpstr>
      <vt:lpstr>Creating a response</vt:lpstr>
      <vt:lpstr>Creating a response</vt:lpstr>
      <vt:lpstr>Try it</vt:lpstr>
      <vt:lpstr>Try it</vt:lpstr>
    </vt:vector>
  </TitlesOfParts>
  <Company>Highline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Ostrander, Tina</dc:creator>
  <cp:lastModifiedBy>TINA OSTRANDER</cp:lastModifiedBy>
  <cp:revision>158</cp:revision>
  <dcterms:created xsi:type="dcterms:W3CDTF">2014-01-07T00:20:23Z</dcterms:created>
  <dcterms:modified xsi:type="dcterms:W3CDTF">2015-02-11T16:44:23Z</dcterms:modified>
</cp:coreProperties>
</file>