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301" r:id="rId11"/>
    <p:sldId id="295" r:id="rId12"/>
    <p:sldId id="296" r:id="rId13"/>
    <p:sldId id="302" r:id="rId14"/>
    <p:sldId id="297" r:id="rId15"/>
    <p:sldId id="298" r:id="rId16"/>
    <p:sldId id="299" r:id="rId17"/>
    <p:sldId id="300" r:id="rId18"/>
    <p:sldId id="30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79" autoAdjust="0"/>
  </p:normalViewPr>
  <p:slideViewPr>
    <p:cSldViewPr>
      <p:cViewPr>
        <p:scale>
          <a:sx n="139" d="100"/>
          <a:sy n="139" d="100"/>
        </p:scale>
        <p:origin x="-664" y="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45AE6-B927-CF42-B1DA-9F1D0D2FF337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F6C21-8BF2-F248-9B96-FFD12423E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7368A-0FF9-42FE-A342-42BF93D0F34B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9C228-CEBC-4990-ACC8-718EF89B9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63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B73-9883-1A4A-9210-3A968570C8C7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2BBB73-9883-1A4A-9210-3A968570C8C7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2BBB73-9883-1A4A-9210-3A968570C8C7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B73-9883-1A4A-9210-3A968570C8C7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2BBB73-9883-1A4A-9210-3A968570C8C7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1793-3402-B34B-A528-43AEDF40C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685800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7610476" cy="4132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2BBB73-9883-1A4A-9210-3A968570C8C7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28/node/express/client_files/greeting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?action=post&amp;flight=123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1"/>
            <a:ext cx="7772400" cy="4571999"/>
          </a:xfrm>
        </p:spPr>
        <p:txBody>
          <a:bodyPr anchor="t"/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err="1" smtClean="0"/>
              <a:t>Node.js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5400" dirty="0" smtClean="0"/>
              <a:t>Modules &amp; Express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33800"/>
            <a:ext cx="68580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328</a:t>
            </a:r>
          </a:p>
          <a:p>
            <a:r>
              <a:rPr lang="en-US" dirty="0" smtClean="0"/>
              <a:t>Tina Ostrander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4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91988" y="2895600"/>
            <a:ext cx="3566160" cy="877887"/>
          </a:xfrm>
        </p:spPr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918934" y="2895600"/>
            <a:ext cx="3566160" cy="877887"/>
          </a:xfrm>
        </p:spPr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89894" y="6416675"/>
            <a:ext cx="457200" cy="365125"/>
          </a:xfrm>
        </p:spPr>
        <p:txBody>
          <a:bodyPr/>
          <a:lstStyle/>
          <a:p>
            <a:fld id="{64060450-D74B-40BB-9595-45CD1955DD3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773487"/>
            <a:ext cx="3200400" cy="206210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5800" algn="l"/>
              </a:tabLst>
            </a:pPr>
            <a:r>
              <a:rPr lang="es-ES_tradnl" sz="1600" b="1" dirty="0" smtClean="0">
                <a:latin typeface="Courier New"/>
                <a:cs typeface="Courier New"/>
              </a:rPr>
              <a:t>{</a:t>
            </a:r>
            <a:endParaRPr lang="es-ES_tradnl" sz="1600" b="1" dirty="0"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r>
              <a:rPr lang="es-ES_tradnl" sz="1600" b="1" dirty="0">
                <a:latin typeface="Courier New"/>
                <a:cs typeface="Courier New"/>
              </a:rPr>
              <a:t>  "</a:t>
            </a:r>
            <a:r>
              <a:rPr lang="es-ES_tradnl" sz="1600" b="1" dirty="0" err="1">
                <a:latin typeface="Courier New"/>
                <a:cs typeface="Courier New"/>
              </a:rPr>
              <a:t>name</a:t>
            </a:r>
            <a:r>
              <a:rPr lang="es-ES_tradnl" sz="1600" b="1" dirty="0">
                <a:latin typeface="Courier New"/>
                <a:cs typeface="Courier New"/>
              </a:rPr>
              <a:t>": "Express",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s-ES_tradnl" sz="1600" b="1" dirty="0">
                <a:latin typeface="Courier New"/>
                <a:cs typeface="Courier New"/>
              </a:rPr>
              <a:t>  "</a:t>
            </a:r>
            <a:r>
              <a:rPr lang="es-ES_tradnl" sz="1600" b="1" dirty="0" err="1">
                <a:latin typeface="Courier New"/>
                <a:cs typeface="Courier New"/>
              </a:rPr>
              <a:t>version</a:t>
            </a:r>
            <a:r>
              <a:rPr lang="es-ES_tradnl" sz="1600" b="1" dirty="0">
                <a:latin typeface="Courier New"/>
                <a:cs typeface="Courier New"/>
              </a:rPr>
              <a:t>": "0.1.0",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s-ES_tradnl" sz="1600" b="1" dirty="0">
                <a:latin typeface="Courier New"/>
                <a:cs typeface="Courier New"/>
              </a:rPr>
              <a:t>  "</a:t>
            </a:r>
            <a:r>
              <a:rPr lang="es-ES_tradnl" sz="1600" b="1" dirty="0" err="1">
                <a:latin typeface="Courier New"/>
                <a:cs typeface="Courier New"/>
              </a:rPr>
              <a:t>dependencies</a:t>
            </a:r>
            <a:r>
              <a:rPr lang="es-ES_tradnl" sz="1600" b="1" dirty="0">
                <a:latin typeface="Courier New"/>
                <a:cs typeface="Courier New"/>
              </a:rPr>
              <a:t>": {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s-ES_tradnl" sz="1600" b="1" dirty="0" smtClean="0">
                <a:latin typeface="Courier New"/>
                <a:cs typeface="Courier New"/>
              </a:rPr>
              <a:t> </a:t>
            </a:r>
            <a:endParaRPr lang="es-ES_tradnl" sz="1600" b="1" dirty="0"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r>
              <a:rPr lang="es-ES_tradnl" sz="1600" b="1" dirty="0" smtClean="0">
                <a:latin typeface="Courier New"/>
                <a:cs typeface="Courier New"/>
              </a:rPr>
              <a:t>   }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s-ES_tradnl" sz="1600" b="1" dirty="0" smtClean="0">
                <a:latin typeface="Courier New"/>
                <a:cs typeface="Courier New"/>
              </a:rPr>
              <a:t>}</a:t>
            </a:r>
            <a:endParaRPr lang="es-ES_tradnl" sz="1600" b="1" dirty="0"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3773487"/>
            <a:ext cx="3200400" cy="206210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5800" algn="l"/>
              </a:tabLst>
            </a:pPr>
            <a:r>
              <a:rPr lang="es-ES_tradnl" sz="1600" b="1" dirty="0" smtClean="0">
                <a:latin typeface="Courier New"/>
                <a:cs typeface="Courier New"/>
              </a:rPr>
              <a:t>{</a:t>
            </a:r>
            <a:endParaRPr lang="es-ES_tradnl" sz="1600" b="1" dirty="0"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r>
              <a:rPr lang="es-ES_tradnl" sz="1600" b="1" dirty="0">
                <a:latin typeface="Courier New"/>
                <a:cs typeface="Courier New"/>
              </a:rPr>
              <a:t>  "</a:t>
            </a:r>
            <a:r>
              <a:rPr lang="es-ES_tradnl" sz="1600" b="1" dirty="0" err="1">
                <a:latin typeface="Courier New"/>
                <a:cs typeface="Courier New"/>
              </a:rPr>
              <a:t>name</a:t>
            </a:r>
            <a:r>
              <a:rPr lang="es-ES_tradnl" sz="1600" b="1" dirty="0">
                <a:latin typeface="Courier New"/>
                <a:cs typeface="Courier New"/>
              </a:rPr>
              <a:t>": "Express",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s-ES_tradnl" sz="1600" b="1" dirty="0">
                <a:latin typeface="Courier New"/>
                <a:cs typeface="Courier New"/>
              </a:rPr>
              <a:t>  "</a:t>
            </a:r>
            <a:r>
              <a:rPr lang="es-ES_tradnl" sz="1600" b="1" dirty="0" err="1">
                <a:latin typeface="Courier New"/>
                <a:cs typeface="Courier New"/>
              </a:rPr>
              <a:t>version</a:t>
            </a:r>
            <a:r>
              <a:rPr lang="es-ES_tradnl" sz="1600" b="1" dirty="0">
                <a:latin typeface="Courier New"/>
                <a:cs typeface="Courier New"/>
              </a:rPr>
              <a:t>": "0.1.0",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s-ES_tradnl" sz="1600" b="1" dirty="0">
                <a:latin typeface="Courier New"/>
                <a:cs typeface="Courier New"/>
              </a:rPr>
              <a:t>  "</a:t>
            </a:r>
            <a:r>
              <a:rPr lang="es-ES_tradnl" sz="1600" b="1" dirty="0" err="1">
                <a:latin typeface="Courier New"/>
                <a:cs typeface="Courier New"/>
              </a:rPr>
              <a:t>dependencies</a:t>
            </a:r>
            <a:r>
              <a:rPr lang="es-ES_tradnl" sz="1600" b="1" dirty="0">
                <a:latin typeface="Courier New"/>
                <a:cs typeface="Courier New"/>
              </a:rPr>
              <a:t>": {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s-ES_tradnl" sz="1600" b="1" dirty="0" smtClean="0">
                <a:latin typeface="Courier New"/>
                <a:cs typeface="Courier New"/>
              </a:rPr>
              <a:t>    "</a:t>
            </a:r>
            <a:r>
              <a:rPr lang="es-ES_tradnl" sz="1600" b="1" dirty="0" err="1" smtClean="0">
                <a:latin typeface="Courier New"/>
                <a:cs typeface="Courier New"/>
              </a:rPr>
              <a:t>express</a:t>
            </a:r>
            <a:r>
              <a:rPr lang="es-ES_tradnl" sz="1600" b="1" dirty="0" smtClean="0">
                <a:latin typeface="Courier New"/>
                <a:cs typeface="Courier New"/>
              </a:rPr>
              <a:t>": "^3.19.2"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s-ES_tradnl" sz="1600" b="1" dirty="0" smtClean="0">
                <a:latin typeface="Courier New"/>
                <a:cs typeface="Courier New"/>
              </a:rPr>
              <a:t>  }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s-ES_tradnl" sz="1600" b="1" dirty="0" smtClean="0">
                <a:latin typeface="Courier New"/>
                <a:cs typeface="Courier New"/>
              </a:rPr>
              <a:t>}</a:t>
            </a:r>
            <a:endParaRPr lang="es-ES_tradnl" sz="1600" b="1" dirty="0"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endParaRPr lang="en-US" sz="1600" b="1" dirty="0">
              <a:latin typeface="Courier New"/>
              <a:cs typeface="Courier New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638800"/>
            <a:ext cx="3022600" cy="965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533400"/>
            <a:ext cx="7239000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a directory called </a:t>
            </a:r>
            <a:r>
              <a:rPr lang="en-US" dirty="0" err="1" smtClean="0"/>
              <a:t>express_project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package.json</a:t>
            </a:r>
            <a:r>
              <a:rPr lang="en-US" dirty="0" smtClean="0"/>
              <a:t> file inside the </a:t>
            </a:r>
            <a:r>
              <a:rPr lang="en-US" dirty="0" err="1" smtClean="0"/>
              <a:t>express_project</a:t>
            </a:r>
            <a:r>
              <a:rPr lang="en-US" dirty="0" smtClean="0"/>
              <a:t> directory, which has no dependencies.</a:t>
            </a:r>
          </a:p>
          <a:p>
            <a:pPr marL="342900" indent="-342900">
              <a:buAutoNum type="arabicPeriod"/>
            </a:pPr>
            <a:r>
              <a:rPr lang="en-US" dirty="0" smtClean="0"/>
              <a:t>From the terminal, navigate to the </a:t>
            </a:r>
            <a:r>
              <a:rPr lang="en-US" dirty="0" err="1" smtClean="0"/>
              <a:t>express_project</a:t>
            </a:r>
            <a:r>
              <a:rPr lang="en-US" dirty="0" smtClean="0"/>
              <a:t> directory.</a:t>
            </a:r>
          </a:p>
          <a:p>
            <a:pPr marL="342900" indent="-342900">
              <a:buAutoNum type="arabicPeriod"/>
            </a:pPr>
            <a:r>
              <a:rPr lang="en-US" dirty="0" smtClean="0"/>
              <a:t>Run </a:t>
            </a:r>
            <a:r>
              <a:rPr lang="en-US" b="1" dirty="0" err="1" smtClean="0"/>
              <a:t>npm</a:t>
            </a:r>
            <a:r>
              <a:rPr lang="en-US" b="1" dirty="0" smtClean="0"/>
              <a:t> install</a:t>
            </a:r>
            <a:r>
              <a:rPr lang="en-US" dirty="0" smtClean="0"/>
              <a:t>. Use </a:t>
            </a:r>
            <a:r>
              <a:rPr lang="en-US" dirty="0" err="1" smtClean="0"/>
              <a:t>sudo</a:t>
            </a:r>
            <a:r>
              <a:rPr lang="en-US" dirty="0" smtClean="0"/>
              <a:t> on a Mac or Linux.</a:t>
            </a:r>
          </a:p>
          <a:p>
            <a:pPr marL="0" lvl="1"/>
            <a:r>
              <a:rPr lang="en-US" dirty="0" smtClean="0"/>
              <a:t>5.   Install </a:t>
            </a:r>
            <a:r>
              <a:rPr lang="en-US" dirty="0" smtClean="0"/>
              <a:t>the express module </a:t>
            </a:r>
            <a:r>
              <a:rPr lang="en-US" dirty="0" smtClean="0"/>
              <a:t>with: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b="1" dirty="0" smtClean="0"/>
              <a:t>$ </a:t>
            </a:r>
            <a:r>
              <a:rPr lang="en-US" b="1" dirty="0" err="1"/>
              <a:t>npm</a:t>
            </a:r>
            <a:r>
              <a:rPr lang="en-US" b="1" dirty="0"/>
              <a:t> install express@3 --</a:t>
            </a:r>
            <a:r>
              <a:rPr lang="en-US" b="1" dirty="0" smtClean="0"/>
              <a:t>save</a:t>
            </a:r>
            <a:endParaRPr lang="en-US" b="1" dirty="0" smtClean="0"/>
          </a:p>
          <a:p>
            <a:pPr marL="342900" indent="-342900">
              <a:buAutoNum type="arabicPeriod" startAt="6"/>
            </a:pPr>
            <a:r>
              <a:rPr lang="en-US" dirty="0" smtClean="0"/>
              <a:t>View </a:t>
            </a:r>
            <a:r>
              <a:rPr lang="en-US" dirty="0" smtClean="0"/>
              <a:t>your </a:t>
            </a:r>
            <a:r>
              <a:rPr lang="en-US" dirty="0" err="1" smtClean="0"/>
              <a:t>package.json</a:t>
            </a:r>
            <a:r>
              <a:rPr lang="en-US" dirty="0" smtClean="0"/>
              <a:t> file and the contents of your </a:t>
            </a:r>
            <a:r>
              <a:rPr lang="en-US" dirty="0" err="1" smtClean="0"/>
              <a:t>express_project</a:t>
            </a:r>
            <a:r>
              <a:rPr lang="en-US" dirty="0" smtClean="0"/>
              <a:t> </a:t>
            </a:r>
            <a:r>
              <a:rPr lang="en-US" dirty="0" smtClean="0"/>
              <a:t>directory</a:t>
            </a:r>
            <a:r>
              <a:rPr lang="en-US" dirty="0" smtClean="0"/>
              <a:t>. What changed?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64733" y="3496065"/>
            <a:ext cx="120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package.json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3505200"/>
            <a:ext cx="120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package.json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755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Express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514600"/>
            <a:ext cx="7848600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// </a:t>
            </a:r>
            <a:r>
              <a:rPr lang="en-US" b="1" dirty="0" err="1">
                <a:latin typeface="Courier New"/>
                <a:cs typeface="Courier New"/>
              </a:rPr>
              <a:t>server.js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var</a:t>
            </a:r>
            <a:r>
              <a:rPr lang="en-US" b="1" dirty="0">
                <a:latin typeface="Courier New"/>
                <a:cs typeface="Courier New"/>
              </a:rPr>
              <a:t> http = require('http');</a:t>
            </a:r>
          </a:p>
          <a:p>
            <a:r>
              <a:rPr lang="en-US" b="1" dirty="0" err="1">
                <a:latin typeface="Courier New"/>
                <a:cs typeface="Courier New"/>
              </a:rPr>
              <a:t>var</a:t>
            </a:r>
            <a:r>
              <a:rPr lang="en-US" b="1" dirty="0">
                <a:latin typeface="Courier New"/>
                <a:cs typeface="Courier New"/>
              </a:rPr>
              <a:t> express = require('express');</a:t>
            </a:r>
          </a:p>
          <a:p>
            <a:r>
              <a:rPr lang="en-US" b="1" dirty="0" err="1">
                <a:latin typeface="Courier New"/>
                <a:cs typeface="Courier New"/>
              </a:rPr>
              <a:t>var</a:t>
            </a:r>
            <a:r>
              <a:rPr lang="en-US" b="1" dirty="0">
                <a:latin typeface="Courier New"/>
                <a:cs typeface="Courier New"/>
              </a:rPr>
              <a:t> app = express();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//Create a server using Express</a:t>
            </a:r>
          </a:p>
          <a:p>
            <a:r>
              <a:rPr lang="en-US" b="1" dirty="0" err="1">
                <a:latin typeface="Courier New"/>
                <a:cs typeface="Courier New"/>
              </a:rPr>
              <a:t>http.createServer</a:t>
            </a:r>
            <a:r>
              <a:rPr lang="en-US" b="1" dirty="0">
                <a:latin typeface="Courier New"/>
                <a:cs typeface="Courier New"/>
              </a:rPr>
              <a:t>(app).listen(8080);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5410200"/>
            <a:ext cx="4724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 this file in your </a:t>
            </a:r>
            <a:r>
              <a:rPr lang="en-US" dirty="0" err="1" smtClean="0"/>
              <a:t>express_project</a:t>
            </a:r>
            <a:r>
              <a:rPr lang="en-US" dirty="0" smtClean="0"/>
              <a:t> directory and save it as </a:t>
            </a:r>
            <a:r>
              <a:rPr lang="en-US" dirty="0" err="1" smtClean="0"/>
              <a:t>server.js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7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 dirty="0" smtClean="0"/>
              <a:t>Creating an Express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326481"/>
            <a:ext cx="6477000" cy="36933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// </a:t>
            </a:r>
            <a:r>
              <a:rPr lang="en-US" b="1" dirty="0" err="1">
                <a:latin typeface="Courier New"/>
                <a:cs typeface="Courier New"/>
              </a:rPr>
              <a:t>server.js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…</a:t>
            </a:r>
          </a:p>
          <a:p>
            <a:r>
              <a:rPr lang="en-US" b="1" dirty="0">
                <a:latin typeface="Courier New"/>
                <a:cs typeface="Courier New"/>
              </a:rPr>
              <a:t>//Set up routes</a:t>
            </a:r>
          </a:p>
          <a:p>
            <a:r>
              <a:rPr lang="en-US" b="1" dirty="0" err="1">
                <a:latin typeface="Courier New"/>
                <a:cs typeface="Courier New"/>
              </a:rPr>
              <a:t>app.get</a:t>
            </a:r>
            <a:r>
              <a:rPr lang="en-US" b="1" dirty="0">
                <a:latin typeface="Courier New"/>
                <a:cs typeface="Courier New"/>
              </a:rPr>
              <a:t>("/", function(</a:t>
            </a:r>
            <a:r>
              <a:rPr lang="en-US" b="1" dirty="0" err="1">
                <a:latin typeface="Courier New"/>
                <a:cs typeface="Courier New"/>
              </a:rPr>
              <a:t>req</a:t>
            </a:r>
            <a:r>
              <a:rPr lang="en-US" b="1" dirty="0">
                <a:latin typeface="Courier New"/>
                <a:cs typeface="Courier New"/>
              </a:rPr>
              <a:t>, res) 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res.send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smtClean="0">
                <a:latin typeface="Courier New"/>
                <a:cs typeface="Courier New"/>
              </a:rPr>
              <a:t>"Welcome!"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r>
              <a:rPr lang="en-US" b="1" dirty="0">
                <a:latin typeface="Courier New"/>
                <a:cs typeface="Courier New"/>
              </a:rPr>
              <a:t>});</a:t>
            </a:r>
          </a:p>
          <a:p>
            <a:r>
              <a:rPr lang="en-US" b="1" dirty="0" err="1">
                <a:latin typeface="Courier New"/>
                <a:cs typeface="Courier New"/>
              </a:rPr>
              <a:t>app.get</a:t>
            </a:r>
            <a:r>
              <a:rPr lang="en-US" b="1" dirty="0">
                <a:latin typeface="Courier New"/>
                <a:cs typeface="Courier New"/>
              </a:rPr>
              <a:t>("/page1", function(</a:t>
            </a:r>
            <a:r>
              <a:rPr lang="en-US" b="1" dirty="0" err="1">
                <a:latin typeface="Courier New"/>
                <a:cs typeface="Courier New"/>
              </a:rPr>
              <a:t>req</a:t>
            </a:r>
            <a:r>
              <a:rPr lang="en-US" b="1" dirty="0">
                <a:latin typeface="Courier New"/>
                <a:cs typeface="Courier New"/>
              </a:rPr>
              <a:t>, res) 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res.send</a:t>
            </a:r>
            <a:r>
              <a:rPr lang="en-US" b="1" dirty="0">
                <a:latin typeface="Courier New"/>
                <a:cs typeface="Courier New"/>
              </a:rPr>
              <a:t>("This is page 1");</a:t>
            </a:r>
          </a:p>
          <a:p>
            <a:r>
              <a:rPr lang="en-US" b="1" dirty="0">
                <a:latin typeface="Courier New"/>
                <a:cs typeface="Courier New"/>
              </a:rPr>
              <a:t>});</a:t>
            </a:r>
          </a:p>
          <a:p>
            <a:r>
              <a:rPr lang="en-US" b="1" dirty="0" err="1">
                <a:latin typeface="Courier New"/>
                <a:cs typeface="Courier New"/>
              </a:rPr>
              <a:t>app.get</a:t>
            </a:r>
            <a:r>
              <a:rPr lang="en-US" b="1" dirty="0">
                <a:latin typeface="Courier New"/>
                <a:cs typeface="Courier New"/>
              </a:rPr>
              <a:t>("/page2", function(</a:t>
            </a:r>
            <a:r>
              <a:rPr lang="en-US" b="1" dirty="0" err="1">
                <a:latin typeface="Courier New"/>
                <a:cs typeface="Courier New"/>
              </a:rPr>
              <a:t>req</a:t>
            </a:r>
            <a:r>
              <a:rPr lang="en-US" b="1" dirty="0">
                <a:latin typeface="Courier New"/>
                <a:cs typeface="Courier New"/>
              </a:rPr>
              <a:t>, res) 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res.send</a:t>
            </a:r>
            <a:r>
              <a:rPr lang="en-US" b="1" dirty="0">
                <a:latin typeface="Courier New"/>
                <a:cs typeface="Courier New"/>
              </a:rPr>
              <a:t>("This is page 2");</a:t>
            </a:r>
          </a:p>
          <a:p>
            <a:r>
              <a:rPr lang="en-US" b="1" dirty="0">
                <a:latin typeface="Courier New"/>
                <a:cs typeface="Courier New"/>
              </a:rPr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1905000"/>
            <a:ext cx="2514600" cy="20621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No need to send headers. Express does that for us!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Express uses </a:t>
            </a:r>
            <a:r>
              <a:rPr lang="en-US" sz="1600" dirty="0" err="1" smtClean="0"/>
              <a:t>res.send</a:t>
            </a:r>
            <a:r>
              <a:rPr lang="en-US" sz="1600" dirty="0" smtClean="0"/>
              <a:t> instead of </a:t>
            </a:r>
            <a:r>
              <a:rPr lang="en-US" sz="1600" dirty="0" err="1" smtClean="0"/>
              <a:t>res.write</a:t>
            </a:r>
            <a:r>
              <a:rPr lang="en-US" sz="1600" dirty="0" smtClean="0"/>
              <a:t> and </a:t>
            </a:r>
            <a:r>
              <a:rPr lang="en-US" sz="1600" dirty="0" err="1" smtClean="0"/>
              <a:t>res.end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Express allows us to set up </a:t>
            </a:r>
            <a:r>
              <a:rPr lang="en-US" sz="1600" i="1" dirty="0" smtClean="0"/>
              <a:t>routes.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772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 dirty="0" smtClean="0"/>
              <a:t>Creating an Express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93081"/>
            <a:ext cx="6324600" cy="36933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// </a:t>
            </a:r>
            <a:r>
              <a:rPr lang="en-US" b="1" dirty="0" err="1">
                <a:latin typeface="Courier New"/>
                <a:cs typeface="Courier New"/>
              </a:rPr>
              <a:t>server.js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…</a:t>
            </a:r>
          </a:p>
          <a:p>
            <a:r>
              <a:rPr lang="en-US" b="1" dirty="0">
                <a:latin typeface="Courier New"/>
                <a:cs typeface="Courier New"/>
              </a:rPr>
              <a:t>//Set up routes</a:t>
            </a:r>
          </a:p>
          <a:p>
            <a:r>
              <a:rPr lang="en-US" b="1" dirty="0" err="1">
                <a:latin typeface="Courier New"/>
                <a:cs typeface="Courier New"/>
              </a:rPr>
              <a:t>app.get</a:t>
            </a:r>
            <a:r>
              <a:rPr lang="en-US" b="1" dirty="0">
                <a:latin typeface="Courier New"/>
                <a:cs typeface="Courier New"/>
              </a:rPr>
              <a:t>("/", function(</a:t>
            </a:r>
            <a:r>
              <a:rPr lang="en-US" b="1" dirty="0" err="1">
                <a:latin typeface="Courier New"/>
                <a:cs typeface="Courier New"/>
              </a:rPr>
              <a:t>req</a:t>
            </a:r>
            <a:r>
              <a:rPr lang="en-US" b="1" dirty="0">
                <a:latin typeface="Courier New"/>
                <a:cs typeface="Courier New"/>
              </a:rPr>
              <a:t>, res) 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res.send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smtClean="0">
                <a:latin typeface="Courier New"/>
                <a:cs typeface="Courier New"/>
              </a:rPr>
              <a:t>"Welcome!"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r>
              <a:rPr lang="en-US" b="1" dirty="0">
                <a:latin typeface="Courier New"/>
                <a:cs typeface="Courier New"/>
              </a:rPr>
              <a:t>});</a:t>
            </a:r>
          </a:p>
          <a:p>
            <a:r>
              <a:rPr lang="en-US" b="1" dirty="0" err="1">
                <a:latin typeface="Courier New"/>
                <a:cs typeface="Courier New"/>
              </a:rPr>
              <a:t>app.get</a:t>
            </a:r>
            <a:r>
              <a:rPr lang="en-US" b="1" dirty="0">
                <a:latin typeface="Courier New"/>
                <a:cs typeface="Courier New"/>
              </a:rPr>
              <a:t>("/page1", function(</a:t>
            </a:r>
            <a:r>
              <a:rPr lang="en-US" b="1" dirty="0" err="1">
                <a:latin typeface="Courier New"/>
                <a:cs typeface="Courier New"/>
              </a:rPr>
              <a:t>req</a:t>
            </a:r>
            <a:r>
              <a:rPr lang="en-US" b="1" dirty="0">
                <a:latin typeface="Courier New"/>
                <a:cs typeface="Courier New"/>
              </a:rPr>
              <a:t>, res) 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res.send</a:t>
            </a:r>
            <a:r>
              <a:rPr lang="en-US" b="1" dirty="0">
                <a:latin typeface="Courier New"/>
                <a:cs typeface="Courier New"/>
              </a:rPr>
              <a:t>("This is page 1");</a:t>
            </a:r>
          </a:p>
          <a:p>
            <a:r>
              <a:rPr lang="en-US" b="1" dirty="0">
                <a:latin typeface="Courier New"/>
                <a:cs typeface="Courier New"/>
              </a:rPr>
              <a:t>});</a:t>
            </a:r>
          </a:p>
          <a:p>
            <a:r>
              <a:rPr lang="en-US" b="1" dirty="0" err="1">
                <a:latin typeface="Courier New"/>
                <a:cs typeface="Courier New"/>
              </a:rPr>
              <a:t>app.get</a:t>
            </a:r>
            <a:r>
              <a:rPr lang="en-US" b="1" dirty="0">
                <a:latin typeface="Courier New"/>
                <a:cs typeface="Courier New"/>
              </a:rPr>
              <a:t>("/page2", function(</a:t>
            </a:r>
            <a:r>
              <a:rPr lang="en-US" b="1" dirty="0" err="1">
                <a:latin typeface="Courier New"/>
                <a:cs typeface="Courier New"/>
              </a:rPr>
              <a:t>req</a:t>
            </a:r>
            <a:r>
              <a:rPr lang="en-US" b="1" dirty="0">
                <a:latin typeface="Courier New"/>
                <a:cs typeface="Courier New"/>
              </a:rPr>
              <a:t>, res) 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res.send</a:t>
            </a:r>
            <a:r>
              <a:rPr lang="en-US" b="1" dirty="0">
                <a:latin typeface="Courier New"/>
                <a:cs typeface="Courier New"/>
              </a:rPr>
              <a:t>("This is page 2");</a:t>
            </a:r>
          </a:p>
          <a:p>
            <a:r>
              <a:rPr lang="en-US" b="1" dirty="0">
                <a:latin typeface="Courier New"/>
                <a:cs typeface="Courier New"/>
              </a:rPr>
              <a:t>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2057400"/>
            <a:ext cx="2590800" cy="42780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Add this to your </a:t>
            </a:r>
            <a:r>
              <a:rPr lang="en-US" sz="1600" dirty="0" err="1" smtClean="0"/>
              <a:t>server.js</a:t>
            </a:r>
            <a:r>
              <a:rPr lang="en-US" sz="1600" dirty="0" smtClean="0"/>
              <a:t> file.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Run the server from the </a:t>
            </a:r>
            <a:r>
              <a:rPr lang="en-US" sz="1600" dirty="0" err="1" smtClean="0"/>
              <a:t>express_project</a:t>
            </a:r>
            <a:r>
              <a:rPr lang="en-US" sz="1600" dirty="0" smtClean="0"/>
              <a:t> directory with </a:t>
            </a:r>
            <a:r>
              <a:rPr lang="en-US" sz="1600" b="1" dirty="0" err="1" smtClean="0"/>
              <a:t>npm</a:t>
            </a:r>
            <a:r>
              <a:rPr lang="en-US" sz="1600" b="1" dirty="0" smtClean="0"/>
              <a:t> start</a:t>
            </a:r>
          </a:p>
          <a:p>
            <a:pPr marL="347663" indent="-347663">
              <a:buAutoNum type="arabicPeriod" startAt="3"/>
            </a:pPr>
            <a:r>
              <a:rPr lang="en-US" sz="1600" dirty="0" smtClean="0"/>
              <a:t>Navigate to localhost:8080 in the browser. Then try appending /page1 and /page2 to the URL. </a:t>
            </a:r>
          </a:p>
          <a:p>
            <a:pPr marL="347663" indent="-347663">
              <a:buAutoNum type="arabicPeriod" startAt="3"/>
            </a:pPr>
            <a:r>
              <a:rPr lang="en-US" sz="1600" dirty="0" smtClean="0"/>
              <a:t>Add </a:t>
            </a:r>
            <a:r>
              <a:rPr lang="en-US" sz="1600" dirty="0"/>
              <a:t>another route to your file and test it</a:t>
            </a:r>
            <a:r>
              <a:rPr lang="en-US" sz="1600" dirty="0" smtClean="0"/>
              <a:t>. Don't forget to stop and start the </a:t>
            </a:r>
            <a:r>
              <a:rPr lang="en-US" sz="1600" dirty="0"/>
              <a:t>s</a:t>
            </a:r>
            <a:r>
              <a:rPr lang="en-US" sz="1600" dirty="0" smtClean="0"/>
              <a:t>erver!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957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Static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981200"/>
            <a:ext cx="7848600" cy="31393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// </a:t>
            </a:r>
            <a:r>
              <a:rPr lang="en-US" dirty="0" err="1">
                <a:latin typeface="Courier New"/>
                <a:cs typeface="Courier New"/>
              </a:rPr>
              <a:t>server.js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http = require('http');</a:t>
            </a:r>
          </a:p>
          <a:p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express = require('express');</a:t>
            </a:r>
          </a:p>
          <a:p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app = express()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//Set ups a static file directory to serve files</a:t>
            </a:r>
          </a:p>
          <a:p>
            <a:r>
              <a:rPr lang="en-US" b="1" dirty="0" err="1">
                <a:latin typeface="Courier New"/>
                <a:cs typeface="Courier New"/>
              </a:rPr>
              <a:t>app.use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express.static</a:t>
            </a:r>
            <a:r>
              <a:rPr lang="en-US" b="1" dirty="0">
                <a:latin typeface="Courier New"/>
                <a:cs typeface="Courier New"/>
              </a:rPr>
              <a:t>(__</a:t>
            </a:r>
            <a:r>
              <a:rPr lang="en-US" b="1" dirty="0" err="1">
                <a:latin typeface="Courier New"/>
                <a:cs typeface="Courier New"/>
              </a:rPr>
              <a:t>dirname</a:t>
            </a:r>
            <a:r>
              <a:rPr lang="en-US" b="1" dirty="0">
                <a:latin typeface="Courier New"/>
                <a:cs typeface="Courier New"/>
              </a:rPr>
              <a:t> + "/</a:t>
            </a:r>
            <a:r>
              <a:rPr lang="en-US" b="1" dirty="0" err="1">
                <a:latin typeface="Courier New"/>
                <a:cs typeface="Courier New"/>
              </a:rPr>
              <a:t>client_files</a:t>
            </a:r>
            <a:r>
              <a:rPr lang="en-US" b="1" dirty="0">
                <a:latin typeface="Courier New"/>
                <a:cs typeface="Courier New"/>
              </a:rPr>
              <a:t>"));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r>
              <a:rPr lang="en-US" dirty="0">
                <a:latin typeface="Courier New"/>
                <a:cs typeface="Courier New"/>
              </a:rPr>
              <a:t>//Set up routes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257800"/>
            <a:ext cx="78486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Add this to your </a:t>
            </a:r>
            <a:r>
              <a:rPr lang="en-US" dirty="0" err="1" smtClean="0"/>
              <a:t>server.js</a:t>
            </a:r>
            <a:r>
              <a:rPr lang="en-US" dirty="0" smtClean="0"/>
              <a:t> file.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Create a directory in </a:t>
            </a:r>
            <a:r>
              <a:rPr lang="en-US" dirty="0" err="1" smtClean="0"/>
              <a:t>express_project</a:t>
            </a:r>
            <a:r>
              <a:rPr lang="en-US" dirty="0" smtClean="0"/>
              <a:t> called </a:t>
            </a:r>
            <a:r>
              <a:rPr lang="en-US" dirty="0" err="1" smtClean="0"/>
              <a:t>client_files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Create a simple html </a:t>
            </a:r>
            <a:r>
              <a:rPr lang="en-US" dirty="0" smtClean="0"/>
              <a:t>page called </a:t>
            </a:r>
            <a:r>
              <a:rPr lang="en-US" dirty="0" err="1" smtClean="0"/>
              <a:t>hello.html</a:t>
            </a:r>
            <a:r>
              <a:rPr lang="en-US" dirty="0" smtClean="0"/>
              <a:t> </a:t>
            </a:r>
            <a:r>
              <a:rPr lang="en-US" dirty="0" smtClean="0"/>
              <a:t>and save it to </a:t>
            </a:r>
            <a:r>
              <a:rPr lang="en-US" dirty="0" err="1" smtClean="0"/>
              <a:t>express_project</a:t>
            </a:r>
            <a:r>
              <a:rPr lang="en-US" dirty="0" smtClean="0"/>
              <a:t>/</a:t>
            </a:r>
            <a:r>
              <a:rPr lang="en-US" dirty="0" err="1" smtClean="0"/>
              <a:t>client_files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Navigate to localhost:8080/</a:t>
            </a:r>
            <a:r>
              <a:rPr lang="en-US" dirty="0" err="1" smtClean="0"/>
              <a:t>hello.html</a:t>
            </a:r>
            <a:r>
              <a:rPr lang="en-US" dirty="0" smtClean="0"/>
              <a:t> in the browser.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752600"/>
            <a:ext cx="3124200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We are using express as a static file server.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If the file is available, the server will return it.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If the file is not available, the server will check for a match among the routes.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96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Posting to the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8305800" cy="39703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>
                <a:latin typeface="Courier New"/>
                <a:cs typeface="Courier New"/>
              </a:rPr>
              <a:t>/Get the value from the text field</a:t>
            </a:r>
          </a:p>
          <a:p>
            <a:pPr>
              <a:tabLst>
                <a:tab pos="457200" algn="l"/>
              </a:tabLst>
            </a:pP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name = $("#txt-name").</a:t>
            </a:r>
            <a:r>
              <a:rPr lang="en-US" b="1" dirty="0" err="1">
                <a:latin typeface="Courier New"/>
                <a:cs typeface="Courier New"/>
              </a:rPr>
              <a:t>val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pPr>
              <a:tabLst>
                <a:tab pos="457200" algn="l"/>
              </a:tabLst>
            </a:pP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/>
                <a:cs typeface="Courier New"/>
              </a:rPr>
              <a:t>//Post name to the server "greetings" route</a:t>
            </a:r>
          </a:p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/>
                <a:cs typeface="Courier New"/>
              </a:rPr>
              <a:t>$</a:t>
            </a:r>
            <a:r>
              <a:rPr lang="en-US" b="1" dirty="0">
                <a:latin typeface="Courier New"/>
                <a:cs typeface="Courier New"/>
              </a:rPr>
              <a:t>.post("greetings", { name : name }, function (</a:t>
            </a:r>
            <a:r>
              <a:rPr lang="en-US" b="1" dirty="0" smtClean="0">
                <a:latin typeface="Courier New"/>
                <a:cs typeface="Courier New"/>
              </a:rPr>
              <a:t>res) {</a:t>
            </a:r>
          </a:p>
          <a:p>
            <a:pPr>
              <a:tabLst>
                <a:tab pos="457200" algn="l"/>
              </a:tabLst>
            </a:pPr>
            <a:endParaRPr lang="en-US" b="1" dirty="0" smtClean="0">
              <a:latin typeface="Courier New"/>
              <a:cs typeface="Courier New"/>
            </a:endParaRPr>
          </a:p>
          <a:p>
            <a:pPr>
              <a:tabLst>
                <a:tab pos="457200" algn="l"/>
              </a:tabLst>
            </a:pP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/>
                <a:cs typeface="Courier New"/>
              </a:rPr>
              <a:t>                    </a:t>
            </a:r>
          </a:p>
          <a:p>
            <a:pPr>
              <a:tabLst>
                <a:tab pos="457200" algn="l"/>
              </a:tabLst>
            </a:pPr>
            <a:endParaRPr lang="en-US" b="1" dirty="0" smtClean="0">
              <a:latin typeface="Courier New"/>
              <a:cs typeface="Courier New"/>
            </a:endParaRPr>
          </a:p>
          <a:p>
            <a:pPr lvl="1">
              <a:tabLst>
                <a:tab pos="457200" algn="l"/>
              </a:tabLst>
            </a:pPr>
            <a:r>
              <a:rPr lang="en-US" b="1" dirty="0" err="1" smtClean="0">
                <a:latin typeface="Courier New"/>
                <a:cs typeface="Courier New"/>
              </a:rPr>
              <a:t>console.log</a:t>
            </a:r>
            <a:r>
              <a:rPr lang="en-US" b="1" dirty="0">
                <a:latin typeface="Courier New"/>
                <a:cs typeface="Courier New"/>
              </a:rPr>
              <a:t>("The server responded: " + </a:t>
            </a:r>
            <a:r>
              <a:rPr lang="en-US" b="1" dirty="0" err="1" smtClean="0">
                <a:latin typeface="Courier New"/>
                <a:cs typeface="Courier New"/>
              </a:rPr>
              <a:t>res.response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/>
                <a:cs typeface="Courier New"/>
              </a:rPr>
              <a:t>                    </a:t>
            </a:r>
          </a:p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/>
                <a:cs typeface="Courier New"/>
              </a:rPr>
              <a:t>	/</a:t>
            </a:r>
            <a:r>
              <a:rPr lang="en-US" b="1" dirty="0">
                <a:latin typeface="Courier New"/>
                <a:cs typeface="Courier New"/>
              </a:rPr>
              <a:t>/Display the server response in the div</a:t>
            </a:r>
          </a:p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/>
                <a:cs typeface="Courier New"/>
              </a:rPr>
              <a:t>	$</a:t>
            </a:r>
            <a:r>
              <a:rPr lang="en-US" b="1" dirty="0">
                <a:latin typeface="Courier New"/>
                <a:cs typeface="Courier New"/>
              </a:rPr>
              <a:t>("#response").html(</a:t>
            </a:r>
            <a:r>
              <a:rPr lang="en-US" b="1" dirty="0" err="1" smtClean="0">
                <a:latin typeface="Courier New"/>
                <a:cs typeface="Courier New"/>
              </a:rPr>
              <a:t>res.response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Up Arrow Callout 5"/>
          <p:cNvSpPr/>
          <p:nvPr/>
        </p:nvSpPr>
        <p:spPr>
          <a:xfrm>
            <a:off x="762000" y="3429000"/>
            <a:ext cx="762000" cy="838200"/>
          </a:xfrm>
          <a:prstGeom prst="upArrow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AJAX call</a:t>
            </a:r>
          </a:p>
        </p:txBody>
      </p:sp>
      <p:sp>
        <p:nvSpPr>
          <p:cNvPr id="9" name="Up Arrow Callout 8"/>
          <p:cNvSpPr/>
          <p:nvPr/>
        </p:nvSpPr>
        <p:spPr>
          <a:xfrm>
            <a:off x="1905000" y="3429000"/>
            <a:ext cx="838200" cy="838200"/>
          </a:xfrm>
          <a:prstGeom prst="upArrow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server route</a:t>
            </a:r>
            <a:endParaRPr lang="en-US" sz="1600" b="1" dirty="0"/>
          </a:p>
        </p:txBody>
      </p:sp>
      <p:sp>
        <p:nvSpPr>
          <p:cNvPr id="11" name="Up Arrow Callout 10"/>
          <p:cNvSpPr/>
          <p:nvPr/>
        </p:nvSpPr>
        <p:spPr>
          <a:xfrm>
            <a:off x="5791200" y="3429000"/>
            <a:ext cx="2133600" cy="838200"/>
          </a:xfrm>
          <a:prstGeom prst="up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function fires when server responds</a:t>
            </a:r>
            <a:endParaRPr lang="en-US" sz="1600" b="1" dirty="0"/>
          </a:p>
        </p:txBody>
      </p:sp>
      <p:sp>
        <p:nvSpPr>
          <p:cNvPr id="12" name="Up Arrow Callout 11"/>
          <p:cNvSpPr/>
          <p:nvPr/>
        </p:nvSpPr>
        <p:spPr>
          <a:xfrm>
            <a:off x="3962400" y="3429000"/>
            <a:ext cx="838200" cy="838200"/>
          </a:xfrm>
          <a:prstGeom prst="up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json</a:t>
            </a:r>
            <a:r>
              <a:rPr lang="en-US" sz="1600" b="1" dirty="0" smtClean="0"/>
              <a:t> object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6019800"/>
            <a:ext cx="67056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smtClean="0">
                <a:hlinkClick r:id="rId2"/>
              </a:rPr>
              <a:t>greetings.html</a:t>
            </a:r>
            <a:r>
              <a:rPr lang="en-US" dirty="0" smtClean="0"/>
              <a:t> and save it to </a:t>
            </a:r>
            <a:r>
              <a:rPr lang="en-US" dirty="0" smtClean="0"/>
              <a:t>your </a:t>
            </a:r>
            <a:r>
              <a:rPr lang="en-US" dirty="0" err="1" smtClean="0"/>
              <a:t>express_project</a:t>
            </a:r>
            <a:r>
              <a:rPr lang="en-US" dirty="0" smtClean="0"/>
              <a:t>/</a:t>
            </a:r>
            <a:r>
              <a:rPr lang="en-US" dirty="0" err="1" smtClean="0"/>
              <a:t>client_files</a:t>
            </a:r>
            <a:r>
              <a:rPr lang="en-US" dirty="0" smtClean="0"/>
              <a:t> directory.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5600" y="1752600"/>
            <a:ext cx="19812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 the client, use AJAX to post to the </a:t>
            </a:r>
            <a:r>
              <a:rPr lang="en-US" sz="1600" dirty="0" smtClean="0"/>
              <a:t>server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393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the Client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7610476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Add statements to include </a:t>
            </a:r>
            <a:r>
              <a:rPr lang="en-US" dirty="0" err="1" smtClean="0"/>
              <a:t>json</a:t>
            </a:r>
            <a:r>
              <a:rPr lang="en-US" dirty="0" smtClean="0"/>
              <a:t> and encode URL data</a:t>
            </a:r>
          </a:p>
          <a:p>
            <a:pPr lvl="1">
              <a:tabLst>
                <a:tab pos="457200" algn="l"/>
              </a:tabLst>
            </a:pPr>
            <a:r>
              <a:rPr lang="en-US" b="1" dirty="0" err="1">
                <a:latin typeface="Courier New"/>
                <a:cs typeface="Courier New"/>
              </a:rPr>
              <a:t>app.use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express.urlencoded</a:t>
            </a:r>
            <a:r>
              <a:rPr lang="en-US" b="1" dirty="0">
                <a:latin typeface="Courier New"/>
                <a:cs typeface="Courier New"/>
              </a:rPr>
              <a:t>());</a:t>
            </a:r>
          </a:p>
          <a:p>
            <a:pPr lvl="1">
              <a:tabLst>
                <a:tab pos="457200" algn="l"/>
              </a:tabLst>
            </a:pPr>
            <a:r>
              <a:rPr lang="en-US" b="1" dirty="0" err="1">
                <a:latin typeface="Courier New"/>
                <a:cs typeface="Courier New"/>
              </a:rPr>
              <a:t>app.use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express.json</a:t>
            </a:r>
            <a:r>
              <a:rPr lang="en-US" b="1" dirty="0">
                <a:latin typeface="Courier New"/>
                <a:cs typeface="Courier New"/>
              </a:rPr>
              <a:t>())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dirty="0" smtClean="0"/>
          </a:p>
          <a:p>
            <a:r>
              <a:rPr lang="en-US" dirty="0" smtClean="0"/>
              <a:t>Add a route to handle a post to the server</a:t>
            </a:r>
          </a:p>
          <a:p>
            <a:pPr marL="692150" lvl="2" indent="-342900">
              <a:spcBef>
                <a:spcPts val="2000"/>
              </a:spcBef>
            </a:pPr>
            <a:r>
              <a:rPr lang="en-US" b="1" dirty="0" err="1" smtClean="0">
                <a:latin typeface="Courier New"/>
                <a:cs typeface="Courier New"/>
              </a:rPr>
              <a:t>app.post</a:t>
            </a:r>
            <a:r>
              <a:rPr lang="en-US" b="1" dirty="0" smtClean="0">
                <a:latin typeface="Courier New"/>
                <a:cs typeface="Courier New"/>
              </a:rPr>
              <a:t>("path", function (</a:t>
            </a:r>
            <a:r>
              <a:rPr lang="en-US" b="1" dirty="0" err="1" smtClean="0">
                <a:latin typeface="Courier New"/>
                <a:cs typeface="Courier New"/>
              </a:rPr>
              <a:t>req</a:t>
            </a:r>
            <a:r>
              <a:rPr lang="en-US" b="1" dirty="0" smtClean="0">
                <a:latin typeface="Courier New"/>
                <a:cs typeface="Courier New"/>
              </a:rPr>
              <a:t>, res) {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	…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});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/>
            </a:r>
            <a:br>
              <a:rPr lang="en-US" b="1" dirty="0" smtClean="0">
                <a:latin typeface="Courier New"/>
                <a:cs typeface="Courier New"/>
              </a:rPr>
            </a:br>
            <a:endParaRPr lang="en-US" dirty="0"/>
          </a:p>
          <a:p>
            <a:r>
              <a:rPr lang="en-US" dirty="0" smtClean="0"/>
              <a:t>Access request data through </a:t>
            </a:r>
            <a:endParaRPr lang="en-US" dirty="0"/>
          </a:p>
          <a:p>
            <a:pPr marL="692150" lvl="2" indent="-342900">
              <a:spcBef>
                <a:spcPts val="2000"/>
              </a:spcBef>
            </a:pPr>
            <a:r>
              <a:rPr lang="en-US" b="1" dirty="0" err="1" smtClean="0">
                <a:latin typeface="Courier New"/>
                <a:cs typeface="Courier New"/>
              </a:rPr>
              <a:t>request_object.body.parameter_name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Up Arrow Callout 4"/>
          <p:cNvSpPr/>
          <p:nvPr/>
        </p:nvSpPr>
        <p:spPr>
          <a:xfrm>
            <a:off x="2667000" y="4038600"/>
            <a:ext cx="1676400" cy="1295400"/>
          </a:xfrm>
          <a:prstGeom prst="upArrowCallout">
            <a:avLst>
              <a:gd name="adj1" fmla="val 28426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Handle posts coming from this page.</a:t>
            </a:r>
          </a:p>
        </p:txBody>
      </p:sp>
    </p:spTree>
    <p:extLst>
      <p:ext uri="{BB962C8B-B14F-4D97-AF65-F5344CB8AC3E}">
        <p14:creationId xmlns:p14="http://schemas.microsoft.com/office/powerpoint/2010/main" val="141754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913813" cy="914400"/>
          </a:xfrm>
        </p:spPr>
        <p:txBody>
          <a:bodyPr/>
          <a:lstStyle/>
          <a:p>
            <a:r>
              <a:rPr lang="en-US" dirty="0" smtClean="0"/>
              <a:t>Processing the Client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1752600"/>
            <a:ext cx="7848600" cy="452431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err="1">
                <a:latin typeface="Courier New"/>
                <a:cs typeface="Courier New"/>
              </a:rPr>
              <a:t>app.use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express.static</a:t>
            </a:r>
            <a:r>
              <a:rPr lang="en-US" dirty="0">
                <a:latin typeface="Courier New"/>
                <a:cs typeface="Courier New"/>
              </a:rPr>
              <a:t>(__</a:t>
            </a:r>
            <a:r>
              <a:rPr lang="en-US" dirty="0" err="1">
                <a:latin typeface="Courier New"/>
                <a:cs typeface="Courier New"/>
              </a:rPr>
              <a:t>dirname</a:t>
            </a:r>
            <a:r>
              <a:rPr lang="en-US" dirty="0">
                <a:latin typeface="Courier New"/>
                <a:cs typeface="Courier New"/>
              </a:rPr>
              <a:t> + "/</a:t>
            </a:r>
            <a:r>
              <a:rPr lang="en-US" dirty="0" err="1">
                <a:latin typeface="Courier New"/>
                <a:cs typeface="Courier New"/>
              </a:rPr>
              <a:t>client_files</a:t>
            </a:r>
            <a:r>
              <a:rPr lang="en-US" dirty="0">
                <a:latin typeface="Courier New"/>
                <a:cs typeface="Courier New"/>
              </a:rPr>
              <a:t>"))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tabLst>
                <a:tab pos="457200" algn="l"/>
              </a:tabLst>
            </a:pPr>
            <a:r>
              <a:rPr lang="en-US" b="1" dirty="0" err="1" smtClean="0">
                <a:latin typeface="Courier New"/>
                <a:cs typeface="Courier New"/>
              </a:rPr>
              <a:t>app.use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express.urlencoded</a:t>
            </a:r>
            <a:r>
              <a:rPr lang="en-US" b="1" dirty="0">
                <a:latin typeface="Courier New"/>
                <a:cs typeface="Courier New"/>
              </a:rPr>
              <a:t>())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pPr>
              <a:tabLst>
                <a:tab pos="457200" algn="l"/>
              </a:tabLst>
            </a:pPr>
            <a:r>
              <a:rPr lang="en-US" b="1" dirty="0" err="1">
                <a:latin typeface="Courier New"/>
                <a:cs typeface="Courier New"/>
              </a:rPr>
              <a:t>app.use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express.json</a:t>
            </a:r>
            <a:r>
              <a:rPr lang="en-US" b="1" dirty="0">
                <a:latin typeface="Courier New"/>
                <a:cs typeface="Courier New"/>
              </a:rPr>
              <a:t>());</a:t>
            </a:r>
            <a:endParaRPr lang="en-US" b="1" dirty="0" smtClean="0">
              <a:latin typeface="Courier New"/>
              <a:cs typeface="Courier New"/>
            </a:endParaRPr>
          </a:p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/>
                <a:cs typeface="Courier New"/>
              </a:rPr>
              <a:t>… 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>
                <a:latin typeface="Courier New"/>
                <a:cs typeface="Courier New"/>
              </a:rPr>
              <a:t>/Handle a post to the server</a:t>
            </a:r>
          </a:p>
          <a:p>
            <a:pPr>
              <a:tabLst>
                <a:tab pos="457200" algn="l"/>
              </a:tabLst>
            </a:pPr>
            <a:r>
              <a:rPr lang="en-US" b="1" dirty="0" err="1">
                <a:latin typeface="Courier New"/>
                <a:cs typeface="Courier New"/>
              </a:rPr>
              <a:t>app.post</a:t>
            </a:r>
            <a:r>
              <a:rPr lang="en-US" b="1" dirty="0">
                <a:latin typeface="Courier New"/>
                <a:cs typeface="Courier New"/>
              </a:rPr>
              <a:t>("/greetings", function (</a:t>
            </a:r>
            <a:r>
              <a:rPr lang="en-US" b="1" dirty="0" err="1">
                <a:latin typeface="Courier New"/>
                <a:cs typeface="Courier New"/>
              </a:rPr>
              <a:t>req</a:t>
            </a:r>
            <a:r>
              <a:rPr lang="en-US" b="1" dirty="0">
                <a:latin typeface="Courier New"/>
                <a:cs typeface="Courier New"/>
              </a:rPr>
              <a:t>, res) </a:t>
            </a:r>
            <a:r>
              <a:rPr lang="en-US" b="1" dirty="0" smtClean="0">
                <a:latin typeface="Courier New"/>
                <a:cs typeface="Courier New"/>
              </a:rPr>
              <a:t>{</a:t>
            </a:r>
          </a:p>
          <a:p>
            <a:pPr>
              <a:tabLst>
                <a:tab pos="457200" algn="l"/>
              </a:tabLst>
            </a:pPr>
            <a:endParaRPr lang="en-US" b="1" dirty="0" smtClean="0">
              <a:latin typeface="Courier New"/>
              <a:cs typeface="Courier New"/>
            </a:endParaRPr>
          </a:p>
          <a:p>
            <a:pPr>
              <a:tabLst>
                <a:tab pos="457200" algn="l"/>
              </a:tabLst>
            </a:pPr>
            <a:endParaRPr lang="en-US" b="1" dirty="0" smtClean="0">
              <a:latin typeface="Courier New"/>
              <a:cs typeface="Courier New"/>
            </a:endParaRPr>
          </a:p>
          <a:p>
            <a:pPr>
              <a:tabLst>
                <a:tab pos="457200" algn="l"/>
              </a:tabLst>
            </a:pP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457200" algn="l"/>
              </a:tabLst>
            </a:pPr>
            <a:endParaRPr lang="en-US" b="1" dirty="0" smtClean="0">
              <a:latin typeface="Courier New"/>
              <a:cs typeface="Courier New"/>
            </a:endParaRPr>
          </a:p>
          <a:p>
            <a:pPr>
              <a:tabLst>
                <a:tab pos="457200" algn="l"/>
              </a:tabLst>
            </a:pP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	name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req.body.name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	message </a:t>
            </a:r>
            <a:r>
              <a:rPr lang="en-US" b="1" dirty="0">
                <a:latin typeface="Courier New"/>
                <a:cs typeface="Courier New"/>
              </a:rPr>
              <a:t>= "The server says Hello, " + name + "!";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console.log</a:t>
            </a:r>
            <a:r>
              <a:rPr lang="en-US" b="1" dirty="0">
                <a:latin typeface="Courier New"/>
                <a:cs typeface="Courier New"/>
              </a:rPr>
              <a:t>(message);</a:t>
            </a:r>
          </a:p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res.json</a:t>
            </a:r>
            <a:r>
              <a:rPr lang="en-US" b="1" dirty="0" smtClean="0">
                <a:latin typeface="Courier New"/>
                <a:cs typeface="Courier New"/>
              </a:rPr>
              <a:t>( {</a:t>
            </a:r>
            <a:r>
              <a:rPr lang="en-US" b="1" dirty="0">
                <a:latin typeface="Courier New"/>
                <a:cs typeface="Courier New"/>
              </a:rPr>
              <a:t>"response": message</a:t>
            </a:r>
            <a:r>
              <a:rPr lang="en-US" b="1" dirty="0" smtClean="0">
                <a:latin typeface="Courier New"/>
                <a:cs typeface="Courier New"/>
              </a:rPr>
              <a:t>} )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/>
                <a:cs typeface="Courier New"/>
              </a:rPr>
              <a:t>});</a:t>
            </a:r>
          </a:p>
        </p:txBody>
      </p:sp>
      <p:sp>
        <p:nvSpPr>
          <p:cNvPr id="16" name="Up Arrow Callout 15"/>
          <p:cNvSpPr/>
          <p:nvPr/>
        </p:nvSpPr>
        <p:spPr>
          <a:xfrm>
            <a:off x="1905000" y="5943600"/>
            <a:ext cx="1828800" cy="762000"/>
          </a:xfrm>
          <a:prstGeom prst="up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json</a:t>
            </a:r>
            <a:r>
              <a:rPr lang="en-US" sz="1600" b="1" dirty="0" smtClean="0"/>
              <a:t> gets sent back to client</a:t>
            </a:r>
            <a:endParaRPr lang="en-US" sz="1600" b="1" dirty="0"/>
          </a:p>
        </p:txBody>
      </p:sp>
      <p:sp>
        <p:nvSpPr>
          <p:cNvPr id="17" name="Up Arrow Callout 16"/>
          <p:cNvSpPr/>
          <p:nvPr/>
        </p:nvSpPr>
        <p:spPr>
          <a:xfrm>
            <a:off x="1752600" y="3429000"/>
            <a:ext cx="1676400" cy="838200"/>
          </a:xfrm>
          <a:prstGeom prst="up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the route name</a:t>
            </a:r>
            <a:endParaRPr lang="en-US" sz="1600" b="1" dirty="0"/>
          </a:p>
        </p:txBody>
      </p:sp>
      <p:sp>
        <p:nvSpPr>
          <p:cNvPr id="18" name="Up Arrow Callout 17"/>
          <p:cNvSpPr/>
          <p:nvPr/>
        </p:nvSpPr>
        <p:spPr>
          <a:xfrm>
            <a:off x="4876800" y="3505200"/>
            <a:ext cx="1143000" cy="838200"/>
          </a:xfrm>
          <a:prstGeom prst="up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request</a:t>
            </a:r>
            <a:r>
              <a:rPr lang="en-US" sz="1600" dirty="0" smtClean="0"/>
              <a:t> </a:t>
            </a:r>
            <a:r>
              <a:rPr lang="en-US" sz="1600" b="1" dirty="0" smtClean="0"/>
              <a:t>object</a:t>
            </a:r>
            <a:endParaRPr lang="en-US" sz="1600" b="1" dirty="0"/>
          </a:p>
        </p:txBody>
      </p:sp>
      <p:sp>
        <p:nvSpPr>
          <p:cNvPr id="3" name="Down Arrow Callout 2"/>
          <p:cNvSpPr/>
          <p:nvPr/>
        </p:nvSpPr>
        <p:spPr>
          <a:xfrm>
            <a:off x="5562600" y="2286000"/>
            <a:ext cx="1143000" cy="914400"/>
          </a:xfrm>
          <a:prstGeom prst="downArrow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response object</a:t>
            </a:r>
          </a:p>
        </p:txBody>
      </p:sp>
    </p:spTree>
    <p:extLst>
      <p:ext uri="{BB962C8B-B14F-4D97-AF65-F5344CB8AC3E}">
        <p14:creationId xmlns:p14="http://schemas.microsoft.com/office/powerpoint/2010/main" val="325609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913813" cy="914400"/>
          </a:xfrm>
        </p:spPr>
        <p:txBody>
          <a:bodyPr/>
          <a:lstStyle/>
          <a:p>
            <a:r>
              <a:rPr lang="en-US" dirty="0" smtClean="0"/>
              <a:t>Processing the Client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18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1765280"/>
            <a:ext cx="7848600" cy="34163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err="1">
                <a:latin typeface="Courier New"/>
                <a:cs typeface="Courier New"/>
              </a:rPr>
              <a:t>app.use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express.static</a:t>
            </a:r>
            <a:r>
              <a:rPr lang="en-US" dirty="0">
                <a:latin typeface="Courier New"/>
                <a:cs typeface="Courier New"/>
              </a:rPr>
              <a:t>(__</a:t>
            </a:r>
            <a:r>
              <a:rPr lang="en-US" dirty="0" err="1">
                <a:latin typeface="Courier New"/>
                <a:cs typeface="Courier New"/>
              </a:rPr>
              <a:t>dirname</a:t>
            </a:r>
            <a:r>
              <a:rPr lang="en-US" dirty="0">
                <a:latin typeface="Courier New"/>
                <a:cs typeface="Courier New"/>
              </a:rPr>
              <a:t> + "/</a:t>
            </a:r>
            <a:r>
              <a:rPr lang="en-US" dirty="0" err="1">
                <a:latin typeface="Courier New"/>
                <a:cs typeface="Courier New"/>
              </a:rPr>
              <a:t>client_files</a:t>
            </a:r>
            <a:r>
              <a:rPr lang="en-US" dirty="0">
                <a:latin typeface="Courier New"/>
                <a:cs typeface="Courier New"/>
              </a:rPr>
              <a:t>"))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tabLst>
                <a:tab pos="457200" algn="l"/>
              </a:tabLst>
            </a:pPr>
            <a:r>
              <a:rPr lang="en-US" b="1" dirty="0" err="1" smtClean="0">
                <a:latin typeface="Courier New"/>
                <a:cs typeface="Courier New"/>
              </a:rPr>
              <a:t>app.use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express.urlencoded</a:t>
            </a:r>
            <a:r>
              <a:rPr lang="en-US" b="1" dirty="0">
                <a:latin typeface="Courier New"/>
                <a:cs typeface="Courier New"/>
              </a:rPr>
              <a:t>())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pPr>
              <a:tabLst>
                <a:tab pos="457200" algn="l"/>
              </a:tabLst>
            </a:pPr>
            <a:r>
              <a:rPr lang="en-US" b="1" dirty="0" err="1">
                <a:latin typeface="Courier New"/>
                <a:cs typeface="Courier New"/>
              </a:rPr>
              <a:t>app.use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express.json</a:t>
            </a:r>
            <a:r>
              <a:rPr lang="en-US" b="1" dirty="0">
                <a:latin typeface="Courier New"/>
                <a:cs typeface="Courier New"/>
              </a:rPr>
              <a:t>());</a:t>
            </a:r>
            <a:endParaRPr lang="en-US" b="1" dirty="0" smtClean="0">
              <a:latin typeface="Courier New"/>
              <a:cs typeface="Courier New"/>
            </a:endParaRPr>
          </a:p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/>
                <a:cs typeface="Courier New"/>
              </a:rPr>
              <a:t>… 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>
                <a:latin typeface="Courier New"/>
                <a:cs typeface="Courier New"/>
              </a:rPr>
              <a:t>/Handle a post to the server</a:t>
            </a:r>
          </a:p>
          <a:p>
            <a:pPr>
              <a:tabLst>
                <a:tab pos="457200" algn="l"/>
              </a:tabLst>
            </a:pPr>
            <a:r>
              <a:rPr lang="en-US" b="1" dirty="0" err="1">
                <a:latin typeface="Courier New"/>
                <a:cs typeface="Courier New"/>
              </a:rPr>
              <a:t>app.post</a:t>
            </a:r>
            <a:r>
              <a:rPr lang="en-US" b="1" dirty="0">
                <a:latin typeface="Courier New"/>
                <a:cs typeface="Courier New"/>
              </a:rPr>
              <a:t>("/greetings", function (</a:t>
            </a:r>
            <a:r>
              <a:rPr lang="en-US" b="1" dirty="0" err="1">
                <a:latin typeface="Courier New"/>
                <a:cs typeface="Courier New"/>
              </a:rPr>
              <a:t>req</a:t>
            </a:r>
            <a:r>
              <a:rPr lang="en-US" b="1" dirty="0">
                <a:latin typeface="Courier New"/>
                <a:cs typeface="Courier New"/>
              </a:rPr>
              <a:t>, res) </a:t>
            </a:r>
            <a:r>
              <a:rPr lang="en-US" b="1" dirty="0" smtClean="0">
                <a:latin typeface="Courier New"/>
                <a:cs typeface="Courier New"/>
              </a:rPr>
              <a:t>{</a:t>
            </a:r>
          </a:p>
          <a:p>
            <a:pPr>
              <a:tabLst>
                <a:tab pos="457200" algn="l"/>
              </a:tabLst>
            </a:pP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	name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req.body.name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	message </a:t>
            </a:r>
            <a:r>
              <a:rPr lang="en-US" b="1" dirty="0">
                <a:latin typeface="Courier New"/>
                <a:cs typeface="Courier New"/>
              </a:rPr>
              <a:t>= "The server says Hello, " + name + "!";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console.log</a:t>
            </a:r>
            <a:r>
              <a:rPr lang="en-US" b="1" dirty="0">
                <a:latin typeface="Courier New"/>
                <a:cs typeface="Courier New"/>
              </a:rPr>
              <a:t>(message);</a:t>
            </a:r>
          </a:p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res.json</a:t>
            </a:r>
            <a:r>
              <a:rPr lang="en-US" b="1" dirty="0" smtClean="0">
                <a:latin typeface="Courier New"/>
                <a:cs typeface="Courier New"/>
              </a:rPr>
              <a:t>( {</a:t>
            </a:r>
            <a:r>
              <a:rPr lang="en-US" b="1" dirty="0">
                <a:latin typeface="Courier New"/>
                <a:cs typeface="Courier New"/>
              </a:rPr>
              <a:t>"response": message</a:t>
            </a:r>
            <a:r>
              <a:rPr lang="en-US" b="1" dirty="0" smtClean="0">
                <a:latin typeface="Courier New"/>
                <a:cs typeface="Courier New"/>
              </a:rPr>
              <a:t>} )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/>
                <a:cs typeface="Courier New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77470"/>
            <a:ext cx="55626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Modify your </a:t>
            </a:r>
            <a:r>
              <a:rPr lang="en-US" dirty="0" err="1" smtClean="0"/>
              <a:t>server.js</a:t>
            </a:r>
            <a:r>
              <a:rPr lang="en-US" dirty="0" smtClean="0"/>
              <a:t> file. </a:t>
            </a:r>
          </a:p>
          <a:p>
            <a:pPr marL="342900" indent="-342900">
              <a:buAutoNum type="arabicPeriod"/>
            </a:pPr>
            <a:r>
              <a:rPr lang="en-US" dirty="0" smtClean="0"/>
              <a:t>Test it by running your server and navigating to </a:t>
            </a:r>
            <a:r>
              <a:rPr lang="en-US" dirty="0" err="1" smtClean="0"/>
              <a:t>greetings.html</a:t>
            </a:r>
            <a:r>
              <a:rPr lang="en-US" dirty="0" smtClean="0"/>
              <a:t> in the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3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used to organize related functionality</a:t>
            </a:r>
          </a:p>
          <a:p>
            <a:r>
              <a:rPr lang="en-US" dirty="0" smtClean="0"/>
              <a:t>Data and functions may be stored together</a:t>
            </a:r>
          </a:p>
          <a:p>
            <a:r>
              <a:rPr lang="en-US" dirty="0" smtClean="0"/>
              <a:t>The client only sees what the module chooses to export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998893"/>
            <a:ext cx="8001000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>
                <a:latin typeface="Courier New"/>
                <a:cs typeface="Courier New"/>
              </a:rPr>
              <a:t>exports.flights</a:t>
            </a:r>
            <a:r>
              <a:rPr lang="en-US" sz="1400" b="1" dirty="0">
                <a:latin typeface="Courier New"/>
                <a:cs typeface="Courier New"/>
              </a:rPr>
              <a:t> = [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{ flight: 1435, </a:t>
            </a:r>
            <a:r>
              <a:rPr lang="en-US" sz="1400" b="1" dirty="0" err="1">
                <a:latin typeface="Courier New"/>
                <a:cs typeface="Courier New"/>
              </a:rPr>
              <a:t>orig</a:t>
            </a:r>
            <a:r>
              <a:rPr lang="en-US" sz="1400" b="1" dirty="0">
                <a:latin typeface="Courier New"/>
                <a:cs typeface="Courier New"/>
              </a:rPr>
              <a:t>: 'ORD', </a:t>
            </a:r>
            <a:r>
              <a:rPr lang="en-US" sz="1400" b="1" dirty="0" err="1">
                <a:latin typeface="Courier New"/>
                <a:cs typeface="Courier New"/>
              </a:rPr>
              <a:t>dest</a:t>
            </a:r>
            <a:r>
              <a:rPr lang="en-US" sz="1400" b="1" dirty="0">
                <a:latin typeface="Courier New"/>
                <a:cs typeface="Courier New"/>
              </a:rPr>
              <a:t>: 'SFO', km: 2960, price: 133.00 },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{ flight: 1544, </a:t>
            </a:r>
            <a:r>
              <a:rPr lang="en-US" sz="1400" b="1" dirty="0" err="1">
                <a:latin typeface="Courier New"/>
                <a:cs typeface="Courier New"/>
              </a:rPr>
              <a:t>orig</a:t>
            </a:r>
            <a:r>
              <a:rPr lang="en-US" sz="1400" b="1" dirty="0">
                <a:latin typeface="Courier New"/>
                <a:cs typeface="Courier New"/>
              </a:rPr>
              <a:t>: 'SFO', </a:t>
            </a:r>
            <a:r>
              <a:rPr lang="en-US" sz="1400" b="1" dirty="0" err="1">
                <a:latin typeface="Courier New"/>
                <a:cs typeface="Courier New"/>
              </a:rPr>
              <a:t>dest</a:t>
            </a:r>
            <a:r>
              <a:rPr lang="en-US" sz="1400" b="1" dirty="0">
                <a:latin typeface="Courier New"/>
                <a:cs typeface="Courier New"/>
              </a:rPr>
              <a:t>: 'DFW', km: 2350, price: 506.00 }</a:t>
            </a:r>
          </a:p>
          <a:p>
            <a:r>
              <a:rPr lang="en-US" sz="1400" b="1" dirty="0">
                <a:latin typeface="Courier New"/>
                <a:cs typeface="Courier New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2682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URL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URL module is used to parse URL strings</a:t>
            </a:r>
          </a:p>
          <a:p>
            <a:r>
              <a:rPr lang="en-US" dirty="0" err="1" smtClean="0"/>
              <a:t>url.parse</a:t>
            </a:r>
            <a:r>
              <a:rPr lang="en-US" dirty="0" smtClean="0"/>
              <a:t>() returns an object with URL components as properties</a:t>
            </a:r>
          </a:p>
          <a:p>
            <a:pPr lvl="1"/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hostname</a:t>
            </a:r>
          </a:p>
          <a:p>
            <a:pPr lvl="1"/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pathname</a:t>
            </a:r>
          </a:p>
          <a:p>
            <a:pPr lvl="1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3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6324600" cy="30469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smtClean="0">
                <a:latin typeface="Courier New"/>
                <a:cs typeface="Courier New"/>
              </a:rPr>
              <a:t>// </a:t>
            </a:r>
            <a:r>
              <a:rPr lang="en-US" sz="1600" b="1" dirty="0" err="1" smtClean="0">
                <a:latin typeface="Courier New"/>
                <a:cs typeface="Courier New"/>
              </a:rPr>
              <a:t>url-demo.js</a:t>
            </a:r>
            <a:endParaRPr lang="en-US" sz="1600" b="1" dirty="0" smtClean="0"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endParaRPr lang="en-US" sz="1600" b="1" dirty="0"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err="1" smtClean="0">
                <a:latin typeface="Courier New"/>
                <a:cs typeface="Courier New"/>
              </a:rPr>
              <a:t>var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url</a:t>
            </a:r>
            <a:r>
              <a:rPr lang="en-US" sz="1600" b="1" dirty="0">
                <a:latin typeface="Courier New"/>
                <a:cs typeface="Courier New"/>
              </a:rPr>
              <a:t> = require('</a:t>
            </a:r>
            <a:r>
              <a:rPr lang="en-US" sz="1600" b="1" dirty="0" err="1">
                <a:latin typeface="Courier New"/>
                <a:cs typeface="Courier New"/>
              </a:rPr>
              <a:t>url</a:t>
            </a:r>
            <a:r>
              <a:rPr lang="en-US" sz="1600" b="1" dirty="0">
                <a:latin typeface="Courier New"/>
                <a:cs typeface="Courier New"/>
              </a:rPr>
              <a:t>');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var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urlString</a:t>
            </a:r>
            <a:r>
              <a:rPr lang="en-US" sz="1600" b="1" dirty="0">
                <a:latin typeface="Courier New"/>
                <a:cs typeface="Courier New"/>
              </a:rPr>
              <a:t> = 'http://localhost:8080/</a:t>
            </a:r>
            <a:r>
              <a:rPr lang="en-US" sz="1600" b="1" dirty="0" err="1">
                <a:latin typeface="Courier New"/>
                <a:cs typeface="Courier New"/>
              </a:rPr>
              <a:t>flight?action</a:t>
            </a:r>
            <a:r>
              <a:rPr lang="en-US" sz="1600" b="1" dirty="0">
                <a:latin typeface="Courier New"/>
                <a:cs typeface="Courier New"/>
              </a:rPr>
              <a:t>=</a:t>
            </a:r>
            <a:r>
              <a:rPr lang="en-US" sz="1600" b="1" dirty="0" err="1">
                <a:latin typeface="Courier New"/>
                <a:cs typeface="Courier New"/>
              </a:rPr>
              <a:t>lookup&amp;flight</a:t>
            </a:r>
            <a:r>
              <a:rPr lang="en-US" sz="1600" b="1" dirty="0">
                <a:latin typeface="Courier New"/>
                <a:cs typeface="Courier New"/>
              </a:rPr>
              <a:t>=1435';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var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urlData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err="1">
                <a:latin typeface="Courier New"/>
                <a:cs typeface="Courier New"/>
              </a:rPr>
              <a:t>url.parse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urlString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pPr>
              <a:tabLst>
                <a:tab pos="347663" algn="l"/>
                <a:tab pos="685800" algn="l"/>
              </a:tabLst>
            </a:pPr>
            <a:endParaRPr lang="en-US" sz="1600" b="1" dirty="0"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console.log</a:t>
            </a:r>
            <a:r>
              <a:rPr lang="en-US" sz="1600" b="1" dirty="0">
                <a:latin typeface="Courier New"/>
                <a:cs typeface="Courier New"/>
              </a:rPr>
              <a:t>('protocol: ' + </a:t>
            </a:r>
            <a:r>
              <a:rPr lang="en-US" sz="1600" b="1" dirty="0" err="1">
                <a:latin typeface="Courier New"/>
                <a:cs typeface="Courier New"/>
              </a:rPr>
              <a:t>urlData.protocol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console.log</a:t>
            </a:r>
            <a:r>
              <a:rPr lang="en-US" sz="1600" b="1" dirty="0">
                <a:latin typeface="Courier New"/>
                <a:cs typeface="Courier New"/>
              </a:rPr>
              <a:t>('hostname: ' + </a:t>
            </a:r>
            <a:r>
              <a:rPr lang="en-US" sz="1600" b="1" dirty="0" err="1">
                <a:latin typeface="Courier New"/>
                <a:cs typeface="Courier New"/>
              </a:rPr>
              <a:t>urlData.hostname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console.log</a:t>
            </a:r>
            <a:r>
              <a:rPr lang="en-US" sz="1600" b="1" dirty="0">
                <a:latin typeface="Courier New"/>
                <a:cs typeface="Courier New"/>
              </a:rPr>
              <a:t>('port: ' + </a:t>
            </a:r>
            <a:r>
              <a:rPr lang="en-US" sz="1600" b="1" dirty="0" err="1">
                <a:latin typeface="Courier New"/>
                <a:cs typeface="Courier New"/>
              </a:rPr>
              <a:t>urlData.port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console.log</a:t>
            </a:r>
            <a:r>
              <a:rPr lang="en-US" sz="1600" b="1" dirty="0">
                <a:latin typeface="Courier New"/>
                <a:cs typeface="Courier New"/>
              </a:rPr>
              <a:t>('pathname: ' + </a:t>
            </a:r>
            <a:r>
              <a:rPr lang="en-US" sz="1600" b="1" dirty="0" err="1">
                <a:latin typeface="Courier New"/>
                <a:cs typeface="Courier New"/>
              </a:rPr>
              <a:t>urlData.pathname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console.log</a:t>
            </a:r>
            <a:r>
              <a:rPr lang="en-US" sz="1600" b="1" dirty="0">
                <a:latin typeface="Courier New"/>
                <a:cs typeface="Courier New"/>
              </a:rPr>
              <a:t>('query: ' + </a:t>
            </a:r>
            <a:r>
              <a:rPr lang="en-US" sz="1600" b="1" dirty="0" err="1">
                <a:latin typeface="Courier New"/>
                <a:cs typeface="Courier New"/>
              </a:rPr>
              <a:t>urlData.query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4983540"/>
            <a:ext cx="38862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/>
              <a:t>flightProject</a:t>
            </a:r>
            <a:r>
              <a:rPr lang="en-US" sz="1600" dirty="0" smtClean="0"/>
              <a:t>$ </a:t>
            </a:r>
            <a:r>
              <a:rPr lang="en-US" sz="1600" dirty="0"/>
              <a:t>node </a:t>
            </a:r>
            <a:r>
              <a:rPr lang="en-US" sz="1600" dirty="0" err="1"/>
              <a:t>url</a:t>
            </a:r>
            <a:r>
              <a:rPr lang="en-US" sz="1600" dirty="0"/>
              <a:t>-demo</a:t>
            </a:r>
          </a:p>
          <a:p>
            <a:r>
              <a:rPr lang="en-US" sz="1600" dirty="0"/>
              <a:t>protocol: http:</a:t>
            </a:r>
          </a:p>
          <a:p>
            <a:r>
              <a:rPr lang="en-US" sz="1600" dirty="0"/>
              <a:t>hostname: </a:t>
            </a:r>
            <a:r>
              <a:rPr lang="en-US" sz="1600" dirty="0" err="1"/>
              <a:t>localhost</a:t>
            </a:r>
            <a:endParaRPr lang="en-US" sz="1600" dirty="0"/>
          </a:p>
          <a:p>
            <a:r>
              <a:rPr lang="en-US" sz="1600" dirty="0"/>
              <a:t>port: 8080</a:t>
            </a:r>
          </a:p>
          <a:p>
            <a:r>
              <a:rPr lang="en-US" sz="1600" dirty="0"/>
              <a:t>pathname: /flight</a:t>
            </a:r>
          </a:p>
          <a:p>
            <a:r>
              <a:rPr lang="en-US" sz="1600" dirty="0"/>
              <a:t>query: action=</a:t>
            </a:r>
            <a:r>
              <a:rPr lang="en-US" sz="1600" dirty="0" err="1"/>
              <a:t>lookup&amp;flight</a:t>
            </a:r>
            <a:r>
              <a:rPr lang="en-US" sz="1600" dirty="0"/>
              <a:t>=1435</a:t>
            </a:r>
          </a:p>
        </p:txBody>
      </p:sp>
    </p:spTree>
    <p:extLst>
      <p:ext uri="{BB962C8B-B14F-4D97-AF65-F5344CB8AC3E}">
        <p14:creationId xmlns:p14="http://schemas.microsoft.com/office/powerpoint/2010/main" val="366548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382000" cy="4132729"/>
          </a:xfrm>
        </p:spPr>
        <p:txBody>
          <a:bodyPr/>
          <a:lstStyle/>
          <a:p>
            <a:r>
              <a:rPr lang="en-US" dirty="0" smtClean="0"/>
              <a:t>Data is passed through the URL as key-value pairs, following a </a:t>
            </a:r>
            <a:r>
              <a:rPr lang="en-US" b="1" dirty="0" smtClean="0"/>
              <a:t>?</a:t>
            </a:r>
            <a:r>
              <a:rPr lang="en-US" dirty="0" smtClean="0"/>
              <a:t> and separated with </a:t>
            </a:r>
            <a:r>
              <a:rPr lang="en-US" b="1" dirty="0" smtClean="0"/>
              <a:t>&amp;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http://localhost:8080/</a:t>
            </a:r>
            <a:r>
              <a:rPr lang="en-US" b="1" dirty="0" smtClean="0">
                <a:latin typeface="Courier New"/>
                <a:cs typeface="Courier New"/>
              </a:rPr>
              <a:t>flight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?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action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=lookup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&amp;</a:t>
            </a:r>
            <a:r>
              <a:rPr lang="en-US" b="1" dirty="0">
                <a:solidFill>
                  <a:srgbClr val="984807"/>
                </a:solidFill>
                <a:latin typeface="Courier New"/>
                <a:cs typeface="Courier New"/>
              </a:rPr>
              <a:t>flight=</a:t>
            </a:r>
            <a:r>
              <a:rPr lang="en-US" b="1" dirty="0" smtClean="0">
                <a:solidFill>
                  <a:srgbClr val="984807"/>
                </a:solidFill>
                <a:latin typeface="Courier New"/>
                <a:cs typeface="Courier New"/>
              </a:rPr>
              <a:t>1435</a:t>
            </a:r>
          </a:p>
          <a:p>
            <a:r>
              <a:rPr lang="en-US" dirty="0" smtClean="0"/>
              <a:t>Special characters must be encoded</a:t>
            </a:r>
          </a:p>
          <a:p>
            <a:pPr lvl="1"/>
            <a:r>
              <a:rPr lang="en-US" dirty="0" smtClean="0"/>
              <a:t>Spaces become + symbols</a:t>
            </a:r>
          </a:p>
          <a:p>
            <a:pPr lvl="1"/>
            <a:r>
              <a:rPr lang="en-US" dirty="0" smtClean="0"/>
              <a:t>Other special characters are hex encoded as %XX based on the Unicode character map</a:t>
            </a:r>
          </a:p>
          <a:p>
            <a:pPr lvl="2">
              <a:tabLst>
                <a:tab pos="1598613" algn="l"/>
                <a:tab pos="3654425" algn="l"/>
                <a:tab pos="3946525" algn="l"/>
              </a:tabLst>
            </a:pPr>
            <a:r>
              <a:rPr lang="en-US" dirty="0" smtClean="0"/>
              <a:t>+	%2B		$	%24</a:t>
            </a:r>
          </a:p>
          <a:p>
            <a:pPr lvl="2">
              <a:tabLst>
                <a:tab pos="1598613" algn="l"/>
                <a:tab pos="3654425" algn="l"/>
                <a:tab pos="3946525" algn="l"/>
              </a:tabLst>
            </a:pPr>
            <a:r>
              <a:rPr lang="en-US" dirty="0" smtClean="0"/>
              <a:t>,	%2C		/	%2F</a:t>
            </a:r>
          </a:p>
          <a:p>
            <a:pPr lvl="2">
              <a:tabLst>
                <a:tab pos="1598613" algn="l"/>
                <a:tab pos="3654425" algn="l"/>
                <a:tab pos="3946525" algn="l"/>
              </a:tabLst>
            </a:pPr>
            <a:r>
              <a:rPr lang="en-US" dirty="0" smtClean="0"/>
              <a:t>:	%3A		;	%3B</a:t>
            </a:r>
          </a:p>
          <a:p>
            <a:pPr lvl="2">
              <a:tabLst>
                <a:tab pos="1598613" algn="l"/>
                <a:tab pos="3654425" algn="l"/>
                <a:tab pos="3946525" algn="l"/>
              </a:tabLst>
            </a:pPr>
            <a:r>
              <a:rPr lang="en-US" dirty="0" smtClean="0"/>
              <a:t>@	%40		=	%3D</a:t>
            </a:r>
            <a:endParaRPr lang="en-US" dirty="0"/>
          </a:p>
          <a:p>
            <a:endParaRPr lang="en-US" b="1" dirty="0">
              <a:solidFill>
                <a:srgbClr val="98480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9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Query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</a:t>
            </a:r>
            <a:r>
              <a:rPr lang="en-US" b="1" dirty="0" smtClean="0"/>
              <a:t>true </a:t>
            </a:r>
            <a:r>
              <a:rPr lang="en-US" dirty="0" smtClean="0"/>
              <a:t>as the second argument of </a:t>
            </a:r>
            <a:r>
              <a:rPr lang="en-US" dirty="0" err="1" smtClean="0"/>
              <a:t>url.parse</a:t>
            </a:r>
            <a:r>
              <a:rPr lang="en-US" dirty="0" smtClean="0"/>
              <a:t> to parse the query string</a:t>
            </a:r>
          </a:p>
          <a:p>
            <a:pPr lvl="1"/>
            <a:r>
              <a:rPr lang="en-US" dirty="0" smtClean="0"/>
              <a:t>Default is </a:t>
            </a:r>
            <a:r>
              <a:rPr lang="en-US" b="1" dirty="0" smtClean="0"/>
              <a:t>false</a:t>
            </a:r>
            <a:endParaRPr lang="en-US" dirty="0" smtClean="0"/>
          </a:p>
          <a:p>
            <a:r>
              <a:rPr lang="en-US" dirty="0" smtClean="0"/>
              <a:t>The query property is assigned an object with properties and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549676"/>
            <a:ext cx="9144000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smtClean="0">
                <a:latin typeface="Courier New"/>
                <a:cs typeface="Courier New"/>
              </a:rPr>
              <a:t>// </a:t>
            </a:r>
            <a:r>
              <a:rPr lang="en-US" sz="1600" b="1" dirty="0" err="1" smtClean="0">
                <a:latin typeface="Courier New"/>
                <a:cs typeface="Courier New"/>
              </a:rPr>
              <a:t>url-demo.js</a:t>
            </a:r>
            <a:endParaRPr lang="en-US" sz="1600" b="1" dirty="0" smtClean="0"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endParaRPr lang="en-US" sz="1600" b="1" dirty="0"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err="1" smtClean="0">
                <a:latin typeface="Courier New"/>
                <a:cs typeface="Courier New"/>
              </a:rPr>
              <a:t>var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url</a:t>
            </a:r>
            <a:r>
              <a:rPr lang="en-US" sz="1600" b="1" dirty="0">
                <a:latin typeface="Courier New"/>
                <a:cs typeface="Courier New"/>
              </a:rPr>
              <a:t> = require('</a:t>
            </a:r>
            <a:r>
              <a:rPr lang="en-US" sz="1600" b="1" dirty="0" err="1">
                <a:latin typeface="Courier New"/>
                <a:cs typeface="Courier New"/>
              </a:rPr>
              <a:t>url</a:t>
            </a:r>
            <a:r>
              <a:rPr lang="en-US" sz="1600" b="1" dirty="0">
                <a:latin typeface="Courier New"/>
                <a:cs typeface="Courier New"/>
              </a:rPr>
              <a:t>');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var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urlString</a:t>
            </a:r>
            <a:r>
              <a:rPr lang="en-US" sz="1600" b="1" dirty="0">
                <a:latin typeface="Courier New"/>
                <a:cs typeface="Courier New"/>
              </a:rPr>
              <a:t> = 'http://localhost:8080/</a:t>
            </a:r>
            <a:r>
              <a:rPr lang="en-US" sz="1600" b="1" dirty="0" err="1" smtClean="0">
                <a:latin typeface="Courier New"/>
                <a:cs typeface="Courier New"/>
              </a:rPr>
              <a:t>flight?</a:t>
            </a:r>
            <a:r>
              <a:rPr lang="en-US" sz="16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action</a:t>
            </a:r>
            <a:r>
              <a:rPr lang="en-US" sz="1600" b="1" dirty="0">
                <a:latin typeface="Courier New"/>
                <a:cs typeface="Courier New"/>
              </a:rPr>
              <a:t>=</a:t>
            </a:r>
            <a:r>
              <a:rPr lang="en-US" sz="1600" b="1" dirty="0" err="1">
                <a:latin typeface="Courier New"/>
                <a:cs typeface="Courier New"/>
              </a:rPr>
              <a:t>lookup&amp;</a:t>
            </a:r>
            <a:r>
              <a:rPr lang="en-US" sz="1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flight</a:t>
            </a:r>
            <a:r>
              <a:rPr lang="en-US" sz="1600" b="1" dirty="0">
                <a:latin typeface="Courier New"/>
                <a:cs typeface="Courier New"/>
              </a:rPr>
              <a:t>=1435';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var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urlData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err="1">
                <a:latin typeface="Courier New"/>
                <a:cs typeface="Courier New"/>
              </a:rPr>
              <a:t>url.parse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urlString</a:t>
            </a:r>
            <a:r>
              <a:rPr lang="en-US" sz="1600" b="1" dirty="0" smtClean="0">
                <a:latin typeface="Courier New"/>
                <a:cs typeface="Courier New"/>
              </a:rPr>
              <a:t>, </a:t>
            </a:r>
            <a:r>
              <a:rPr lang="en-US" sz="1600" b="1" dirty="0" smtClean="0">
                <a:solidFill>
                  <a:srgbClr val="FFFF00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pPr>
              <a:tabLst>
                <a:tab pos="347663" algn="l"/>
                <a:tab pos="685800" algn="l"/>
              </a:tabLst>
            </a:pPr>
            <a:endParaRPr lang="en-US" sz="1600" b="1" dirty="0"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err="1" smtClean="0">
                <a:latin typeface="Courier New"/>
                <a:cs typeface="Courier New"/>
              </a:rPr>
              <a:t>console.log</a:t>
            </a:r>
            <a:r>
              <a:rPr lang="en-US" sz="1600" b="1" dirty="0">
                <a:latin typeface="Courier New"/>
                <a:cs typeface="Courier New"/>
              </a:rPr>
              <a:t>('query: ' + </a:t>
            </a:r>
            <a:r>
              <a:rPr lang="en-US" sz="1600" b="1" dirty="0" err="1">
                <a:latin typeface="Courier New"/>
                <a:cs typeface="Courier New"/>
              </a:rPr>
              <a:t>urlData.query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console.log</a:t>
            </a:r>
            <a:r>
              <a:rPr lang="en-US" sz="1600" b="1" dirty="0">
                <a:latin typeface="Courier New"/>
                <a:cs typeface="Courier New"/>
              </a:rPr>
              <a:t>('action: ' + </a:t>
            </a:r>
            <a:r>
              <a:rPr lang="en-US" sz="1600" b="1" dirty="0" err="1">
                <a:latin typeface="Courier New"/>
                <a:cs typeface="Courier New"/>
              </a:rPr>
              <a:t>urlData.query.</a:t>
            </a:r>
            <a:r>
              <a:rPr lang="en-US" sz="16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action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console.log</a:t>
            </a:r>
            <a:r>
              <a:rPr lang="en-US" sz="1600" b="1" dirty="0">
                <a:latin typeface="Courier New"/>
                <a:cs typeface="Courier New"/>
              </a:rPr>
              <a:t>('flight: ' + </a:t>
            </a:r>
            <a:r>
              <a:rPr lang="en-US" sz="1600" b="1" dirty="0" err="1">
                <a:latin typeface="Courier New"/>
                <a:cs typeface="Courier New"/>
              </a:rPr>
              <a:t>urlData.query.</a:t>
            </a:r>
            <a:r>
              <a:rPr lang="en-US" sz="1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flight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3875782"/>
            <a:ext cx="3200400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/>
              <a:t>flightProject</a:t>
            </a:r>
            <a:r>
              <a:rPr lang="en-US" sz="1600" dirty="0" smtClean="0"/>
              <a:t>$ </a:t>
            </a:r>
            <a:r>
              <a:rPr lang="en-US" sz="1600" dirty="0"/>
              <a:t>node </a:t>
            </a:r>
            <a:r>
              <a:rPr lang="en-US" sz="1600" dirty="0" err="1"/>
              <a:t>url</a:t>
            </a:r>
            <a:r>
              <a:rPr lang="en-US" sz="1600" dirty="0"/>
              <a:t>-demo</a:t>
            </a:r>
          </a:p>
          <a:p>
            <a:r>
              <a:rPr lang="en-US" sz="1600" dirty="0"/>
              <a:t>query: [object Object]</a:t>
            </a:r>
          </a:p>
          <a:p>
            <a:r>
              <a:rPr lang="en-US" sz="1600" dirty="0"/>
              <a:t>action: lookup</a:t>
            </a:r>
          </a:p>
          <a:p>
            <a:r>
              <a:rPr lang="en-US" sz="1600" dirty="0"/>
              <a:t>flight: 1435</a:t>
            </a:r>
          </a:p>
        </p:txBody>
      </p:sp>
    </p:spTree>
    <p:extLst>
      <p:ext uri="{BB962C8B-B14F-4D97-AF65-F5344CB8AC3E}">
        <p14:creationId xmlns:p14="http://schemas.microsoft.com/office/powerpoint/2010/main" val="269976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REST:  Representational State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URL is referenced for multiple, related operations</a:t>
            </a:r>
          </a:p>
          <a:p>
            <a:r>
              <a:rPr lang="en-US" dirty="0" smtClean="0"/>
              <a:t>The HTTP verb defines the action</a:t>
            </a:r>
          </a:p>
          <a:p>
            <a:pPr lvl="1"/>
            <a:r>
              <a:rPr lang="en-US" dirty="0" smtClean="0"/>
              <a:t>GET – retrieve</a:t>
            </a:r>
          </a:p>
          <a:p>
            <a:pPr lvl="2">
              <a:tabLst>
                <a:tab pos="4860925" algn="l"/>
              </a:tabLst>
            </a:pPr>
            <a:r>
              <a:rPr lang="en-US" dirty="0" smtClean="0"/>
              <a:t>http://localhost:8080/flight	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get the list of flights</a:t>
            </a:r>
          </a:p>
          <a:p>
            <a:pPr lvl="2">
              <a:tabLst>
                <a:tab pos="4860925" algn="l"/>
              </a:tabLst>
            </a:pPr>
            <a:r>
              <a:rPr lang="en-US" dirty="0"/>
              <a:t>http://localhost:8080/</a:t>
            </a:r>
            <a:r>
              <a:rPr lang="en-US" dirty="0" smtClean="0"/>
              <a:t>flight/1435</a:t>
            </a:r>
            <a:r>
              <a:rPr lang="en-US" dirty="0"/>
              <a:t>	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get </a:t>
            </a:r>
            <a:r>
              <a:rPr lang="en-US" dirty="0" smtClean="0"/>
              <a:t>flight 1435</a:t>
            </a:r>
          </a:p>
          <a:p>
            <a:pPr lvl="1"/>
            <a:r>
              <a:rPr lang="en-US" dirty="0" smtClean="0"/>
              <a:t>POST – insert</a:t>
            </a:r>
          </a:p>
          <a:p>
            <a:pPr lvl="1"/>
            <a:r>
              <a:rPr lang="en-US" dirty="0" smtClean="0"/>
              <a:t>PUT – update</a:t>
            </a:r>
          </a:p>
          <a:p>
            <a:pPr lvl="2"/>
            <a:r>
              <a:rPr lang="en-US" dirty="0"/>
              <a:t>http://localhost:8080/</a:t>
            </a:r>
            <a:r>
              <a:rPr lang="en-US" dirty="0" smtClean="0"/>
              <a:t>flight/1435/price/700.00</a:t>
            </a:r>
            <a:r>
              <a:rPr lang="en-US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set the price for flight 1435 to 700.00</a:t>
            </a:r>
          </a:p>
          <a:p>
            <a:pPr lvl="1"/>
            <a:r>
              <a:rPr lang="en-US" dirty="0" smtClean="0"/>
              <a:t>DELETE – remove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Getting the URL Data from the Request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685536"/>
            <a:ext cx="8153400" cy="35394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5800" algn="l"/>
              </a:tabLst>
            </a:pP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// </a:t>
            </a:r>
            <a:r>
              <a:rPr lang="en-US" sz="16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server.js</a:t>
            </a:r>
            <a:endParaRPr lang="en-US" sz="16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dirty="0" err="1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 http = require('http')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url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= require('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url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')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1600" b="1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endParaRPr lang="en-US" sz="16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function </a:t>
            </a:r>
            <a:r>
              <a:rPr lang="en-US" sz="1600" dirty="0" err="1">
                <a:solidFill>
                  <a:srgbClr val="FFFFFF"/>
                </a:solidFill>
                <a:latin typeface="Courier New"/>
                <a:cs typeface="Courier New"/>
              </a:rPr>
              <a:t>requestHandler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/>
                <a:cs typeface="Courier New"/>
              </a:rPr>
              <a:t>req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, res) 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endParaRPr lang="en-US" sz="16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urier New"/>
                <a:cs typeface="Courier New"/>
              </a:rPr>
              <a:t>res.writeHead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(200, 'OK', { 'Content-Type': 'text/html' })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16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	 </a:t>
            </a:r>
            <a:r>
              <a:rPr lang="en-US" sz="16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urlData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url.parse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req.url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1600" b="1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res.write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('&lt;html&gt;&lt;body&gt;&lt;h1</a:t>
            </a: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&gt;Flight Info&lt;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/h1&gt;');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	 </a:t>
            </a:r>
            <a:r>
              <a:rPr lang="en-US" sz="16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res.write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'&lt;p&gt;action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: ' +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urlData.query.action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+ '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&lt;/p&gt;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');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res.write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'&lt;p&gt;flight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: ' +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urlData.query.flight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+ '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&lt;/p&gt;'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lang="en-US" sz="16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	 </a:t>
            </a:r>
            <a:r>
              <a:rPr lang="en-US" sz="16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res.end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'&lt;/body&gt;&lt;/html&gt;'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;    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dirty="0" err="1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 server = </a:t>
            </a:r>
            <a:r>
              <a:rPr lang="en-US" sz="1600" dirty="0" err="1">
                <a:solidFill>
                  <a:srgbClr val="FFFFFF"/>
                </a:solidFill>
                <a:latin typeface="Courier New"/>
                <a:cs typeface="Courier New"/>
              </a:rPr>
              <a:t>http.createServer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/>
                <a:cs typeface="Courier New"/>
              </a:rPr>
              <a:t>requestHandler</a:t>
            </a:r>
            <a:r>
              <a:rPr lang="en-US" sz="16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</a:p>
          <a:p>
            <a:pPr>
              <a:tabLst>
                <a:tab pos="347663" algn="l"/>
                <a:tab pos="685800" algn="l"/>
              </a:tabLst>
            </a:pPr>
            <a:r>
              <a:rPr lang="en-US" sz="16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server.listen</a:t>
            </a:r>
            <a:r>
              <a:rPr lang="en-US" sz="1600" dirty="0" smtClean="0">
                <a:solidFill>
                  <a:srgbClr val="FFFFFF"/>
                </a:solidFill>
                <a:latin typeface="Courier New"/>
                <a:cs typeface="Courier New"/>
              </a:rPr>
              <a:t>(8080);</a:t>
            </a:r>
            <a:endParaRPr lang="en-US" sz="16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363889"/>
            <a:ext cx="8153400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Modify your </a:t>
            </a:r>
            <a:r>
              <a:rPr lang="en-US" sz="1600" dirty="0" err="1" smtClean="0"/>
              <a:t>flightProject</a:t>
            </a:r>
            <a:r>
              <a:rPr lang="en-US" sz="1600" dirty="0" smtClean="0"/>
              <a:t>/</a:t>
            </a:r>
            <a:r>
              <a:rPr lang="en-US" sz="1600" dirty="0" err="1" smtClean="0"/>
              <a:t>server.js</a:t>
            </a:r>
            <a:r>
              <a:rPr lang="en-US" sz="1600" dirty="0" smtClean="0"/>
              <a:t> file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Run the server from the command line:  </a:t>
            </a:r>
            <a:r>
              <a:rPr lang="en-US" sz="1600" b="1" dirty="0" err="1" smtClean="0"/>
              <a:t>npm</a:t>
            </a:r>
            <a:r>
              <a:rPr lang="en-US" sz="1600" b="1" dirty="0" smtClean="0"/>
              <a:t> start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In </a:t>
            </a:r>
            <a:r>
              <a:rPr lang="en-US" sz="1600" dirty="0"/>
              <a:t>a </a:t>
            </a:r>
            <a:r>
              <a:rPr lang="en-US" sz="1600" dirty="0" smtClean="0"/>
              <a:t>browser, navigate to:  </a:t>
            </a:r>
            <a:r>
              <a:rPr lang="en-US" sz="1600" dirty="0" smtClean="0">
                <a:hlinkClick r:id="rId2"/>
              </a:rPr>
              <a:t>http://localhost:8080/?action=post&amp;flight=1234</a:t>
            </a:r>
            <a:endParaRPr lang="en-US" sz="1600" dirty="0" smtClean="0"/>
          </a:p>
          <a:p>
            <a:pPr marL="342900" indent="-342900">
              <a:buAutoNum type="arabicPeriod"/>
              <a:tabLst>
                <a:tab pos="2284413" algn="l"/>
              </a:tabLst>
            </a:pPr>
            <a:r>
              <a:rPr lang="en-US" sz="1600" dirty="0" smtClean="0"/>
              <a:t>You should see – 	action: post</a:t>
            </a:r>
          </a:p>
          <a:p>
            <a:pPr>
              <a:tabLst>
                <a:tab pos="2284413" algn="l"/>
              </a:tabLst>
            </a:pPr>
            <a:r>
              <a:rPr lang="en-US" sz="1600" dirty="0" smtClean="0"/>
              <a:t>	flight: 1234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2586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Express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Express module sits on top of the http module</a:t>
            </a:r>
          </a:p>
          <a:p>
            <a:r>
              <a:rPr lang="en-US" dirty="0" smtClean="0"/>
              <a:t>It serves up static HTML, CSS, and client-side JS files</a:t>
            </a:r>
          </a:p>
          <a:p>
            <a:r>
              <a:rPr lang="en-US" dirty="0" smtClean="0"/>
              <a:t>Install with:</a:t>
            </a:r>
          </a:p>
          <a:p>
            <a:pPr marL="34925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express@3 --save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25565</TotalTime>
  <Words>1534</Words>
  <Application>Microsoft Macintosh PowerPoint</Application>
  <PresentationFormat>On-screen Show (4:3)</PresentationFormat>
  <Paragraphs>270</Paragraphs>
  <Slides>18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Perception</vt:lpstr>
      <vt:lpstr> Node.js Modules &amp; Express</vt:lpstr>
      <vt:lpstr>Modules</vt:lpstr>
      <vt:lpstr>The URL Module</vt:lpstr>
      <vt:lpstr>Example</vt:lpstr>
      <vt:lpstr>Query Strings</vt:lpstr>
      <vt:lpstr>Processing Query Strings</vt:lpstr>
      <vt:lpstr>REST:  Representational State Transfer</vt:lpstr>
      <vt:lpstr>Getting the URL Data from the Request Object</vt:lpstr>
      <vt:lpstr>The Express Module</vt:lpstr>
      <vt:lpstr>PowerPoint Presentation</vt:lpstr>
      <vt:lpstr>Creating an Express Server</vt:lpstr>
      <vt:lpstr>Creating an Express Server</vt:lpstr>
      <vt:lpstr>Creating an Express Server</vt:lpstr>
      <vt:lpstr>Serving Static Files</vt:lpstr>
      <vt:lpstr>Posting to the Server</vt:lpstr>
      <vt:lpstr>Processing the Client Request</vt:lpstr>
      <vt:lpstr>Processing the Client Request</vt:lpstr>
      <vt:lpstr>Processing the Client Request</vt:lpstr>
    </vt:vector>
  </TitlesOfParts>
  <Company>Highline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Ostrander, Tina</dc:creator>
  <cp:lastModifiedBy>TINA OSTRANDER</cp:lastModifiedBy>
  <cp:revision>176</cp:revision>
  <cp:lastPrinted>2015-02-06T21:59:06Z</cp:lastPrinted>
  <dcterms:created xsi:type="dcterms:W3CDTF">2014-01-07T00:20:23Z</dcterms:created>
  <dcterms:modified xsi:type="dcterms:W3CDTF">2015-02-12T19:20:10Z</dcterms:modified>
</cp:coreProperties>
</file>