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5"/>
  </p:notesMasterIdLst>
  <p:handoutMasterIdLst>
    <p:handoutMasterId r:id="rId46"/>
  </p:handoutMasterIdLst>
  <p:sldIdLst>
    <p:sldId id="256" r:id="rId2"/>
    <p:sldId id="370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73" r:id="rId27"/>
    <p:sldId id="268" r:id="rId28"/>
    <p:sldId id="270" r:id="rId29"/>
    <p:sldId id="271" r:id="rId30"/>
    <p:sldId id="272" r:id="rId31"/>
    <p:sldId id="374" r:id="rId32"/>
    <p:sldId id="375" r:id="rId33"/>
    <p:sldId id="376" r:id="rId34"/>
    <p:sldId id="377" r:id="rId35"/>
    <p:sldId id="382" r:id="rId36"/>
    <p:sldId id="378" r:id="rId37"/>
    <p:sldId id="383" r:id="rId38"/>
    <p:sldId id="381" r:id="rId39"/>
    <p:sldId id="384" r:id="rId40"/>
    <p:sldId id="385" r:id="rId41"/>
    <p:sldId id="387" r:id="rId42"/>
    <p:sldId id="386" r:id="rId43"/>
    <p:sldId id="38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92" autoAdjust="0"/>
  </p:normalViewPr>
  <p:slideViewPr>
    <p:cSldViewPr>
      <p:cViewPr>
        <p:scale>
          <a:sx n="70" d="100"/>
          <a:sy n="70" d="100"/>
        </p:scale>
        <p:origin x="-328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45AE6-B927-CF42-B1DA-9F1D0D2FF337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F6C21-8BF2-F248-9B96-FFD12423E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8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4-02-17T00:42:35.774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-1 117,'38'0,"1"0,-39 0,38 0,-38 0,39 0,-39 0,38 0,1 0,-39 0,38 0,-38 0,39 0,-39 0,38 0,1 0,-39 0,38 0,-38 0,38 0,1 0,-39 0,38 0,-38 0,39 0,-39 0,38 0,1 0,-39 0,38 0,-38 0,0 0,39 0,-1 0,-38 0,39 0,-39 0,38 0,-38 0,39 0,-39-38,38 38,-38 0,39 0,-39-39,0 39,38 0,1 0,-39 0,0 0,38 0,-38 0,39 0,-39 0,38 0,-38-38,39 38,-39 0,38 0,-38 0,39 0,-1 0,-38 0,39 0,-39 0,38 0,-38 0,39 0,-1 0,-38 0,39 0,-39 0,38 0,1 0,-39 0,38 0,-38 0,0 0,39 0,-39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4-02-17T00:43:21.491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-1 97,'0'0,"0"0,0 0,38 0,1 0,-39 0,38 0,-38 0,39 0,-39 0,38 0,1 0,-39 0,38 0,1 0,-1 0,-38 0,39 0,-1-38,1 38,-39 0,38 0,-38 0,39 0,-1 0,-38 0,39 0,-39 0,38 0,-38 0,39 0,-1 0,-38 0,38 0,-38 0,39 0,-1 0,-38 0,38 0,-38 0,38 0,-38 0,39 0,-1 0,-38 0,39 0,-39 0,38 0,1 0,-39 0,38 0,-38 0,39 0,-39-40,0 40,38 0,1 0,-1 0,-38 0,39 0,-1 0,-38 0,39 0,-39 0,38 0,-38 0,39 0,-1 0,-38 0,39 0,-39 0,38 0,1 0,-39 0,38 0,-38 0,77 0,-77 0,39 0,-1 0,1 0,-39 0,38 0,-38 0,39 0,-39 0,38 0,0 0,-38 0,39 0,-39 0,38 0,1 0,-39 0,38 0,1 0,-1 0,1 0,-39 0,38 0,-38 0,39 0,-1 0,-38 0,39 0,-39 0,38 0,1 0,-39 0,37 0,-37 0,39 0,-39 0,38 0,1 0,-39 0,38 0,-38 0,39 0,-1 0,1 0,-39 0,38 0,1 0,-1 0,-38 0,39 0,-1 0,-38 0,39 0,-39 0,38 0,-38 0,39 0,-1 0,-38 0,39 0,-39 0,38 0,0 0,-38 0,39 0,-39 0,38 0,-38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4-02-17T00:43:24.531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0 158,'0'0,"38"0,-38 0,39 0,-39 0,38 0,1 0,-39 0,38 0,-38 0,39 0,-1 0,1 0,-1 0,1 0,-1 0,1 0,-1 0,78 0,-78 0,1 0,38 0,-39 0,1 0,-1 0,-38 0,77 0,-77 0,39 0,-39 0,76 0,-76 0,39 0,-1 0,1 0,-1 0,1 0,-1-38,39 38,-38 0,-1 0,39 0,-77 0,77 0,-77 0,39-39,-39 39,38 0,-38 0,39 0,-1 0,-38 0,39 0,-39 0,38-38,1 38,-1 0,-38 0,39 0,-1 0,1 0,-39 0,38 0,1 0,-1 0,-38 0,39 0,-39 0,38 0,1 0,-39 0,38 0,-38 0,38 0,1 0,-39 0,38 0,-38 0,39 0,-39 0,38 0,1 0,-39 0,38 0,-38 0,39 0,-1 0,-38 0,39 0,-39 0,38 0,1 0,-1 0,-38 0,39 0,-39 0,38 0,1 0,-39 0,38 0,-38 0,39 0,-1 0,-38 0,39 0,-39 0,38 0,-38 0,39 0,-1 0,1 0,-1 0,1 0,-39 0,38 0,-38 0,39 0,-1 0,-38 0,39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4-02-17T00:48:49.758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0 182,'0'0,"0"0,39 0,-1 0,-38 0,38 0,-38 0,39 0,-1 0,1 0,-1 0,1 0,38 0,-39 0,39 0,0-39,-38 39,-1 0,1 0,-39 0,38 0,1 0,-39 0,38 0,-38 0,39 0,-39 0,38 0,1 0,-39 0,38 0,-38 0,77 0,-77 0,39 0,-1 0,1 0,-39 0,38 0,-38 0,39 0,-39 0,38 0,1 0,-39 0,0 0,38 0,-38 0,38 0,1 0,-39-38,0 38,38 0,-38 0,39 0,-39 0,38 0,1 0,-39 0,38 0,-38 0,39 0,-1 0,-38 0,0 0,39 0,-1 0,1 0,-1 0,1 0,-1 0,-38-39,39 39,-1 0,1 0,38 0,-39 0,1 0,-1-38,1 38,-1 0,39 0,-38 0,38 0,-39 0,77 0,-76 0,38 0,0 0,38 0,-76 0,-39 0,77 0,-77 0,38 0,-38 0,39 0,-1 0,-38 0,39 0,-39 0,0 0,38 0,1 0,-39 0,38 0,-38 0,39 0,-39 0,0 0,38 0,1 0,-39 0,38 0,-38 0,0 38,39-38,-1 0,-38 0,39 0,-39 0,0 0,38 0,-38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4-02-17T00:48:52.622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0 210,'0'0,"0"0,0 0,39 0,-39 0,38 0,-38 0,39 0,-39 0,77 0,-77 0,77 0,-39-39,1 39,-39 0,38 0,1 0,-1-38,0 38,1 0,-1 0,1 0,-39 0,77 0,-39 0,1-39,-1 39,1-38,-1 38,-38 0,77 0,-77 0,39 0,-39 0,38 0,1 0,-39 0,0 0,38 0,-38 0,39 0,-1 0,-38 0,0-38,39 38,-39 0,38 0,-38 0,39 0,-1 0,1 0,-39 0,38 0,1 0,-39 0,38 0,-38 0,39 0,-1 0,-38 0,39 0,-39 0,38 0,1 0,-1 0,0 0,1 0,-1 0,1 0,-1 0,39 0,-38 0,-1 0,1 0,-39 0,77 0,-77 0,38 0,-38 0,39 0,-1 0,-38 0,39 0,-39 0,77 0,-77 0,38 0,-38 0,39 0,-1 0,1 0,-1 0,1 0,-1 0,1 0,-1 0,-38 0,39 0,-39 0,38 0,1 0,-39 0,38 0,-38 0,39 0,-1 0,-38 0,38 0,-38 0,39 0,-39 0,38 0,1 0,-39 0,38 0,-38 0,39 0,-1 0,-38 0,39 0,-39 0,38 0,-38 0,39 0,-1 0,-38 0,0 0,39 0,-39 0,38 0,-38 38,39-38,-39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4-02-17T00:48:58.566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-1 78,'0'0,"0"0,0 0,38 0,-38 0,39 0,-39 0,38 0,1 0,-39 0,38 0,-38 0,39 0,-1 0,-38 0,39 0,-39 0,38 0,-38 0,39 0,-1 0,-38 0,38 0,-38 0,39 0,-1 0,-38 0,39 0,-39 0,38 0,-38 0,39 0,-1 0,-38 0,39 0,-39 0,77 0,-39 0,-38 0,39 0,-1 0,-38 0,39 0,-39 0,38 0,1 0,-39 0,38 0,-38 0,39 0,-39 0,38 0,1 0,-39 0,38 0,-38 0,77 0,-77 0,39 0,-1 0,1 0,-39 0,38 0,1 0,-1 0,-38 0,39 0,-39 0,38 0,1 0,-39 0,38 0,0 0,1 0,-39 0,38 0,-38 0,39 0,-39 0,0 0,38 0,1 0,-39 0,38 0,-38 0,39 0,-1 0,-38 0,39 0,-39 0,38 0,39 0,0 0,0 0,-38 0,76 0,-76 0,-1 0,1 0,-1 0,-38 0,39 0,-39-39,0 39,38 0,-38 0,39 0,-1 0,-38 0,0 0,39 0,-39 0,38 0,1 0,-39 0,38 0,-38 0,38 0,-38 0,39 0,-1 0,1 0,-39 0,38 0,1 0,-39 0,38 0,-38 0,39 0,-1 0,-38 0,39 0,-39 0,38 0,-38 0,39 0,-1 0,-38 0,39 0,-39 0,38 0,1 0,-39 0,38 0,-38 0,39 0,-39 0,77 0,-77 0,38 0,-38 0,39 0,-1 0,-38 0,39 0,-39 0,38 0,-38 0,39 0,-1 0,-38 0,39 0,-39 0,0 0,38 0,1 0,-1 0,-38 0,39 0,-1 0,0 0,-38 0,39 0,-1 0,-38 0,39 0,-1 0,1 0,-39 0,38 0,-38 0,39 0,-39 0,38 0,1 0,-39 0,38 0,-38 0,39 0,-1 0,-38 0,0-38,39 38,-39 0,38 0,-38 0,39 0,-1 0,-38 0,39 0,-39 0,38 0,1 0,-39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4-02-17T00:49:02.173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-1 155,'0'0,"0"-38,0 38,38 0,1 0,-39 0,38 0,-38 0,39 0,-1 0,-38 0,39 0,-39 0,38 0,-38 0,39 0,-1 0,-38 0,39 0,-39 0,38 0,1 0,-39 0,38 0,-38 0,77 0,-39 0,1 0,-1 0,39 0,-38 0,-1 0,39 0,-77 0,77 0,-77 0,39 0,-39 0,38 0,-38 0,77 0,-77 0,39 0,38 0,0 0,-39 0,39 0,0 0,-38 0,-1 0,39 0,-77 0,77 0,-77 0,38 0,-38 0,39 0,-39 0,38 0,1 0,-1 0,-38 0,77 0,-38 0,-1 0,1 0,-1 0,1 0,-1 0,1 0,-1 0,1 0,-1 0,1 0,-1 0,39 0,-77 0,39 0,38 0,-77 0,38 0,39 0,-77 0,39 0,-1 0,-38 0,39 0,-39 0,38 0,-38 0,39 0,-1 0,-38 0,38 0,-38 0,39 0,-1 0,1 0,-39 0,77 0,-39 0,-38 0,77 0,-38 0,-1 0,39 0,-77 0,39 0,-1 0,1 0,-39 0,38 0,-38 0,39 0,-1 0,-38 0,39 0,-39 0,38 0,-38 0,39 0,-1 0,-38 0,0 0,39 0,38 0,-39 0,1 0,38 0,-39 0,1-39,37 39,-37 0,-1 0,1-38,-39 38,38 0,1 0,-39 0,0 0,38 0,-38 0,39 0,-1 0,-38 0,39 0,-1 0,1 0,-39 0,38 0,-38 0,39 0,-39 0,38 0,-38-39,39 39,-39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4-02-17T00:49:08.941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39,'0'0,"38"0,1 0,-39 0,38 0,-38 0,39 0,-39 0,38 0,1 0,-39 0,38 0,-38 0,39 0,-1 0,-38 0,39 0,-39 0,38 0,-38 0,39 0,-39 38,38-38,-38 0,39 0,-1 0,0 0,1 0,-39 0,38 0,1 0,-1 0,1 0,-1 0,1 0,-1 0,1 0,-1 0,1 0,-39 0,38 0,1 0,-1 0,-38 0,39 0,-39 0,38 0,1 0,-39 0,0 0,38 0,-38 0,39 0,-39 0,38 0,1 0,-1 0,-38 0,77 0,-38 0,-1 0,-38 0,39 0,-39 0,38 0,-38 0,0-38,39 38,-1 0,-38 0,39 0,-39 0,38 0,0 0,-38 0,39 0,-39-39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4-02-17T00:49:12.749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40,'0'0,"38"0,1 0,-39 0,38 0,-38 0,39 0,-1 0,1 0,-1 0,0 0,1 0,-1 0,-38 0,39 0,-39 0,38 0,1 0,-1 0,39 0,-77 0,39 0,-1 0,-38 0,39 0,-39-38,0 38,38 0,-38 0,39 0,-1 0,-38 0,39 0,-1 0,1 0,-1 0,-38 0,39 0,-1 0,-38 0,39 0,-39 0,38 0,1 0,-39 0,38 0,-38 0,39 0,-39 0,38 0,1 0,-39 0,38 0,-38 0,39 0,-1 0,-38 0,39 0,-39 0,38 0,-38 0,38 0,1 0,-39 0,38 0,-38 0,39 0,-39 0,38 0,1 0,-39 0,38 0,-38 0,39 0,-1 0,-38 0,39 0,-39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4-02-17T00:49:15.333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12,'0'39,"38"-39,-38 0,39 0,-39 0,38 0,-38 0,77 0,0 0,38 0,0 0,0 0,-38 0,0 0,0 0,-38 0,-1 0,-38 0,39 0,-39 0,77 0,-39 0,39 0,-38 0,76 0,-38 0,0-39,-1 39,1 0,-77 0,38 0,-38 0,39 0,-1 0,-38 0,39 0,-39 0,38 0,-38 0,39 0,-1 0,-38 0,39 0,-39 0,38 0,-38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4-02-17T00:49:17.684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77,'0'0,"0"0,0 0,39 0,-1 0,-38 0,39 0,-39 0,38 0,1 0,-39 0,38 0,39 0,-38 0,38 0,0 0,-39 0,-38 0,39 0,-1 0,-38 0,39 0,-39 0,38 0,39 0,-39-39,39 39,0-38,-38 38,-1 0,1 0,-1 0,-38 0,39 0,-39 0,38 0,1 0,38 0,38 0,-38 0,0 0,0 0,-38 0,38 0,-77 0,38 0,1 0,-39 0,38 0,-38 0,39 0,-39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4-02-17T00:42:39.558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81,'0'0,"0"0,39 0,-39 0,38 0,1 0,-1 0,39 0,-38 0,-1 0,1-38,-1 38,1 0,-39 0,77 0,-77-39,38 39,-38 0,77 0,-77 0,39 0,-39 0,38 0,-38 0,38 0,1 0,-39 0,38 0,-38 0,39 0,-1 0,-38 0,39 0,-1 0,1 0,-39 0,38 0,-38 0,39 0,-39 0,38 0,1 0,-39 0,38 0,-38 0,39 0,-1 0,-38 0,39 0,-39 0,38 0,-38 0,39 0,-1 0,-38 0,39 0,-39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4-02-17T00:42:45.845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-1 120,'0'0,"38"0,-38 0,39 0,-39 0,38 0,-38 0,39 0,-1 0,1 0,-39 0,77 0,-77 0,38 0,1 0,-1 0,-38 0,38 0,-38 0,39 0,-2 0,-37 0,39 0,-39 0,38 0,-38 0,39 0,-1 0,-38 0,39 0,-39 0,38 0,1 0,-39-39,38 39,-38 0,77 0,-77 0,39 0,-39 0,38 0,-38 0,39 0,-1 0,-38-39,39 39,-39 0,38 0,1 0,-39 0,0-39,38 39,-38 0,39 0,-39 0,38 0,1 0,-39 0,38 0,-38 0,39 0,-1 0,-38 0,39 0,-39 0,37 0,-37 0,39 0,-1 0,-38 0,39 0,-39 0,38 0,0 0,-38 0,39 0,-39 0,38 0,-38 0,39 0,-1 0,-38 0,39 0,-39 0,38 0,1 0,-39 0,38 0,-38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4-02-17T00:42:49.341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82,'39'0,"-1"0,-38 0,39 0,-39 0,38 0,-38 0,39 0,-1 0,-38 0,39 0,-1 0,1 0,-39 0,38 0,1 0,-1 0,1 0,-39 0,38 0,0 0,-38 0,39-38,-39 38,38 0,1 0,-39 0,38 0,1 0,-1 0,1 0,-1 0,1 0,38 0,-39 0,1 0,38 0,-77-39,38 39,39 0,-77 0,77 0,-77 0,39 0,-1 0,1 0,-39 0,38 0,-38 0,39 0,-39 0,38 0,1 0,-39 0,38 0,-38 0,39 0,-1 0,-38 0,39 0,-39 0,38 0,-38 0,38 0,1 0,-39 0,38 0,-38 0,39 0,-39 0,38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4-02-17T00:43:35.659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1,'0'0,"39"0,-1 0,-38 0,39 0,-39 0,38 0,-38 0,38 0,1 0,-39 0,0 0,38 0,-38 0,39 0,-1 0,-38 0,39 0,-39 0,38 0,-38 0,39 0,-1 0,-38 0,39 0,-39 0,38 0,1 0,-39 0,0 0,38 0,-38 0,39 0,-39 0,38 0,-38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4-02-17T00:43:38.370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1,'38'0,"-38"0,39 0,-39 0,38 0,-38 0,38 0,1 0,-2 0,2 0,38 0,-77 0,38 0,1 0,-39 0,38 0,1 0,-39 0,38 0,-38 0,39 0,-2 0,-37 0,39 0,-39 0,38 0,-38 0,39 0,-1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4-02-17T00:42:01.504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0 115,'39'0,"-39"0,38 0,-38 0,39 0,-1 0,-38 0,39 0,-39 0,0 0,38 0,1 0,-39 0,38 0,-38 0,39 0,-39 0,38 0,0 0,-38 0,39 0,-1 0,1 0,-1 0,1 0,-1 0,1 0,-1 0,-38 0,39 0,-39 0,38 0,-38 0,39 0,-39 0,38 0,-38 0,39 0,-39 0,38 0,-38-39,39 39,-39 0,38 0,-38 0,39 0,-39 0,38 0,1 0,-39 0,38 0,-38 0,39 0,-1 0,-38 0,39 0,-39 0,38 0,-38 0,39 0,-1 0,-38 0,39 0,-39-38,77 38,-77 0,38 0,-38 0,0 0,39 0,-39 0,38 0,0 0,-38 0,39 0,-39 0,38 0,1 0,-39 0,38 0,-38 0,39 0,-39 0,0-38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4-02-17T00:42:05.488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0,'0'0,"39"0,-39 0,38 0,1 0,-1 0,-38 0,77 0,-38 0,-1 0,1 0,76 0,-76 0,-1 0,1 0,-39 0,38 0,1 0,-39 0,38 0,-38 0,39 0,-39 0,38 0,1 0,37 0,-76 0,77 0,-38 0,-39 0,38 0,1 0,-1 0,-38 0,39 0,-1 0,-38 0,39 0,-39 0,38 0,-38 0,39 0,-1 0,-38 0,39 0,-39 0,0 0,38 0,1 0,-39 0,38 0,-38 0,39 0,-39 0,38 0,1 0,-39 0,38 0,-38 0,39 0,-1 0,-38 0,39 0,-39 0,38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4-02-17T00:42:10.37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40,'0'0,"39"0,-39 0,38 0,-38 0,39 0,-39 0,38 0,1 0,-39 0,38 0,-38 0,39 0,-1 0,1 0,-39 0,38 0,1 0,-39 0,38 0,-38 0,77 0,-77 0,39 0,-39 0,38 0,1 0,-1 0,-38 0,39 0,-39 0,38 0,1 0,-39 0,38 0,-38 0,39 0,-39 0,38 0,0 0,-38 0,39 0,-39 0,38 0,-38 0,39 0,-39 0,38 0,-38 0,39 0,-39 0,38 0,1 0,-39 0,38 0,-38 0,39 0,-1 0,-38 0,39 0,-39 0,38 0,-38 0,0 0,0-38,39 38,-39 0,38 0,-38 0,39 0,-39 0,0 0,38 0,1 0,-39 0,38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7368A-0FF9-42FE-A342-42BF93D0F34B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9C228-CEBC-4990-ACC8-718EF89B9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63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className</a:t>
            </a:r>
            <a:r>
              <a:rPr lang="en-US" dirty="0" smtClean="0"/>
              <a:t> replaces </a:t>
            </a:r>
            <a:r>
              <a:rPr lang="en-US" i="1" dirty="0" smtClean="0"/>
              <a:t>all </a:t>
            </a:r>
            <a:r>
              <a:rPr lang="en-US" i="0" dirty="0" smtClean="0"/>
              <a:t>replaces with the one class. This is problematic. jQuery has </a:t>
            </a:r>
            <a:r>
              <a:rPr lang="en-US" i="0" dirty="0" err="1" smtClean="0"/>
              <a:t>addClass</a:t>
            </a:r>
            <a:r>
              <a:rPr lang="en-US" i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A0DED-9B98-4FF9-8FB0-BD4956DE24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1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use a style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A0DED-9B98-4FF9-8FB0-BD4956DE24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96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should be registering these</a:t>
            </a:r>
            <a:r>
              <a:rPr lang="en-US" baseline="0" dirty="0" smtClean="0"/>
              <a:t>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A0DED-9B98-4FF9-8FB0-BD4956DE24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6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060450-D74B-40BB-9595-45CD1955D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914082"/>
          </a:xfr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060450-D74B-40BB-9595-45CD1955DD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4060450-D74B-40BB-9595-45CD1955DD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tina.greenrivertech.net/328/examples/ex6-8b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w3schools.com/jsref/dom_obj_style.as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tina.greenrivertech.net/328/examples/ex6-04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a.greenrivertech.net/328/examples/ex6-4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a.greenrivertech.net/328/examples/ex6-02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a.greenrivertech.net/328/examples/ex6-03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a.greenrivertech.net/328/examples/ex6-06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a.greenrivertech.net/328/examples/ex6-06b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ref/default.as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ina.greenrivertech.net/328/examples/ex6-07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customXml" Target="../ink/ink5.xml"/><Relationship Id="rId13" Type="http://schemas.openxmlformats.org/officeDocument/2006/relationships/image" Target="../media/image10.emf"/><Relationship Id="rId14" Type="http://schemas.openxmlformats.org/officeDocument/2006/relationships/customXml" Target="../ink/ink6.xml"/><Relationship Id="rId1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tina.greenrivertech.net/328/examples/ex6-1.html" TargetMode="External"/><Relationship Id="rId4" Type="http://schemas.openxmlformats.org/officeDocument/2006/relationships/customXml" Target="../ink/ink1.xml"/><Relationship Id="rId5" Type="http://schemas.openxmlformats.org/officeDocument/2006/relationships/image" Target="../media/image6.emf"/><Relationship Id="rId6" Type="http://schemas.openxmlformats.org/officeDocument/2006/relationships/customXml" Target="../ink/ink2.xml"/><Relationship Id="rId7" Type="http://schemas.openxmlformats.org/officeDocument/2006/relationships/image" Target="../media/image7.emf"/><Relationship Id="rId8" Type="http://schemas.openxmlformats.org/officeDocument/2006/relationships/customXml" Target="../ink/ink3.xml"/><Relationship Id="rId9" Type="http://schemas.openxmlformats.org/officeDocument/2006/relationships/image" Target="../media/image8.emf"/><Relationship Id="rId10" Type="http://schemas.openxmlformats.org/officeDocument/2006/relationships/customXml" Target="../ink/ink4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customXml" Target="../ink/ink10.xml"/><Relationship Id="rId12" Type="http://schemas.openxmlformats.org/officeDocument/2006/relationships/image" Target="../media/image17.emf"/><Relationship Id="rId13" Type="http://schemas.openxmlformats.org/officeDocument/2006/relationships/customXml" Target="../ink/ink11.xml"/><Relationship Id="rId14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://tina.greenrivertech.net/328/examples/ex6-2.html" TargetMode="External"/><Relationship Id="rId4" Type="http://schemas.openxmlformats.org/officeDocument/2006/relationships/image" Target="../media/image9.png"/><Relationship Id="rId5" Type="http://schemas.openxmlformats.org/officeDocument/2006/relationships/customXml" Target="../ink/ink7.xml"/><Relationship Id="rId6" Type="http://schemas.openxmlformats.org/officeDocument/2006/relationships/image" Target="../media/image14.emf"/><Relationship Id="rId7" Type="http://schemas.openxmlformats.org/officeDocument/2006/relationships/customXml" Target="../ink/ink8.xml"/><Relationship Id="rId8" Type="http://schemas.openxmlformats.org/officeDocument/2006/relationships/image" Target="../media/image10.png"/><Relationship Id="rId9" Type="http://schemas.openxmlformats.org/officeDocument/2006/relationships/customXml" Target="../ink/ink9.xml"/><Relationship Id="rId10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customXml" Target="../ink/ink14.xml"/><Relationship Id="rId20" Type="http://schemas.openxmlformats.org/officeDocument/2006/relationships/image" Target="../media/image28.emf"/><Relationship Id="rId10" Type="http://schemas.openxmlformats.org/officeDocument/2006/relationships/image" Target="../media/image23.emf"/><Relationship Id="rId11" Type="http://schemas.openxmlformats.org/officeDocument/2006/relationships/customXml" Target="../ink/ink15.xml"/><Relationship Id="rId12" Type="http://schemas.openxmlformats.org/officeDocument/2006/relationships/image" Target="../media/image24.emf"/><Relationship Id="rId13" Type="http://schemas.openxmlformats.org/officeDocument/2006/relationships/customXml" Target="../ink/ink16.xml"/><Relationship Id="rId14" Type="http://schemas.openxmlformats.org/officeDocument/2006/relationships/image" Target="../media/image25.emf"/><Relationship Id="rId15" Type="http://schemas.openxmlformats.org/officeDocument/2006/relationships/customXml" Target="../ink/ink17.xml"/><Relationship Id="rId16" Type="http://schemas.openxmlformats.org/officeDocument/2006/relationships/image" Target="../media/image26.emf"/><Relationship Id="rId17" Type="http://schemas.openxmlformats.org/officeDocument/2006/relationships/customXml" Target="../ink/ink18.xml"/><Relationship Id="rId18" Type="http://schemas.openxmlformats.org/officeDocument/2006/relationships/image" Target="../media/image27.emf"/><Relationship Id="rId19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hyperlink" Target="http://tina.greenrivertech.net/328/examples/ex6-3.html" TargetMode="External"/><Relationship Id="rId5" Type="http://schemas.openxmlformats.org/officeDocument/2006/relationships/customXml" Target="../ink/ink12.xml"/><Relationship Id="rId6" Type="http://schemas.openxmlformats.org/officeDocument/2006/relationships/image" Target="../media/image21.emf"/><Relationship Id="rId7" Type="http://schemas.openxmlformats.org/officeDocument/2006/relationships/customXml" Target="../ink/ink13.xml"/><Relationship Id="rId8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jpeg"/><Relationship Id="rId5" Type="http://schemas.openxmlformats.org/officeDocument/2006/relationships/hyperlink" Target="http://tina.greenrivertech.net/328/examples/ex6-6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a.greenrivertech.net/328/examples/ex6-8a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1"/>
            <a:ext cx="7772400" cy="4571999"/>
          </a:xfrm>
        </p:spPr>
        <p:txBody>
          <a:bodyPr/>
          <a:lstStyle/>
          <a:p>
            <a:r>
              <a:rPr lang="en-US" sz="7200" dirty="0" smtClean="0"/>
              <a:t>JavaScript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429001"/>
            <a:ext cx="6858000" cy="914400"/>
          </a:xfrm>
        </p:spPr>
        <p:txBody>
          <a:bodyPr/>
          <a:lstStyle/>
          <a:p>
            <a:r>
              <a:rPr lang="en-US" dirty="0" smtClean="0"/>
              <a:t>objects &amp; the </a:t>
            </a:r>
            <a:r>
              <a:rPr lang="en-US" dirty="0" err="1" smtClean="0"/>
              <a:t>dom</a:t>
            </a:r>
            <a:endParaRPr lang="en-US" dirty="0" smtClean="0"/>
          </a:p>
          <a:p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44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10600" cy="5909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head&gt;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     &lt;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title&gt;Clear Text Demo&lt;/title&gt;</a:t>
            </a:r>
          </a:p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&lt;script&gt;</a:t>
            </a:r>
          </a:p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         </a:t>
            </a:r>
            <a:r>
              <a:rPr lang="en-US" dirty="0" err="1" smtClean="0">
                <a:solidFill>
                  <a:schemeClr val="bg1"/>
                </a:solidFill>
                <a:latin typeface="Courier New"/>
                <a:cs typeface="Courier New"/>
              </a:rPr>
              <a:t>window.onload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= function(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){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	  	</a:t>
            </a:r>
            <a:r>
              <a:rPr lang="en-US" dirty="0" err="1" smtClean="0">
                <a:solidFill>
                  <a:schemeClr val="bg1"/>
                </a:solidFill>
                <a:latin typeface="Courier New"/>
                <a:cs typeface="Courier New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btnClear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= </a:t>
            </a:r>
            <a:endParaRPr lang="en-US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		</a:t>
            </a:r>
            <a:r>
              <a:rPr lang="en-US" dirty="0" err="1" smtClean="0">
                <a:solidFill>
                  <a:schemeClr val="bg1"/>
                </a:solidFill>
                <a:latin typeface="Courier New"/>
                <a:cs typeface="Courier New"/>
              </a:rPr>
              <a:t>document.getElementById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'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btn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-clear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');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             </a:t>
            </a:r>
            <a:r>
              <a:rPr lang="en-US" dirty="0" err="1" smtClean="0">
                <a:solidFill>
                  <a:srgbClr val="FFFF00"/>
                </a:solidFill>
                <a:latin typeface="Courier New"/>
                <a:cs typeface="Courier New"/>
              </a:rPr>
              <a:t>btnClear</a:t>
            </a:r>
            <a:r>
              <a:rPr lang="en-US" dirty="0" err="1" smtClean="0">
                <a:solidFill>
                  <a:schemeClr val="bg1"/>
                </a:solidFill>
                <a:latin typeface="Courier New"/>
                <a:cs typeface="Courier New"/>
              </a:rPr>
              <a:t>.onclick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= </a:t>
            </a: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clear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         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         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function </a:t>
            </a: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clear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){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             </a:t>
            </a:r>
            <a:r>
              <a:rPr lang="en-US" dirty="0" err="1" smtClean="0">
                <a:solidFill>
                  <a:schemeClr val="bg1"/>
                </a:solidFill>
                <a:latin typeface="Courier New"/>
                <a:cs typeface="Courier New"/>
              </a:rPr>
              <a:t>document.getElementById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US" dirty="0" smtClean="0">
                <a:solidFill>
                  <a:srgbClr val="00B0F0"/>
                </a:solidFill>
                <a:latin typeface="Courier New"/>
                <a:cs typeface="Courier New"/>
              </a:rPr>
              <a:t>'</a:t>
            </a:r>
            <a:r>
              <a:rPr lang="en-US" dirty="0" err="1" smtClean="0">
                <a:solidFill>
                  <a:srgbClr val="00B0F0"/>
                </a:solidFill>
                <a:latin typeface="Courier New"/>
                <a:cs typeface="Courier New"/>
              </a:rPr>
              <a:t>fname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').value = 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'';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         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&lt;/script&gt;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&lt;/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head&gt;</a:t>
            </a:r>
          </a:p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body&gt;</a:t>
            </a:r>
          </a:p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     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input type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='text' 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id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=</a:t>
            </a:r>
            <a:r>
              <a:rPr lang="en-US" dirty="0" smtClean="0">
                <a:solidFill>
                  <a:srgbClr val="00B0F0"/>
                </a:solidFill>
                <a:latin typeface="Courier New"/>
                <a:cs typeface="Courier New"/>
              </a:rPr>
              <a:t>'</a:t>
            </a:r>
            <a:r>
              <a:rPr lang="en-US" dirty="0" err="1" smtClean="0">
                <a:solidFill>
                  <a:srgbClr val="00B0F0"/>
                </a:solidFill>
                <a:latin typeface="Courier New"/>
                <a:cs typeface="Courier New"/>
              </a:rPr>
              <a:t>fname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' 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name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='</a:t>
            </a:r>
            <a:r>
              <a:rPr lang="en-US" dirty="0" err="1" smtClean="0">
                <a:solidFill>
                  <a:schemeClr val="bg1"/>
                </a:solidFill>
                <a:latin typeface="Courier New"/>
                <a:cs typeface="Courier New"/>
              </a:rPr>
              <a:t>fname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' </a:t>
            </a:r>
          </a:p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	 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    value='First Name'&gt;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     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button id=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'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btn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-clear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'&gt;Clear Text Field&lt;/button&gt;      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&lt;/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body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  <a:p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91400" y="5754469"/>
            <a:ext cx="160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ex6-8b.html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23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5118"/>
            <a:ext cx="7620000" cy="914082"/>
          </a:xfrm>
        </p:spPr>
        <p:txBody>
          <a:bodyPr>
            <a:normAutofit/>
          </a:bodyPr>
          <a:lstStyle/>
          <a:p>
            <a:r>
              <a:rPr lang="en-US" dirty="0" smtClean="0"/>
              <a:t>Changing object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style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Change the style of the object in JS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6019800"/>
            <a:ext cx="53685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For more on the DOM Style object, see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www.w3schools.com/jsref/dom_obj_style.asp</a:t>
            </a:r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0" y="18288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&lt;style&gt;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.</a:t>
            </a:r>
            <a:r>
              <a:rPr lang="en-US" dirty="0" err="1">
                <a:solidFill>
                  <a:srgbClr val="00B0F0"/>
                </a:solidFill>
                <a:latin typeface="Courier New"/>
                <a:cs typeface="Courier New"/>
              </a:rPr>
              <a:t>morphStyle</a:t>
            </a:r>
            <a:r>
              <a:rPr lang="en-US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	border: thick solid red;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	padding: 3em;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	background: black;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	color: white;	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&lt;/style&gt;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4964668"/>
            <a:ext cx="406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p1.className = </a:t>
            </a:r>
            <a:r>
              <a:rPr lang="en-US" dirty="0">
                <a:solidFill>
                  <a:srgbClr val="00B0F0"/>
                </a:solidFill>
                <a:latin typeface="Courier New"/>
                <a:cs typeface="Courier New"/>
              </a:rPr>
              <a:t>'</a:t>
            </a:r>
            <a:r>
              <a:rPr lang="en-US" dirty="0" err="1">
                <a:solidFill>
                  <a:srgbClr val="00B0F0"/>
                </a:solidFill>
                <a:latin typeface="Courier New"/>
                <a:cs typeface="Courier New"/>
              </a:rPr>
              <a:t>morphStyle</a:t>
            </a:r>
            <a:r>
              <a:rPr lang="en-US" dirty="0">
                <a:latin typeface="Courier New"/>
                <a:cs typeface="Courier New"/>
              </a:rPr>
              <a:t>';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6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28600"/>
            <a:ext cx="7086600" cy="6494085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latin typeface="Courier New"/>
                <a:cs typeface="Courier New"/>
              </a:rPr>
              <a:t>&lt;head&gt;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>
                <a:latin typeface="Courier New"/>
                <a:cs typeface="Courier New"/>
              </a:rPr>
              <a:t>style&gt;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latin typeface="Courier New"/>
                <a:cs typeface="Courier New"/>
              </a:rPr>
              <a:t>	.</a:t>
            </a:r>
            <a:r>
              <a:rPr lang="en-US" sz="1600" dirty="0" err="1">
                <a:solidFill>
                  <a:srgbClr val="FFC000"/>
                </a:solidFill>
                <a:latin typeface="Courier New"/>
                <a:cs typeface="Courier New"/>
              </a:rPr>
              <a:t>morphStyle</a:t>
            </a:r>
            <a:r>
              <a:rPr lang="en-US" sz="1600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latin typeface="Courier New"/>
                <a:cs typeface="Courier New"/>
              </a:rPr>
              <a:t>		border: thick solid red;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latin typeface="Courier New"/>
                <a:cs typeface="Courier New"/>
              </a:rPr>
              <a:t>		padding: 3em;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latin typeface="Courier New"/>
                <a:cs typeface="Courier New"/>
              </a:rPr>
              <a:t>		background: black;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latin typeface="Courier New"/>
                <a:cs typeface="Courier New"/>
              </a:rPr>
              <a:t>		color: white;	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latin typeface="Courier New"/>
                <a:cs typeface="Courier New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latin typeface="Courier New"/>
                <a:cs typeface="Courier New"/>
              </a:rPr>
              <a:t>&lt;/style&gt;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latin typeface="Courier New"/>
                <a:cs typeface="Courier New"/>
              </a:rPr>
              <a:t>&lt;script&gt;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err="1">
                <a:latin typeface="Courier New"/>
                <a:cs typeface="Courier New"/>
              </a:rPr>
              <a:t>window.onload</a:t>
            </a:r>
            <a:r>
              <a:rPr lang="en-US" sz="1600" dirty="0">
                <a:latin typeface="Courier New"/>
                <a:cs typeface="Courier New"/>
              </a:rPr>
              <a:t> = function()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latin typeface="Courier New"/>
                <a:cs typeface="Courier New"/>
              </a:rPr>
              <a:t>	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latin typeface="Courier New"/>
                <a:cs typeface="Courier New"/>
              </a:rPr>
              <a:t>		</a:t>
            </a:r>
            <a:r>
              <a:rPr lang="en-US" sz="1600" dirty="0" err="1">
                <a:latin typeface="Courier New"/>
                <a:cs typeface="Courier New"/>
              </a:rPr>
              <a:t>var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Courier New"/>
                <a:cs typeface="Courier New"/>
              </a:rPr>
              <a:t>btnMorph</a:t>
            </a:r>
            <a:r>
              <a:rPr lang="en-US" sz="16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dirty="0" err="1">
                <a:latin typeface="Courier New"/>
                <a:cs typeface="Courier New"/>
              </a:rPr>
              <a:t>document.getElementById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'</a:t>
            </a:r>
            <a:r>
              <a:rPr lang="en-US" sz="1600" dirty="0" err="1">
                <a:solidFill>
                  <a:srgbClr val="00B0F0"/>
                </a:solidFill>
                <a:latin typeface="Courier New"/>
                <a:cs typeface="Courier New"/>
              </a:rPr>
              <a:t>btn</a:t>
            </a:r>
            <a:r>
              <a:rPr lang="en-US" sz="1600" dirty="0">
                <a:solidFill>
                  <a:srgbClr val="00B0F0"/>
                </a:solidFill>
                <a:latin typeface="Courier New"/>
                <a:cs typeface="Courier New"/>
              </a:rPr>
              <a:t>-morph</a:t>
            </a:r>
            <a:r>
              <a:rPr lang="en-US" sz="1600" dirty="0">
                <a:latin typeface="Courier New"/>
                <a:cs typeface="Courier New"/>
              </a:rPr>
              <a:t>');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latin typeface="Courier New"/>
                <a:cs typeface="Courier New"/>
              </a:rPr>
              <a:t>		</a:t>
            </a:r>
            <a:r>
              <a:rPr lang="en-US" sz="1600" dirty="0" err="1">
                <a:solidFill>
                  <a:srgbClr val="FFFF00"/>
                </a:solidFill>
                <a:latin typeface="Courier New"/>
                <a:cs typeface="Courier New"/>
              </a:rPr>
              <a:t>btnMorph</a:t>
            </a:r>
            <a:r>
              <a:rPr lang="en-US" sz="1600" dirty="0" err="1">
                <a:latin typeface="Courier New"/>
                <a:cs typeface="Courier New"/>
              </a:rPr>
              <a:t>.onclick</a:t>
            </a:r>
            <a:r>
              <a:rPr lang="en-US" sz="1600" dirty="0">
                <a:latin typeface="Courier New"/>
                <a:cs typeface="Courier New"/>
              </a:rPr>
              <a:t> = 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morph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latin typeface="Courier New"/>
                <a:cs typeface="Courier New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latin typeface="Courier New"/>
                <a:cs typeface="Courier New"/>
              </a:rPr>
              <a:t>	function </a:t>
            </a:r>
            <a:r>
              <a:rPr lang="en-US" sz="1600" dirty="0">
                <a:solidFill>
                  <a:srgbClr val="00B050"/>
                </a:solidFill>
                <a:latin typeface="Courier New"/>
                <a:cs typeface="Courier New"/>
              </a:rPr>
              <a:t>morph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latin typeface="Courier New"/>
                <a:cs typeface="Courier New"/>
              </a:rPr>
              <a:t>	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latin typeface="Courier New"/>
                <a:cs typeface="Courier New"/>
              </a:rPr>
              <a:t>		</a:t>
            </a:r>
            <a:r>
              <a:rPr lang="en-US" sz="1600" dirty="0" err="1">
                <a:latin typeface="Courier New"/>
                <a:cs typeface="Courier New"/>
              </a:rPr>
              <a:t>var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p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dirty="0" err="1">
                <a:latin typeface="Courier New"/>
                <a:cs typeface="Courier New"/>
              </a:rPr>
              <a:t>document.getElementById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'p1</a:t>
            </a:r>
            <a:r>
              <a:rPr lang="en-US" sz="1600" dirty="0">
                <a:latin typeface="Courier New"/>
                <a:cs typeface="Courier New"/>
              </a:rPr>
              <a:t>');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latin typeface="Courier New"/>
                <a:cs typeface="Courier New"/>
              </a:rPr>
              <a:t>		</a:t>
            </a:r>
            <a:r>
              <a:rPr lang="en-US" sz="1600" dirty="0" err="1" smtClean="0">
                <a:solidFill>
                  <a:schemeClr val="bg2"/>
                </a:solidFill>
                <a:latin typeface="Courier New"/>
                <a:cs typeface="Courier New"/>
              </a:rPr>
              <a:t>p</a:t>
            </a:r>
            <a:r>
              <a:rPr lang="en-US" sz="1600" dirty="0" err="1" smtClean="0">
                <a:latin typeface="Courier New"/>
                <a:cs typeface="Courier New"/>
              </a:rPr>
              <a:t>.className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dirty="0">
                <a:solidFill>
                  <a:srgbClr val="FFC000"/>
                </a:solidFill>
                <a:latin typeface="Courier New"/>
                <a:cs typeface="Courier New"/>
              </a:rPr>
              <a:t>'</a:t>
            </a:r>
            <a:r>
              <a:rPr lang="en-US" sz="1600" dirty="0" err="1">
                <a:solidFill>
                  <a:srgbClr val="FFC000"/>
                </a:solidFill>
                <a:latin typeface="Courier New"/>
                <a:cs typeface="Courier New"/>
              </a:rPr>
              <a:t>morphStyle</a:t>
            </a:r>
            <a:r>
              <a:rPr lang="en-US" sz="1600" dirty="0">
                <a:latin typeface="Courier New"/>
                <a:cs typeface="Courier New"/>
              </a:rPr>
              <a:t>';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latin typeface="Courier New"/>
                <a:cs typeface="Courier New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latin typeface="Courier New"/>
                <a:cs typeface="Courier New"/>
              </a:rPr>
              <a:t>&lt;/script&gt;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latin typeface="Courier New"/>
                <a:cs typeface="Courier New"/>
              </a:rPr>
              <a:t>&lt;/head&gt;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latin typeface="Courier New"/>
                <a:cs typeface="Courier New"/>
              </a:rPr>
              <a:t>&lt;body&gt;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latin typeface="Courier New"/>
                <a:cs typeface="Courier New"/>
              </a:rPr>
              <a:t>    &lt;button </a:t>
            </a:r>
            <a:r>
              <a:rPr lang="en-US" sz="1600" dirty="0" smtClean="0">
                <a:latin typeface="Courier New"/>
                <a:cs typeface="Courier New"/>
              </a:rPr>
              <a:t>id='</a:t>
            </a:r>
            <a:r>
              <a:rPr lang="en-US" sz="1600" dirty="0" err="1" smtClean="0">
                <a:solidFill>
                  <a:srgbClr val="00B0F0"/>
                </a:solidFill>
                <a:latin typeface="Courier New"/>
                <a:cs typeface="Courier New"/>
              </a:rPr>
              <a:t>btn</a:t>
            </a:r>
            <a:r>
              <a:rPr lang="en-US" sz="1600" dirty="0" smtClean="0">
                <a:solidFill>
                  <a:srgbClr val="00B0F0"/>
                </a:solidFill>
                <a:latin typeface="Courier New"/>
                <a:cs typeface="Courier New"/>
              </a:rPr>
              <a:t>-morph</a:t>
            </a:r>
            <a:r>
              <a:rPr lang="en-US" sz="1600" dirty="0">
                <a:latin typeface="Courier New"/>
                <a:cs typeface="Courier New"/>
              </a:rPr>
              <a:t>'</a:t>
            </a:r>
            <a:r>
              <a:rPr lang="en-US" sz="1600" dirty="0" smtClean="0">
                <a:latin typeface="Courier New"/>
                <a:cs typeface="Courier New"/>
              </a:rPr>
              <a:t>&gt;Morph</a:t>
            </a:r>
            <a:r>
              <a:rPr lang="en-US" sz="1600" dirty="0">
                <a:latin typeface="Courier New"/>
                <a:cs typeface="Courier New"/>
              </a:rPr>
              <a:t>&lt;/button&gt;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latin typeface="Courier New"/>
                <a:cs typeface="Courier New"/>
              </a:rPr>
              <a:t>    &lt;p id=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'p1</a:t>
            </a:r>
            <a:r>
              <a:rPr lang="en-US" sz="1600" dirty="0">
                <a:latin typeface="Courier New"/>
                <a:cs typeface="Courier New"/>
              </a:rPr>
              <a:t>'&gt;This is a paragraph&lt;/p&gt;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latin typeface="Courier New"/>
                <a:cs typeface="Courier New"/>
              </a:rPr>
              <a:t>&lt;/body&gt;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7000" y="6287869"/>
            <a:ext cx="190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ex6-04.html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90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innerHTML</a:t>
            </a:r>
            <a:r>
              <a:rPr lang="en-US" dirty="0" smtClean="0"/>
              <a:t> is between HTML tags, e.g.</a:t>
            </a:r>
          </a:p>
          <a:p>
            <a:endParaRPr lang="en-US" dirty="0"/>
          </a:p>
          <a:p>
            <a:r>
              <a:rPr lang="en-US" b="0" dirty="0">
                <a:latin typeface="Courier New"/>
                <a:cs typeface="Courier New"/>
              </a:rPr>
              <a:t>	</a:t>
            </a:r>
            <a:r>
              <a:rPr lang="en-US" b="0" dirty="0" smtClean="0">
                <a:latin typeface="Courier New"/>
                <a:cs typeface="Courier New"/>
              </a:rPr>
              <a:t>&lt;p id='</a:t>
            </a:r>
            <a:r>
              <a:rPr lang="en-US" b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p1</a:t>
            </a:r>
            <a:r>
              <a:rPr lang="en-US" b="0" dirty="0" smtClean="0">
                <a:latin typeface="Courier New"/>
                <a:cs typeface="Courier New"/>
              </a:rPr>
              <a:t>'&gt;This is </a:t>
            </a:r>
            <a:r>
              <a:rPr lang="en-US" b="0" dirty="0" err="1" smtClean="0">
                <a:latin typeface="Courier New"/>
                <a:cs typeface="Courier New"/>
              </a:rPr>
              <a:t>innerHTML</a:t>
            </a:r>
            <a:r>
              <a:rPr lang="en-US" b="0" dirty="0" smtClean="0">
                <a:latin typeface="Courier New"/>
                <a:cs typeface="Courier New"/>
              </a:rPr>
              <a:t>&lt;/p&gt;</a:t>
            </a:r>
          </a:p>
          <a:p>
            <a:r>
              <a:rPr lang="en-US" b="0" dirty="0">
                <a:latin typeface="Courier New"/>
                <a:cs typeface="Courier New"/>
              </a:rPr>
              <a:t>	</a:t>
            </a:r>
            <a:r>
              <a:rPr lang="en-US" b="0" dirty="0" smtClean="0">
                <a:latin typeface="Courier New"/>
                <a:cs typeface="Courier New"/>
              </a:rPr>
              <a:t>&lt;button id='</a:t>
            </a:r>
            <a:r>
              <a:rPr lang="en-US" b="0" dirty="0" err="1" smtClean="0">
                <a:latin typeface="Courier New"/>
                <a:cs typeface="Courier New"/>
              </a:rPr>
              <a:t>btn</a:t>
            </a:r>
            <a:r>
              <a:rPr lang="en-US" b="0" dirty="0" smtClean="0">
                <a:latin typeface="Courier New"/>
                <a:cs typeface="Courier New"/>
              </a:rPr>
              <a:t>'&gt;</a:t>
            </a:r>
            <a:r>
              <a:rPr lang="en-US" b="0" dirty="0" err="1" smtClean="0">
                <a:latin typeface="Courier New"/>
                <a:cs typeface="Courier New"/>
              </a:rPr>
              <a:t>innerHTML</a:t>
            </a:r>
            <a:r>
              <a:rPr lang="en-US" b="0" dirty="0" smtClean="0">
                <a:latin typeface="Courier New"/>
                <a:cs typeface="Courier New"/>
              </a:rPr>
              <a:t>&lt;/button&gt;</a:t>
            </a:r>
          </a:p>
          <a:p>
            <a:endParaRPr lang="en-US" dirty="0"/>
          </a:p>
          <a:p>
            <a:r>
              <a:rPr lang="en-US" dirty="0" smtClean="0"/>
              <a:t>JS can be used to modify the </a:t>
            </a:r>
            <a:r>
              <a:rPr lang="en-US" dirty="0" err="1" smtClean="0"/>
              <a:t>innerHTML</a:t>
            </a:r>
            <a:endParaRPr lang="en-US" dirty="0" smtClean="0"/>
          </a:p>
          <a:p>
            <a:endParaRPr lang="en-US" dirty="0"/>
          </a:p>
          <a:p>
            <a:r>
              <a:rPr lang="en-US" b="0" dirty="0" smtClean="0">
                <a:latin typeface="Courier New"/>
                <a:cs typeface="Courier New"/>
              </a:rPr>
              <a:t>	</a:t>
            </a:r>
            <a:r>
              <a:rPr lang="en-US" b="0" dirty="0" err="1" smtClean="0">
                <a:latin typeface="Courier New"/>
                <a:cs typeface="Courier New"/>
              </a:rPr>
              <a:t>var</a:t>
            </a:r>
            <a:r>
              <a:rPr lang="en-US" b="0" dirty="0" smtClean="0">
                <a:latin typeface="Courier New"/>
                <a:cs typeface="Courier New"/>
              </a:rPr>
              <a:t> </a:t>
            </a:r>
            <a:r>
              <a:rPr lang="en-US" b="0" dirty="0" smtClean="0">
                <a:solidFill>
                  <a:schemeClr val="accent5"/>
                </a:solidFill>
                <a:latin typeface="Courier New"/>
                <a:cs typeface="Courier New"/>
              </a:rPr>
              <a:t>p</a:t>
            </a:r>
            <a:r>
              <a:rPr lang="en-US" b="0" dirty="0" smtClean="0">
                <a:latin typeface="Courier New"/>
                <a:cs typeface="Courier New"/>
              </a:rPr>
              <a:t> = </a:t>
            </a:r>
            <a:r>
              <a:rPr lang="en-US" b="0" dirty="0" err="1" smtClean="0">
                <a:latin typeface="Courier New"/>
                <a:cs typeface="Courier New"/>
              </a:rPr>
              <a:t>document.getElementById</a:t>
            </a:r>
            <a:r>
              <a:rPr lang="en-US" b="0" dirty="0" smtClean="0">
                <a:latin typeface="Courier New"/>
                <a:cs typeface="Courier New"/>
              </a:rPr>
              <a:t>('</a:t>
            </a:r>
            <a:r>
              <a:rPr lang="en-US" b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p1</a:t>
            </a:r>
            <a:r>
              <a:rPr lang="en-US" b="0" dirty="0" smtClean="0">
                <a:latin typeface="Courier New"/>
                <a:cs typeface="Courier New"/>
              </a:rPr>
              <a:t>');</a:t>
            </a:r>
          </a:p>
          <a:p>
            <a:r>
              <a:rPr lang="en-US" b="0" dirty="0">
                <a:latin typeface="Courier New"/>
                <a:cs typeface="Courier New"/>
              </a:rPr>
              <a:t>	</a:t>
            </a:r>
            <a:r>
              <a:rPr lang="en-US" b="0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p</a:t>
            </a:r>
            <a:r>
              <a:rPr lang="en-US" b="0" dirty="0" err="1" smtClean="0">
                <a:latin typeface="Courier New"/>
                <a:cs typeface="Courier New"/>
              </a:rPr>
              <a:t>.innerHTML</a:t>
            </a:r>
            <a:r>
              <a:rPr lang="en-US" b="0" dirty="0" smtClean="0">
                <a:latin typeface="Courier New"/>
                <a:cs typeface="Courier New"/>
              </a:rPr>
              <a:t> = '</a:t>
            </a:r>
            <a:r>
              <a:rPr lang="en-US" b="0" dirty="0" err="1" smtClean="0">
                <a:latin typeface="Courier New"/>
                <a:cs typeface="Courier New"/>
              </a:rPr>
              <a:t>Yowza</a:t>
            </a:r>
            <a:r>
              <a:rPr lang="en-US" b="0" dirty="0" smtClean="0">
                <a:latin typeface="Courier New"/>
                <a:cs typeface="Courier New"/>
              </a:rPr>
              <a:t>!';</a:t>
            </a:r>
            <a:endParaRPr lang="en-US" b="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07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885884"/>
            <a:ext cx="7010400" cy="45243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head&gt;</a:t>
            </a:r>
          </a:p>
          <a:p>
            <a:r>
              <a:rPr lang="en-US" dirty="0" smtClean="0">
                <a:latin typeface="Courier New"/>
                <a:cs typeface="Courier New"/>
              </a:rPr>
              <a:t>   &lt;script&gt;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window.onload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= function() {</a:t>
            </a:r>
          </a:p>
          <a:p>
            <a:r>
              <a:rPr lang="en-US" dirty="0">
                <a:latin typeface="Courier New"/>
                <a:cs typeface="Courier New"/>
              </a:rPr>
              <a:t>	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7EB606"/>
                </a:solidFill>
                <a:latin typeface="Courier New"/>
                <a:cs typeface="Courier New"/>
              </a:rPr>
              <a:t>p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document.getElementById</a:t>
            </a:r>
            <a:r>
              <a:rPr lang="en-US" dirty="0" smtClean="0">
                <a:latin typeface="Courier New"/>
                <a:cs typeface="Courier New"/>
              </a:rPr>
              <a:t>('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p1</a:t>
            </a:r>
            <a:r>
              <a:rPr lang="en-US" dirty="0" smtClean="0">
                <a:latin typeface="Courier New"/>
                <a:cs typeface="Courier New"/>
              </a:rPr>
              <a:t>');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 smtClean="0">
                <a:solidFill>
                  <a:srgbClr val="7EB606"/>
                </a:solidFill>
                <a:latin typeface="Courier New"/>
                <a:cs typeface="Courier New"/>
              </a:rPr>
              <a:t>p</a:t>
            </a:r>
            <a:r>
              <a:rPr lang="en-US" dirty="0" err="1" smtClean="0">
                <a:latin typeface="Courier New"/>
                <a:cs typeface="Courier New"/>
              </a:rPr>
              <a:t>.onclick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changeMe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	}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function </a:t>
            </a:r>
            <a:r>
              <a:rPr lang="en-US" dirty="0" err="1">
                <a:latin typeface="Courier New"/>
                <a:cs typeface="Courier New"/>
              </a:rPr>
              <a:t>changeMe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latin typeface="Courier New"/>
                <a:cs typeface="Courier New"/>
              </a:rPr>
              <a:t>	   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7EB606"/>
                </a:solidFill>
                <a:latin typeface="Courier New"/>
                <a:cs typeface="Courier New"/>
              </a:rPr>
              <a:t>p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document.getElementById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p1</a:t>
            </a:r>
            <a:r>
              <a:rPr lang="en-US" dirty="0">
                <a:latin typeface="Courier New"/>
                <a:cs typeface="Courier New"/>
              </a:rPr>
              <a:t>');</a:t>
            </a:r>
          </a:p>
          <a:p>
            <a:r>
              <a:rPr lang="en-US" dirty="0">
                <a:latin typeface="Courier New"/>
                <a:cs typeface="Courier New"/>
              </a:rPr>
              <a:t>	    </a:t>
            </a:r>
            <a:r>
              <a:rPr lang="en-US" dirty="0" err="1">
                <a:solidFill>
                  <a:srgbClr val="7EB606"/>
                </a:solidFill>
                <a:latin typeface="Courier New"/>
                <a:cs typeface="Courier New"/>
              </a:rPr>
              <a:t>p</a:t>
            </a:r>
            <a:r>
              <a:rPr lang="en-US" dirty="0" err="1">
                <a:latin typeface="Courier New"/>
                <a:cs typeface="Courier New"/>
              </a:rPr>
              <a:t>.innerHTML</a:t>
            </a:r>
            <a:r>
              <a:rPr lang="en-US" dirty="0">
                <a:latin typeface="Courier New"/>
                <a:cs typeface="Courier New"/>
              </a:rPr>
              <a:t> = '</a:t>
            </a:r>
            <a:r>
              <a:rPr lang="en-US" dirty="0" err="1">
                <a:latin typeface="Courier New"/>
                <a:cs typeface="Courier New"/>
              </a:rPr>
              <a:t>Yowza</a:t>
            </a:r>
            <a:r>
              <a:rPr lang="en-US" dirty="0">
                <a:latin typeface="Courier New"/>
                <a:cs typeface="Courier New"/>
              </a:rPr>
              <a:t>!';</a:t>
            </a:r>
          </a:p>
          <a:p>
            <a:r>
              <a:rPr lang="en-US" dirty="0">
                <a:latin typeface="Courier New"/>
                <a:cs typeface="Courier New"/>
              </a:rPr>
              <a:t>	}	</a:t>
            </a:r>
          </a:p>
          <a:p>
            <a:r>
              <a:rPr lang="en-US" dirty="0">
                <a:latin typeface="Courier New"/>
                <a:cs typeface="Courier New"/>
              </a:rPr>
              <a:t>    &lt;/script&gt; </a:t>
            </a:r>
          </a:p>
          <a:p>
            <a:r>
              <a:rPr lang="en-US" dirty="0">
                <a:latin typeface="Courier New"/>
                <a:cs typeface="Courier New"/>
              </a:rPr>
              <a:t>&lt;/head&gt;</a:t>
            </a:r>
          </a:p>
          <a:p>
            <a:r>
              <a:rPr lang="en-US" dirty="0">
                <a:latin typeface="Courier New"/>
                <a:cs typeface="Courier New"/>
              </a:rPr>
              <a:t> </a:t>
            </a:r>
          </a:p>
          <a:p>
            <a:r>
              <a:rPr lang="en-US" dirty="0">
                <a:latin typeface="Courier New"/>
                <a:cs typeface="Courier New"/>
              </a:rPr>
              <a:t>&lt;body&gt;</a:t>
            </a:r>
          </a:p>
          <a:p>
            <a:r>
              <a:rPr lang="en-US" dirty="0">
                <a:latin typeface="Courier New"/>
                <a:cs typeface="Courier New"/>
              </a:rPr>
              <a:t>    &lt;p id='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p1</a:t>
            </a:r>
            <a:r>
              <a:rPr lang="en-US" dirty="0" smtClean="0">
                <a:latin typeface="Courier New"/>
                <a:cs typeface="Courier New"/>
              </a:rPr>
              <a:t>'&gt;</a:t>
            </a:r>
            <a:r>
              <a:rPr lang="en-US" dirty="0">
                <a:latin typeface="Courier New"/>
                <a:cs typeface="Courier New"/>
              </a:rPr>
              <a:t>Click Me&lt;/p&gt;</a:t>
            </a:r>
          </a:p>
          <a:p>
            <a:r>
              <a:rPr lang="en-US" dirty="0">
                <a:latin typeface="Courier New"/>
                <a:cs typeface="Courier New"/>
              </a:rPr>
              <a:t>&lt;/body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00800" y="4953000"/>
            <a:ext cx="175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ex6-4.html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9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4754563"/>
          </a:xfrm>
        </p:spPr>
        <p:txBody>
          <a:bodyPr/>
          <a:lstStyle/>
          <a:p>
            <a:r>
              <a:rPr lang="en-US" dirty="0" smtClean="0"/>
              <a:t>In the document &lt;body&gt;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an anchor that has an </a:t>
            </a:r>
            <a:r>
              <a:rPr lang="en-US" dirty="0" err="1" smtClean="0"/>
              <a:t>href</a:t>
            </a:r>
            <a:r>
              <a:rPr lang="en-US" dirty="0" smtClean="0"/>
              <a:t> and an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Write a JavaScript program that </a:t>
            </a:r>
          </a:p>
          <a:p>
            <a:pPr marL="800100" lvl="1" indent="-342900"/>
            <a:r>
              <a:rPr lang="en-US" dirty="0" smtClean="0"/>
              <a:t>Gets the anchor by id</a:t>
            </a:r>
          </a:p>
          <a:p>
            <a:pPr marL="800100" lvl="1" indent="-342900"/>
            <a:r>
              <a:rPr lang="en-US" dirty="0" smtClean="0"/>
              <a:t>Displays an alert that displays the </a:t>
            </a:r>
            <a:r>
              <a:rPr lang="en-US" dirty="0" err="1" smtClean="0"/>
              <a:t>href</a:t>
            </a:r>
            <a:r>
              <a:rPr lang="en-US" dirty="0" smtClean="0"/>
              <a:t> and </a:t>
            </a:r>
            <a:r>
              <a:rPr lang="en-US" dirty="0" err="1" smtClean="0"/>
              <a:t>innerHTML</a:t>
            </a:r>
            <a:endParaRPr lang="en-US" dirty="0" smtClean="0"/>
          </a:p>
          <a:p>
            <a:pPr marL="800100" lvl="1" indent="-342900"/>
            <a:r>
              <a:rPr lang="en-US" dirty="0" smtClean="0"/>
              <a:t>Changes the </a:t>
            </a:r>
            <a:r>
              <a:rPr lang="en-US" dirty="0" err="1" smtClean="0"/>
              <a:t>href</a:t>
            </a:r>
            <a:r>
              <a:rPr lang="en-US" dirty="0" smtClean="0"/>
              <a:t> and </a:t>
            </a:r>
            <a:r>
              <a:rPr lang="en-US" dirty="0" err="1" smtClean="0"/>
              <a:t>innerHTML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962400"/>
            <a:ext cx="7543800" cy="271766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906463">
              <a:spcBef>
                <a:spcPct val="20000"/>
              </a:spcBef>
              <a:spcAft>
                <a:spcPts val="600"/>
              </a:spcAft>
              <a:tabLst>
                <a:tab pos="454025" algn="l"/>
                <a:tab pos="906463" algn="l"/>
                <a:tab pos="1379538" algn="l"/>
                <a:tab pos="1831975" algn="l"/>
              </a:tabLst>
            </a:pP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&lt;body&gt;    		       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&lt;a </a:t>
            </a:r>
            <a:r>
              <a:rPr lang="en-US" dirty="0" err="1">
                <a:latin typeface="Courier New"/>
                <a:cs typeface="Courier New"/>
              </a:rPr>
              <a:t>href</a:t>
            </a:r>
            <a:r>
              <a:rPr lang="en-US" dirty="0">
                <a:latin typeface="Courier New"/>
                <a:cs typeface="Courier New"/>
              </a:rPr>
              <a:t>='http://zoo.org' id='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zooLink</a:t>
            </a:r>
            <a:r>
              <a:rPr lang="en-US" dirty="0">
                <a:latin typeface="Courier New"/>
                <a:cs typeface="Courier New"/>
              </a:rPr>
              <a:t>'&gt;Zoo Time&lt;/a&gt;   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&lt;script&gt;		       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link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err="1">
                <a:latin typeface="Courier New"/>
                <a:cs typeface="Courier New"/>
              </a:rPr>
              <a:t>document.getElementById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zooLink</a:t>
            </a:r>
            <a:r>
              <a:rPr lang="en-US" dirty="0">
                <a:latin typeface="Courier New"/>
                <a:cs typeface="Courier New"/>
              </a:rPr>
              <a:t>');	       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alert(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link</a:t>
            </a:r>
            <a:r>
              <a:rPr lang="en-US" dirty="0" err="1">
                <a:latin typeface="Courier New"/>
                <a:cs typeface="Courier New"/>
              </a:rPr>
              <a:t>.href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lvl="2"/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link</a:t>
            </a:r>
            <a:r>
              <a:rPr lang="en-US" dirty="0" err="1">
                <a:latin typeface="Courier New"/>
                <a:cs typeface="Courier New"/>
              </a:rPr>
              <a:t>.href</a:t>
            </a:r>
            <a:r>
              <a:rPr lang="en-US" dirty="0">
                <a:latin typeface="Courier New"/>
                <a:cs typeface="Courier New"/>
              </a:rPr>
              <a:t> = 'http://pdza.org';	</a:t>
            </a:r>
          </a:p>
          <a:p>
            <a:pPr lvl="2"/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link</a:t>
            </a:r>
            <a:r>
              <a:rPr lang="en-US" dirty="0" err="1">
                <a:latin typeface="Courier New"/>
                <a:cs typeface="Courier New"/>
              </a:rPr>
              <a:t>.innerHTML</a:t>
            </a:r>
            <a:r>
              <a:rPr lang="en-US" dirty="0">
                <a:latin typeface="Courier New"/>
                <a:cs typeface="Courier New"/>
              </a:rPr>
              <a:t> = 'Visit the Zoo';  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&lt;/script&gt;	</a:t>
            </a:r>
          </a:p>
          <a:p>
            <a:pPr defTabSz="906463">
              <a:spcBef>
                <a:spcPct val="20000"/>
              </a:spcBef>
              <a:spcAft>
                <a:spcPts val="600"/>
              </a:spcAft>
              <a:tabLst>
                <a:tab pos="454025" algn="l"/>
                <a:tab pos="906463" algn="l"/>
                <a:tab pos="1379538" algn="l"/>
                <a:tab pos="1831975" algn="l"/>
              </a:tabLst>
            </a:pP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&lt;/body&gt;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0" y="6237069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ex6-02.html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136339"/>
            <a:ext cx="8077200" cy="230832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function </a:t>
            </a:r>
            <a:r>
              <a:rPr lang="en-US" dirty="0" err="1">
                <a:latin typeface="Courier New"/>
                <a:cs typeface="Courier New"/>
              </a:rPr>
              <a:t>growImg</a:t>
            </a:r>
            <a:r>
              <a:rPr lang="en-US" dirty="0">
                <a:latin typeface="Courier New"/>
                <a:cs typeface="Courier New"/>
              </a:rPr>
              <a:t>() 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{</a:t>
            </a:r>
            <a:endParaRPr lang="en-US" dirty="0">
              <a:latin typeface="Courier New"/>
              <a:cs typeface="Courier New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		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BFF944"/>
                </a:solidFill>
                <a:latin typeface="Courier New"/>
                <a:cs typeface="Courier New"/>
              </a:rPr>
              <a:t>images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document.getElementsByTagName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img</a:t>
            </a:r>
            <a:r>
              <a:rPr lang="en-US" dirty="0">
                <a:latin typeface="Courier New"/>
                <a:cs typeface="Courier New"/>
              </a:rPr>
              <a:t>');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		</a:t>
            </a:r>
            <a:r>
              <a:rPr lang="en-US" dirty="0" smtClean="0">
                <a:latin typeface="Courier New"/>
                <a:cs typeface="Courier New"/>
              </a:rPr>
              <a:t>for(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in </a:t>
            </a:r>
            <a:r>
              <a:rPr lang="en-US" dirty="0" smtClean="0">
                <a:solidFill>
                  <a:srgbClr val="BFF944"/>
                </a:solidFill>
                <a:latin typeface="Courier New"/>
                <a:cs typeface="Courier New"/>
              </a:rPr>
              <a:t>images</a:t>
            </a:r>
            <a:r>
              <a:rPr lang="en-US" dirty="0" smtClean="0">
                <a:latin typeface="Courier New"/>
                <a:cs typeface="Courier New"/>
              </a:rPr>
              <a:t>)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{</a:t>
            </a:r>
            <a:endParaRPr lang="en-US" dirty="0">
              <a:latin typeface="Courier New"/>
              <a:cs typeface="Courier New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smtClean="0">
                <a:latin typeface="Courier New"/>
                <a:cs typeface="Courier New"/>
              </a:rPr>
              <a:t>//do something with the image</a:t>
            </a:r>
            <a:r>
              <a:rPr lang="en-US" dirty="0">
                <a:latin typeface="Courier New"/>
                <a:cs typeface="Courier New"/>
              </a:rPr>
              <a:t>	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		</a:t>
            </a: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48600" cy="914082"/>
          </a:xfrm>
        </p:spPr>
        <p:txBody>
          <a:bodyPr>
            <a:normAutofit/>
          </a:bodyPr>
          <a:lstStyle/>
          <a:p>
            <a:r>
              <a:rPr lang="en-US" dirty="0" smtClean="0"/>
              <a:t>get elements by tag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7620000" cy="685800"/>
          </a:xfrm>
        </p:spPr>
        <p:txBody>
          <a:bodyPr/>
          <a:lstStyle/>
          <a:p>
            <a:r>
              <a:rPr lang="en-US" dirty="0" smtClean="0"/>
              <a:t>Used to retrieve elements by </a:t>
            </a:r>
            <a:r>
              <a:rPr lang="en-US" i="1" dirty="0" smtClean="0"/>
              <a:t>type, </a:t>
            </a:r>
            <a:r>
              <a:rPr lang="en-US" dirty="0" smtClean="0"/>
              <a:t>e.g. &lt;a&gt; or &lt;input&gt;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89700" y="3447871"/>
            <a:ext cx="2057400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gets </a:t>
            </a:r>
            <a:r>
              <a:rPr lang="en-US" i="1" dirty="0" smtClean="0"/>
              <a:t>every</a:t>
            </a:r>
            <a:r>
              <a:rPr lang="en-US" dirty="0" smtClean="0"/>
              <a:t> &lt;</a:t>
            </a:r>
            <a:r>
              <a:rPr lang="en-US" dirty="0" err="1" smtClean="0"/>
              <a:t>img</a:t>
            </a:r>
            <a:r>
              <a:rPr lang="en-US" dirty="0" smtClean="0"/>
              <a:t>&gt; on the page and returns them as an </a:t>
            </a:r>
            <a:r>
              <a:rPr lang="en-US" i="1" dirty="0" smtClean="0"/>
              <a:t>array.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5651500" y="2990671"/>
            <a:ext cx="838200" cy="1057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95600" y="5015299"/>
            <a:ext cx="2057400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/>
          </a:lstStyle>
          <a:p>
            <a:r>
              <a:rPr lang="en-US" dirty="0"/>
              <a:t>This loops through the array, so we can access each element.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530600" y="3352800"/>
            <a:ext cx="393700" cy="1662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17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2400"/>
            <a:ext cx="7820891" cy="477053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&lt;head&gt;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	&lt;style&gt;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		.</a:t>
            </a:r>
            <a:r>
              <a:rPr lang="en-US" sz="1600" dirty="0">
                <a:solidFill>
                  <a:srgbClr val="00B0F0"/>
                </a:solidFill>
                <a:latin typeface="Courier New"/>
                <a:cs typeface="Courier New"/>
              </a:rPr>
              <a:t>big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			width:300px;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	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	&lt;/style&gt;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	&lt;script&gt;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		</a:t>
            </a:r>
            <a:r>
              <a:rPr lang="en-US" sz="1600" dirty="0" err="1">
                <a:solidFill>
                  <a:schemeClr val="bg1"/>
                </a:solidFill>
                <a:latin typeface="Courier New"/>
                <a:cs typeface="Courier New"/>
              </a:rPr>
              <a:t>window.onload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= function()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			</a:t>
            </a:r>
            <a:r>
              <a:rPr lang="en-US" sz="1600" dirty="0" err="1">
                <a:solidFill>
                  <a:schemeClr val="bg1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urier New"/>
                <a:cs typeface="Courier New"/>
              </a:rPr>
              <a:t>btnGrow</a:t>
            </a:r>
            <a:r>
              <a:rPr lang="en-US" sz="1600" dirty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= </a:t>
            </a:r>
            <a:r>
              <a:rPr lang="en-US" sz="1600" dirty="0" err="1">
                <a:solidFill>
                  <a:schemeClr val="bg1"/>
                </a:solidFill>
                <a:latin typeface="Courier New"/>
                <a:cs typeface="Courier New"/>
              </a:rPr>
              <a:t>document.getElementById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('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btn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-grow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');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			</a:t>
            </a:r>
            <a:r>
              <a:rPr lang="en-US" sz="1600" dirty="0" err="1">
                <a:solidFill>
                  <a:srgbClr val="FF00FF"/>
                </a:solidFill>
                <a:latin typeface="Courier New"/>
                <a:cs typeface="Courier New"/>
              </a:rPr>
              <a:t>btnGrow</a:t>
            </a:r>
            <a:r>
              <a:rPr lang="en-US" sz="1600" dirty="0" err="1">
                <a:solidFill>
                  <a:schemeClr val="bg1"/>
                </a:solidFill>
                <a:latin typeface="Courier New"/>
                <a:cs typeface="Courier New"/>
              </a:rPr>
              <a:t>.onclick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66FFFF"/>
                </a:solidFill>
                <a:latin typeface="Courier New"/>
                <a:cs typeface="Courier New"/>
              </a:rPr>
              <a:t>growImg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	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		function </a:t>
            </a:r>
            <a:r>
              <a:rPr lang="en-US" sz="1600" dirty="0" err="1">
                <a:solidFill>
                  <a:srgbClr val="66FFFF"/>
                </a:solidFill>
                <a:latin typeface="Courier New"/>
                <a:cs typeface="Courier New"/>
              </a:rPr>
              <a:t>growImg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()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			</a:t>
            </a:r>
            <a:r>
              <a:rPr lang="en-US" sz="1600" dirty="0" err="1">
                <a:solidFill>
                  <a:schemeClr val="bg1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images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urier New"/>
                <a:cs typeface="Courier New"/>
              </a:rPr>
              <a:t>document.getElementsByTagName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FF00"/>
                </a:solidFill>
                <a:latin typeface="Courier New"/>
                <a:cs typeface="Courier New"/>
              </a:rPr>
              <a:t>'</a:t>
            </a:r>
            <a:r>
              <a:rPr lang="en-US" sz="1600" dirty="0" err="1">
                <a:solidFill>
                  <a:srgbClr val="FFFF00"/>
                </a:solidFill>
                <a:latin typeface="Courier New"/>
                <a:cs typeface="Courier New"/>
              </a:rPr>
              <a:t>img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');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			for(</a:t>
            </a:r>
            <a:r>
              <a:rPr lang="en-US" sz="1600" dirty="0" err="1">
                <a:solidFill>
                  <a:schemeClr val="bg1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rgbClr val="D5EDF4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in </a:t>
            </a:r>
            <a:r>
              <a:rPr lang="en-US" sz="1600" dirty="0" smtClean="0">
                <a:solidFill>
                  <a:srgbClr val="92D050"/>
                </a:solidFill>
                <a:latin typeface="Courier New"/>
                <a:cs typeface="Courier New"/>
              </a:rPr>
              <a:t>images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				</a:t>
            </a:r>
            <a:r>
              <a:rPr lang="en-US" sz="1600" dirty="0">
                <a:solidFill>
                  <a:srgbClr val="92D050"/>
                </a:solidFill>
                <a:latin typeface="Courier New"/>
                <a:cs typeface="Courier New"/>
              </a:rPr>
              <a:t>images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D5EDF4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].</a:t>
            </a:r>
            <a:r>
              <a:rPr lang="en-US" sz="1600" dirty="0" err="1">
                <a:solidFill>
                  <a:schemeClr val="bg1"/>
                </a:solidFill>
                <a:latin typeface="Courier New"/>
                <a:cs typeface="Courier New"/>
              </a:rPr>
              <a:t>className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= '</a:t>
            </a:r>
            <a:r>
              <a:rPr lang="en-US" sz="1600" dirty="0">
                <a:solidFill>
                  <a:srgbClr val="00B0F0"/>
                </a:solidFill>
                <a:latin typeface="Courier New"/>
                <a:cs typeface="Courier New"/>
              </a:rPr>
              <a:t>big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';	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		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	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	&lt;/script&gt;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&lt;/head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9400" y="533400"/>
            <a:ext cx="2057400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a Shrink button that shrinks every image on the page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53200" y="4038600"/>
            <a:ext cx="1850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ex6-03.html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47800" y="4473476"/>
            <a:ext cx="7467600" cy="230832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&lt;body&gt;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    &lt;button id='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btn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-grow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'&gt;Grow&lt;/button&gt;   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    &lt;p&gt;&lt;</a:t>
            </a:r>
            <a:r>
              <a:rPr lang="en-US" sz="1600" dirty="0" err="1">
                <a:solidFill>
                  <a:srgbClr val="FFFF00"/>
                </a:solidFill>
                <a:latin typeface="Courier New"/>
                <a:cs typeface="Courier New"/>
              </a:rPr>
              <a:t>img</a:t>
            </a:r>
            <a:r>
              <a:rPr lang="en-US" sz="16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width='100px' </a:t>
            </a:r>
            <a:r>
              <a:rPr lang="en-US" sz="1600" dirty="0" err="1">
                <a:solidFill>
                  <a:schemeClr val="bg1"/>
                </a:solidFill>
                <a:latin typeface="Courier New"/>
                <a:cs typeface="Courier New"/>
              </a:rPr>
              <a:t>src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='images/lobsters.jpg'&gt;&lt;/p&gt;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    &lt;p&gt;&lt;</a:t>
            </a:r>
            <a:r>
              <a:rPr lang="en-US" sz="1600" dirty="0" err="1">
                <a:solidFill>
                  <a:srgbClr val="FFFF00"/>
                </a:solidFill>
                <a:latin typeface="Courier New"/>
                <a:cs typeface="Courier New"/>
              </a:rPr>
              <a:t>img</a:t>
            </a:r>
            <a:r>
              <a:rPr lang="en-US" sz="16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width='100px' </a:t>
            </a:r>
            <a:r>
              <a:rPr lang="en-US" sz="1600" dirty="0" err="1">
                <a:solidFill>
                  <a:schemeClr val="bg1"/>
                </a:solidFill>
                <a:latin typeface="Courier New"/>
                <a:cs typeface="Courier New"/>
              </a:rPr>
              <a:t>src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='images/pigs.jpg'&gt;&lt;/p&gt;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    &lt;p&gt;&lt;</a:t>
            </a:r>
            <a:r>
              <a:rPr lang="en-US" sz="1600" dirty="0" err="1">
                <a:solidFill>
                  <a:srgbClr val="FFFF00"/>
                </a:solidFill>
                <a:latin typeface="Courier New"/>
                <a:cs typeface="Courier New"/>
              </a:rPr>
              <a:t>img</a:t>
            </a:r>
            <a:r>
              <a:rPr lang="en-US" sz="16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width='100px' </a:t>
            </a:r>
            <a:r>
              <a:rPr lang="en-US" sz="1600" dirty="0" err="1">
                <a:solidFill>
                  <a:schemeClr val="bg1"/>
                </a:solidFill>
                <a:latin typeface="Courier New"/>
                <a:cs typeface="Courier New"/>
              </a:rPr>
              <a:t>src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='images/frog.jpg'&gt;&lt;/p&gt;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    &lt;p&gt;&lt;</a:t>
            </a:r>
            <a:r>
              <a:rPr lang="en-US" sz="1600" dirty="0" err="1">
                <a:solidFill>
                  <a:srgbClr val="FFFF00"/>
                </a:solidFill>
                <a:latin typeface="Courier New"/>
                <a:cs typeface="Courier New"/>
              </a:rPr>
              <a:t>img</a:t>
            </a:r>
            <a:r>
              <a:rPr lang="en-US" sz="16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width='100px' </a:t>
            </a:r>
            <a:r>
              <a:rPr lang="en-US" sz="1600" dirty="0" err="1">
                <a:solidFill>
                  <a:schemeClr val="bg1"/>
                </a:solidFill>
                <a:latin typeface="Courier New"/>
                <a:cs typeface="Courier New"/>
              </a:rPr>
              <a:t>src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='images/superman.jpg'&gt;&lt;/p&gt;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    &lt;p&gt;&lt;</a:t>
            </a:r>
            <a:r>
              <a:rPr lang="en-US" sz="1600" dirty="0" err="1">
                <a:solidFill>
                  <a:srgbClr val="FFFF00"/>
                </a:solidFill>
                <a:latin typeface="Courier New"/>
                <a:cs typeface="Courier New"/>
              </a:rPr>
              <a:t>img</a:t>
            </a:r>
            <a:r>
              <a:rPr lang="en-US" sz="16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width='100px' </a:t>
            </a:r>
            <a:r>
              <a:rPr lang="en-US" sz="1600" dirty="0" err="1">
                <a:solidFill>
                  <a:schemeClr val="bg1"/>
                </a:solidFill>
                <a:latin typeface="Courier New"/>
                <a:cs typeface="Courier New"/>
              </a:rPr>
              <a:t>src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='images/toco-cat.jpg'&gt;&lt;/p&gt;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    &lt;p&gt;&lt;</a:t>
            </a:r>
            <a:r>
              <a:rPr lang="en-US" sz="1600" dirty="0" err="1">
                <a:solidFill>
                  <a:srgbClr val="FFFF00"/>
                </a:solidFill>
                <a:latin typeface="Courier New"/>
                <a:cs typeface="Courier New"/>
              </a:rPr>
              <a:t>img</a:t>
            </a:r>
            <a:r>
              <a:rPr lang="en-US" sz="16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width='100px' </a:t>
            </a:r>
            <a:r>
              <a:rPr lang="en-US" sz="1600" dirty="0" err="1">
                <a:solidFill>
                  <a:schemeClr val="bg1"/>
                </a:solidFill>
                <a:latin typeface="Courier New"/>
                <a:cs typeface="Courier New"/>
              </a:rPr>
              <a:t>src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='images/witch.jpg'&gt;&lt;/p&gt;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&lt;/body&gt;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7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i="1" dirty="0" smtClean="0"/>
              <a:t>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3761" y="609600"/>
            <a:ext cx="3962400" cy="4572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1" dirty="0"/>
              <a:t>this</a:t>
            </a:r>
            <a:r>
              <a:rPr lang="en-US" sz="1800" dirty="0"/>
              <a:t> refers to the </a:t>
            </a:r>
            <a:r>
              <a:rPr lang="en-US" sz="1800" i="1" dirty="0"/>
              <a:t>current object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295400"/>
            <a:ext cx="6858000" cy="5355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tabLst>
                <a:tab pos="234950" algn="l"/>
                <a:tab pos="457200" algn="l"/>
                <a:tab pos="692150" algn="l"/>
              </a:tabLst>
            </a:pPr>
            <a:r>
              <a:rPr lang="en-US" dirty="0">
                <a:latin typeface="Courier New"/>
                <a:cs typeface="Courier New"/>
              </a:rPr>
              <a:t>&lt;head&gt;    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tabLst>
                <a:tab pos="234950" algn="l"/>
                <a:tab pos="457200" algn="l"/>
                <a:tab pos="692150" algn="l"/>
              </a:tabLst>
            </a:pPr>
            <a:r>
              <a:rPr lang="en-US" dirty="0" smtClean="0">
                <a:latin typeface="Courier New"/>
                <a:cs typeface="Courier New"/>
              </a:rPr>
              <a:t>	&lt;</a:t>
            </a:r>
            <a:r>
              <a:rPr lang="en-US" dirty="0">
                <a:latin typeface="Courier New"/>
                <a:cs typeface="Courier New"/>
              </a:rPr>
              <a:t>style&gt;	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tabLst>
                <a:tab pos="234950" algn="l"/>
                <a:tab pos="457200" algn="l"/>
                <a:tab pos="69215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.</a:t>
            </a:r>
            <a:r>
              <a:rPr lang="en-US" dirty="0">
                <a:latin typeface="Courier New"/>
                <a:cs typeface="Courier New"/>
              </a:rPr>
              <a:t>yellow {	    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tabLst>
                <a:tab pos="234950" algn="l"/>
                <a:tab pos="457200" algn="l"/>
                <a:tab pos="69215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background</a:t>
            </a:r>
            <a:r>
              <a:rPr lang="en-US" dirty="0">
                <a:latin typeface="Courier New"/>
                <a:cs typeface="Courier New"/>
              </a:rPr>
              <a:t>: yellow;	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tabLst>
                <a:tab pos="234950" algn="l"/>
                <a:tab pos="457200" algn="l"/>
                <a:tab pos="69215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}    </a:t>
            </a:r>
          </a:p>
          <a:p>
            <a:pPr>
              <a:tabLst>
                <a:tab pos="234950" algn="l"/>
                <a:tab pos="457200" algn="l"/>
                <a:tab pos="69215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&lt;/</a:t>
            </a:r>
            <a:r>
              <a:rPr lang="en-US" dirty="0">
                <a:latin typeface="Courier New"/>
                <a:cs typeface="Courier New"/>
              </a:rPr>
              <a:t>style&gt;    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tabLst>
                <a:tab pos="234950" algn="l"/>
                <a:tab pos="457200" algn="l"/>
                <a:tab pos="69215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script&gt;	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tabLst>
                <a:tab pos="234950" algn="l"/>
                <a:tab pos="457200" algn="l"/>
                <a:tab pos="69215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window.onload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function() {	    	    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tabLst>
                <a:tab pos="234950" algn="l"/>
                <a:tab pos="457200" algn="l"/>
                <a:tab pos="69215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D5EDF4"/>
                </a:solidFill>
                <a:latin typeface="Courier New"/>
                <a:cs typeface="Courier New"/>
              </a:rPr>
              <a:t>p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document.getElementsByTagName</a:t>
            </a:r>
            <a:r>
              <a:rPr lang="en-US" dirty="0">
                <a:latin typeface="Courier New"/>
                <a:cs typeface="Courier New"/>
              </a:rPr>
              <a:t>('p');	    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tabLst>
                <a:tab pos="234950" algn="l"/>
                <a:tab pos="457200" algn="l"/>
                <a:tab pos="69215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for(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in </a:t>
            </a:r>
            <a:r>
              <a:rPr lang="en-US" dirty="0" smtClean="0">
                <a:solidFill>
                  <a:srgbClr val="D5EDF4"/>
                </a:solidFill>
                <a:latin typeface="Courier New"/>
                <a:cs typeface="Courier New"/>
              </a:rPr>
              <a:t>p</a:t>
            </a:r>
            <a:r>
              <a:rPr lang="en-US" dirty="0" smtClean="0">
                <a:latin typeface="Courier New"/>
                <a:cs typeface="Courier New"/>
              </a:rPr>
              <a:t>) </a:t>
            </a:r>
            <a:r>
              <a:rPr lang="en-US" dirty="0">
                <a:latin typeface="Courier New"/>
                <a:cs typeface="Courier New"/>
              </a:rPr>
              <a:t>{		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tabLst>
                <a:tab pos="234950" algn="l"/>
                <a:tab pos="457200" algn="l"/>
                <a:tab pos="69215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	</a:t>
            </a:r>
            <a:r>
              <a:rPr lang="en-US" dirty="0" smtClean="0">
                <a:solidFill>
                  <a:srgbClr val="D5EDF4"/>
                </a:solidFill>
                <a:latin typeface="Courier New"/>
                <a:cs typeface="Courier New"/>
              </a:rPr>
              <a:t>p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].</a:t>
            </a:r>
            <a:r>
              <a:rPr lang="en-US" dirty="0" err="1">
                <a:latin typeface="Courier New"/>
                <a:cs typeface="Courier New"/>
              </a:rPr>
              <a:t>onclick</a:t>
            </a:r>
            <a:r>
              <a:rPr lang="en-US" dirty="0">
                <a:latin typeface="Courier New"/>
                <a:cs typeface="Courier New"/>
              </a:rPr>
              <a:t> = highlight;		    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tabLst>
                <a:tab pos="234950" algn="l"/>
                <a:tab pos="457200" algn="l"/>
                <a:tab pos="69215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}</a:t>
            </a:r>
            <a:r>
              <a:rPr lang="en-US" dirty="0">
                <a:latin typeface="Courier New"/>
                <a:cs typeface="Courier New"/>
              </a:rPr>
              <a:t>	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tabLst>
                <a:tab pos="234950" algn="l"/>
                <a:tab pos="457200" algn="l"/>
                <a:tab pos="69215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}</a:t>
            </a:r>
            <a:r>
              <a:rPr lang="en-US" dirty="0">
                <a:latin typeface="Courier New"/>
                <a:cs typeface="Courier New"/>
              </a:rPr>
              <a:t>	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tabLst>
                <a:tab pos="234950" algn="l"/>
                <a:tab pos="457200" algn="l"/>
                <a:tab pos="69215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function </a:t>
            </a:r>
            <a:r>
              <a:rPr lang="en-US" dirty="0">
                <a:latin typeface="Courier New"/>
                <a:cs typeface="Courier New"/>
              </a:rPr>
              <a:t>highlight() {	    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tabLst>
                <a:tab pos="234950" algn="l"/>
                <a:tab pos="457200" algn="l"/>
                <a:tab pos="69215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dirty="0" err="1" smtClean="0">
                <a:solidFill>
                  <a:srgbClr val="FFFF00"/>
                </a:solidFill>
                <a:latin typeface="Courier New"/>
                <a:cs typeface="Courier New"/>
              </a:rPr>
              <a:t>this</a:t>
            </a:r>
            <a:r>
              <a:rPr lang="en-US" dirty="0" err="1" smtClean="0">
                <a:latin typeface="Courier New"/>
                <a:cs typeface="Courier New"/>
              </a:rPr>
              <a:t>.className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"yellow";	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tabLst>
                <a:tab pos="234950" algn="l"/>
                <a:tab pos="457200" algn="l"/>
                <a:tab pos="69215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}    </a:t>
            </a:r>
          </a:p>
          <a:p>
            <a:pPr>
              <a:tabLst>
                <a:tab pos="234950" algn="l"/>
                <a:tab pos="457200" algn="l"/>
                <a:tab pos="69215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&lt;/</a:t>
            </a:r>
            <a:r>
              <a:rPr lang="en-US" dirty="0">
                <a:latin typeface="Courier New"/>
                <a:cs typeface="Courier New"/>
              </a:rPr>
              <a:t>script&gt;	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tabLst>
                <a:tab pos="234950" algn="l"/>
                <a:tab pos="457200" algn="l"/>
                <a:tab pos="692150" algn="l"/>
              </a:tabLst>
            </a:pPr>
            <a:r>
              <a:rPr lang="en-US" dirty="0" smtClean="0">
                <a:latin typeface="Courier New"/>
                <a:cs typeface="Courier New"/>
              </a:rPr>
              <a:t>&lt;/head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9800" y="6211669"/>
            <a:ext cx="144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ex6-06.html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1524000"/>
            <a:ext cx="2743200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34950" algn="l"/>
                <a:tab pos="457200" algn="l"/>
              </a:tabLst>
            </a:pPr>
            <a:r>
              <a:rPr lang="en-US" dirty="0" smtClean="0"/>
              <a:t>&lt;</a:t>
            </a:r>
            <a:r>
              <a:rPr lang="en-US" dirty="0"/>
              <a:t>body&gt;    </a:t>
            </a:r>
            <a:endParaRPr lang="en-US" dirty="0" smtClean="0"/>
          </a:p>
          <a:p>
            <a:pPr>
              <a:tabLst>
                <a:tab pos="234950" algn="l"/>
                <a:tab pos="457200" algn="l"/>
              </a:tabLst>
            </a:pPr>
            <a:r>
              <a:rPr lang="en-US" dirty="0" smtClean="0"/>
              <a:t>	&lt;</a:t>
            </a:r>
            <a:r>
              <a:rPr lang="en-US" dirty="0"/>
              <a:t>p&gt;paragraph 1&lt;/p&gt;    </a:t>
            </a:r>
            <a:endParaRPr lang="en-US" dirty="0" smtClean="0"/>
          </a:p>
          <a:p>
            <a:pPr>
              <a:tabLst>
                <a:tab pos="234950" algn="l"/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p&gt;paragraph 2&lt;/p&gt;    </a:t>
            </a:r>
            <a:endParaRPr lang="en-US" dirty="0" smtClean="0"/>
          </a:p>
          <a:p>
            <a:pPr>
              <a:tabLst>
                <a:tab pos="234950" algn="l"/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p&gt;paragraph 3&lt;/p</a:t>
            </a:r>
            <a:r>
              <a:rPr lang="en-US" dirty="0" smtClean="0"/>
              <a:t>&gt;</a:t>
            </a:r>
          </a:p>
          <a:p>
            <a:pPr>
              <a:tabLst>
                <a:tab pos="234950" algn="l"/>
                <a:tab pos="457200" algn="l"/>
              </a:tabLst>
            </a:pPr>
            <a:r>
              <a:rPr lang="en-US" dirty="0" smtClean="0"/>
              <a:t>&lt;/</a:t>
            </a:r>
            <a:r>
              <a:rPr lang="en-US" dirty="0"/>
              <a:t>body&gt;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6383938" y="3200400"/>
            <a:ext cx="253146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Get all the paragraphs 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0200" y="3974068"/>
            <a:ext cx="322395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Loop through the </a:t>
            </a:r>
            <a:r>
              <a:rPr lang="en-US" dirty="0">
                <a:solidFill>
                  <a:srgbClr val="92D050"/>
                </a:solidFill>
              </a:rPr>
              <a:t>paragraphs </a:t>
            </a:r>
          </a:p>
        </p:txBody>
      </p:sp>
      <p:sp>
        <p:nvSpPr>
          <p:cNvPr id="9" name="Rectangle 8"/>
          <p:cNvSpPr/>
          <p:nvPr/>
        </p:nvSpPr>
        <p:spPr>
          <a:xfrm>
            <a:off x="5172353" y="4867870"/>
            <a:ext cx="3115261" cy="92333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Assign the highlight function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to the </a:t>
            </a:r>
            <a:r>
              <a:rPr lang="en-US" dirty="0" err="1" smtClean="0">
                <a:solidFill>
                  <a:srgbClr val="92D050"/>
                </a:solidFill>
              </a:rPr>
              <a:t>onclick</a:t>
            </a:r>
            <a:r>
              <a:rPr lang="en-US" dirty="0" smtClean="0">
                <a:solidFill>
                  <a:srgbClr val="92D050"/>
                </a:solidFill>
              </a:rPr>
              <a:t> event for </a:t>
            </a:r>
            <a:r>
              <a:rPr lang="en-US" i="1" dirty="0" smtClean="0">
                <a:solidFill>
                  <a:srgbClr val="92D050"/>
                </a:solidFill>
              </a:rPr>
              <a:t>each</a:t>
            </a:r>
          </a:p>
          <a:p>
            <a:r>
              <a:rPr lang="en-US" i="1" dirty="0" smtClean="0">
                <a:solidFill>
                  <a:srgbClr val="92D050"/>
                </a:solidFill>
              </a:rPr>
              <a:t>paragraph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85107" y="6059269"/>
            <a:ext cx="3006093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92D050"/>
                </a:solidFill>
              </a:rPr>
              <a:t>this </a:t>
            </a:r>
            <a:r>
              <a:rPr lang="en-US" dirty="0" smtClean="0">
                <a:solidFill>
                  <a:srgbClr val="92D050"/>
                </a:solidFill>
              </a:rPr>
              <a:t>refers to whichever paragraph </a:t>
            </a:r>
            <a:r>
              <a:rPr lang="en-US" i="1" dirty="0" smtClean="0">
                <a:solidFill>
                  <a:srgbClr val="92D050"/>
                </a:solidFill>
              </a:rPr>
              <a:t>was clicked</a:t>
            </a:r>
            <a:endParaRPr lang="en-US" i="1" dirty="0">
              <a:solidFill>
                <a:srgbClr val="92D05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870707" y="5754469"/>
            <a:ext cx="914400" cy="627966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520045" y="4699337"/>
            <a:ext cx="652308" cy="630198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81400" y="4158734"/>
            <a:ext cx="1828800" cy="108466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189062" y="3385066"/>
            <a:ext cx="211738" cy="184666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79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page with three buttons</a:t>
            </a:r>
          </a:p>
          <a:p>
            <a:r>
              <a:rPr lang="en-US" dirty="0" smtClean="0"/>
              <a:t>Define a CSS class called </a:t>
            </a:r>
            <a:r>
              <a:rPr lang="en-US" i="1" dirty="0" err="1" smtClean="0"/>
              <a:t>btnColor</a:t>
            </a:r>
            <a:r>
              <a:rPr lang="en-US" i="1" dirty="0" smtClean="0"/>
              <a:t> </a:t>
            </a:r>
            <a:r>
              <a:rPr lang="en-US" dirty="0" smtClean="0"/>
              <a:t>that sets background color and text color</a:t>
            </a:r>
          </a:p>
          <a:p>
            <a:r>
              <a:rPr lang="en-US" dirty="0" smtClean="0"/>
              <a:t>Change the color of the clicked button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5504873"/>
            <a:ext cx="1519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ex6-06b.html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95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95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Each HTML element is represented as a JavaScript object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/>
              <a:t>&lt;a&gt;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/>
              <a:t>&lt;form&gt;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/>
              <a:t>&lt;button&gt;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/>
              <a:t>&lt;image&gt;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/>
              <a:t>&lt;input&gt;checkbox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/>
              <a:t>&lt;input&gt;text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/>
              <a:t>&lt;option&gt;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/>
              <a:t>&lt;select&gt;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/>
              <a:t>&lt;table&gt;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/>
              <a:t>&lt;</a:t>
            </a:r>
            <a:r>
              <a:rPr lang="en-US" b="0" dirty="0" err="1"/>
              <a:t>textarea</a:t>
            </a:r>
            <a:r>
              <a:rPr lang="en-US" b="0" dirty="0" smtClean="0"/>
              <a:t>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/>
              <a:t>…</a:t>
            </a:r>
            <a:endParaRPr lang="en-US" b="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5934670"/>
            <a:ext cx="53685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For a complete list of objects and their properties, see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www.w3schools.com/jsref/default.asp</a:t>
            </a:r>
            <a:endParaRPr lang="en-US" dirty="0" smtClean="0"/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46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onclick</a:t>
            </a:r>
            <a:r>
              <a:rPr lang="en-US" dirty="0"/>
              <a:t>()</a:t>
            </a:r>
          </a:p>
          <a:p>
            <a:r>
              <a:rPr lang="en-US" dirty="0" err="1" smtClean="0"/>
              <a:t>onsubmit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err="1" smtClean="0"/>
              <a:t>onmouseover</a:t>
            </a:r>
            <a:r>
              <a:rPr lang="en-US" dirty="0"/>
              <a:t>()</a:t>
            </a:r>
          </a:p>
          <a:p>
            <a:r>
              <a:rPr lang="en-US" dirty="0" err="1" smtClean="0"/>
              <a:t>onmouseout</a:t>
            </a:r>
            <a:r>
              <a:rPr lang="en-US" dirty="0"/>
              <a:t>() </a:t>
            </a:r>
            <a:endParaRPr lang="en-US" dirty="0" smtClean="0"/>
          </a:p>
          <a:p>
            <a:r>
              <a:rPr lang="en-US" dirty="0" err="1" smtClean="0"/>
              <a:t>onchange</a:t>
            </a:r>
            <a:r>
              <a:rPr lang="en-US" dirty="0"/>
              <a:t>()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096000" y="5504873"/>
            <a:ext cx="1390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ex6-07.html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75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page with a button and text input.</a:t>
            </a:r>
          </a:p>
          <a:p>
            <a:r>
              <a:rPr lang="en-US" dirty="0" smtClean="0"/>
              <a:t>When the user clicks in the text field, clear the text.</a:t>
            </a:r>
          </a:p>
          <a:p>
            <a:r>
              <a:rPr lang="en-US" dirty="0" smtClean="0"/>
              <a:t>When the button is clicked, display an alert with "Hi, </a:t>
            </a:r>
            <a:r>
              <a:rPr lang="en-US" i="1" dirty="0" smtClean="0"/>
              <a:t>name</a:t>
            </a:r>
            <a:r>
              <a:rPr lang="en-US" dirty="0" smtClean="0"/>
              <a:t>!", where </a:t>
            </a:r>
            <a:r>
              <a:rPr lang="en-US" i="1" dirty="0" smtClean="0"/>
              <a:t>name </a:t>
            </a:r>
            <a:r>
              <a:rPr lang="en-US" dirty="0" smtClean="0"/>
              <a:t>is pulled from text input.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61" y="3352800"/>
            <a:ext cx="2346739" cy="8096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427" y="4352636"/>
            <a:ext cx="6628399" cy="2048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4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61723"/>
            <a:ext cx="7848599" cy="526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2800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click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73980" y="6211669"/>
            <a:ext cx="190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ex6-1.html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001000" y="1581329"/>
            <a:ext cx="0" cy="2212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553200" y="1066800"/>
            <a:ext cx="2057400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gives us the text that is typed into the first name input field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/>
              <p14:cNvContentPartPr/>
              <p14:nvPr/>
            </p14:nvContentPartPr>
            <p14:xfrm>
              <a:off x="4004444" y="5485767"/>
              <a:ext cx="595800" cy="424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6204" y="5389647"/>
                <a:ext cx="6919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/>
              <p14:cNvContentPartPr/>
              <p14:nvPr/>
            </p14:nvContentPartPr>
            <p14:xfrm>
              <a:off x="6650084" y="3960807"/>
              <a:ext cx="527040" cy="295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02204" y="3865047"/>
                <a:ext cx="6228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/>
              <p14:cNvContentPartPr/>
              <p14:nvPr/>
            </p14:nvContentPartPr>
            <p14:xfrm>
              <a:off x="2632844" y="5734527"/>
              <a:ext cx="733680" cy="432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84604" y="5638767"/>
                <a:ext cx="8301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/>
              <p14:cNvContentPartPr/>
              <p14:nvPr/>
            </p14:nvContentPartPr>
            <p14:xfrm>
              <a:off x="6705524" y="2893767"/>
              <a:ext cx="720360" cy="3132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57644" y="2797647"/>
                <a:ext cx="8164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/>
              <p14:cNvContentPartPr/>
              <p14:nvPr/>
            </p14:nvContentPartPr>
            <p14:xfrm>
              <a:off x="4100924" y="3158367"/>
              <a:ext cx="263160" cy="72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53044" y="3062607"/>
                <a:ext cx="3592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2743724" y="3698727"/>
              <a:ext cx="276480" cy="7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95484" y="3602967"/>
                <a:ext cx="372960" cy="1926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6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5" b="6299"/>
          <a:stretch/>
        </p:blipFill>
        <p:spPr bwMode="auto">
          <a:xfrm>
            <a:off x="475343" y="1657937"/>
            <a:ext cx="8128032" cy="36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mouse over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4733841"/>
            <a:ext cx="160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ex6-2.html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2" name="Picture 4" descr="http://static1.wikia.nocookie.net/__cb20120117061847/muppet/images/5/5b/Oscar-c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063" y="190357"/>
            <a:ext cx="2186084" cy="323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5846564" y="2965047"/>
              <a:ext cx="679320" cy="417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98684" y="2868927"/>
                <a:ext cx="7750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1905000" y="5029200"/>
              <a:ext cx="706464" cy="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05000" y="5029200"/>
                <a:ext cx="706464" cy="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4724400" y="3886200"/>
              <a:ext cx="822960" cy="147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24400" y="3886200"/>
                <a:ext cx="8229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/>
              <p14:cNvContentPartPr/>
              <p14:nvPr/>
            </p14:nvContentPartPr>
            <p14:xfrm>
              <a:off x="3893564" y="3207327"/>
              <a:ext cx="1218600" cy="349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45324" y="3111567"/>
                <a:ext cx="13150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/>
              <p14:cNvContentPartPr/>
              <p14:nvPr/>
            </p14:nvContentPartPr>
            <p14:xfrm>
              <a:off x="2410724" y="3642207"/>
              <a:ext cx="1247400" cy="608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62844" y="3546087"/>
                <a:ext cx="1343160" cy="2530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/>
          <p:cNvSpPr txBox="1"/>
          <p:nvPr/>
        </p:nvSpPr>
        <p:spPr>
          <a:xfrm>
            <a:off x="2170861" y="5553670"/>
            <a:ext cx="4534739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See if you can modify this program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so that the image changes back to the original when the user </a:t>
            </a:r>
            <a:r>
              <a:rPr lang="en-US" dirty="0" err="1" smtClean="0">
                <a:solidFill>
                  <a:schemeClr val="bg1"/>
                </a:solidFill>
              </a:rPr>
              <a:t>mouses</a:t>
            </a:r>
            <a:r>
              <a:rPr lang="en-US" dirty="0" smtClean="0">
                <a:solidFill>
                  <a:schemeClr val="bg1"/>
                </a:solidFill>
              </a:rPr>
              <a:t> out.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0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0" b="5785"/>
          <a:stretch/>
        </p:blipFill>
        <p:spPr bwMode="auto">
          <a:xfrm>
            <a:off x="571500" y="1233055"/>
            <a:ext cx="6667500" cy="5209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mouse out</a:t>
            </a:r>
            <a:endParaRPr lang="en-US" dirty="0"/>
          </a:p>
        </p:txBody>
      </p:sp>
      <p:pic>
        <p:nvPicPr>
          <p:cNvPr id="2050" name="Picture 2" descr="http://ned.highline.edu/~tostrander/212/images/oscar2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009" y="2881419"/>
            <a:ext cx="2715198" cy="38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10200" y="6246628"/>
            <a:ext cx="160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ex6-3.html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4128644" y="2705487"/>
              <a:ext cx="1316520" cy="66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80764" y="2609367"/>
                <a:ext cx="14122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2618444" y="3415767"/>
              <a:ext cx="1275120" cy="759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70564" y="3319647"/>
                <a:ext cx="13708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4004444" y="2978367"/>
              <a:ext cx="1801080" cy="284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56204" y="2882247"/>
                <a:ext cx="18972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2605124" y="4419087"/>
              <a:ext cx="1773360" cy="612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56884" y="4323327"/>
                <a:ext cx="186948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/>
              <p14:cNvContentPartPr/>
              <p14:nvPr/>
            </p14:nvContentPartPr>
            <p14:xfrm>
              <a:off x="2120204" y="6068247"/>
              <a:ext cx="692640" cy="288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71964" y="5972127"/>
                <a:ext cx="7887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/>
              <p14:cNvContentPartPr/>
              <p14:nvPr/>
            </p14:nvContentPartPr>
            <p14:xfrm>
              <a:off x="4974284" y="4682247"/>
              <a:ext cx="692640" cy="147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26044" y="4586127"/>
                <a:ext cx="7887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/>
              <p14:cNvContentPartPr/>
              <p14:nvPr/>
            </p14:nvContentPartPr>
            <p14:xfrm>
              <a:off x="4974284" y="3722487"/>
              <a:ext cx="705960" cy="216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26044" y="3626727"/>
                <a:ext cx="8024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Ink 11"/>
              <p14:cNvContentPartPr/>
              <p14:nvPr/>
            </p14:nvContentPartPr>
            <p14:xfrm>
              <a:off x="6165164" y="2521527"/>
              <a:ext cx="693360" cy="284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17284" y="2425407"/>
                <a:ext cx="789120" cy="2206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054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67800" cy="689419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tabLst>
                <a:tab pos="234950" algn="l"/>
                <a:tab pos="457200" algn="l"/>
                <a:tab pos="692150" algn="l"/>
                <a:tab pos="914400" algn="l"/>
              </a:tabLst>
            </a:pPr>
            <a:endParaRPr lang="en-US" sz="17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head</a:t>
            </a: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  <a:p>
            <a:pPr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	&lt;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script</a:t>
            </a: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  <a:p>
            <a:pPr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700" dirty="0" err="1" smtClean="0">
                <a:solidFill>
                  <a:schemeClr val="bg1"/>
                </a:solidFill>
                <a:latin typeface="Courier New"/>
                <a:cs typeface="Courier New"/>
              </a:rPr>
              <a:t>var</a:t>
            </a: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 p;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endParaRPr lang="en-US" sz="17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700" dirty="0" err="1" smtClean="0">
                <a:solidFill>
                  <a:schemeClr val="bg1"/>
                </a:solidFill>
                <a:latin typeface="Courier New"/>
                <a:cs typeface="Courier New"/>
              </a:rPr>
              <a:t>window.onload</a:t>
            </a: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= function() {	    </a:t>
            </a:r>
            <a:endParaRPr lang="en-US" sz="17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lvl="1"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700" dirty="0" err="1" smtClean="0">
                <a:solidFill>
                  <a:schemeClr val="bg1"/>
                </a:solidFill>
                <a:latin typeface="Courier New"/>
                <a:cs typeface="Courier New"/>
              </a:rPr>
              <a:t>var</a:t>
            </a: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Courier New"/>
                <a:cs typeface="Courier New"/>
              </a:rPr>
              <a:t>txtEvent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 = </a:t>
            </a:r>
            <a:r>
              <a:rPr lang="en-US" sz="1700" dirty="0" err="1">
                <a:solidFill>
                  <a:schemeClr val="bg1"/>
                </a:solidFill>
                <a:latin typeface="Courier New"/>
                <a:cs typeface="Courier New"/>
              </a:rPr>
              <a:t>document.getElementById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('txt-event');	    </a:t>
            </a:r>
            <a:endParaRPr lang="en-US" sz="17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lvl="1"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700" dirty="0" err="1" smtClean="0">
                <a:solidFill>
                  <a:schemeClr val="bg1"/>
                </a:solidFill>
                <a:latin typeface="Courier New"/>
                <a:cs typeface="Courier New"/>
              </a:rPr>
              <a:t>txtEvent.onclick</a:t>
            </a: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= </a:t>
            </a:r>
            <a:r>
              <a:rPr lang="en-US" sz="1700" dirty="0" err="1">
                <a:solidFill>
                  <a:schemeClr val="bg1"/>
                </a:solidFill>
                <a:latin typeface="Courier New"/>
                <a:cs typeface="Courier New"/>
              </a:rPr>
              <a:t>fnClick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;	    </a:t>
            </a:r>
            <a:endParaRPr lang="en-US" sz="17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lvl="1"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700" dirty="0" err="1" smtClean="0">
                <a:solidFill>
                  <a:schemeClr val="bg1"/>
                </a:solidFill>
                <a:latin typeface="Courier New"/>
                <a:cs typeface="Courier New"/>
              </a:rPr>
              <a:t>txtEvent.onmouseover</a:t>
            </a: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= </a:t>
            </a:r>
            <a:r>
              <a:rPr lang="en-US" sz="1700" dirty="0" err="1">
                <a:solidFill>
                  <a:schemeClr val="bg1"/>
                </a:solidFill>
                <a:latin typeface="Courier New"/>
                <a:cs typeface="Courier New"/>
              </a:rPr>
              <a:t>fnMouseOver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;	    </a:t>
            </a:r>
            <a:endParaRPr lang="en-US" sz="17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lvl="1"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700" dirty="0" err="1" smtClean="0">
                <a:solidFill>
                  <a:schemeClr val="bg1"/>
                </a:solidFill>
                <a:latin typeface="Courier New"/>
                <a:cs typeface="Courier New"/>
              </a:rPr>
              <a:t>txtEvent.onmouseout</a:t>
            </a: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= </a:t>
            </a:r>
            <a:r>
              <a:rPr lang="en-US" sz="1700" dirty="0" err="1">
                <a:solidFill>
                  <a:schemeClr val="bg1"/>
                </a:solidFill>
                <a:latin typeface="Courier New"/>
                <a:cs typeface="Courier New"/>
              </a:rPr>
              <a:t>fnMouseOut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;	    </a:t>
            </a:r>
            <a:endParaRPr lang="en-US" sz="17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lvl="1"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700" dirty="0" err="1" smtClean="0">
                <a:solidFill>
                  <a:schemeClr val="bg1"/>
                </a:solidFill>
                <a:latin typeface="Courier New"/>
                <a:cs typeface="Courier New"/>
              </a:rPr>
              <a:t>txtEvent.onchange</a:t>
            </a: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= </a:t>
            </a:r>
            <a:r>
              <a:rPr lang="en-US" sz="1700" dirty="0" err="1">
                <a:solidFill>
                  <a:schemeClr val="bg1"/>
                </a:solidFill>
                <a:latin typeface="Courier New"/>
                <a:cs typeface="Courier New"/>
              </a:rPr>
              <a:t>fnChange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;	</a:t>
            </a:r>
            <a:endParaRPr lang="en-US" sz="17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lvl="1"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	p 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= </a:t>
            </a:r>
            <a:r>
              <a:rPr lang="en-US" sz="1700" dirty="0" err="1">
                <a:solidFill>
                  <a:schemeClr val="bg1"/>
                </a:solidFill>
                <a:latin typeface="Courier New"/>
                <a:cs typeface="Courier New"/>
              </a:rPr>
              <a:t>document.getElementById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('output');</a:t>
            </a:r>
            <a:endParaRPr lang="en-US" sz="17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lvl="1"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endParaRPr lang="en-US" sz="17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lvl="1"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function </a:t>
            </a:r>
            <a:r>
              <a:rPr lang="en-US" sz="1700" dirty="0" err="1">
                <a:solidFill>
                  <a:schemeClr val="bg1"/>
                </a:solidFill>
                <a:latin typeface="Courier New"/>
                <a:cs typeface="Courier New"/>
              </a:rPr>
              <a:t>fnClick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() {	    </a:t>
            </a:r>
            <a:endParaRPr lang="en-US" sz="17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lvl="1"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700" dirty="0" err="1" smtClean="0">
                <a:solidFill>
                  <a:schemeClr val="bg1"/>
                </a:solidFill>
                <a:latin typeface="Courier New"/>
                <a:cs typeface="Courier New"/>
              </a:rPr>
              <a:t>p.innerHTML</a:t>
            </a: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+= "Click&lt;</a:t>
            </a:r>
            <a:r>
              <a:rPr lang="en-US" sz="1700" dirty="0" err="1">
                <a:solidFill>
                  <a:schemeClr val="bg1"/>
                </a:solidFill>
                <a:latin typeface="Courier New"/>
                <a:cs typeface="Courier New"/>
              </a:rPr>
              <a:t>br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&gt;";	</a:t>
            </a:r>
            <a:endParaRPr lang="en-US" sz="17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lvl="1"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endParaRPr lang="en-US" sz="17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lvl="1"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function </a:t>
            </a:r>
            <a:r>
              <a:rPr lang="en-US" sz="1700" dirty="0" err="1">
                <a:solidFill>
                  <a:schemeClr val="bg1"/>
                </a:solidFill>
                <a:latin typeface="Courier New"/>
                <a:cs typeface="Courier New"/>
              </a:rPr>
              <a:t>fnMouseOver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() {	    	    </a:t>
            </a:r>
            <a:endParaRPr lang="en-US" sz="17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lvl="1"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700" dirty="0" err="1" smtClean="0">
                <a:solidFill>
                  <a:schemeClr val="bg1"/>
                </a:solidFill>
                <a:latin typeface="Courier New"/>
                <a:cs typeface="Courier New"/>
              </a:rPr>
              <a:t>p.innerHTML</a:t>
            </a: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+= "Mouse Over&lt;</a:t>
            </a:r>
            <a:r>
              <a:rPr lang="en-US" sz="1700" dirty="0" err="1">
                <a:solidFill>
                  <a:schemeClr val="bg1"/>
                </a:solidFill>
                <a:latin typeface="Courier New"/>
                <a:cs typeface="Courier New"/>
              </a:rPr>
              <a:t>br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&gt;";	</a:t>
            </a:r>
            <a:endParaRPr lang="en-US" sz="17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lvl="1"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endParaRPr lang="en-US" sz="17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lvl="1"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function </a:t>
            </a:r>
            <a:r>
              <a:rPr lang="en-US" sz="1700" dirty="0" err="1">
                <a:solidFill>
                  <a:schemeClr val="bg1"/>
                </a:solidFill>
                <a:latin typeface="Courier New"/>
                <a:cs typeface="Courier New"/>
              </a:rPr>
              <a:t>fnMouseOut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() {	    	    </a:t>
            </a:r>
            <a:endParaRPr lang="en-US" sz="17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lvl="1"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700" dirty="0" err="1" smtClean="0">
                <a:solidFill>
                  <a:schemeClr val="bg1"/>
                </a:solidFill>
                <a:latin typeface="Courier New"/>
                <a:cs typeface="Courier New"/>
              </a:rPr>
              <a:t>p.innerHTML</a:t>
            </a: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+= "Mouse Out&lt;</a:t>
            </a:r>
            <a:r>
              <a:rPr lang="en-US" sz="1700" dirty="0" err="1">
                <a:solidFill>
                  <a:schemeClr val="bg1"/>
                </a:solidFill>
                <a:latin typeface="Courier New"/>
                <a:cs typeface="Courier New"/>
              </a:rPr>
              <a:t>br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&gt;";	</a:t>
            </a:r>
            <a:endParaRPr lang="en-US" sz="17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lvl="1"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endParaRPr lang="en-US" sz="17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lvl="1"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function </a:t>
            </a:r>
            <a:r>
              <a:rPr lang="en-US" sz="1700" dirty="0" err="1">
                <a:solidFill>
                  <a:schemeClr val="bg1"/>
                </a:solidFill>
                <a:latin typeface="Courier New"/>
                <a:cs typeface="Courier New"/>
              </a:rPr>
              <a:t>fnChange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() {	    	    </a:t>
            </a:r>
            <a:endParaRPr lang="en-US" sz="17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lvl="1"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700" dirty="0" err="1" smtClean="0">
                <a:solidFill>
                  <a:schemeClr val="bg1"/>
                </a:solidFill>
                <a:latin typeface="Courier New"/>
                <a:cs typeface="Courier New"/>
              </a:rPr>
              <a:t>p.innerHTML</a:t>
            </a: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+= "Change&lt;</a:t>
            </a:r>
            <a:r>
              <a:rPr lang="en-US" sz="1700" dirty="0" err="1">
                <a:solidFill>
                  <a:schemeClr val="bg1"/>
                </a:solidFill>
                <a:latin typeface="Courier New"/>
                <a:cs typeface="Courier New"/>
              </a:rPr>
              <a:t>br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&gt;";	</a:t>
            </a:r>
            <a:endParaRPr lang="en-US" sz="17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lvl="1"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}    </a:t>
            </a:r>
          </a:p>
          <a:p>
            <a:pPr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&lt;/</a:t>
            </a:r>
            <a:r>
              <a:rPr lang="en-US" sz="1700" dirty="0">
                <a:solidFill>
                  <a:schemeClr val="bg1"/>
                </a:solidFill>
                <a:latin typeface="Courier New"/>
                <a:cs typeface="Courier New"/>
              </a:rPr>
              <a:t>script&gt;	</a:t>
            </a:r>
            <a:endParaRPr lang="en-US" sz="17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700" dirty="0" smtClean="0">
                <a:solidFill>
                  <a:schemeClr val="bg1"/>
                </a:solidFill>
                <a:latin typeface="Courier New"/>
                <a:cs typeface="Courier New"/>
              </a:rPr>
              <a:t>&lt;/head&gt;</a:t>
            </a:r>
            <a:endParaRPr lang="en-US" sz="17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0" y="4798874"/>
            <a:ext cx="32004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body&gt;   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input type='text'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id</a:t>
            </a:r>
            <a:r>
              <a:rPr lang="en-US" dirty="0">
                <a:solidFill>
                  <a:schemeClr val="tx1"/>
                </a:solidFill>
              </a:rPr>
              <a:t>='txt-event'&gt;&lt;/input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br</a:t>
            </a:r>
            <a:r>
              <a:rPr lang="en-US" dirty="0">
                <a:solidFill>
                  <a:schemeClr val="tx1"/>
                </a:solidFill>
              </a:rPr>
              <a:t>&gt;   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p id='output'&gt;&lt;/p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chemeClr val="tx1"/>
                </a:solidFill>
              </a:rPr>
              <a:t>body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1524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This variable has class scope:  it is visible to every function within the script.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1371600" y="475566"/>
            <a:ext cx="1981200" cy="4388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04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754563"/>
          </a:xfrm>
        </p:spPr>
        <p:txBody>
          <a:bodyPr>
            <a:normAutofit/>
          </a:bodyPr>
          <a:lstStyle/>
          <a:p>
            <a:r>
              <a:rPr lang="en-US" sz="1800" b="0" dirty="0" smtClean="0"/>
              <a:t>Create a bulleted list of your favorite foods, a Highlight button, and a Show Image link.</a:t>
            </a:r>
          </a:p>
          <a:p>
            <a:r>
              <a:rPr lang="en-US" sz="1800" b="0" dirty="0" smtClean="0"/>
              <a:t>When the user clicks on the button, highlight every other item in the list. </a:t>
            </a:r>
            <a:br>
              <a:rPr lang="en-US" sz="1800" b="0" dirty="0" smtClean="0"/>
            </a:br>
            <a:r>
              <a:rPr lang="en-US" sz="1800" b="0" dirty="0" smtClean="0"/>
              <a:t>(Hint:  use the background property.)</a:t>
            </a:r>
          </a:p>
          <a:p>
            <a:r>
              <a:rPr lang="en-US" sz="1800" b="0" dirty="0" smtClean="0"/>
              <a:t>When the user moves the mouse over the </a:t>
            </a:r>
            <a:br>
              <a:rPr lang="en-US" sz="1800" b="0" dirty="0" smtClean="0"/>
            </a:br>
            <a:r>
              <a:rPr lang="en-US" sz="1800" b="0" dirty="0" smtClean="0"/>
              <a:t>link, display an image.</a:t>
            </a:r>
          </a:p>
          <a:p>
            <a:endParaRPr lang="en-US" sz="18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906" y="3690257"/>
            <a:ext cx="2590800" cy="27858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241592" y="4661191"/>
            <a:ext cx="1168608" cy="520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68610"/>
            <a:ext cx="27432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ttp://www.simplyrecipes.com/wp-content/uploads/2008/02/huevos-ranchero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637" y="4921395"/>
            <a:ext cx="2434963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10200" y="2743200"/>
            <a:ext cx="3048000" cy="3736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6797" y="6135469"/>
            <a:ext cx="129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5"/>
              </a:rPr>
              <a:t>ex6-6.html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25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1155"/>
            <a:ext cx="7620000" cy="91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Document Object Model (DOM)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7620000" cy="4678363"/>
          </a:xfrm>
        </p:spPr>
        <p:txBody>
          <a:bodyPr/>
          <a:lstStyle/>
          <a:p>
            <a:r>
              <a:rPr lang="en-US" dirty="0" smtClean="0"/>
              <a:t>An interpretation of an HTML page as a model, or tree</a:t>
            </a:r>
          </a:p>
          <a:p>
            <a:r>
              <a:rPr lang="en-US" dirty="0" smtClean="0"/>
              <a:t>Each page element is referred to as a </a:t>
            </a:r>
            <a:r>
              <a:rPr lang="en-US" i="1" dirty="0" smtClean="0"/>
              <a:t>node</a:t>
            </a:r>
          </a:p>
          <a:p>
            <a:r>
              <a:rPr lang="en-US" dirty="0" smtClean="0"/>
              <a:t>The DOM "tree" can navigated or altered</a:t>
            </a:r>
          </a:p>
          <a:p>
            <a:r>
              <a:rPr lang="en-US" dirty="0"/>
              <a:t>With the DOM, JavaScript can:</a:t>
            </a:r>
          </a:p>
          <a:p>
            <a:pPr lvl="1"/>
            <a:r>
              <a:rPr lang="en-US" dirty="0" smtClean="0"/>
              <a:t>Add, remove or alter the </a:t>
            </a:r>
            <a:r>
              <a:rPr lang="en-US" dirty="0"/>
              <a:t>HTML </a:t>
            </a:r>
            <a:r>
              <a:rPr lang="en-US" dirty="0" smtClean="0"/>
              <a:t>elements and attributes in </a:t>
            </a:r>
            <a:r>
              <a:rPr lang="en-US" dirty="0"/>
              <a:t>the page</a:t>
            </a:r>
          </a:p>
          <a:p>
            <a:pPr lvl="1"/>
            <a:r>
              <a:rPr lang="en-US" dirty="0" smtClean="0"/>
              <a:t>Change the </a:t>
            </a:r>
            <a:r>
              <a:rPr lang="en-US" dirty="0"/>
              <a:t>CSS styles in the page</a:t>
            </a:r>
          </a:p>
          <a:p>
            <a:pPr lvl="1"/>
            <a:r>
              <a:rPr lang="en-US" dirty="0" smtClean="0"/>
              <a:t>React </a:t>
            </a:r>
            <a:r>
              <a:rPr lang="en-US" dirty="0"/>
              <a:t>to </a:t>
            </a:r>
            <a:r>
              <a:rPr lang="en-US" dirty="0" smtClean="0"/>
              <a:t>HTML </a:t>
            </a:r>
            <a:r>
              <a:rPr lang="en-US" dirty="0"/>
              <a:t>events in the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6" b="62176"/>
          <a:stretch/>
        </p:blipFill>
        <p:spPr bwMode="auto">
          <a:xfrm>
            <a:off x="304800" y="381000"/>
            <a:ext cx="7095699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41"/>
          <a:stretch/>
        </p:blipFill>
        <p:spPr bwMode="auto">
          <a:xfrm>
            <a:off x="3567350" y="3124200"/>
            <a:ext cx="5348050" cy="3581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019288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29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5800"/>
            <a:ext cx="4858337" cy="2295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0400"/>
            <a:ext cx="4301920" cy="297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21184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Object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01000" cy="4754563"/>
          </a:xfrm>
        </p:spPr>
        <p:txBody>
          <a:bodyPr/>
          <a:lstStyle/>
          <a:p>
            <a:r>
              <a:rPr lang="en-US" dirty="0" smtClean="0"/>
              <a:t>An HTML Object has several properties: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value </a:t>
            </a:r>
            <a:r>
              <a:rPr lang="en-US" b="0" dirty="0" smtClean="0"/>
              <a:t>– the text that is associated with an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name </a:t>
            </a:r>
            <a:r>
              <a:rPr lang="en-US" b="0" dirty="0" smtClean="0"/>
              <a:t>– the name of the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id </a:t>
            </a:r>
            <a:r>
              <a:rPr lang="en-US" b="0" dirty="0" smtClean="0"/>
              <a:t>– the id of the element; a unique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innerHTML</a:t>
            </a:r>
            <a:r>
              <a:rPr lang="en-US" b="0" dirty="0" smtClean="0"/>
              <a:t> - the HTML in between object tags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type </a:t>
            </a:r>
            <a:r>
              <a:rPr lang="en-US" b="0" dirty="0" smtClean="0"/>
              <a:t>– the type of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b="0" dirty="0" smtClean="0"/>
              <a:t>– the style class of the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disabled</a:t>
            </a:r>
            <a:r>
              <a:rPr lang="en-US" b="0" dirty="0" smtClean="0"/>
              <a:t> - a </a:t>
            </a:r>
            <a:r>
              <a:rPr lang="en-US" b="0" dirty="0" err="1" smtClean="0"/>
              <a:t>boolean</a:t>
            </a:r>
            <a:r>
              <a:rPr lang="en-US" b="0" dirty="0" smtClean="0"/>
              <a:t> indicating whether or not an object is enabled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7000" y="2514600"/>
            <a:ext cx="1981200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 object's id is often the same as its name, but not always.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5449669"/>
            <a:ext cx="7387810" cy="7786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906463">
              <a:spcBef>
                <a:spcPct val="20000"/>
              </a:spcBef>
              <a:spcAft>
                <a:spcPts val="600"/>
              </a:spcAft>
              <a:tabLst>
                <a:tab pos="454025" algn="l"/>
                <a:tab pos="906463" algn="l"/>
                <a:tab pos="1379538" algn="l"/>
                <a:tab pos="1831975" algn="l"/>
              </a:tabLst>
            </a:pP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&lt;input type="text" name="</a:t>
            </a:r>
            <a:r>
              <a:rPr lang="en-US" dirty="0" err="1">
                <a:solidFill>
                  <a:schemeClr val="bg1"/>
                </a:solidFill>
                <a:latin typeface="Courier New"/>
                <a:cs typeface="Courier New"/>
              </a:rPr>
              <a:t>fname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" id="</a:t>
            </a:r>
            <a:r>
              <a:rPr lang="en-US" dirty="0" err="1">
                <a:solidFill>
                  <a:schemeClr val="bg1"/>
                </a:solidFill>
                <a:latin typeface="Courier New"/>
                <a:cs typeface="Courier New"/>
              </a:rPr>
              <a:t>fname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" </a:t>
            </a:r>
          </a:p>
          <a:p>
            <a:pPr defTabSz="906463">
              <a:spcBef>
                <a:spcPct val="20000"/>
              </a:spcBef>
              <a:spcAft>
                <a:spcPts val="600"/>
              </a:spcAft>
              <a:tabLst>
                <a:tab pos="454025" algn="l"/>
                <a:tab pos="906463" algn="l"/>
                <a:tab pos="1379538" algn="l"/>
                <a:tab pos="1831975" algn="l"/>
              </a:tabLst>
            </a:pP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       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style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="color:#0000FF" value="First Name"&gt;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99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523682"/>
          </a:xfrm>
        </p:spPr>
        <p:txBody>
          <a:bodyPr>
            <a:normAutofit/>
          </a:bodyPr>
          <a:lstStyle/>
          <a:p>
            <a:r>
              <a:rPr lang="en-US" dirty="0" smtClean="0"/>
              <a:t>One </a:t>
            </a:r>
            <a:br>
              <a:rPr lang="en-US" dirty="0" smtClean="0"/>
            </a:br>
            <a:r>
              <a:rPr lang="en-US" dirty="0" smtClean="0"/>
              <a:t>More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7504" y="3434477"/>
            <a:ext cx="7068696" cy="258532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906463">
              <a:tabLst>
                <a:tab pos="454025" algn="l"/>
                <a:tab pos="906463" algn="l"/>
                <a:tab pos="1379538" algn="l"/>
                <a:tab pos="1831975" algn="l"/>
              </a:tabLst>
            </a:pP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&lt;html&gt;</a:t>
            </a:r>
          </a:p>
          <a:p>
            <a:pPr defTabSz="906463">
              <a:tabLst>
                <a:tab pos="454025" algn="l"/>
                <a:tab pos="906463" algn="l"/>
                <a:tab pos="1379538" algn="l"/>
                <a:tab pos="1831975" algn="l"/>
              </a:tabLst>
            </a:pP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	&lt;head&gt;</a:t>
            </a:r>
          </a:p>
          <a:p>
            <a:pPr defTabSz="906463">
              <a:tabLst>
                <a:tab pos="454025" algn="l"/>
                <a:tab pos="906463" algn="l"/>
                <a:tab pos="1379538" algn="l"/>
                <a:tab pos="1831975" algn="l"/>
              </a:tabLst>
            </a:pP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		&lt;title&gt;Sample Document&lt;/title&gt;</a:t>
            </a:r>
          </a:p>
          <a:p>
            <a:pPr defTabSz="906463">
              <a:tabLst>
                <a:tab pos="454025" algn="l"/>
                <a:tab pos="906463" algn="l"/>
                <a:tab pos="1379538" algn="l"/>
                <a:tab pos="1831975" algn="l"/>
              </a:tabLst>
            </a:pP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	&lt;/head&gt;</a:t>
            </a:r>
          </a:p>
          <a:p>
            <a:pPr defTabSz="906463">
              <a:tabLst>
                <a:tab pos="454025" algn="l"/>
                <a:tab pos="906463" algn="l"/>
                <a:tab pos="1379538" algn="l"/>
                <a:tab pos="1831975" algn="l"/>
              </a:tabLst>
            </a:pP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	&lt;body&gt;</a:t>
            </a:r>
          </a:p>
          <a:p>
            <a:pPr defTabSz="906463">
              <a:tabLst>
                <a:tab pos="454025" algn="l"/>
                <a:tab pos="906463" algn="l"/>
                <a:tab pos="1379538" algn="l"/>
                <a:tab pos="1831975" algn="l"/>
              </a:tabLst>
            </a:pP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		&lt;h1&gt;An HTML Document&lt;/h1&gt;</a:t>
            </a:r>
          </a:p>
          <a:p>
            <a:pPr defTabSz="906463">
              <a:tabLst>
                <a:tab pos="454025" algn="l"/>
                <a:tab pos="906463" algn="l"/>
                <a:tab pos="1379538" algn="l"/>
                <a:tab pos="1831975" algn="l"/>
              </a:tabLst>
            </a:pP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		&lt;p&gt;This is a &lt;</a:t>
            </a:r>
            <a:r>
              <a:rPr lang="en-US" dirty="0" err="1">
                <a:solidFill>
                  <a:schemeClr val="bg1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&gt;simple&lt;/</a:t>
            </a:r>
            <a:r>
              <a:rPr lang="en-US" dirty="0" err="1">
                <a:solidFill>
                  <a:schemeClr val="bg1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&gt; document.&lt;/p&gt;</a:t>
            </a:r>
          </a:p>
          <a:p>
            <a:pPr defTabSz="906463">
              <a:tabLst>
                <a:tab pos="454025" algn="l"/>
                <a:tab pos="906463" algn="l"/>
                <a:tab pos="1379538" algn="l"/>
                <a:tab pos="1831975" algn="l"/>
              </a:tabLst>
            </a:pP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	&lt;/body&gt;</a:t>
            </a:r>
          </a:p>
          <a:p>
            <a:pPr defTabSz="906463">
              <a:tabLst>
                <a:tab pos="454025" algn="l"/>
                <a:tab pos="906463" algn="l"/>
                <a:tab pos="1379538" algn="l"/>
                <a:tab pos="1831975" algn="l"/>
              </a:tabLst>
            </a:pP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&lt;/html&gt;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285" y="228600"/>
            <a:ext cx="5487115" cy="3404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02519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dom</a:t>
            </a:r>
            <a:r>
              <a:rPr lang="en-US" dirty="0" smtClean="0"/>
              <a:t>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Create a new paragraph:</a:t>
            </a:r>
          </a:p>
          <a:p>
            <a:r>
              <a:rPr lang="en-US" dirty="0"/>
              <a:t>	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$p1 = $("&lt;p&gt;");</a:t>
            </a:r>
          </a:p>
          <a:p>
            <a:endParaRPr lang="en-US" dirty="0"/>
          </a:p>
          <a:p>
            <a:r>
              <a:rPr lang="en-US" dirty="0" smtClean="0"/>
              <a:t>Add text to the new paragraph:</a:t>
            </a:r>
          </a:p>
          <a:p>
            <a:r>
              <a:rPr lang="en-US" dirty="0"/>
              <a:t>	</a:t>
            </a:r>
            <a:r>
              <a:rPr lang="en-US" dirty="0" smtClean="0">
                <a:latin typeface="Courier New"/>
                <a:cs typeface="Courier New"/>
              </a:rPr>
              <a:t>$p1.text("Hello!");</a:t>
            </a:r>
          </a:p>
          <a:p>
            <a:endParaRPr lang="en-US" dirty="0"/>
          </a:p>
          <a:p>
            <a:r>
              <a:rPr lang="en-US" dirty="0" smtClean="0"/>
              <a:t>Add the paragraph to the page:</a:t>
            </a:r>
          </a:p>
          <a:p>
            <a:r>
              <a:rPr lang="en-US" dirty="0"/>
              <a:t>	</a:t>
            </a:r>
            <a:r>
              <a:rPr lang="en-US" dirty="0" smtClean="0">
                <a:latin typeface="Courier New"/>
                <a:cs typeface="Courier New"/>
              </a:rPr>
              <a:t>$("body").append($p1);</a:t>
            </a:r>
          </a:p>
          <a:p>
            <a:endParaRPr lang="en-US" dirty="0"/>
          </a:p>
          <a:p>
            <a:r>
              <a:rPr lang="en-US" dirty="0" smtClean="0"/>
              <a:t>Remove the paragraph from the page: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$p1.remove();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34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914082"/>
          </a:xfrm>
        </p:spPr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001000" cy="5334318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/>
                <a:cs typeface="Courier New"/>
              </a:rPr>
              <a:t>&lt;!DOCTYPE html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/>
                <a:cs typeface="Courier New"/>
              </a:rPr>
              <a:t>  &lt;head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/>
                <a:cs typeface="Courier New"/>
              </a:rPr>
              <a:t>    &lt;title&gt;Manipulating the DOM&lt;/title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/>
                <a:cs typeface="Courier New"/>
              </a:rPr>
              <a:t>  &lt;/head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/>
                <a:cs typeface="Courier New"/>
              </a:rPr>
              <a:t>  &lt;body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/>
                <a:cs typeface="Courier New"/>
              </a:rPr>
              <a:t>    &lt;script </a:t>
            </a:r>
            <a:r>
              <a:rPr lang="en-US" sz="1600" dirty="0" err="1">
                <a:latin typeface="Courier New"/>
                <a:cs typeface="Courier New"/>
              </a:rPr>
              <a:t>src</a:t>
            </a:r>
            <a:r>
              <a:rPr lang="en-US" sz="1600" dirty="0">
                <a:latin typeface="Courier New"/>
                <a:cs typeface="Courier New"/>
              </a:rPr>
              <a:t>="https://</a:t>
            </a:r>
            <a:r>
              <a:rPr lang="en-US" sz="1600" dirty="0" err="1">
                <a:latin typeface="Courier New"/>
                <a:cs typeface="Courier New"/>
              </a:rPr>
              <a:t>ajax.googleapis.com</a:t>
            </a:r>
            <a:r>
              <a:rPr lang="en-US" sz="1600" dirty="0">
                <a:latin typeface="Courier New"/>
                <a:cs typeface="Courier New"/>
              </a:rPr>
              <a:t>/</a:t>
            </a:r>
            <a:r>
              <a:rPr lang="en-US" sz="1600" dirty="0" err="1">
                <a:latin typeface="Courier New"/>
                <a:cs typeface="Courier New"/>
              </a:rPr>
              <a:t>ajax</a:t>
            </a:r>
            <a:r>
              <a:rPr lang="en-US" sz="1600" dirty="0">
                <a:latin typeface="Courier New"/>
                <a:cs typeface="Courier New"/>
              </a:rPr>
              <a:t>/libs/</a:t>
            </a:r>
            <a:r>
              <a:rPr lang="en-US" sz="1600" dirty="0" err="1">
                <a:latin typeface="Courier New"/>
                <a:cs typeface="Courier New"/>
              </a:rPr>
              <a:t>jquery</a:t>
            </a:r>
            <a:r>
              <a:rPr lang="en-US" sz="1600" dirty="0" smtClean="0">
                <a:latin typeface="Courier New"/>
                <a:cs typeface="Courier New"/>
              </a:rPr>
              <a:t>/	1.11.1</a:t>
            </a:r>
            <a:r>
              <a:rPr lang="en-US" sz="1600" dirty="0">
                <a:latin typeface="Courier New"/>
                <a:cs typeface="Courier New"/>
              </a:rPr>
              <a:t>/</a:t>
            </a:r>
            <a:r>
              <a:rPr lang="en-US" sz="1600" dirty="0" err="1">
                <a:latin typeface="Courier New"/>
                <a:cs typeface="Courier New"/>
              </a:rPr>
              <a:t>jquery.min.js</a:t>
            </a:r>
            <a:r>
              <a:rPr lang="en-US" sz="1600" dirty="0">
                <a:latin typeface="Courier New"/>
                <a:cs typeface="Courier New"/>
              </a:rPr>
              <a:t>"&gt;&lt;/script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/>
                <a:cs typeface="Courier New"/>
              </a:rPr>
              <a:t>    &lt;script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/>
                <a:cs typeface="Courier New"/>
              </a:rPr>
              <a:t>        //Create a new paragraph</a:t>
            </a:r>
            <a:r>
              <a:rPr lang="en-US" sz="1600" dirty="0" smtClean="0">
                <a:latin typeface="Courier New"/>
                <a:cs typeface="Courier New"/>
              </a:rPr>
              <a:t>:</a:t>
            </a:r>
            <a:endParaRPr lang="en-US" sz="1600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var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$p1 = $("&lt;p&gt;")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  <a:endParaRPr lang="en-US" sz="1600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/>
                <a:cs typeface="Courier New"/>
              </a:rPr>
              <a:t>        //Add text to the new paragraph</a:t>
            </a:r>
            <a:r>
              <a:rPr lang="en-US" sz="1600" dirty="0" smtClean="0">
                <a:latin typeface="Courier New"/>
                <a:cs typeface="Courier New"/>
              </a:rPr>
              <a:t>:</a:t>
            </a:r>
            <a:endParaRPr lang="en-US" sz="1600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/>
                <a:cs typeface="Courier New"/>
              </a:rPr>
              <a:t>	$p1.text("Hello!")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  <a:endParaRPr lang="en-US" sz="1600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/>
                <a:cs typeface="Courier New"/>
              </a:rPr>
              <a:t>        //Add the paragraph to the page</a:t>
            </a:r>
            <a:r>
              <a:rPr lang="en-US" sz="1600" dirty="0" smtClean="0">
                <a:latin typeface="Courier New"/>
                <a:cs typeface="Courier New"/>
              </a:rPr>
              <a:t>:</a:t>
            </a:r>
            <a:endParaRPr lang="en-US" sz="1600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/>
                <a:cs typeface="Courier New"/>
              </a:rPr>
              <a:t>	$("body").append($p1)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  <a:endParaRPr lang="en-US" sz="1600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&lt;</a:t>
            </a:r>
            <a:r>
              <a:rPr lang="en-US" sz="1600" dirty="0">
                <a:latin typeface="Courier New"/>
                <a:cs typeface="Courier New"/>
              </a:rPr>
              <a:t>/script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/>
                <a:cs typeface="Courier New"/>
              </a:rPr>
              <a:t>  &lt;/body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5429071"/>
            <a:ext cx="34290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an &lt;h3&gt; to the body that says "Shopping List".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 a &lt;</a:t>
            </a:r>
            <a:r>
              <a:rPr lang="en-US" dirty="0" err="1" smtClean="0"/>
              <a:t>ul</a:t>
            </a:r>
            <a:r>
              <a:rPr lang="en-US" dirty="0" smtClean="0"/>
              <a:t>&gt; to the body.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 three &lt;li&gt;s to the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36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15276" b="1527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2943" y="94343"/>
            <a:ext cx="8382000" cy="6629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b="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	 /</a:t>
            </a:r>
            <a:r>
              <a:rPr lang="en-US" sz="1800" dirty="0">
                <a:latin typeface="Courier New"/>
                <a:cs typeface="Courier New"/>
              </a:rPr>
              <a:t>/Add a header to the </a:t>
            </a:r>
            <a:r>
              <a:rPr lang="en-US" sz="1800" dirty="0" smtClean="0">
                <a:latin typeface="Courier New"/>
                <a:cs typeface="Courier New"/>
              </a:rPr>
              <a:t>page</a:t>
            </a:r>
            <a:endParaRPr lang="en-US" sz="18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       </a:t>
            </a: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$title = $("&lt;h3&gt;")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  <a:endParaRPr lang="en-US" sz="18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       $</a:t>
            </a:r>
            <a:r>
              <a:rPr lang="en-US" sz="1800" dirty="0" err="1">
                <a:latin typeface="Courier New"/>
                <a:cs typeface="Courier New"/>
              </a:rPr>
              <a:t>title.text</a:t>
            </a:r>
            <a:r>
              <a:rPr lang="en-US" sz="1800" dirty="0">
                <a:latin typeface="Courier New"/>
                <a:cs typeface="Courier New"/>
              </a:rPr>
              <a:t>("Shopping List")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  <a:endParaRPr lang="en-US" sz="18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       $("body").append($title)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  <a:endParaRPr lang="en-US" sz="18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       //Make a </a:t>
            </a:r>
            <a:r>
              <a:rPr lang="en-US" sz="1800" dirty="0" smtClean="0">
                <a:latin typeface="Courier New"/>
                <a:cs typeface="Courier New"/>
              </a:rPr>
              <a:t>list</a:t>
            </a:r>
            <a:endParaRPr lang="en-US" sz="18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       </a:t>
            </a: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$list = $("&lt;</a:t>
            </a:r>
            <a:r>
              <a:rPr lang="en-US" sz="1800" dirty="0" err="1">
                <a:latin typeface="Courier New"/>
                <a:cs typeface="Courier New"/>
              </a:rPr>
              <a:t>ul</a:t>
            </a:r>
            <a:r>
              <a:rPr lang="en-US" sz="1800" dirty="0">
                <a:latin typeface="Courier New"/>
                <a:cs typeface="Courier New"/>
              </a:rPr>
              <a:t>&gt;")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  <a:endParaRPr lang="en-US" sz="18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   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       //Make list </a:t>
            </a:r>
            <a:r>
              <a:rPr lang="en-US" sz="1800" dirty="0" smtClean="0">
                <a:latin typeface="Courier New"/>
                <a:cs typeface="Courier New"/>
              </a:rPr>
              <a:t>items</a:t>
            </a:r>
            <a:endParaRPr lang="en-US" sz="18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       </a:t>
            </a: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$item1 = $("&lt;li&gt;")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  <a:endParaRPr lang="en-US" sz="18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       </a:t>
            </a: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$item2 = $("&lt;li&gt;")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  <a:endParaRPr lang="en-US" sz="18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       </a:t>
            </a: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$item3 = $("&lt;li&gt;");    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       $item1.text("kale")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  <a:endParaRPr lang="en-US" sz="18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       $item2.text("eggs")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  <a:endParaRPr lang="en-US" sz="18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       $item3.text("apples")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  <a:endParaRPr lang="en-US" sz="18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   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       //Add list items to </a:t>
            </a:r>
            <a:r>
              <a:rPr lang="en-US" sz="1800" dirty="0" smtClean="0">
                <a:latin typeface="Courier New"/>
                <a:cs typeface="Courier New"/>
              </a:rPr>
              <a:t>list</a:t>
            </a:r>
            <a:endParaRPr lang="en-US" sz="18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       $</a:t>
            </a:r>
            <a:r>
              <a:rPr lang="en-US" sz="1800" dirty="0" err="1">
                <a:latin typeface="Courier New"/>
                <a:cs typeface="Courier New"/>
              </a:rPr>
              <a:t>list.append</a:t>
            </a:r>
            <a:r>
              <a:rPr lang="en-US" sz="1800" dirty="0">
                <a:latin typeface="Courier New"/>
                <a:cs typeface="Courier New"/>
              </a:rPr>
              <a:t>($item1)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  <a:endParaRPr lang="en-US" sz="18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       $</a:t>
            </a:r>
            <a:r>
              <a:rPr lang="en-US" sz="1800" dirty="0" err="1">
                <a:latin typeface="Courier New"/>
                <a:cs typeface="Courier New"/>
              </a:rPr>
              <a:t>list.append</a:t>
            </a:r>
            <a:r>
              <a:rPr lang="en-US" sz="1800" dirty="0">
                <a:latin typeface="Courier New"/>
                <a:cs typeface="Courier New"/>
              </a:rPr>
              <a:t>($item2)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  <a:endParaRPr lang="en-US" sz="18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       $</a:t>
            </a:r>
            <a:r>
              <a:rPr lang="en-US" sz="1800" dirty="0" err="1">
                <a:latin typeface="Courier New"/>
                <a:cs typeface="Courier New"/>
              </a:rPr>
              <a:t>list.append</a:t>
            </a:r>
            <a:r>
              <a:rPr lang="en-US" sz="1800" dirty="0">
                <a:latin typeface="Courier New"/>
                <a:cs typeface="Courier New"/>
              </a:rPr>
              <a:t>($item3)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  <a:endParaRPr lang="en-US" sz="18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   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       //Add the list to the </a:t>
            </a:r>
            <a:r>
              <a:rPr lang="en-US" sz="1800" dirty="0" smtClean="0">
                <a:latin typeface="Courier New"/>
                <a:cs typeface="Courier New"/>
              </a:rPr>
              <a:t>body</a:t>
            </a:r>
            <a:endParaRPr lang="en-US" sz="18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/>
                <a:cs typeface="Courier New"/>
              </a:rPr>
              <a:t>        $("body").append($list)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400" y="6248400"/>
            <a:ext cx="16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CFFCC"/>
                </a:solidFill>
              </a:rPr>
              <a:t>ex6</a:t>
            </a:r>
            <a:r>
              <a:rPr lang="en-US" dirty="0">
                <a:solidFill>
                  <a:srgbClr val="CCFFCC"/>
                </a:solidFill>
              </a:rPr>
              <a:t>-9.html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905000"/>
            <a:ext cx="1752600" cy="1549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1374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218882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JSON: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Javascript</a:t>
            </a:r>
            <a:r>
              <a:rPr lang="en-US" dirty="0" smtClean="0"/>
              <a:t> object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76200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An object in JavaScript is simply a collection of related variables.</a:t>
            </a:r>
          </a:p>
          <a:p>
            <a:r>
              <a:rPr lang="en-US" dirty="0" smtClean="0">
                <a:cs typeface="Courier New"/>
              </a:rPr>
              <a:t>A JSON object is represented with curly braces.</a:t>
            </a:r>
          </a:p>
          <a:p>
            <a:r>
              <a:rPr lang="en-US" dirty="0" smtClean="0">
                <a:cs typeface="Courier New"/>
              </a:rPr>
              <a:t>The curly braces contain key-value pairs, separated by commas.</a:t>
            </a:r>
          </a:p>
          <a:p>
            <a:r>
              <a:rPr lang="en-US" dirty="0" smtClean="0">
                <a:cs typeface="Courier New"/>
              </a:rPr>
              <a:t>Key names and string values must be in </a:t>
            </a:r>
            <a:r>
              <a:rPr lang="en-US" i="1" dirty="0" smtClean="0">
                <a:cs typeface="Courier New"/>
              </a:rPr>
              <a:t>double quotes.</a:t>
            </a:r>
            <a:endParaRPr lang="en-US" dirty="0"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student = { "name": "Jose Ramirez", 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    "</a:t>
            </a:r>
            <a:r>
              <a:rPr lang="en-US" dirty="0" err="1" smtClean="0">
                <a:latin typeface="Courier New"/>
                <a:cs typeface="Courier New"/>
              </a:rPr>
              <a:t>sid</a:t>
            </a:r>
            <a:r>
              <a:rPr lang="en-US" dirty="0" smtClean="0">
                <a:latin typeface="Courier New"/>
                <a:cs typeface="Courier New"/>
              </a:rPr>
              <a:t>": "998-76-2342",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    "</a:t>
            </a:r>
            <a:r>
              <a:rPr lang="en-US" dirty="0" err="1" smtClean="0">
                <a:latin typeface="Courier New"/>
                <a:cs typeface="Courier New"/>
              </a:rPr>
              <a:t>gpa</a:t>
            </a:r>
            <a:r>
              <a:rPr lang="en-US" dirty="0" smtClean="0">
                <a:latin typeface="Courier New"/>
                <a:cs typeface="Courier New"/>
              </a:rPr>
              <a:t>": 3.7 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  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50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218882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JSON: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Javascript</a:t>
            </a:r>
            <a:r>
              <a:rPr lang="en-US" dirty="0" smtClean="0"/>
              <a:t> object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76200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Accessing object data: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document.write</a:t>
            </a:r>
            <a:r>
              <a:rPr lang="en-US" dirty="0" smtClean="0">
                <a:latin typeface="Courier New"/>
                <a:cs typeface="Courier New"/>
              </a:rPr>
              <a:t> (</a:t>
            </a:r>
            <a:r>
              <a:rPr lang="en-US" dirty="0" err="1" smtClean="0">
                <a:latin typeface="Courier New"/>
                <a:cs typeface="Courier New"/>
              </a:rPr>
              <a:t>student.name</a:t>
            </a:r>
            <a:r>
              <a:rPr lang="en-US" dirty="0" smtClean="0">
                <a:latin typeface="Courier New"/>
                <a:cs typeface="Courier New"/>
              </a:rPr>
              <a:t> + "&lt;</a:t>
            </a:r>
            <a:r>
              <a:rPr lang="en-US" dirty="0" err="1" smtClean="0">
                <a:latin typeface="Courier New"/>
                <a:cs typeface="Courier New"/>
              </a:rPr>
              <a:t>br</a:t>
            </a:r>
            <a:r>
              <a:rPr lang="en-US" dirty="0" smtClean="0">
                <a:latin typeface="Courier New"/>
                <a:cs typeface="Courier New"/>
              </a:rPr>
              <a:t>&gt;");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document.write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student.sid</a:t>
            </a:r>
            <a:r>
              <a:rPr lang="en-US" dirty="0">
                <a:latin typeface="Courier New"/>
                <a:cs typeface="Courier New"/>
              </a:rPr>
              <a:t> + "&lt;</a:t>
            </a:r>
            <a:r>
              <a:rPr lang="en-US" dirty="0" err="1">
                <a:latin typeface="Courier New"/>
                <a:cs typeface="Courier New"/>
              </a:rPr>
              <a:t>br</a:t>
            </a:r>
            <a:r>
              <a:rPr lang="en-US" dirty="0">
                <a:latin typeface="Courier New"/>
                <a:cs typeface="Courier New"/>
              </a:rPr>
              <a:t>&gt;"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document.write</a:t>
            </a:r>
            <a:r>
              <a:rPr lang="en-US" dirty="0" smtClean="0">
                <a:latin typeface="Courier New"/>
                <a:cs typeface="Courier New"/>
              </a:rPr>
              <a:t> (</a:t>
            </a:r>
            <a:r>
              <a:rPr lang="en-US" dirty="0" err="1" smtClean="0">
                <a:latin typeface="Courier New"/>
                <a:cs typeface="Courier New"/>
              </a:rPr>
              <a:t>student.gpa</a:t>
            </a:r>
            <a:r>
              <a:rPr lang="en-US" dirty="0">
                <a:latin typeface="Courier New"/>
                <a:cs typeface="Courier New"/>
              </a:rPr>
              <a:t> + "&lt;</a:t>
            </a:r>
            <a:r>
              <a:rPr lang="en-US" dirty="0" err="1">
                <a:latin typeface="Courier New"/>
                <a:cs typeface="Courier New"/>
              </a:rPr>
              <a:t>br</a:t>
            </a:r>
            <a:r>
              <a:rPr lang="en-US" dirty="0"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");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have more than one layer of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981200"/>
            <a:ext cx="8400143" cy="369331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student2 = { "name": { "first": "</a:t>
            </a:r>
            <a:r>
              <a:rPr lang="en-US" dirty="0" err="1">
                <a:latin typeface="Courier New"/>
                <a:cs typeface="Courier New"/>
              </a:rPr>
              <a:t>Jazmyne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                  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>
                <a:latin typeface="Courier New"/>
                <a:cs typeface="Courier New"/>
              </a:rPr>
              <a:t>mi": "L."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                  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>
                <a:latin typeface="Courier New"/>
                <a:cs typeface="Courier New"/>
              </a:rPr>
              <a:t>last": "Richards" }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        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 err="1">
                <a:latin typeface="Courier New"/>
                <a:cs typeface="Courier New"/>
              </a:rPr>
              <a:t>sid</a:t>
            </a:r>
            <a:r>
              <a:rPr lang="en-US" dirty="0">
                <a:latin typeface="Courier New"/>
                <a:cs typeface="Courier New"/>
              </a:rPr>
              <a:t>": "880-33-2244"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        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>
                <a:latin typeface="Courier New"/>
                <a:cs typeface="Courier New"/>
              </a:rPr>
              <a:t>address": { "street": "123 Oak Place"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                     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>
                <a:latin typeface="Courier New"/>
                <a:cs typeface="Courier New"/>
              </a:rPr>
              <a:t>city": "Auburn"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                     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>
                <a:latin typeface="Courier New"/>
                <a:cs typeface="Courier New"/>
              </a:rPr>
              <a:t>state": "WA"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                     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>
                <a:latin typeface="Courier New"/>
                <a:cs typeface="Courier New"/>
              </a:rPr>
              <a:t>zip": "88042" }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        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>
                <a:latin typeface="Courier New"/>
                <a:cs typeface="Courier New"/>
              </a:rPr>
              <a:t>email": "</a:t>
            </a:r>
            <a:r>
              <a:rPr lang="en-US" dirty="0" err="1">
                <a:latin typeface="Courier New"/>
                <a:cs typeface="Courier New"/>
              </a:rPr>
              <a:t>jrichards@mail.greenriver.edu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</a:t>
            </a:r>
            <a:r>
              <a:rPr lang="en-US" dirty="0" smtClean="0">
                <a:latin typeface="Courier New"/>
                <a:cs typeface="Courier New"/>
              </a:rPr>
              <a:t>		   }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document.write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(student2.name.first + " " + student2.name.mi + " " + student2.name.last);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5600" y="5867400"/>
            <a:ext cx="3429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statements to print the rest of the student's information.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91400" y="5269468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CFFCC"/>
                </a:solidFill>
              </a:rPr>
              <a:t>ex6</a:t>
            </a:r>
            <a:r>
              <a:rPr lang="en-US" dirty="0">
                <a:solidFill>
                  <a:srgbClr val="CCFFCC"/>
                </a:solidFill>
              </a:rPr>
              <a:t>-10.html</a:t>
            </a:r>
          </a:p>
        </p:txBody>
      </p:sp>
    </p:spTree>
    <p:extLst>
      <p:ext uri="{BB962C8B-B14F-4D97-AF65-F5344CB8AC3E}">
        <p14:creationId xmlns:p14="http://schemas.microsoft.com/office/powerpoint/2010/main" val="3771162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 of objects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4678363"/>
          </a:xfrm>
        </p:spPr>
        <p:txBody>
          <a:bodyPr/>
          <a:lstStyle/>
          <a:p>
            <a:r>
              <a:rPr lang="en-US" dirty="0"/>
              <a:t>We can also define an array of objects</a:t>
            </a:r>
            <a:r>
              <a:rPr lang="en-US" dirty="0" smtClean="0"/>
              <a:t>. An array is represented with square brackets.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2069068"/>
            <a:ext cx="7848600" cy="45243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students = [{  "name": { "first": "Bob"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                    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>
                <a:latin typeface="Courier New"/>
                <a:cs typeface="Courier New"/>
              </a:rPr>
              <a:t>mi": "M."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                    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>
                <a:latin typeface="Courier New"/>
                <a:cs typeface="Courier New"/>
              </a:rPr>
              <a:t>last": "Dole" }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          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 err="1">
                <a:latin typeface="Courier New"/>
                <a:cs typeface="Courier New"/>
              </a:rPr>
              <a:t>sid</a:t>
            </a:r>
            <a:r>
              <a:rPr lang="en-US" dirty="0">
                <a:latin typeface="Courier New"/>
                <a:cs typeface="Courier New"/>
              </a:rPr>
              <a:t>": "111-22-3333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       </a:t>
            </a:r>
            <a:r>
              <a:rPr lang="en-US" dirty="0" smtClean="0">
                <a:latin typeface="Courier New"/>
                <a:cs typeface="Courier New"/>
              </a:rPr>
              <a:t>},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       </a:t>
            </a:r>
            <a:r>
              <a:rPr lang="en-US" dirty="0" smtClean="0">
                <a:latin typeface="Courier New"/>
                <a:cs typeface="Courier New"/>
              </a:rPr>
              <a:t>{  </a:t>
            </a:r>
            <a:r>
              <a:rPr lang="en-US" dirty="0">
                <a:latin typeface="Courier New"/>
                <a:cs typeface="Courier New"/>
              </a:rPr>
              <a:t>"name": { "first": "</a:t>
            </a:r>
            <a:r>
              <a:rPr lang="en-US" dirty="0" err="1">
                <a:latin typeface="Courier New"/>
                <a:cs typeface="Courier New"/>
              </a:rPr>
              <a:t>Condoleeza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				   "mi</a:t>
            </a:r>
            <a:r>
              <a:rPr lang="en-US" dirty="0">
                <a:latin typeface="Courier New"/>
                <a:cs typeface="Courier New"/>
              </a:rPr>
              <a:t>": "L."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                   </a:t>
            </a:r>
            <a:r>
              <a:rPr lang="en-US" dirty="0" smtClean="0">
                <a:latin typeface="Courier New"/>
                <a:cs typeface="Courier New"/>
              </a:rPr>
              <a:t> "</a:t>
            </a:r>
            <a:r>
              <a:rPr lang="en-US" dirty="0">
                <a:latin typeface="Courier New"/>
                <a:cs typeface="Courier New"/>
              </a:rPr>
              <a:t>last": "Rice" }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          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 err="1">
                <a:latin typeface="Courier New"/>
                <a:cs typeface="Courier New"/>
              </a:rPr>
              <a:t>sid</a:t>
            </a:r>
            <a:r>
              <a:rPr lang="en-US" dirty="0">
                <a:latin typeface="Courier New"/>
                <a:cs typeface="Courier New"/>
              </a:rPr>
              <a:t>": "333-44-5555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       </a:t>
            </a:r>
            <a:r>
              <a:rPr lang="en-US" dirty="0" smtClean="0">
                <a:latin typeface="Courier New"/>
                <a:cs typeface="Courier New"/>
              </a:rPr>
              <a:t>},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       </a:t>
            </a:r>
            <a:r>
              <a:rPr lang="en-US" dirty="0" smtClean="0">
                <a:latin typeface="Courier New"/>
                <a:cs typeface="Courier New"/>
              </a:rPr>
              <a:t>{  </a:t>
            </a:r>
            <a:r>
              <a:rPr lang="en-US" dirty="0">
                <a:latin typeface="Courier New"/>
                <a:cs typeface="Courier New"/>
              </a:rPr>
              <a:t>"name": { "first": "Barack"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				   "</a:t>
            </a:r>
            <a:r>
              <a:rPr lang="en-US" dirty="0">
                <a:latin typeface="Courier New"/>
                <a:cs typeface="Courier New"/>
              </a:rPr>
              <a:t>mi": "H."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                    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>
                <a:latin typeface="Courier New"/>
                <a:cs typeface="Courier New"/>
              </a:rPr>
              <a:t>last": "Obama" }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          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 err="1">
                <a:latin typeface="Courier New"/>
                <a:cs typeface="Courier New"/>
              </a:rPr>
              <a:t>sid</a:t>
            </a:r>
            <a:r>
              <a:rPr lang="en-US" dirty="0">
                <a:latin typeface="Courier New"/>
                <a:cs typeface="Courier New"/>
              </a:rPr>
              <a:t>": "444-55-6666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       </a:t>
            </a:r>
            <a:r>
              <a:rPr lang="en-US" dirty="0" smtClean="0">
                <a:latin typeface="Courier New"/>
                <a:cs typeface="Courier New"/>
              </a:rPr>
              <a:t>}</a:t>
            </a:r>
            <a:r>
              <a:rPr lang="en-US" dirty="0">
                <a:latin typeface="Courier New"/>
                <a:cs typeface="Courier New"/>
              </a:rPr>
              <a:t>]</a:t>
            </a:r>
            <a:r>
              <a:rPr lang="en-US" dirty="0" smtClean="0">
                <a:latin typeface="Courier New"/>
                <a:cs typeface="Courier New"/>
              </a:rPr>
              <a:t>;}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34200" y="6172200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CFFCC"/>
                </a:solidFill>
              </a:rPr>
              <a:t>ex6</a:t>
            </a:r>
            <a:r>
              <a:rPr lang="en-US" dirty="0">
                <a:solidFill>
                  <a:srgbClr val="CCFFCC"/>
                </a:solidFill>
              </a:rPr>
              <a:t>-10.html</a:t>
            </a:r>
          </a:p>
        </p:txBody>
      </p:sp>
    </p:spTree>
    <p:extLst>
      <p:ext uri="{BB962C8B-B14F-4D97-AF65-F5344CB8AC3E}">
        <p14:creationId xmlns:p14="http://schemas.microsoft.com/office/powerpoint/2010/main" val="2224812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traversing the array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4678363"/>
          </a:xfrm>
        </p:spPr>
        <p:txBody>
          <a:bodyPr/>
          <a:lstStyle/>
          <a:p>
            <a:r>
              <a:rPr lang="en-US" dirty="0" smtClean="0"/>
              <a:t>Now we can iterate through the array…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1905000"/>
            <a:ext cx="8247743" cy="480131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students = [{  "name": { "first": "Bob"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                    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>
                <a:latin typeface="Courier New"/>
                <a:cs typeface="Courier New"/>
              </a:rPr>
              <a:t>mi": "M."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                    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>
                <a:latin typeface="Courier New"/>
                <a:cs typeface="Courier New"/>
              </a:rPr>
              <a:t>last": "Dole" }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          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 err="1">
                <a:latin typeface="Courier New"/>
                <a:cs typeface="Courier New"/>
              </a:rPr>
              <a:t>sid</a:t>
            </a:r>
            <a:r>
              <a:rPr lang="en-US" dirty="0">
                <a:latin typeface="Courier New"/>
                <a:cs typeface="Courier New"/>
              </a:rPr>
              <a:t>": "111-22-3333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       </a:t>
            </a:r>
            <a:r>
              <a:rPr lang="en-US" dirty="0" smtClean="0">
                <a:latin typeface="Courier New"/>
                <a:cs typeface="Courier New"/>
              </a:rPr>
              <a:t>},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       </a:t>
            </a:r>
            <a:r>
              <a:rPr lang="en-US" dirty="0" smtClean="0">
                <a:latin typeface="Courier New"/>
                <a:cs typeface="Courier New"/>
              </a:rPr>
              <a:t>…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       </a:t>
            </a:r>
            <a:r>
              <a:rPr lang="en-US" dirty="0" smtClean="0">
                <a:latin typeface="Courier New"/>
                <a:cs typeface="Courier New"/>
              </a:rPr>
              <a:t>{  </a:t>
            </a:r>
            <a:r>
              <a:rPr lang="en-US" dirty="0">
                <a:latin typeface="Courier New"/>
                <a:cs typeface="Courier New"/>
              </a:rPr>
              <a:t>"name": { "first": "Barack"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				   "</a:t>
            </a:r>
            <a:r>
              <a:rPr lang="en-US" dirty="0">
                <a:latin typeface="Courier New"/>
                <a:cs typeface="Courier New"/>
              </a:rPr>
              <a:t>mi": "H."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                    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>
                <a:latin typeface="Courier New"/>
                <a:cs typeface="Courier New"/>
              </a:rPr>
              <a:t>last": "Obama" }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          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 err="1">
                <a:latin typeface="Courier New"/>
                <a:cs typeface="Courier New"/>
              </a:rPr>
              <a:t>sid</a:t>
            </a:r>
            <a:r>
              <a:rPr lang="en-US" dirty="0">
                <a:latin typeface="Courier New"/>
                <a:cs typeface="Courier New"/>
              </a:rPr>
              <a:t>": "444-55-6666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       </a:t>
            </a:r>
            <a:r>
              <a:rPr lang="en-US" dirty="0" smtClean="0">
                <a:latin typeface="Courier New"/>
                <a:cs typeface="Courier New"/>
              </a:rPr>
              <a:t>}</a:t>
            </a:r>
            <a:r>
              <a:rPr lang="en-US" dirty="0">
                <a:latin typeface="Courier New"/>
                <a:cs typeface="Courier New"/>
              </a:rPr>
              <a:t>];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for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in students) </a:t>
            </a:r>
            <a:r>
              <a:rPr lang="en-US" dirty="0" smtClean="0">
                <a:latin typeface="Courier New"/>
                <a:cs typeface="Courier New"/>
              </a:rPr>
              <a:t>{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document.write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(students[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].</a:t>
            </a:r>
            <a:r>
              <a:rPr lang="en-US" dirty="0" err="1">
                <a:latin typeface="Courier New"/>
                <a:cs typeface="Courier New"/>
              </a:rPr>
              <a:t>name.first</a:t>
            </a:r>
            <a:r>
              <a:rPr lang="en-US" dirty="0">
                <a:latin typeface="Courier New"/>
                <a:cs typeface="Courier New"/>
              </a:rPr>
              <a:t> + " " </a:t>
            </a:r>
            <a:r>
              <a:rPr lang="en-US" dirty="0" smtClean="0">
                <a:latin typeface="Courier New"/>
                <a:cs typeface="Courier New"/>
              </a:rPr>
              <a:t>+ </a:t>
            </a:r>
          </a:p>
          <a:p>
            <a:r>
              <a:rPr lang="en-US" dirty="0" smtClean="0">
                <a:latin typeface="Courier New"/>
                <a:cs typeface="Courier New"/>
              </a:rPr>
              <a:t>   students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].</a:t>
            </a:r>
            <a:r>
              <a:rPr lang="en-US" dirty="0" err="1">
                <a:latin typeface="Courier New"/>
                <a:cs typeface="Courier New"/>
              </a:rPr>
              <a:t>name.mi</a:t>
            </a:r>
            <a:r>
              <a:rPr lang="en-US" dirty="0">
                <a:latin typeface="Courier New"/>
                <a:cs typeface="Courier New"/>
              </a:rPr>
              <a:t> + students[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].</a:t>
            </a:r>
            <a:r>
              <a:rPr lang="en-US" dirty="0" err="1">
                <a:latin typeface="Courier New"/>
                <a:cs typeface="Courier New"/>
              </a:rPr>
              <a:t>name.last</a:t>
            </a:r>
            <a:r>
              <a:rPr lang="en-US" dirty="0">
                <a:latin typeface="Courier New"/>
                <a:cs typeface="Courier New"/>
              </a:rPr>
              <a:t> + "&lt;</a:t>
            </a:r>
            <a:r>
              <a:rPr lang="en-US" dirty="0" err="1">
                <a:latin typeface="Courier New"/>
                <a:cs typeface="Courier New"/>
              </a:rPr>
              <a:t>br</a:t>
            </a:r>
            <a:r>
              <a:rPr lang="en-US" dirty="0">
                <a:latin typeface="Courier New"/>
                <a:cs typeface="Courier New"/>
              </a:rPr>
              <a:t>&gt;")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1400" y="6336268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CFFCC"/>
                </a:solidFill>
              </a:rPr>
              <a:t>ex6</a:t>
            </a:r>
            <a:r>
              <a:rPr lang="en-US" dirty="0">
                <a:solidFill>
                  <a:srgbClr val="CCFFCC"/>
                </a:solidFill>
              </a:rPr>
              <a:t>-10.html</a:t>
            </a:r>
          </a:p>
        </p:txBody>
      </p:sp>
    </p:spTree>
    <p:extLst>
      <p:ext uri="{BB962C8B-B14F-4D97-AF65-F5344CB8AC3E}">
        <p14:creationId xmlns:p14="http://schemas.microsoft.com/office/powerpoint/2010/main" val="1508576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array of users using JSON. Here's an sample user: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Iterate through the list of users and print</a:t>
            </a:r>
            <a:br>
              <a:rPr lang="en-US" dirty="0" smtClean="0"/>
            </a:br>
            <a:r>
              <a:rPr lang="en-US" dirty="0" smtClean="0"/>
              <a:t>the name and joined date for each 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1981200"/>
            <a:ext cx="5867400" cy="258532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err="1">
                <a:latin typeface="Courier New"/>
                <a:cs typeface="Courier New"/>
              </a:rPr>
              <a:t>firstName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: "</a:t>
            </a:r>
            <a:r>
              <a:rPr lang="en-US" dirty="0">
                <a:latin typeface="Courier New"/>
                <a:cs typeface="Courier New"/>
              </a:rPr>
              <a:t>Ray",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err="1">
                <a:latin typeface="Courier New"/>
                <a:cs typeface="Courier New"/>
              </a:rPr>
              <a:t>lastName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: "</a:t>
            </a:r>
            <a:r>
              <a:rPr lang="en-US" dirty="0">
                <a:latin typeface="Courier New"/>
                <a:cs typeface="Courier New"/>
              </a:rPr>
              <a:t>Villalobos",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en-US" dirty="0">
                <a:latin typeface="Courier New"/>
                <a:cs typeface="Courier New"/>
              </a:rPr>
              <a:t>"joined": {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</a:t>
            </a:r>
            <a:r>
              <a:rPr lang="en-US" dirty="0">
                <a:latin typeface="Courier New"/>
                <a:cs typeface="Courier New"/>
              </a:rPr>
              <a:t>"month"</a:t>
            </a:r>
            <a:r>
              <a:rPr lang="en-US" dirty="0" smtClean="0">
                <a:latin typeface="Courier New"/>
                <a:cs typeface="Courier New"/>
              </a:rPr>
              <a:t>: "</a:t>
            </a:r>
            <a:r>
              <a:rPr lang="en-US" dirty="0">
                <a:latin typeface="Courier New"/>
                <a:cs typeface="Courier New"/>
              </a:rPr>
              <a:t>January",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</a:t>
            </a:r>
            <a:r>
              <a:rPr lang="en-US" dirty="0">
                <a:latin typeface="Courier New"/>
                <a:cs typeface="Courier New"/>
              </a:rPr>
              <a:t>"day"</a:t>
            </a:r>
            <a:r>
              <a:rPr lang="en-US" dirty="0" smtClean="0">
                <a:latin typeface="Courier New"/>
                <a:cs typeface="Courier New"/>
              </a:rPr>
              <a:t>: 12</a:t>
            </a:r>
            <a:r>
              <a:rPr lang="en-US" dirty="0">
                <a:latin typeface="Courier New"/>
                <a:cs typeface="Courier New"/>
              </a:rPr>
              <a:t>,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         </a:t>
            </a:r>
            <a:r>
              <a:rPr lang="en-US" dirty="0">
                <a:latin typeface="Courier New"/>
                <a:cs typeface="Courier New"/>
              </a:rPr>
              <a:t>"year"</a:t>
            </a:r>
            <a:r>
              <a:rPr lang="en-US" dirty="0" smtClean="0">
                <a:latin typeface="Courier New"/>
                <a:cs typeface="Courier New"/>
              </a:rPr>
              <a:t>: 2012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}</a:t>
            </a:r>
          </a:p>
          <a:p>
            <a:r>
              <a:rPr lang="en-US" dirty="0" smtClean="0">
                <a:latin typeface="Courier New"/>
                <a:cs typeface="Courier New"/>
              </a:rPr>
              <a:t>   }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4940300"/>
            <a:ext cx="2476500" cy="14605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6019800" y="4114800"/>
            <a:ext cx="137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CFFCC"/>
                </a:solidFill>
              </a:rPr>
              <a:t>ex6</a:t>
            </a:r>
            <a:r>
              <a:rPr lang="en-US" dirty="0">
                <a:solidFill>
                  <a:srgbClr val="CCFFCC"/>
                </a:solidFill>
              </a:rPr>
              <a:t>-11.html</a:t>
            </a:r>
          </a:p>
        </p:txBody>
      </p:sp>
    </p:spTree>
    <p:extLst>
      <p:ext uri="{BB962C8B-B14F-4D97-AF65-F5344CB8AC3E}">
        <p14:creationId xmlns:p14="http://schemas.microsoft.com/office/powerpoint/2010/main" val="3030869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element by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id</a:t>
            </a:r>
            <a:r>
              <a:rPr lang="en-US" dirty="0" smtClean="0"/>
              <a:t> is a property of an HTML object</a:t>
            </a:r>
          </a:p>
          <a:p>
            <a:r>
              <a:rPr lang="en-US" dirty="0" smtClean="0"/>
              <a:t>The id attribute of any element on the page is </a:t>
            </a:r>
            <a:r>
              <a:rPr lang="en-US" i="1" dirty="0" smtClean="0"/>
              <a:t>unique, </a:t>
            </a:r>
            <a:r>
              <a:rPr lang="en-US" dirty="0" smtClean="0"/>
              <a:t>and so can be used to retrieve a specific object from the page:</a:t>
            </a:r>
          </a:p>
          <a:p>
            <a:r>
              <a:rPr lang="en-US" i="1" dirty="0" smtClean="0"/>
              <a:t>	</a:t>
            </a:r>
            <a:r>
              <a:rPr lang="en-US" i="1" dirty="0" err="1" smtClean="0"/>
              <a:t>getElementById</a:t>
            </a:r>
            <a:r>
              <a:rPr lang="en-US" i="1" dirty="0" smtClean="0"/>
              <a:t>('</a:t>
            </a:r>
            <a:r>
              <a:rPr lang="en-US" i="1" dirty="0" err="1" smtClean="0"/>
              <a:t>elementName</a:t>
            </a:r>
            <a:r>
              <a:rPr lang="en-US" i="1" dirty="0" smtClean="0"/>
              <a:t>')</a:t>
            </a:r>
          </a:p>
          <a:p>
            <a:endParaRPr lang="en-US" dirty="0" smtClean="0"/>
          </a:p>
          <a:p>
            <a:r>
              <a:rPr lang="en-US" dirty="0" smtClean="0"/>
              <a:t>HTML:</a:t>
            </a:r>
            <a:endParaRPr lang="en-US" dirty="0"/>
          </a:p>
          <a:p>
            <a:pPr marL="274320" lvl="1" indent="0">
              <a:buNone/>
            </a:pPr>
            <a:r>
              <a:rPr lang="en-US" dirty="0">
                <a:latin typeface="Courier New"/>
                <a:cs typeface="Courier New"/>
              </a:rPr>
              <a:t>&lt;button id='</a:t>
            </a:r>
            <a:r>
              <a:rPr lang="en-US" b="1" dirty="0" err="1">
                <a:latin typeface="Courier New"/>
                <a:cs typeface="Courier New"/>
              </a:rPr>
              <a:t>btnClick</a:t>
            </a:r>
            <a:r>
              <a:rPr lang="en-US" dirty="0">
                <a:latin typeface="Courier New"/>
                <a:cs typeface="Courier New"/>
              </a:rPr>
              <a:t>'&gt;Click Me&lt;/button&gt;</a:t>
            </a:r>
          </a:p>
          <a:p>
            <a:endParaRPr lang="en-US" dirty="0" smtClean="0"/>
          </a:p>
          <a:p>
            <a:r>
              <a:rPr lang="en-US" dirty="0" smtClean="0"/>
              <a:t>JavaScript:</a:t>
            </a:r>
          </a:p>
          <a:p>
            <a:pPr marL="27432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document.getElementById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b="1" dirty="0" err="1">
                <a:latin typeface="Courier New"/>
                <a:cs typeface="Courier New"/>
              </a:rPr>
              <a:t>btnClick</a:t>
            </a:r>
            <a:r>
              <a:rPr lang="en-US" dirty="0">
                <a:latin typeface="Courier New"/>
                <a:cs typeface="Courier New"/>
              </a:rPr>
              <a:t>')</a:t>
            </a:r>
          </a:p>
          <a:p>
            <a:r>
              <a:rPr lang="en-US" sz="1800" b="0" i="1" dirty="0" smtClean="0">
                <a:sym typeface="Wingdings" panose="05000000000000000000" pitchFamily="2" charset="2"/>
              </a:rPr>
              <a:t> This gets the element, which might then be assigned to a variable</a:t>
            </a:r>
            <a:endParaRPr lang="en-US" sz="1800" b="0" i="1" dirty="0"/>
          </a:p>
        </p:txBody>
      </p:sp>
      <p:sp>
        <p:nvSpPr>
          <p:cNvPr id="8" name="Rectangle 7"/>
          <p:cNvSpPr/>
          <p:nvPr/>
        </p:nvSpPr>
        <p:spPr>
          <a:xfrm>
            <a:off x="6400800" y="4419600"/>
            <a:ext cx="1981200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We could also use a variable here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5638800" y="4881265"/>
            <a:ext cx="762000" cy="37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81800" y="2667000"/>
            <a:ext cx="1676400" cy="12003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DON'T use the same id for more than one object!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014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96200" cy="1218882"/>
          </a:xfrm>
        </p:spPr>
        <p:txBody>
          <a:bodyPr>
            <a:normAutofit/>
          </a:bodyPr>
          <a:lstStyle/>
          <a:p>
            <a:r>
              <a:rPr lang="en-US" dirty="0" smtClean="0"/>
              <a:t>reading </a:t>
            </a:r>
            <a:r>
              <a:rPr lang="en-US" dirty="0" err="1" smtClean="0"/>
              <a:t>json</a:t>
            </a:r>
            <a:r>
              <a:rPr lang="en-US" dirty="0" smtClean="0"/>
              <a:t> data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2590800" cy="4678363"/>
          </a:xfrm>
        </p:spPr>
        <p:txBody>
          <a:bodyPr/>
          <a:lstStyle/>
          <a:p>
            <a:r>
              <a:rPr lang="en-US" dirty="0" smtClean="0"/>
              <a:t>Create the data file:</a:t>
            </a:r>
            <a:br>
              <a:rPr lang="en-US" dirty="0" smtClean="0"/>
            </a:br>
            <a:r>
              <a:rPr lang="en-US" dirty="0" err="1" smtClean="0"/>
              <a:t>users.json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Remember, square brackets represent an </a:t>
            </a:r>
            <a:r>
              <a:rPr lang="en-US" i="1" dirty="0" smtClean="0"/>
              <a:t>array, </a:t>
            </a:r>
            <a:r>
              <a:rPr lang="en-US" dirty="0" smtClean="0"/>
              <a:t>while curly braces represent an </a:t>
            </a:r>
            <a:r>
              <a:rPr lang="en-US" i="1" dirty="0" smtClean="0"/>
              <a:t>object.</a:t>
            </a:r>
          </a:p>
          <a:p>
            <a:pPr algn="ctr"/>
            <a:r>
              <a:rPr lang="en-US" dirty="0" smtClean="0"/>
              <a:t>[ array ]</a:t>
            </a:r>
          </a:p>
          <a:p>
            <a:pPr algn="ctr"/>
            <a:r>
              <a:rPr lang="en-US" dirty="0" smtClean="0"/>
              <a:t>{ object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990600"/>
            <a:ext cx="4724400" cy="563231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[</a:t>
            </a:r>
          </a:p>
          <a:p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r>
              <a:rPr lang="en-US" dirty="0">
                <a:latin typeface="Courier New"/>
                <a:cs typeface="Courier New"/>
              </a:rPr>
              <a:t>        "</a:t>
            </a:r>
            <a:r>
              <a:rPr lang="en-US" dirty="0" err="1">
                <a:latin typeface="Courier New"/>
                <a:cs typeface="Courier New"/>
              </a:rPr>
              <a:t>firstName</a:t>
            </a:r>
            <a:r>
              <a:rPr lang="en-US" dirty="0">
                <a:latin typeface="Courier New"/>
                <a:cs typeface="Courier New"/>
              </a:rPr>
              <a:t>":"Ray",</a:t>
            </a:r>
          </a:p>
          <a:p>
            <a:r>
              <a:rPr lang="en-US" dirty="0">
                <a:latin typeface="Courier New"/>
                <a:cs typeface="Courier New"/>
              </a:rPr>
              <a:t>        "</a:t>
            </a:r>
            <a:r>
              <a:rPr lang="en-US" dirty="0" err="1">
                <a:latin typeface="Courier New"/>
                <a:cs typeface="Courier New"/>
              </a:rPr>
              <a:t>lastName</a:t>
            </a:r>
            <a:r>
              <a:rPr lang="en-US" dirty="0">
                <a:latin typeface="Courier New"/>
                <a:cs typeface="Courier New"/>
              </a:rPr>
              <a:t>":"Villalobos",</a:t>
            </a:r>
          </a:p>
          <a:p>
            <a:r>
              <a:rPr lang="en-US" dirty="0">
                <a:latin typeface="Courier New"/>
                <a:cs typeface="Courier New"/>
              </a:rPr>
              <a:t>        "joined": {</a:t>
            </a:r>
          </a:p>
          <a:p>
            <a:r>
              <a:rPr lang="en-US" dirty="0">
                <a:latin typeface="Courier New"/>
                <a:cs typeface="Courier New"/>
              </a:rPr>
              <a:t>            "</a:t>
            </a:r>
            <a:r>
              <a:rPr lang="en-US" dirty="0" err="1">
                <a:latin typeface="Courier New"/>
                <a:cs typeface="Courier New"/>
              </a:rPr>
              <a:t>month":"January</a:t>
            </a:r>
            <a:r>
              <a:rPr lang="en-US" dirty="0">
                <a:latin typeface="Courier New"/>
                <a:cs typeface="Courier New"/>
              </a:rPr>
              <a:t>",</a:t>
            </a:r>
          </a:p>
          <a:p>
            <a:r>
              <a:rPr lang="en-US" dirty="0">
                <a:latin typeface="Courier New"/>
                <a:cs typeface="Courier New"/>
              </a:rPr>
              <a:t>            "day":12,</a:t>
            </a:r>
          </a:p>
          <a:p>
            <a:r>
              <a:rPr lang="en-US" dirty="0">
                <a:latin typeface="Courier New"/>
                <a:cs typeface="Courier New"/>
              </a:rPr>
              <a:t>            "year":2012</a:t>
            </a:r>
          </a:p>
          <a:p>
            <a:r>
              <a:rPr lang="en-US" dirty="0">
                <a:latin typeface="Courier New"/>
                <a:cs typeface="Courier New"/>
              </a:rPr>
              <a:t>        }</a:t>
            </a:r>
          </a:p>
          <a:p>
            <a:r>
              <a:rPr lang="en-US" dirty="0">
                <a:latin typeface="Courier New"/>
                <a:cs typeface="Courier New"/>
              </a:rPr>
              <a:t>    },</a:t>
            </a:r>
          </a:p>
          <a:p>
            <a:r>
              <a:rPr lang="en-US" dirty="0">
                <a:latin typeface="Courier New"/>
                <a:cs typeface="Courier New"/>
              </a:rPr>
              <a:t>    {</a:t>
            </a:r>
          </a:p>
          <a:p>
            <a:r>
              <a:rPr lang="en-US" dirty="0">
                <a:latin typeface="Courier New"/>
                <a:cs typeface="Courier New"/>
              </a:rPr>
              <a:t>        "</a:t>
            </a:r>
            <a:r>
              <a:rPr lang="en-US" dirty="0" err="1">
                <a:latin typeface="Courier New"/>
                <a:cs typeface="Courier New"/>
              </a:rPr>
              <a:t>firstName</a:t>
            </a:r>
            <a:r>
              <a:rPr lang="en-US" dirty="0">
                <a:latin typeface="Courier New"/>
                <a:cs typeface="Courier New"/>
              </a:rPr>
              <a:t>":"John",</a:t>
            </a:r>
          </a:p>
          <a:p>
            <a:r>
              <a:rPr lang="en-US" dirty="0">
                <a:latin typeface="Courier New"/>
                <a:cs typeface="Courier New"/>
              </a:rPr>
              <a:t>        "</a:t>
            </a:r>
            <a:r>
              <a:rPr lang="en-US" dirty="0" err="1">
                <a:latin typeface="Courier New"/>
                <a:cs typeface="Courier New"/>
              </a:rPr>
              <a:t>lastName</a:t>
            </a:r>
            <a:r>
              <a:rPr lang="en-US" dirty="0">
                <a:latin typeface="Courier New"/>
                <a:cs typeface="Courier New"/>
              </a:rPr>
              <a:t>":"Jones",</a:t>
            </a:r>
          </a:p>
          <a:p>
            <a:r>
              <a:rPr lang="en-US" dirty="0">
                <a:latin typeface="Courier New"/>
                <a:cs typeface="Courier New"/>
              </a:rPr>
              <a:t>        "joined": {</a:t>
            </a:r>
          </a:p>
          <a:p>
            <a:r>
              <a:rPr lang="en-US" dirty="0">
                <a:latin typeface="Courier New"/>
                <a:cs typeface="Courier New"/>
              </a:rPr>
              <a:t>            "</a:t>
            </a:r>
            <a:r>
              <a:rPr lang="en-US" dirty="0" err="1">
                <a:latin typeface="Courier New"/>
                <a:cs typeface="Courier New"/>
              </a:rPr>
              <a:t>month":"April</a:t>
            </a:r>
            <a:r>
              <a:rPr lang="en-US" dirty="0">
                <a:latin typeface="Courier New"/>
                <a:cs typeface="Courier New"/>
              </a:rPr>
              <a:t>",</a:t>
            </a:r>
          </a:p>
          <a:p>
            <a:r>
              <a:rPr lang="en-US" dirty="0">
                <a:latin typeface="Courier New"/>
                <a:cs typeface="Courier New"/>
              </a:rPr>
              <a:t>            "day":28,</a:t>
            </a:r>
          </a:p>
          <a:p>
            <a:r>
              <a:rPr lang="en-US" dirty="0">
                <a:latin typeface="Courier New"/>
                <a:cs typeface="Courier New"/>
              </a:rPr>
              <a:t>            "year":2010</a:t>
            </a:r>
          </a:p>
          <a:p>
            <a:r>
              <a:rPr lang="en-US" dirty="0">
                <a:latin typeface="Courier New"/>
                <a:cs typeface="Courier New"/>
              </a:rPr>
              <a:t>        }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smtClean="0">
                <a:latin typeface="Courier New"/>
                <a:cs typeface="Courier New"/>
              </a:rPr>
              <a:t>}        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6629400" y="6172200"/>
            <a:ext cx="144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CCFFCC"/>
                </a:solidFill>
              </a:rPr>
              <a:t>users.json</a:t>
            </a:r>
            <a:endParaRPr lang="en-US" dirty="0">
              <a:solidFill>
                <a:srgbClr val="CC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30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foreach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JavaScript </a:t>
            </a:r>
            <a:r>
              <a:rPr lang="en-US" dirty="0" err="1" smtClean="0"/>
              <a:t>foreach</a:t>
            </a:r>
            <a:r>
              <a:rPr lang="en-US" dirty="0" smtClean="0"/>
              <a:t>() method calls a function for each element in an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485072"/>
            <a:ext cx="7772400" cy="14773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names = ["Bach", "Brahms", "Schubert", "Mozart"];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names.forEach</a:t>
            </a:r>
            <a:r>
              <a:rPr lang="en-US" dirty="0">
                <a:latin typeface="Courier New"/>
                <a:cs typeface="Courier New"/>
              </a:rPr>
              <a:t>(function (name) {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>
                <a:latin typeface="Courier New"/>
                <a:cs typeface="Courier New"/>
              </a:rPr>
              <a:t>document.write</a:t>
            </a:r>
            <a:r>
              <a:rPr lang="en-US" dirty="0">
                <a:latin typeface="Courier New"/>
                <a:cs typeface="Courier New"/>
              </a:rPr>
              <a:t>(name + "&lt;</a:t>
            </a:r>
            <a:r>
              <a:rPr lang="en-US" dirty="0" err="1">
                <a:latin typeface="Courier New"/>
                <a:cs typeface="Courier New"/>
              </a:rPr>
              <a:t>br</a:t>
            </a:r>
            <a:r>
              <a:rPr lang="en-US" dirty="0">
                <a:latin typeface="Courier New"/>
                <a:cs typeface="Courier New"/>
              </a:rPr>
              <a:t>&gt;");</a:t>
            </a:r>
          </a:p>
          <a:p>
            <a:r>
              <a:rPr lang="en-US" dirty="0">
                <a:latin typeface="Courier New"/>
                <a:cs typeface="Courier New"/>
              </a:rPr>
              <a:t>})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53200" y="3733800"/>
            <a:ext cx="1108559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Bach</a:t>
            </a:r>
          </a:p>
          <a:p>
            <a:r>
              <a:rPr lang="en-US" dirty="0" smtClean="0"/>
              <a:t>Brahms</a:t>
            </a:r>
          </a:p>
          <a:p>
            <a:r>
              <a:rPr lang="en-US" dirty="0" smtClean="0"/>
              <a:t>Schubert</a:t>
            </a:r>
          </a:p>
          <a:p>
            <a:r>
              <a:rPr lang="en-US" dirty="0" smtClean="0"/>
              <a:t>Mozart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9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918"/>
            <a:ext cx="7696200" cy="1218882"/>
          </a:xfrm>
        </p:spPr>
        <p:txBody>
          <a:bodyPr>
            <a:normAutofit/>
          </a:bodyPr>
          <a:lstStyle/>
          <a:p>
            <a:r>
              <a:rPr lang="en-US" dirty="0" smtClean="0"/>
              <a:t>reading </a:t>
            </a:r>
            <a:r>
              <a:rPr lang="en-US" dirty="0" err="1" smtClean="0"/>
              <a:t>json</a:t>
            </a:r>
            <a:r>
              <a:rPr lang="en-US" dirty="0" smtClean="0"/>
              <a:t> data from </a:t>
            </a:r>
            <a:br>
              <a:rPr lang="en-US" dirty="0" smtClean="0"/>
            </a:br>
            <a:r>
              <a:rPr lang="en-US" dirty="0" smtClean="0"/>
              <a:t>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0" y="1600200"/>
            <a:ext cx="2286000" cy="1524000"/>
          </a:xfrm>
        </p:spPr>
        <p:txBody>
          <a:bodyPr/>
          <a:lstStyle/>
          <a:p>
            <a:r>
              <a:rPr lang="en-US" dirty="0" smtClean="0"/>
              <a:t>Create the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057400"/>
            <a:ext cx="8077200" cy="397031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 &lt;script </a:t>
            </a:r>
            <a:r>
              <a:rPr lang="en-US" dirty="0" err="1">
                <a:latin typeface="Courier New"/>
                <a:cs typeface="Courier New"/>
              </a:rPr>
              <a:t>src</a:t>
            </a:r>
            <a:r>
              <a:rPr lang="en-US" dirty="0">
                <a:latin typeface="Courier New"/>
                <a:cs typeface="Courier New"/>
              </a:rPr>
              <a:t>="https://</a:t>
            </a:r>
            <a:r>
              <a:rPr lang="en-US" dirty="0" err="1">
                <a:latin typeface="Courier New"/>
                <a:cs typeface="Courier New"/>
              </a:rPr>
              <a:t>ajax.googleapis.com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ajax</a:t>
            </a:r>
            <a:r>
              <a:rPr lang="en-US" dirty="0">
                <a:latin typeface="Courier New"/>
                <a:cs typeface="Courier New"/>
              </a:rPr>
              <a:t>/libs</a:t>
            </a:r>
            <a:r>
              <a:rPr lang="en-US" dirty="0" smtClean="0">
                <a:latin typeface="Courier New"/>
                <a:cs typeface="Courier New"/>
              </a:rPr>
              <a:t>/	</a:t>
            </a:r>
            <a:r>
              <a:rPr lang="en-US" dirty="0" err="1" smtClean="0">
                <a:latin typeface="Courier New"/>
                <a:cs typeface="Courier New"/>
              </a:rPr>
              <a:t>jquery</a:t>
            </a:r>
            <a:r>
              <a:rPr lang="en-US" dirty="0">
                <a:latin typeface="Courier New"/>
                <a:cs typeface="Courier New"/>
              </a:rPr>
              <a:t>/1.11.1/</a:t>
            </a:r>
            <a:r>
              <a:rPr lang="en-US" dirty="0" err="1">
                <a:latin typeface="Courier New"/>
                <a:cs typeface="Courier New"/>
              </a:rPr>
              <a:t>jquery.min.js</a:t>
            </a:r>
            <a:r>
              <a:rPr lang="en-US" dirty="0">
                <a:latin typeface="Courier New"/>
                <a:cs typeface="Courier New"/>
              </a:rPr>
              <a:t>"&gt;&lt;/script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&lt;script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$.</a:t>
            </a:r>
            <a:r>
              <a:rPr lang="en-US" dirty="0" err="1">
                <a:latin typeface="Courier New"/>
                <a:cs typeface="Courier New"/>
              </a:rPr>
              <a:t>getJSON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users.json</a:t>
            </a:r>
            <a:r>
              <a:rPr lang="en-US" dirty="0">
                <a:latin typeface="Courier New"/>
                <a:cs typeface="Courier New"/>
              </a:rPr>
              <a:t>", function (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users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 smtClean="0">
                <a:latin typeface="Courier New"/>
                <a:cs typeface="Courier New"/>
              </a:rPr>
              <a:t>{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FFF0CC"/>
                </a:solidFill>
                <a:latin typeface="Courier New"/>
                <a:cs typeface="Courier New"/>
              </a:rPr>
              <a:t>users</a:t>
            </a:r>
            <a:r>
              <a:rPr lang="en-US" dirty="0" err="1">
                <a:latin typeface="Courier New"/>
                <a:cs typeface="Courier New"/>
              </a:rPr>
              <a:t>.forEach</a:t>
            </a:r>
            <a:r>
              <a:rPr lang="en-US" dirty="0">
                <a:latin typeface="Courier New"/>
                <a:cs typeface="Courier New"/>
              </a:rPr>
              <a:t>(function (user) </a:t>
            </a:r>
            <a:r>
              <a:rPr lang="en-US" dirty="0" smtClean="0">
                <a:latin typeface="Courier New"/>
                <a:cs typeface="Courier New"/>
              </a:rPr>
              <a:t>{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</a:t>
            </a:r>
            <a:r>
              <a:rPr lang="en-US" dirty="0" err="1">
                <a:latin typeface="Courier New"/>
                <a:cs typeface="Courier New"/>
              </a:rPr>
              <a:t>document.write</a:t>
            </a:r>
            <a:r>
              <a:rPr lang="en-US" dirty="0">
                <a:latin typeface="Courier New"/>
                <a:cs typeface="Courier New"/>
              </a:rPr>
              <a:t> ("Name: " + </a:t>
            </a:r>
            <a:r>
              <a:rPr lang="en-US" dirty="0" err="1">
                <a:latin typeface="Courier New"/>
                <a:cs typeface="Courier New"/>
              </a:rPr>
              <a:t>user.firstName</a:t>
            </a:r>
            <a:r>
              <a:rPr lang="en-US" dirty="0">
                <a:latin typeface="Courier New"/>
                <a:cs typeface="Courier New"/>
              </a:rPr>
              <a:t> + " " </a:t>
            </a:r>
            <a:r>
              <a:rPr lang="en-US" dirty="0" smtClean="0">
                <a:latin typeface="Courier New"/>
                <a:cs typeface="Courier New"/>
              </a:rPr>
              <a:t>		+ </a:t>
            </a:r>
            <a:r>
              <a:rPr lang="en-US" dirty="0" err="1">
                <a:latin typeface="Courier New"/>
                <a:cs typeface="Courier New"/>
              </a:rPr>
              <a:t>user.lastName</a:t>
            </a:r>
            <a:r>
              <a:rPr lang="en-US" dirty="0">
                <a:latin typeface="Courier New"/>
                <a:cs typeface="Courier New"/>
              </a:rPr>
              <a:t> + "&lt;</a:t>
            </a:r>
            <a:r>
              <a:rPr lang="en-US" dirty="0" err="1">
                <a:latin typeface="Courier New"/>
                <a:cs typeface="Courier New"/>
              </a:rPr>
              <a:t>br</a:t>
            </a:r>
            <a:r>
              <a:rPr lang="en-US" dirty="0">
                <a:latin typeface="Courier New"/>
                <a:cs typeface="Courier New"/>
              </a:rPr>
              <a:t>&gt;")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</a:t>
            </a:r>
            <a:r>
              <a:rPr lang="en-US" dirty="0" err="1">
                <a:latin typeface="Courier New"/>
                <a:cs typeface="Courier New"/>
              </a:rPr>
              <a:t>document.write</a:t>
            </a:r>
            <a:r>
              <a:rPr lang="en-US" dirty="0">
                <a:latin typeface="Courier New"/>
                <a:cs typeface="Courier New"/>
              </a:rPr>
              <a:t> ("Joined: " + </a:t>
            </a:r>
            <a:r>
              <a:rPr lang="en-US" dirty="0" err="1">
                <a:latin typeface="Courier New"/>
                <a:cs typeface="Courier New"/>
              </a:rPr>
              <a:t>user.joined.month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+ </a:t>
            </a:r>
            <a:r>
              <a:rPr lang="en-US" dirty="0">
                <a:latin typeface="Courier New"/>
                <a:cs typeface="Courier New"/>
              </a:rPr>
              <a:t>" " + </a:t>
            </a:r>
            <a:r>
              <a:rPr lang="en-US" dirty="0" err="1">
                <a:latin typeface="Courier New"/>
                <a:cs typeface="Courier New"/>
              </a:rPr>
              <a:t>user.joined.day</a:t>
            </a:r>
            <a:r>
              <a:rPr lang="en-US" dirty="0">
                <a:latin typeface="Courier New"/>
                <a:cs typeface="Courier New"/>
              </a:rPr>
              <a:t> + ", " 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+ </a:t>
            </a:r>
            <a:r>
              <a:rPr lang="en-US" dirty="0" err="1">
                <a:latin typeface="Courier New"/>
                <a:cs typeface="Courier New"/>
              </a:rPr>
              <a:t>user.joined.year</a:t>
            </a:r>
            <a:r>
              <a:rPr lang="en-US" dirty="0">
                <a:latin typeface="Courier New"/>
                <a:cs typeface="Courier New"/>
              </a:rPr>
              <a:t> + "&lt;</a:t>
            </a:r>
            <a:r>
              <a:rPr lang="en-US" dirty="0" err="1">
                <a:latin typeface="Courier New"/>
                <a:cs typeface="Courier New"/>
              </a:rPr>
              <a:t>br</a:t>
            </a:r>
            <a:r>
              <a:rPr lang="en-US" dirty="0">
                <a:latin typeface="Courier New"/>
                <a:cs typeface="Courier New"/>
              </a:rPr>
              <a:t>&gt;&lt;</a:t>
            </a:r>
            <a:r>
              <a:rPr lang="en-US" dirty="0" err="1">
                <a:latin typeface="Courier New"/>
                <a:cs typeface="Courier New"/>
              </a:rPr>
              <a:t>br</a:t>
            </a:r>
            <a:r>
              <a:rPr lang="en-US" dirty="0">
                <a:latin typeface="Courier New"/>
                <a:cs typeface="Courier New"/>
              </a:rPr>
              <a:t>&gt;")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})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})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/script&gt;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7162800" y="5650468"/>
            <a:ext cx="16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D5EDF4"/>
                </a:solidFill>
              </a:rPr>
              <a:t>ex6</a:t>
            </a:r>
            <a:r>
              <a:rPr lang="en-US" dirty="0">
                <a:solidFill>
                  <a:srgbClr val="D5EDF4"/>
                </a:solidFill>
              </a:rPr>
              <a:t>-12.html</a:t>
            </a:r>
          </a:p>
        </p:txBody>
      </p:sp>
    </p:spTree>
    <p:extLst>
      <p:ext uri="{BB962C8B-B14F-4D97-AF65-F5344CB8AC3E}">
        <p14:creationId xmlns:p14="http://schemas.microsoft.com/office/powerpoint/2010/main" val="6185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4953000" cy="3505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pair </a:t>
            </a:r>
            <a:br>
              <a:rPr lang="en-US" sz="4000" dirty="0" smtClean="0"/>
            </a:br>
            <a:r>
              <a:rPr lang="en-US" sz="4000" dirty="0" smtClean="0"/>
              <a:t>program: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books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609600"/>
            <a:ext cx="57658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4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object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895600"/>
            <a:ext cx="7620000" cy="3001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Get the object</a:t>
            </a:r>
          </a:p>
          <a:p>
            <a:r>
              <a:rPr lang="en-US" dirty="0" smtClean="0"/>
              <a:t>	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/>
                <a:cs typeface="Courier New"/>
              </a:rPr>
              <a:t>txt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err="1">
                <a:latin typeface="Courier New"/>
                <a:cs typeface="Courier New"/>
              </a:rPr>
              <a:t>document.getElementById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fname</a:t>
            </a:r>
            <a:r>
              <a:rPr lang="en-US" dirty="0">
                <a:latin typeface="Courier New"/>
                <a:cs typeface="Courier New"/>
              </a:rPr>
              <a:t>');</a:t>
            </a:r>
            <a:r>
              <a:rPr lang="en-US" b="0" dirty="0"/>
              <a:t>	</a:t>
            </a:r>
            <a:endParaRPr lang="en-US" b="0" dirty="0" smtClean="0"/>
          </a:p>
          <a:p>
            <a:r>
              <a:rPr lang="en-US" dirty="0" smtClean="0"/>
              <a:t>Access its properties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/>
                <a:cs typeface="Courier New"/>
              </a:rPr>
              <a:t>document.write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chemeClr val="accent5"/>
                </a:solidFill>
                <a:latin typeface="Courier New"/>
                <a:cs typeface="Courier New"/>
              </a:rPr>
              <a:t>txt</a:t>
            </a:r>
            <a:r>
              <a:rPr lang="en-US" dirty="0" err="1">
                <a:latin typeface="Courier New"/>
                <a:cs typeface="Courier New"/>
              </a:rPr>
              <a:t>.type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;  /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>
                <a:latin typeface="Courier New"/>
                <a:cs typeface="Courier New"/>
                <a:sym typeface="Wingdings" panose="05000000000000000000" pitchFamily="2" charset="2"/>
              </a:rPr>
              <a:t> text</a:t>
            </a:r>
          </a:p>
          <a:p>
            <a:pPr marL="274320" lvl="1" indent="0">
              <a:buNone/>
            </a:pPr>
            <a:r>
              <a:rPr lang="en-US" dirty="0">
                <a:latin typeface="Courier New"/>
                <a:cs typeface="Courier New"/>
                <a:sym typeface="Wingdings" panose="05000000000000000000" pitchFamily="2" charset="2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document.write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chemeClr val="accent5"/>
                </a:solidFill>
                <a:latin typeface="Courier New"/>
                <a:cs typeface="Courier New"/>
              </a:rPr>
              <a:t>txt</a:t>
            </a:r>
            <a:r>
              <a:rPr lang="en-US" dirty="0" err="1">
                <a:latin typeface="Courier New"/>
                <a:cs typeface="Courier New"/>
              </a:rPr>
              <a:t>.name</a:t>
            </a:r>
            <a:r>
              <a:rPr lang="en-US" dirty="0" smtClean="0">
                <a:latin typeface="Courier New"/>
                <a:cs typeface="Courier New"/>
              </a:rPr>
              <a:t>);  /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>
                <a:latin typeface="Courier New"/>
                <a:cs typeface="Courier New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Courier New"/>
                <a:cs typeface="Courier New"/>
                <a:sym typeface="Wingdings" panose="05000000000000000000" pitchFamily="2" charset="2"/>
              </a:rPr>
              <a:t>firstname</a:t>
            </a:r>
            <a:endParaRPr lang="en-US" dirty="0">
              <a:latin typeface="Courier New"/>
              <a:cs typeface="Courier New"/>
              <a:sym typeface="Wingdings" panose="05000000000000000000" pitchFamily="2" charset="2"/>
            </a:endParaRPr>
          </a:p>
          <a:p>
            <a:pPr marL="274320" lvl="1" indent="0">
              <a:buNone/>
            </a:pPr>
            <a:r>
              <a:rPr lang="en-US" dirty="0">
                <a:latin typeface="Courier New"/>
                <a:cs typeface="Courier New"/>
                <a:sym typeface="Wingdings" panose="05000000000000000000" pitchFamily="2" charset="2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document.write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urier New"/>
                <a:cs typeface="Courier New"/>
              </a:rPr>
              <a:t>txt</a:t>
            </a:r>
            <a:r>
              <a:rPr lang="en-US" dirty="0">
                <a:latin typeface="Courier New"/>
                <a:cs typeface="Courier New"/>
              </a:rPr>
              <a:t>.id);	</a:t>
            </a:r>
            <a:r>
              <a:rPr lang="en-US" dirty="0" smtClean="0">
                <a:latin typeface="Courier New"/>
                <a:cs typeface="Courier New"/>
              </a:rPr>
              <a:t>   /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>
                <a:latin typeface="Courier New"/>
                <a:cs typeface="Courier New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Courier New"/>
                <a:cs typeface="Courier New"/>
                <a:sym typeface="Wingdings" panose="05000000000000000000" pitchFamily="2" charset="2"/>
              </a:rPr>
              <a:t>fname</a:t>
            </a:r>
            <a:endParaRPr lang="en-US" dirty="0">
              <a:latin typeface="Courier New"/>
              <a:cs typeface="Courier New"/>
              <a:sym typeface="Wingdings" panose="05000000000000000000" pitchFamily="2" charset="2"/>
            </a:endParaRPr>
          </a:p>
          <a:p>
            <a:pPr marL="274320" lvl="1" indent="0">
              <a:buNone/>
            </a:pPr>
            <a:r>
              <a:rPr lang="en-US" dirty="0">
                <a:latin typeface="Courier New"/>
                <a:cs typeface="Courier New"/>
                <a:sym typeface="Wingdings" panose="05000000000000000000" pitchFamily="2" charset="2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document.write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chemeClr val="accent5"/>
                </a:solidFill>
                <a:latin typeface="Courier New"/>
                <a:cs typeface="Courier New"/>
              </a:rPr>
              <a:t>txt</a:t>
            </a:r>
            <a:r>
              <a:rPr lang="en-US" dirty="0" err="1">
                <a:latin typeface="Courier New"/>
                <a:cs typeface="Courier New"/>
              </a:rPr>
              <a:t>.value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; /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>
                <a:latin typeface="Courier New"/>
                <a:cs typeface="Courier New"/>
                <a:sym typeface="Wingdings" panose="05000000000000000000" pitchFamily="2" charset="2"/>
              </a:rPr>
              <a:t> First Name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905000"/>
            <a:ext cx="75438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906463">
              <a:spcBef>
                <a:spcPct val="20000"/>
              </a:spcBef>
              <a:spcAft>
                <a:spcPts val="600"/>
              </a:spcAft>
              <a:tabLst>
                <a:tab pos="454025" algn="l"/>
                <a:tab pos="906463" algn="l"/>
                <a:tab pos="1379538" algn="l"/>
                <a:tab pos="1831975" algn="l"/>
              </a:tabLst>
            </a:pP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&lt;input type="text" name="</a:t>
            </a:r>
            <a:r>
              <a:rPr lang="en-US" dirty="0" err="1" smtClean="0">
                <a:solidFill>
                  <a:schemeClr val="bg1"/>
                </a:solidFill>
                <a:latin typeface="Courier New"/>
                <a:cs typeface="Courier New"/>
              </a:rPr>
              <a:t>firstname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" id="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fname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" 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	    value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="First Name"&gt;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34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548838"/>
            <a:ext cx="6781800" cy="34163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/>
              <a:t>&lt;</a:t>
            </a:r>
            <a:r>
              <a:rPr lang="en-US" dirty="0"/>
              <a:t>body&gt;    		    </a:t>
            </a:r>
            <a:endParaRPr lang="en-US" dirty="0" smtClean="0"/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dirty="0"/>
              <a:t>      </a:t>
            </a:r>
            <a:r>
              <a:rPr lang="en-US" dirty="0" smtClean="0"/>
              <a:t>&lt;button id</a:t>
            </a:r>
            <a:r>
              <a:rPr lang="en-US" dirty="0"/>
              <a:t>='</a:t>
            </a:r>
            <a:r>
              <a:rPr lang="en-US" dirty="0" err="1"/>
              <a:t>btnClick</a:t>
            </a:r>
            <a:r>
              <a:rPr lang="en-US" dirty="0"/>
              <a:t>' </a:t>
            </a:r>
            <a:r>
              <a:rPr lang="en-US" dirty="0" smtClean="0"/>
              <a:t>&gt;Click Me&lt;/button&gt;    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dirty="0"/>
              <a:t>	</a:t>
            </a:r>
            <a:r>
              <a:rPr lang="en-US" dirty="0" smtClean="0"/>
              <a:t>&lt;script&gt;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dirty="0"/>
              <a:t>		    	</a:t>
            </a:r>
            <a:endParaRPr lang="en-US" dirty="0" smtClean="0"/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btn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btnClick</a:t>
            </a:r>
            <a:r>
              <a:rPr lang="en-US" dirty="0"/>
              <a:t>');	    	</a:t>
            </a:r>
            <a:r>
              <a:rPr lang="en-US" dirty="0" smtClean="0"/>
              <a:t>		alert(</a:t>
            </a:r>
            <a:r>
              <a:rPr lang="en-US" dirty="0" err="1" smtClean="0"/>
              <a:t>btn</a:t>
            </a:r>
            <a:r>
              <a:rPr lang="en-US" dirty="0" smtClean="0"/>
              <a:t>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/>
              <a:t>		alert('Type: ' + </a:t>
            </a:r>
            <a:r>
              <a:rPr lang="en-US" dirty="0" err="1" smtClean="0"/>
              <a:t>btn.type</a:t>
            </a:r>
            <a:r>
              <a:rPr lang="en-US" dirty="0" smtClean="0"/>
              <a:t> + ', Value: ' + </a:t>
            </a:r>
            <a:r>
              <a:rPr lang="en-US" dirty="0" err="1"/>
              <a:t>btn.innerHTML</a:t>
            </a:r>
            <a:r>
              <a:rPr lang="en-US" dirty="0"/>
              <a:t>);    	</a:t>
            </a:r>
            <a:endParaRPr lang="en-US" dirty="0" smtClean="0"/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btn.style.backgroundColor</a:t>
            </a:r>
            <a:r>
              <a:rPr lang="en-US" dirty="0" smtClean="0"/>
              <a:t> </a:t>
            </a:r>
            <a:r>
              <a:rPr lang="en-US" dirty="0"/>
              <a:t>= '</a:t>
            </a:r>
            <a:r>
              <a:rPr lang="en-US" dirty="0" err="1"/>
              <a:t>lightblue</a:t>
            </a:r>
            <a:r>
              <a:rPr lang="en-US" dirty="0"/>
              <a:t>';	    </a:t>
            </a:r>
            <a:r>
              <a:rPr lang="en-US" dirty="0" smtClean="0"/>
              <a:t>	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endParaRPr lang="en-US" dirty="0"/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/>
              <a:t>	&lt;/</a:t>
            </a:r>
            <a:r>
              <a:rPr lang="en-US" dirty="0"/>
              <a:t>script&gt;	</a:t>
            </a:r>
            <a:endParaRPr lang="en-US" dirty="0" smtClean="0"/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19600"/>
            <a:ext cx="143175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 rot="2652088">
            <a:off x="1004722" y="5101187"/>
            <a:ext cx="5334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31370" y="3505200"/>
            <a:ext cx="4479230" cy="21653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819400" y="2209800"/>
            <a:ext cx="914400" cy="3048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724400" y="4126311"/>
            <a:ext cx="561566" cy="3048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41900" y="2209800"/>
            <a:ext cx="1739900" cy="30480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715000" y="4113611"/>
            <a:ext cx="641900" cy="30480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12" idx="2"/>
            <a:endCxn id="13" idx="0"/>
          </p:cNvCxnSpPr>
          <p:nvPr/>
        </p:nvCxnSpPr>
        <p:spPr>
          <a:xfrm>
            <a:off x="5911850" y="2514600"/>
            <a:ext cx="124100" cy="1599011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1" idx="0"/>
          </p:cNvCxnSpPr>
          <p:nvPr/>
        </p:nvCxnSpPr>
        <p:spPr>
          <a:xfrm>
            <a:off x="3276600" y="2514600"/>
            <a:ext cx="1728583" cy="1611711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105400"/>
            <a:ext cx="3953565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 rot="18904154">
            <a:off x="5578892" y="5840207"/>
            <a:ext cx="5334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160379" y="838200"/>
            <a:ext cx="714542" cy="3048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276600" y="838200"/>
            <a:ext cx="990600" cy="30480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8" idx="2"/>
            <a:endCxn id="6" idx="0"/>
          </p:cNvCxnSpPr>
          <p:nvPr/>
        </p:nvCxnSpPr>
        <p:spPr>
          <a:xfrm>
            <a:off x="1517650" y="1143000"/>
            <a:ext cx="1758950" cy="10668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12" idx="0"/>
          </p:cNvCxnSpPr>
          <p:nvPr/>
        </p:nvCxnSpPr>
        <p:spPr>
          <a:xfrm>
            <a:off x="3771900" y="1143000"/>
            <a:ext cx="2139950" cy="106680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184400" y="838200"/>
            <a:ext cx="990600" cy="304800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041900" y="1676400"/>
            <a:ext cx="1130300" cy="304800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6" idx="2"/>
            <a:endCxn id="27" idx="1"/>
          </p:cNvCxnSpPr>
          <p:nvPr/>
        </p:nvCxnSpPr>
        <p:spPr>
          <a:xfrm>
            <a:off x="2679700" y="1143000"/>
            <a:ext cx="2362200" cy="68580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9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9" grpId="0" animBg="1"/>
      <p:bldP spid="18" grpId="0" animBg="1"/>
      <p:bldP spid="19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modifying object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895600"/>
            <a:ext cx="8001000" cy="3429000"/>
          </a:xfrm>
        </p:spPr>
        <p:txBody>
          <a:bodyPr>
            <a:normAutofit/>
          </a:bodyPr>
          <a:lstStyle/>
          <a:p>
            <a:pPr>
              <a:tabLst>
                <a:tab pos="454025" algn="l"/>
              </a:tabLst>
            </a:pPr>
            <a:r>
              <a:rPr lang="en-US" dirty="0" smtClean="0"/>
              <a:t>Get the object</a:t>
            </a:r>
          </a:p>
          <a:p>
            <a:pPr>
              <a:tabLst>
                <a:tab pos="454025" algn="l"/>
              </a:tabLst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0" dirty="0" err="1" smtClean="0">
                <a:latin typeface="Courier New"/>
                <a:cs typeface="Courier New"/>
              </a:rPr>
              <a:t>var</a:t>
            </a:r>
            <a:r>
              <a:rPr lang="en-US" b="0" dirty="0" smtClean="0">
                <a:latin typeface="Courier New"/>
                <a:cs typeface="Courier New"/>
              </a:rPr>
              <a:t> </a:t>
            </a:r>
            <a:r>
              <a:rPr lang="en-US" b="0" dirty="0" smtClean="0">
                <a:solidFill>
                  <a:schemeClr val="accent5"/>
                </a:solidFill>
                <a:latin typeface="Courier New"/>
                <a:cs typeface="Courier New"/>
              </a:rPr>
              <a:t>txt</a:t>
            </a:r>
            <a:r>
              <a:rPr lang="en-US" b="0" dirty="0" smtClean="0">
                <a:latin typeface="Courier New"/>
                <a:cs typeface="Courier New"/>
              </a:rPr>
              <a:t> = </a:t>
            </a:r>
            <a:r>
              <a:rPr lang="en-US" b="0" dirty="0" err="1">
                <a:latin typeface="Courier New"/>
                <a:cs typeface="Courier New"/>
              </a:rPr>
              <a:t>document.getElementById</a:t>
            </a:r>
            <a:r>
              <a:rPr lang="en-US" b="0" dirty="0">
                <a:latin typeface="Courier New"/>
                <a:cs typeface="Courier New"/>
              </a:rPr>
              <a:t>(</a:t>
            </a:r>
            <a:r>
              <a:rPr lang="en-US" b="0" dirty="0" smtClean="0">
                <a:latin typeface="Courier New"/>
                <a:cs typeface="Courier New"/>
              </a:rPr>
              <a:t>'</a:t>
            </a:r>
            <a:r>
              <a:rPr lang="en-US" b="0" dirty="0" err="1" smtClean="0">
                <a:solidFill>
                  <a:srgbClr val="FF4040"/>
                </a:solidFill>
                <a:latin typeface="Courier New"/>
                <a:cs typeface="Courier New"/>
              </a:rPr>
              <a:t>fname</a:t>
            </a:r>
            <a:r>
              <a:rPr lang="en-US" b="0" dirty="0" smtClean="0">
                <a:latin typeface="Courier New"/>
                <a:cs typeface="Courier New"/>
              </a:rPr>
              <a:t>');</a:t>
            </a:r>
            <a:r>
              <a:rPr lang="en-US" b="0" dirty="0">
                <a:latin typeface="Courier New"/>
                <a:cs typeface="Courier New"/>
              </a:rPr>
              <a:t>	</a:t>
            </a:r>
            <a:endParaRPr lang="en-US" b="0" dirty="0" smtClean="0">
              <a:latin typeface="Courier New"/>
              <a:cs typeface="Courier New"/>
            </a:endParaRPr>
          </a:p>
          <a:p>
            <a:pPr>
              <a:tabLst>
                <a:tab pos="454025" algn="l"/>
              </a:tabLst>
            </a:pPr>
            <a:endParaRPr lang="en-US" dirty="0" smtClean="0"/>
          </a:p>
          <a:p>
            <a:pPr>
              <a:tabLst>
                <a:tab pos="454025" algn="l"/>
              </a:tabLst>
            </a:pPr>
            <a:r>
              <a:rPr lang="en-US" dirty="0" smtClean="0"/>
              <a:t>Modify its properties</a:t>
            </a:r>
          </a:p>
          <a:p>
            <a:pPr>
              <a:tabLst>
                <a:tab pos="454025" algn="l"/>
              </a:tabLst>
            </a:pPr>
            <a:r>
              <a:rPr lang="en-US" dirty="0"/>
              <a:t> 	</a:t>
            </a:r>
            <a:r>
              <a:rPr lang="en-US" b="0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txt</a:t>
            </a:r>
            <a:r>
              <a:rPr lang="en-US" b="0" dirty="0" err="1" smtClean="0">
                <a:latin typeface="Courier New"/>
                <a:cs typeface="Courier New"/>
              </a:rPr>
              <a:t>.disabled</a:t>
            </a:r>
            <a:r>
              <a:rPr lang="en-US" b="0" dirty="0" smtClean="0">
                <a:latin typeface="Courier New"/>
                <a:cs typeface="Courier New"/>
              </a:rPr>
              <a:t> </a:t>
            </a:r>
            <a:r>
              <a:rPr lang="en-US" b="0" dirty="0">
                <a:latin typeface="Courier New"/>
                <a:cs typeface="Courier New"/>
              </a:rPr>
              <a:t>= </a:t>
            </a:r>
            <a:r>
              <a:rPr lang="en-US" b="0" dirty="0" smtClean="0">
                <a:latin typeface="Courier New"/>
                <a:cs typeface="Courier New"/>
              </a:rPr>
              <a:t>true;</a:t>
            </a:r>
            <a:endParaRPr lang="en-US" b="0" dirty="0">
              <a:latin typeface="Courier New"/>
              <a:cs typeface="Courier New"/>
            </a:endParaRPr>
          </a:p>
          <a:p>
            <a:pPr>
              <a:tabLst>
                <a:tab pos="454025" algn="l"/>
              </a:tabLst>
            </a:pPr>
            <a:r>
              <a:rPr lang="en-US" b="0" dirty="0" smtClean="0">
                <a:latin typeface="Courier New"/>
                <a:cs typeface="Courier New"/>
              </a:rPr>
              <a:t>	</a:t>
            </a:r>
            <a:r>
              <a:rPr lang="en-US" b="0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txt</a:t>
            </a:r>
            <a:r>
              <a:rPr lang="en-US" b="0" dirty="0" err="1" smtClean="0">
                <a:latin typeface="Courier New"/>
                <a:cs typeface="Courier New"/>
              </a:rPr>
              <a:t>.value</a:t>
            </a:r>
            <a:r>
              <a:rPr lang="en-US" b="0" dirty="0" smtClean="0">
                <a:latin typeface="Courier New"/>
                <a:cs typeface="Courier New"/>
              </a:rPr>
              <a:t> = "Enter your First Name";</a:t>
            </a:r>
          </a:p>
          <a:p>
            <a:pPr marL="4119563" indent="-4119563">
              <a:tabLst>
                <a:tab pos="454025" algn="l"/>
              </a:tabLst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0" dirty="0" smtClean="0">
                <a:latin typeface="Courier New"/>
                <a:cs typeface="Courier New"/>
              </a:rPr>
              <a:t>	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905000"/>
            <a:ext cx="70866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906463">
              <a:spcBef>
                <a:spcPct val="20000"/>
              </a:spcBef>
              <a:spcAft>
                <a:spcPts val="600"/>
              </a:spcAft>
              <a:tabLst>
                <a:tab pos="454025" algn="l"/>
                <a:tab pos="906463" algn="l"/>
                <a:tab pos="1379538" algn="l"/>
                <a:tab pos="1831975" algn="l"/>
              </a:tabLst>
            </a:pP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&lt;input type="text" name="</a:t>
            </a:r>
            <a:r>
              <a:rPr lang="en-US" dirty="0" err="1" smtClean="0">
                <a:solidFill>
                  <a:schemeClr val="bg1"/>
                </a:solidFill>
                <a:latin typeface="Courier New"/>
                <a:cs typeface="Courier New"/>
              </a:rPr>
              <a:t>firstname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" id="</a:t>
            </a:r>
            <a:r>
              <a:rPr lang="en-US" dirty="0" err="1">
                <a:solidFill>
                  <a:srgbClr val="FF4040"/>
                </a:solidFill>
                <a:latin typeface="Courier New"/>
                <a:cs typeface="Courier New"/>
              </a:rPr>
              <a:t>fname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" 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	    value</a:t>
            </a: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="First Name"&gt;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11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228600"/>
            <a:ext cx="8915400" cy="60016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tabLst>
                <a:tab pos="454025" algn="l"/>
                <a:tab pos="906463" algn="l"/>
                <a:tab pos="1379538" algn="l"/>
              </a:tabLst>
            </a:pP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head&gt;</a:t>
            </a:r>
          </a:p>
          <a:p>
            <a:pPr>
              <a:tabLst>
                <a:tab pos="454025" algn="l"/>
                <a:tab pos="906463" algn="l"/>
                <a:tab pos="1379538" algn="l"/>
              </a:tabLst>
            </a:pP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	&lt;title&gt;Disable Demo&lt;/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title&gt;</a:t>
            </a:r>
          </a:p>
          <a:p>
            <a:pPr>
              <a:tabLst>
                <a:tab pos="454025" algn="l"/>
                <a:tab pos="906463" algn="l"/>
                <a:tab pos="1379538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script&gt;</a:t>
            </a:r>
          </a:p>
          <a:p>
            <a:pPr>
              <a:tabLst>
                <a:tab pos="454025" algn="l"/>
                <a:tab pos="906463" algn="l"/>
                <a:tab pos="1379538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/* Called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when all the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HTML on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the page has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finished rendering. </a:t>
            </a:r>
          </a:p>
          <a:p>
            <a:pPr>
              <a:tabLst>
                <a:tab pos="454025" algn="l"/>
                <a:tab pos="906463" algn="l"/>
                <a:tab pos="1379538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		Hence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, when this is called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the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button and paragraph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exist.</a:t>
            </a:r>
          </a:p>
          <a:p>
            <a:pPr>
              <a:tabLst>
                <a:tab pos="454025" algn="l"/>
                <a:tab pos="906463" algn="l"/>
                <a:tab pos="1379538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	*/</a:t>
            </a:r>
            <a:endParaRPr lang="en-US" sz="16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tabLst>
                <a:tab pos="454025" algn="l"/>
                <a:tab pos="906463" algn="l"/>
                <a:tab pos="1379538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window.onload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= function(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) {</a:t>
            </a:r>
            <a:endParaRPr lang="en-US" sz="16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tabLst>
                <a:tab pos="454025" algn="l"/>
                <a:tab pos="906463" algn="l"/>
                <a:tab pos="1379538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/Set up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disable button</a:t>
            </a:r>
            <a:endParaRPr lang="en-US" sz="16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tabLst>
                <a:tab pos="454025" algn="l"/>
                <a:tab pos="906463" algn="l"/>
                <a:tab pos="1379538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btnDisable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= </a:t>
            </a:r>
            <a:endParaRPr lang="en-US" sz="16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tabLst>
                <a:tab pos="454025" algn="l"/>
                <a:tab pos="906463" algn="l"/>
                <a:tab pos="1379538" algn="l"/>
                <a:tab pos="1831975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			</a:t>
            </a:r>
            <a:r>
              <a:rPr lang="en-US" sz="1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document.getElementById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('</a:t>
            </a:r>
            <a:r>
              <a:rPr lang="en-US" sz="1600" b="1" dirty="0" err="1" smtClean="0">
                <a:solidFill>
                  <a:srgbClr val="7030A0"/>
                </a:solidFill>
                <a:latin typeface="Courier New"/>
                <a:cs typeface="Courier New"/>
              </a:rPr>
              <a:t>btn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  <a:cs typeface="Courier New"/>
              </a:rPr>
              <a:t>-disable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');</a:t>
            </a:r>
            <a:endParaRPr lang="en-US" sz="16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tabLst>
                <a:tab pos="454025" algn="l"/>
                <a:tab pos="906463" algn="l"/>
                <a:tab pos="1379538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btnDisable</a:t>
            </a:r>
            <a:r>
              <a:rPr lang="en-US" sz="1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.onclick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= </a:t>
            </a:r>
            <a:r>
              <a:rPr lang="en-US" sz="1600" b="1" dirty="0">
                <a:solidFill>
                  <a:srgbClr val="00B050"/>
                </a:solidFill>
                <a:latin typeface="Courier New"/>
                <a:cs typeface="Courier New"/>
              </a:rPr>
              <a:t>disable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;</a:t>
            </a:r>
          </a:p>
          <a:p>
            <a:pPr>
              <a:tabLst>
                <a:tab pos="454025" algn="l"/>
                <a:tab pos="906463" algn="l"/>
                <a:tab pos="1379538" algn="l"/>
              </a:tabLst>
            </a:pPr>
            <a:r>
              <a:rPr lang="en-US" sz="1600" dirty="0">
                <a:latin typeface="Courier New"/>
                <a:cs typeface="Courier New"/>
              </a:rPr>
              <a:t>       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tabLst>
                <a:tab pos="454025" algn="l"/>
                <a:tab pos="906463" algn="l"/>
                <a:tab pos="1379538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</a:p>
          <a:p>
            <a:pPr>
              <a:tabLst>
                <a:tab pos="454025" algn="l"/>
                <a:tab pos="906463" algn="l"/>
                <a:tab pos="1379538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function </a:t>
            </a:r>
            <a:r>
              <a:rPr lang="en-US" sz="1600" b="1" dirty="0">
                <a:solidFill>
                  <a:srgbClr val="00B050"/>
                </a:solidFill>
                <a:latin typeface="Courier New"/>
                <a:cs typeface="Courier New"/>
              </a:rPr>
              <a:t>disable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){</a:t>
            </a:r>
            <a:endParaRPr lang="en-US" sz="16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tabLst>
                <a:tab pos="454025" algn="l"/>
                <a:tab pos="906463" algn="l"/>
                <a:tab pos="1379538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document.getElementById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urier New"/>
                <a:cs typeface="Courier New"/>
              </a:rPr>
              <a:t>'</a:t>
            </a:r>
            <a:r>
              <a:rPr lang="en-US" sz="1600" b="1" dirty="0" err="1" smtClean="0">
                <a:solidFill>
                  <a:srgbClr val="0070C0"/>
                </a:solidFill>
                <a:latin typeface="Courier New"/>
                <a:cs typeface="Courier New"/>
              </a:rPr>
              <a:t>fname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').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disabled = true;</a:t>
            </a:r>
            <a:endParaRPr lang="en-US" sz="16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tabLst>
                <a:tab pos="454025" algn="l"/>
                <a:tab pos="906463" algn="l"/>
                <a:tab pos="1379538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tabLst>
                <a:tab pos="454025" algn="l"/>
                <a:tab pos="906463" algn="l"/>
                <a:tab pos="1379538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&lt;/script&gt;</a:t>
            </a:r>
          </a:p>
          <a:p>
            <a:pPr>
              <a:tabLst>
                <a:tab pos="454025" algn="l"/>
                <a:tab pos="906463" algn="l"/>
                <a:tab pos="1379538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/head&gt;</a:t>
            </a:r>
          </a:p>
          <a:p>
            <a:pPr>
              <a:tabLst>
                <a:tab pos="454025" algn="l"/>
                <a:tab pos="906463" algn="l"/>
                <a:tab pos="1379538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</a:p>
          <a:p>
            <a:pPr>
              <a:tabLst>
                <a:tab pos="454025" algn="l"/>
                <a:tab pos="906463" algn="l"/>
                <a:tab pos="1379538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body&gt;</a:t>
            </a:r>
          </a:p>
          <a:p>
            <a:pPr>
              <a:tabLst>
                <a:tab pos="454025" algn="l"/>
                <a:tab pos="906463" algn="l"/>
                <a:tab pos="1379538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       &lt;input type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='text'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id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='</a:t>
            </a:r>
            <a:r>
              <a:rPr lang="en-US" sz="1600" b="1" dirty="0" err="1" smtClean="0">
                <a:solidFill>
                  <a:srgbClr val="0070C0"/>
                </a:solidFill>
                <a:latin typeface="Courier New"/>
                <a:cs typeface="Courier New"/>
              </a:rPr>
              <a:t>fname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'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name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='</a:t>
            </a:r>
            <a:r>
              <a:rPr lang="en-US" sz="1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fname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' 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value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='First Name'&gt;</a:t>
            </a:r>
            <a:endParaRPr lang="en-US" sz="16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tabLst>
                <a:tab pos="454025" algn="l"/>
                <a:tab pos="906463" algn="l"/>
                <a:tab pos="1379538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       &lt;button id=</a:t>
            </a:r>
            <a:r>
              <a:rPr lang="en-US" sz="1600" b="1" dirty="0">
                <a:solidFill>
                  <a:srgbClr val="7030A0"/>
                </a:solidFill>
                <a:latin typeface="Courier New"/>
                <a:cs typeface="Courier New"/>
              </a:rPr>
              <a:t>'</a:t>
            </a:r>
            <a:r>
              <a:rPr lang="en-US" sz="1600" b="1" dirty="0" err="1">
                <a:solidFill>
                  <a:srgbClr val="7030A0"/>
                </a:solidFill>
                <a:latin typeface="Courier New"/>
                <a:cs typeface="Courier New"/>
              </a:rPr>
              <a:t>btn</a:t>
            </a:r>
            <a:r>
              <a:rPr lang="en-US" sz="1600" b="1" dirty="0">
                <a:solidFill>
                  <a:srgbClr val="7030A0"/>
                </a:solidFill>
                <a:latin typeface="Courier New"/>
                <a:cs typeface="Courier New"/>
              </a:rPr>
              <a:t>-disable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'&gt;Disable Text Field&lt;/button&gt;      </a:t>
            </a:r>
          </a:p>
          <a:p>
            <a:pPr>
              <a:tabLst>
                <a:tab pos="454025" algn="l"/>
                <a:tab pos="906463" algn="l"/>
                <a:tab pos="1379538" algn="l"/>
              </a:tabLst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/body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tabLst>
                <a:tab pos="454025" algn="l"/>
                <a:tab pos="906463" algn="l"/>
                <a:tab pos="1379538" algn="l"/>
              </a:tabLst>
            </a:pPr>
            <a:endParaRPr lang="en-US" sz="1600" dirty="0" smtClean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43800" y="5791200"/>
            <a:ext cx="160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ex6-8a.html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84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914082"/>
          </a:xfrm>
        </p:spPr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Add a second button to the </a:t>
            </a:r>
            <a:r>
              <a:rPr lang="en-US" b="0" dirty="0" smtClean="0"/>
              <a:t>previous example </a:t>
            </a:r>
            <a:r>
              <a:rPr lang="en-US" b="0" dirty="0" smtClean="0"/>
              <a:t>that clears </a:t>
            </a:r>
            <a:r>
              <a:rPr lang="en-US" b="0" dirty="0" smtClean="0"/>
              <a:t>the text in the textbox when </a:t>
            </a:r>
            <a:r>
              <a:rPr lang="en-US" b="0" dirty="0" smtClean="0"/>
              <a:t>it </a:t>
            </a:r>
            <a:r>
              <a:rPr lang="en-US" b="0" dirty="0" smtClean="0"/>
              <a:t>is clicked.</a:t>
            </a:r>
          </a:p>
          <a:p>
            <a:r>
              <a:rPr lang="en-US" b="0" dirty="0" smtClean="0"/>
              <a:t>Hint:  Set the text box's value property to the empty string.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0450-D74B-40BB-9595-45CD1955DD3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15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8155</TotalTime>
  <Words>1789</Words>
  <Application>Microsoft Macintosh PowerPoint</Application>
  <PresentationFormat>On-screen Show (4:3)</PresentationFormat>
  <Paragraphs>611</Paragraphs>
  <Slides>43</Slides>
  <Notes>3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Essential</vt:lpstr>
      <vt:lpstr>JavaScript</vt:lpstr>
      <vt:lpstr>HTML objects</vt:lpstr>
      <vt:lpstr>HTML Object properties</vt:lpstr>
      <vt:lpstr>Get element by id</vt:lpstr>
      <vt:lpstr>accessing object properties</vt:lpstr>
      <vt:lpstr>PowerPoint Presentation</vt:lpstr>
      <vt:lpstr>modifying object properties</vt:lpstr>
      <vt:lpstr>PowerPoint Presentation</vt:lpstr>
      <vt:lpstr>Try It</vt:lpstr>
      <vt:lpstr>PowerPoint Presentation</vt:lpstr>
      <vt:lpstr>Changing object style</vt:lpstr>
      <vt:lpstr>PowerPoint Presentation</vt:lpstr>
      <vt:lpstr>inner html</vt:lpstr>
      <vt:lpstr>PowerPoint Presentation</vt:lpstr>
      <vt:lpstr>Try it</vt:lpstr>
      <vt:lpstr>get elements by tag name</vt:lpstr>
      <vt:lpstr>PowerPoint Presentation</vt:lpstr>
      <vt:lpstr>Using this</vt:lpstr>
      <vt:lpstr>try it</vt:lpstr>
      <vt:lpstr>Javascript events</vt:lpstr>
      <vt:lpstr>review</vt:lpstr>
      <vt:lpstr>on click</vt:lpstr>
      <vt:lpstr>on mouse over</vt:lpstr>
      <vt:lpstr>on mouse out</vt:lpstr>
      <vt:lpstr>PowerPoint Presentation</vt:lpstr>
      <vt:lpstr>pair program</vt:lpstr>
      <vt:lpstr>The Document Object Model (DOM)</vt:lpstr>
      <vt:lpstr>PowerPoint Presentation</vt:lpstr>
      <vt:lpstr>Try It!</vt:lpstr>
      <vt:lpstr>One  More</vt:lpstr>
      <vt:lpstr>dom manipulation</vt:lpstr>
      <vt:lpstr>try it</vt:lpstr>
      <vt:lpstr>PowerPoint Presentation</vt:lpstr>
      <vt:lpstr>JSON:   Javascript object notation</vt:lpstr>
      <vt:lpstr>JSON:   Javascript object notation</vt:lpstr>
      <vt:lpstr>objects </vt:lpstr>
      <vt:lpstr>an array of objects </vt:lpstr>
      <vt:lpstr>traversing the array</vt:lpstr>
      <vt:lpstr>try it</vt:lpstr>
      <vt:lpstr>reading json data from a file</vt:lpstr>
      <vt:lpstr>the foreach loop</vt:lpstr>
      <vt:lpstr>reading json data from  a file</vt:lpstr>
      <vt:lpstr>pair  program:  books</vt:lpstr>
    </vt:vector>
  </TitlesOfParts>
  <Company>Highline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Ostrander, Tina</dc:creator>
  <cp:lastModifiedBy>TINA OSTRANDER</cp:lastModifiedBy>
  <cp:revision>105</cp:revision>
  <cp:lastPrinted>2015-01-21T16:36:14Z</cp:lastPrinted>
  <dcterms:created xsi:type="dcterms:W3CDTF">2014-01-07T00:20:23Z</dcterms:created>
  <dcterms:modified xsi:type="dcterms:W3CDTF">2015-01-24T20:31:07Z</dcterms:modified>
</cp:coreProperties>
</file>